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34" r:id="rId2"/>
    <p:sldId id="411" r:id="rId3"/>
    <p:sldId id="390" r:id="rId4"/>
    <p:sldId id="347" r:id="rId5"/>
    <p:sldId id="383" r:id="rId6"/>
    <p:sldId id="380" r:id="rId7"/>
    <p:sldId id="381" r:id="rId8"/>
    <p:sldId id="378" r:id="rId9"/>
    <p:sldId id="382" r:id="rId10"/>
    <p:sldId id="350" r:id="rId11"/>
    <p:sldId id="387" r:id="rId12"/>
    <p:sldId id="388" r:id="rId13"/>
    <p:sldId id="389" r:id="rId14"/>
    <p:sldId id="384" r:id="rId15"/>
    <p:sldId id="385" r:id="rId16"/>
    <p:sldId id="351" r:id="rId17"/>
    <p:sldId id="391" r:id="rId18"/>
    <p:sldId id="402" r:id="rId19"/>
    <p:sldId id="400" r:id="rId20"/>
    <p:sldId id="392" r:id="rId21"/>
    <p:sldId id="403" r:id="rId22"/>
    <p:sldId id="405" r:id="rId23"/>
    <p:sldId id="409" r:id="rId24"/>
    <p:sldId id="408" r:id="rId25"/>
    <p:sldId id="394" r:id="rId26"/>
    <p:sldId id="393" r:id="rId27"/>
    <p:sldId id="352" r:id="rId28"/>
    <p:sldId id="353" r:id="rId29"/>
    <p:sldId id="355" r:id="rId30"/>
    <p:sldId id="357" r:id="rId31"/>
    <p:sldId id="395" r:id="rId32"/>
    <p:sldId id="397" r:id="rId33"/>
    <p:sldId id="362" r:id="rId34"/>
    <p:sldId id="356" r:id="rId35"/>
    <p:sldId id="361" r:id="rId36"/>
    <p:sldId id="377" r:id="rId37"/>
    <p:sldId id="398" r:id="rId38"/>
    <p:sldId id="399" r:id="rId39"/>
    <p:sldId id="33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E8FA"/>
    <a:srgbClr val="00FF00"/>
    <a:srgbClr val="CC33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142" autoAdjust="0"/>
  </p:normalViewPr>
  <p:slideViewPr>
    <p:cSldViewPr>
      <p:cViewPr>
        <p:scale>
          <a:sx n="82" d="100"/>
          <a:sy n="82" d="100"/>
        </p:scale>
        <p:origin x="-12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0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037FFF6-D700-4839-9D52-047339212E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732ADD5-4A69-4234-8E10-6017FA1DE8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59BADEE9-315F-485C-93A2-1E25AEDFD7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B7E3933A-B780-453C-AC84-DAC97BC0F3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32A0F4-0874-4619-865A-02B9416DDF5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CA17976D-EADF-4CA8-ACEE-96C507CDD39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304546E-686C-4CE8-89C2-F92F7AC685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005FF1F-9891-4C20-BE52-7E2B780A4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F03C0E4C-2FF6-4CB8-8182-D42B10E4643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2F2EE6A2-9AA0-486F-A298-5D66F3C9F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8E03822-B8C2-42D6-BA30-A30511F5FD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6E63BD9-98E3-42E5-A098-5CD871D22CC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1760DBB7-5964-47D0-B764-C12FBA88C42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BB5E9B7E-D9A5-43A8-BF5A-BB84FACDD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800376C-85CD-4193-A65F-A048D6A69B29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3826769E-827F-40D0-80A6-0B7FA7D49F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B9D279C2-E4EA-49D6-B3DD-686D7B8DA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8120E38-6155-471C-B07D-02B5136773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BE5CE2C-5925-420F-B549-AD53E5C30BB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7BB73619-0B78-49DA-88CF-A573166B4C3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443FE825-9F9F-4B85-AF8E-6916153C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C52339E-FBF5-4599-B831-846FFFB71F1A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448C3956-DA7C-4264-B677-BF6DE35449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FE417606-721F-48E2-B0A0-C3554912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EF6632A-24C3-41B8-AAFD-F3F3381383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012C71-4809-468C-A8BF-B9ED297C159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B572B8B9-4D6A-4FD9-980E-9063DBECD5E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B0902BC3-A778-470A-8EAF-E4D2C0CCB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00C6305-16DE-4182-9920-A686012FFE51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BE145EB4-5A63-4D07-9018-A5537AC1FA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41078E6E-6E5F-45DB-9867-D565999A4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3A12461-F159-4F7F-89DA-C4AE2A7E31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1B2C330-33B9-4473-AFDD-FC03ED6040B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3FF24339-A278-41D7-BC52-3D4DA91E573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D318D167-BD04-4ED2-B60A-31B173F3E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0A9AC25-EE7E-4E3B-9C17-DB10396797E4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66DC4756-E0D7-422C-89AC-C532B5675E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B55D532D-0E3C-422A-A679-7DC5A2FA2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C21AAA9-ED41-49F8-88CF-9A257A7BF4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1A6789-B769-42E8-B77F-98A77919563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3545BEDA-EC92-4DF5-9403-FD74D331890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1406A9C7-9224-4B5A-8F83-C46DDFA3C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C2786BB-C77E-43D8-A72C-EC5BF7CFF018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D80A1446-8B33-4507-A253-07D8AB6543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FB073138-CE79-4747-9B31-381A6B63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5719F9F-C512-4697-B50E-EEAA907D01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97D0695-D091-48F1-B516-281D83B2F84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9CA6847D-7A78-49BA-8FDE-78CC20B9D2B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855D6BB5-7F38-4C89-921C-1759DB30F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AF612820-8FE5-4C4A-9DCE-7C27552FF8BE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16D8A41A-3FF0-4F83-A282-6B05118520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47CC16EE-BD6C-4A68-93B3-53B9E9083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F0A3075-DF95-483F-8C3E-5495CC9CA2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69DF4EA-064E-434B-B5A1-C5F8686CFA5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06FCA4ED-7DB9-4AA2-A771-A7392AC42C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757D1CE9-26CE-44F0-8C3B-69BDF0B7F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0B8DF42-E726-4F18-BBAD-64D0CDE8CE8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D2E6B9CD-29AF-4674-B70E-FD17587665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5FAEC4E0-1716-4253-BD37-970B198F9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2B544FE-176F-481E-9092-554A3CDA98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2D2CA6D-92F5-4622-B688-24DD9B90DE1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8F2202AF-B0E4-4A37-8484-0A2E2419CCD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FBC5F0AB-BF9B-4DA3-AECC-9D06DF50C3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40CEB99-E7E5-48B6-8FDC-F081CCEF2253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C8F5492D-CE48-451A-8AED-9B5E979534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07A6766C-AD8E-496C-BAC8-8A5B2DF88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5E0CC38-A2C7-476B-883E-ACC1F3E544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637DE58-60F2-4C92-8529-F4989288CD0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3E82F15B-9DAA-4079-88E8-5A30E70C63E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1ED32D11-EF05-47FE-AE05-4710EE904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61A3DDD-A38E-49C3-A168-A76F43C5DDB9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52BAF5A-6C20-493E-B381-73E399C559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5E683139-893A-44EA-A83A-FE00FEB7C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39C46DE-76CD-4250-BF67-6FB62626C2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2E7F580-0396-4238-9905-9FAE856987A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E28A94C8-8FC5-468E-BBFF-D4EC2B9E0AC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13347BA2-7F27-41F7-9972-3692F6655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4BFDC97-0EDC-4F16-8528-856683CEBAA7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287ECD0A-46E5-4681-91EA-DD466AD9F2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18B9CB32-4673-4B67-93E7-3AF5FFA6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5E415E5-1FA7-4023-8A35-48FAFC5D3F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D459942-7141-42F7-948E-775F3B48E84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D97C31C0-3E0E-4FC5-852F-04E375F53CC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6E625955-6DFC-4C55-842D-718F2FE37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E71A86F0-A8DB-4C6D-AA06-DA55872F447E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DBFC13AA-BCBC-430F-900F-868A4DFB95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67214CED-CF9D-40B0-A46D-516267B7A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CABA473-FBDA-4989-8113-A4C680B9D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4DCDD6-FE19-48AC-AAAE-87C5D174905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BD6A91AB-2436-4613-B539-DCDCBB46D8DF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8449270E-D69A-429E-89B2-F1C149378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2DDE19B-0471-4FC0-81BF-B2C1777ADA76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DD05F39-0365-4F70-B684-4810D8F3E7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648F0B73-800A-4641-B8AA-AA00288E7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F79DCBC-EFE2-411A-B16E-AD75360AE0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0221C9B-54B5-4E76-8591-A55381B3264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BE6D7955-313B-497B-9835-63625444402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446C572A-312A-49A9-9FA6-87451D467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A9D5B30-0A12-427D-99F1-2393F49F82B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BAE97183-818E-4712-A6C8-D163D332A5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D5733691-BBF4-4047-A0C1-F8F80D9A5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9345DC0-0F7E-4432-B204-7C3AC434E8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9F95BBC-362A-4FFE-AB84-D6CD7EA8260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EBA64978-9309-44C8-9A1F-EED065179C9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F86C3E12-4E8D-4A36-9520-C751B4D66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F7FC7E3-FBDB-497E-B716-CB2720795E1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FEC7AA0D-178F-40E7-B61E-25E571E5D4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6B452AE4-3DEC-40A1-A808-1801B4449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516994A-FAC7-45BE-A693-62C49EC680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CC9943F-5009-42EB-9417-D768C37AF21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1CB89BC-A695-4D61-8572-D89DA56E934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4B05B63E-9954-403A-B362-C163BC188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2063BD4-F7A2-4F15-BD41-80E614B1BE13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0FF66857-D21B-4A2D-BBF1-CE067195F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8A9BE27F-C853-49FF-9611-BF6D04025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167800F-A989-425F-8048-B254BA8487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A0E72B1-7610-4334-BABD-8051FE11D81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9D0E8F97-0074-43D1-B9C3-481162E1D8D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8B4FDDC6-D44B-492F-9CF5-30C91F04E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156228A0-A9A8-49E7-9AB9-D0BA7E724D01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F67E2A12-4A98-4E45-B482-016BB48890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9C9DE0B5-0E6C-460A-BB2A-A60E6199C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D651952-6D7A-460C-A864-95C4D59134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55298D1-7E27-4870-9FAD-94AC17CC908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75BAB867-757A-49E1-AE75-9A46C6C37F6A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AD4321F5-9570-4022-97D3-FC9B7E09F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3033923-756F-41D1-82B7-79D02CD51666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229FFF33-82B9-413B-88B8-84BA25E509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690B46A2-50A8-44F1-BBDD-187EC65F0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836F6F4-6538-408D-ABF9-B9A25A6DC3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707DBB4-ECDE-4898-8ED3-FC2585E7025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5A72049F-7F32-4CCE-8BF9-8142301974E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58E2EB25-7776-43D1-924D-4FE2C4A99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8DFC474-895D-4255-9E0E-BF76CB7E5D6E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3697BA06-2EF9-4688-85D9-5125360AFC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1ECB16EE-7202-4DA8-A512-8905D1982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26BCCC-C9AC-4A6D-BFC9-FD63C6440E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CT212 (02/03)-Network Programming and design</a:t>
            </a:r>
            <a:endParaRPr lang="en-US" altLang="zh-TW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C1D33BC-9D9B-4A99-9A67-B39C2A0D887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27 April, 2002</a:t>
            </a:r>
            <a:endParaRPr lang="en-US" altLang="zh-TW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05B253EF-9498-4964-B6C3-73014FB252A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/>
              <a:t>School of Science &amp; Technology</a:t>
            </a:r>
            <a:endParaRPr lang="en-US" altLang="zh-TW"/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CE2886AA-9193-43F8-9B3E-4A8AC9336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D05F376D-F226-412C-A56C-24E2FFC6B23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2B178796-7A1F-4666-BE2D-A395CA2880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9B99CC20-9A6A-4F84-BF80-2C03F67BD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E1BBB01-C785-4D16-BF34-2A4BD19AC1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609600"/>
            <a:ext cx="7391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391400" cy="3200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B48E41-4CDE-4C30-9115-C85E9C056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b="0">
                <a:solidFill>
                  <a:srgbClr val="CCECFF"/>
                </a:solidFill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33B32B-0DBB-4463-95EE-4A4992BEC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>
                <a:solidFill>
                  <a:srgbClr val="CCECFF"/>
                </a:solidFill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E8CB5D9-FE82-4905-827D-6BF49BD50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b="0">
                <a:solidFill>
                  <a:srgbClr val="CCECFF"/>
                </a:solidFill>
                <a:effectLst/>
              </a:defRPr>
            </a:lvl1pPr>
          </a:lstStyle>
          <a:p>
            <a:fld id="{E4477916-38DF-44C0-9F94-0B9F3B27953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99813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C686-AF85-4CC0-A48A-0073B5F0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8172-A37A-4340-81CA-E6DCE3F9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B5E5-4563-4C84-9C05-BF3DA826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10B0EB95-67CC-4324-BE9E-757BCE24C7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60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4F8-C916-44BE-B223-33F5C4D3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6A2C-8602-4A92-8B6E-CC936ED0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90AF-9979-498A-9A36-8C907C80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24E81D1B-3282-4F6F-A7D0-350F84C6F1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544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D6EF-DA16-468B-A9AE-844FC4FB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D53D5-642B-4FD6-B00A-CDF3E9A0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C01B-0F6D-416F-802E-9116167B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05E1A14-D789-4844-85C7-D0FF78124FD4}" type="slidenum">
              <a:rPr lang="en-GB" altLang="zh-HK"/>
              <a:pPr/>
              <a:t>‹#›</a:t>
            </a:fld>
            <a:endParaRPr lang="en-GB" altLang="zh-HK"/>
          </a:p>
        </p:txBody>
      </p:sp>
    </p:spTree>
    <p:extLst>
      <p:ext uri="{BB962C8B-B14F-4D97-AF65-F5344CB8AC3E}">
        <p14:creationId xmlns:p14="http://schemas.microsoft.com/office/powerpoint/2010/main" val="243809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228600"/>
            <a:ext cx="8612188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2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EF458DC5-F1E4-459A-B62D-EFA634E299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E4497753-5645-49D9-9005-60742E5559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863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46C6-DFEA-42EE-A80B-2767B8F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F2E5-790B-4474-8879-C052574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CEA9-90A9-40F3-AF13-03698646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ADDB453A-ADC7-4817-9493-CAADE56B33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15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1C02-3EDD-4A21-BE07-67482FB3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88F8-0C4D-412C-8668-25718AE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D0858-823D-4E80-A966-5BFB44F6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C1BF7464-9A18-4757-8B72-C0A56B63D9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8D438-E266-4101-BA91-AC575AEC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CADA7-18AC-4C0A-A444-9F2B79C4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CA1D4-DBF5-42AF-AB82-187C45F8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1308C7B3-3F6B-46F7-BE0D-339F644C78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60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1A138-0150-453E-9159-CFE44B6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BB86A-C38E-40C5-93D9-905C43DF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4E952-95CC-41C2-88A4-8E91E5A9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41E8DFA3-0EEA-4626-AB5E-3481DCA4A2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4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188D-8490-4690-9EEB-51C64084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B070D-BF8D-43A8-99CF-4C489883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617E4-8533-47B0-9679-0089569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34BE3E9A-D983-4B20-9565-1BDD780D9A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67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2167-4C8E-44DC-865A-8FEBD674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BAD4-EECC-47E7-A26A-1C48CAB8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8E61-8C3C-404E-8EF7-6EAF5642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2EE99919-24E5-4C03-A237-D969B55E9D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77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B89F3-07CE-431B-B83F-490514C5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A9F43-DAFF-4DAE-9093-A1282BB1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effectLst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FB7A-C920-44B0-A17A-88E80A18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782A9470-814C-47AA-B07F-B941B54557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875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8337A38-3CAD-4858-9332-51BF23FB0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96F88C6-0F39-4042-85CD-17F9B563B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5958903-40FE-48B7-8BFB-717605EDD6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2484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1972E6C-118C-46DE-BD2B-B2DFEE956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2484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7ED4129-053C-43DB-BD58-08306368F6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TW"/>
          </a:p>
          <a:p>
            <a:r>
              <a:rPr lang="en-US" altLang="zh-TW"/>
              <a:t>P.</a:t>
            </a:r>
            <a:fld id="{4DDEBCAC-2DEB-4C6E-9AD3-D90C6440E5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ü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CA30-A796-4BF1-AA59-3C565C296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627C21D7-268C-46EF-82DF-15CCFF3A5643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CEAA47AE-0D13-4355-B893-6E5093DE2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22098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ELEC S212 (AY_2018) </a:t>
            </a:r>
            <a:br>
              <a:rPr lang="en-US" altLang="zh-TW" b="1" dirty="0"/>
            </a:br>
            <a:r>
              <a:rPr lang="en-US" altLang="zh-TW" b="1" dirty="0"/>
              <a:t>Network </a:t>
            </a:r>
            <a:br>
              <a:rPr lang="en-US" altLang="zh-TW" b="1" dirty="0"/>
            </a:br>
            <a:r>
              <a:rPr lang="en-US" altLang="zh-TW" b="1" dirty="0"/>
              <a:t>Programming and Design</a:t>
            </a:r>
            <a:br>
              <a:rPr lang="en-US" altLang="zh-TW" b="1" dirty="0"/>
            </a:br>
            <a:endParaRPr lang="en-US" altLang="zh-TW" b="1" dirty="0"/>
          </a:p>
        </p:txBody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6F4141FF-0D63-4B35-90EC-213BB5D7E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514600"/>
            <a:ext cx="9144000" cy="3733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b="1" dirty="0"/>
              <a:t>Surgery 1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b="1" dirty="0"/>
              <a:t>(Introduction to computer networking &amp; the Internet)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TW" sz="2800" b="1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b="1" dirty="0"/>
              <a:t>Course Coordinator : Dr. Steven Choy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b="1" dirty="0"/>
              <a:t>Tutor : Mr. Lee, Bo-sing  (Joe)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TW" sz="2800" b="1" dirty="0"/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TW" sz="2800" b="1" dirty="0"/>
              <a:t>URL of my teaching website : http://learn.ouhk.edu.hk/~t441051/s212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6" grpId="0" build="p" autoUpdateAnimBg="0" advAuto="1000"/>
      <p:bldP spid="111206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6A8-9A20-475D-930E-1789704D2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17B981DF-A1E2-43AC-8A24-A972615407C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2C49F36A-56C2-4A67-BDF3-A986762E5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019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/>
              <a:t>Classification of networks </a:t>
            </a:r>
            <a:r>
              <a:rPr lang="en-US" altLang="zh-TW" sz="2800" b="1" u="sng"/>
              <a:t>by size of network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b="1"/>
              <a:t>PAN (</a:t>
            </a:r>
            <a:r>
              <a:rPr lang="en-US" altLang="zh-TW" sz="2400" b="1" u="sng"/>
              <a:t>P</a:t>
            </a:r>
            <a:r>
              <a:rPr lang="en-US" altLang="zh-TW" sz="2400" b="1"/>
              <a:t>ersonal </a:t>
            </a:r>
            <a:r>
              <a:rPr lang="en-US" altLang="zh-TW" sz="2400" b="1" u="sng"/>
              <a:t>A</a:t>
            </a:r>
            <a:r>
              <a:rPr lang="en-US" altLang="zh-TW" sz="2400" b="1"/>
              <a:t>rea </a:t>
            </a:r>
            <a:r>
              <a:rPr lang="en-US" altLang="zh-TW" sz="2400" b="1" u="sng"/>
              <a:t>N</a:t>
            </a:r>
            <a:r>
              <a:rPr lang="en-US" altLang="zh-TW" sz="2400" b="1"/>
              <a:t>etwork). Eg. your home network.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b="1"/>
              <a:t>LAN (</a:t>
            </a:r>
            <a:r>
              <a:rPr lang="en-US" altLang="zh-TW" sz="2400" b="1" u="sng"/>
              <a:t>L</a:t>
            </a:r>
            <a:r>
              <a:rPr lang="en-US" altLang="zh-TW" sz="2400" b="1"/>
              <a:t>ocal </a:t>
            </a:r>
            <a:r>
              <a:rPr lang="en-US" altLang="zh-TW" sz="2400" b="1" u="sng"/>
              <a:t>A</a:t>
            </a:r>
            <a:r>
              <a:rPr lang="en-US" altLang="zh-TW" sz="2400" b="1"/>
              <a:t>rea </a:t>
            </a:r>
            <a:r>
              <a:rPr lang="en-US" altLang="zh-TW" sz="2400" b="1" u="sng"/>
              <a:t>N</a:t>
            </a:r>
            <a:r>
              <a:rPr lang="en-US" altLang="zh-TW" sz="2400" b="1"/>
              <a:t>etwork)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b="1"/>
              <a:t>Within an office or building 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b="1"/>
              <a:t>High transmission speed.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b="1"/>
              <a:t>MAN (</a:t>
            </a:r>
            <a:r>
              <a:rPr lang="en-US" altLang="zh-TW" sz="2400" b="1" u="sng"/>
              <a:t>M</a:t>
            </a:r>
            <a:r>
              <a:rPr lang="en-US" altLang="zh-TW" sz="2400" b="1"/>
              <a:t>etropolitan </a:t>
            </a:r>
            <a:r>
              <a:rPr lang="en-US" altLang="zh-TW" sz="2400" b="1" u="sng"/>
              <a:t>A</a:t>
            </a:r>
            <a:r>
              <a:rPr lang="en-US" altLang="zh-TW" sz="2400" b="1"/>
              <a:t>rea </a:t>
            </a:r>
            <a:r>
              <a:rPr lang="en-US" altLang="zh-TW" sz="2400" b="1" u="sng"/>
              <a:t>N</a:t>
            </a:r>
            <a:r>
              <a:rPr lang="en-US" altLang="zh-TW" sz="2400" b="1"/>
              <a:t>etwork)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b="1"/>
              <a:t>Larger than LAN. Multiple LANs that extend across multiple buildings.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b="1"/>
              <a:t>CAN (</a:t>
            </a:r>
            <a:r>
              <a:rPr lang="en-US" altLang="zh-TW" sz="2400" b="1" u="sng"/>
              <a:t>C</a:t>
            </a:r>
            <a:r>
              <a:rPr lang="en-US" altLang="zh-TW" sz="2400" b="1"/>
              <a:t>ampus </a:t>
            </a:r>
            <a:r>
              <a:rPr lang="en-US" altLang="zh-TW" sz="2400" b="1" u="sng"/>
              <a:t>A</a:t>
            </a:r>
            <a:r>
              <a:rPr lang="en-US" altLang="zh-TW" sz="2400" b="1"/>
              <a:t>rea </a:t>
            </a:r>
            <a:r>
              <a:rPr lang="en-US" altLang="zh-TW" sz="2400" b="1" u="sng"/>
              <a:t>N</a:t>
            </a:r>
            <a:r>
              <a:rPr lang="en-US" altLang="zh-TW" sz="2400" b="1"/>
              <a:t>etwork)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b="1"/>
              <a:t>Larger than MAN. Multiple LANs that extend across Campus.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sz="2400" b="1"/>
              <a:t>WAN (</a:t>
            </a:r>
            <a:r>
              <a:rPr lang="en-US" altLang="zh-TW" sz="2400" b="1" u="sng"/>
              <a:t>W</a:t>
            </a:r>
            <a:r>
              <a:rPr lang="en-US" altLang="zh-TW" sz="2400" b="1"/>
              <a:t>ide </a:t>
            </a:r>
            <a:r>
              <a:rPr lang="en-US" altLang="zh-TW" sz="2400" b="1" u="sng"/>
              <a:t>A</a:t>
            </a:r>
            <a:r>
              <a:rPr lang="en-US" altLang="zh-TW" sz="2400" b="1"/>
              <a:t>rea Network)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b="1"/>
              <a:t>Across city, country or even international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b="1"/>
              <a:t>Connected through public data network provided by carrier</a:t>
            </a:r>
          </a:p>
          <a:p>
            <a:pPr marL="1295400" lvl="2" indent="-3810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b="1"/>
              <a:t>Transmission speed of WAN link is lower than that of LAN</a:t>
            </a:r>
          </a:p>
          <a:p>
            <a:pPr marL="533400" indent="-53340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TW" sz="2400" b="1"/>
          </a:p>
        </p:txBody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8520B0A7-7B23-4E0A-9F96-B552FACCD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096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Network classification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0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40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0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40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40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0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40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0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0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40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40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0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8" grpId="0" build="p" bldLvl="2" autoUpdateAnimBg="0" advAuto="1000"/>
      <p:bldP spid="11407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25E-AF1A-4D6F-80F0-9B1F0E107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9F208CA2-E47E-408E-90AD-9D1EE657012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205250" name="Rectangle 2">
            <a:extLst>
              <a:ext uri="{FF2B5EF4-FFF2-40B4-BE49-F238E27FC236}">
                <a16:creationId xmlns:a16="http://schemas.microsoft.com/office/drawing/2014/main" id="{E2D520E2-F4C9-41DC-B3D4-20CFBE58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LAN</a:t>
            </a:r>
          </a:p>
        </p:txBody>
      </p:sp>
      <p:pic>
        <p:nvPicPr>
          <p:cNvPr id="1205252" name="Picture 4" descr="2_segments_in_one_LAN">
            <a:extLst>
              <a:ext uri="{FF2B5EF4-FFF2-40B4-BE49-F238E27FC236}">
                <a16:creationId xmlns:a16="http://schemas.microsoft.com/office/drawing/2014/main" id="{129F006A-C968-4160-B581-5A462761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33B4-B5DB-4570-BDDB-66C3E47D4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7E3EECE4-C428-444D-9EEB-F31C61B7076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207298" name="Rectangle 2">
            <a:extLst>
              <a:ext uri="{FF2B5EF4-FFF2-40B4-BE49-F238E27FC236}">
                <a16:creationId xmlns:a16="http://schemas.microsoft.com/office/drawing/2014/main" id="{7571BDB3-F623-4123-98F9-0BA1B1800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MAN/CAN</a:t>
            </a:r>
          </a:p>
        </p:txBody>
      </p:sp>
      <p:pic>
        <p:nvPicPr>
          <p:cNvPr id="26628" name="Picture 5" descr="before_vlan_2">
            <a:extLst>
              <a:ext uri="{FF2B5EF4-FFF2-40B4-BE49-F238E27FC236}">
                <a16:creationId xmlns:a16="http://schemas.microsoft.com/office/drawing/2014/main" id="{6A06E44E-9935-4738-8584-A583CB44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38200"/>
            <a:ext cx="862806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F1BB-49D7-48DA-9FF8-A57386073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AEFCAE10-DC3C-4061-BB0C-E767DE5D5F0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209346" name="Rectangle 2">
            <a:extLst>
              <a:ext uri="{FF2B5EF4-FFF2-40B4-BE49-F238E27FC236}">
                <a16:creationId xmlns:a16="http://schemas.microsoft.com/office/drawing/2014/main" id="{618984E6-C277-48BF-802E-7FF21DEA8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5334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WAN</a:t>
            </a:r>
          </a:p>
        </p:txBody>
      </p:sp>
      <p:pic>
        <p:nvPicPr>
          <p:cNvPr id="27652" name="Picture 3" descr="b">
            <a:extLst>
              <a:ext uri="{FF2B5EF4-FFF2-40B4-BE49-F238E27FC236}">
                <a16:creationId xmlns:a16="http://schemas.microsoft.com/office/drawing/2014/main" id="{D2E8D045-01F6-4975-83A0-7B92DBE0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8CBD-0139-44A5-81E4-4EC845378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C709F3CB-FE69-4BE1-AD73-5BB585EE9E6E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195010" name="Rectangle 2">
            <a:extLst>
              <a:ext uri="{FF2B5EF4-FFF2-40B4-BE49-F238E27FC236}">
                <a16:creationId xmlns:a16="http://schemas.microsoft.com/office/drawing/2014/main" id="{7994FD49-955B-4FC2-BDEF-46ED489D8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Network classification</a:t>
            </a:r>
          </a:p>
        </p:txBody>
      </p:sp>
      <p:sp>
        <p:nvSpPr>
          <p:cNvPr id="1195011" name="Rectangle 3">
            <a:extLst>
              <a:ext uri="{FF2B5EF4-FFF2-40B4-BE49-F238E27FC236}">
                <a16:creationId xmlns:a16="http://schemas.microsoft.com/office/drawing/2014/main" id="{A19115BC-01D9-4980-98C2-9BD4B0A48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sz="2800" b="1"/>
              <a:t>Classification of networks by </a:t>
            </a:r>
            <a:r>
              <a:rPr lang="en-US" altLang="zh-TW" sz="2800" b="1" u="sng"/>
              <a:t>role of computers</a:t>
            </a:r>
            <a:r>
              <a:rPr lang="en-US" altLang="zh-TW" sz="2800" b="1"/>
              <a:t>: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client/server network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Server </a:t>
            </a:r>
          </a:p>
          <a:p>
            <a:pPr marL="1752600" lvl="3" indent="-3810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is the computer that has better processing (CPU) power and more memory.</a:t>
            </a:r>
          </a:p>
          <a:p>
            <a:pPr marL="1752600" lvl="3" indent="-3810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provides services or shares its resources to clients.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Client </a:t>
            </a:r>
          </a:p>
          <a:p>
            <a:pPr marL="1752600" lvl="3" indent="-3810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is the computer that has less processing (CPU) power and less memory.</a:t>
            </a:r>
          </a:p>
          <a:p>
            <a:pPr marL="1752600" lvl="3" indent="-3810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requests services or uses shared resources from server.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more complex, centralized management, 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Suitable for larger company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Eg. Active directory or domain </a:t>
            </a:r>
          </a:p>
          <a:p>
            <a:pPr marL="1371600" lvl="2" indent="-457200" algn="ctr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TW" b="1"/>
              <a:t>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9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9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95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95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95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autoUpdateAnimBg="0"/>
      <p:bldP spid="1195011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221A-AEC3-4B66-839C-94971033E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EF3806D6-F6EE-41A4-82EF-6DE8E987BCA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196034" name="Rectangle 2">
            <a:extLst>
              <a:ext uri="{FF2B5EF4-FFF2-40B4-BE49-F238E27FC236}">
                <a16:creationId xmlns:a16="http://schemas.microsoft.com/office/drawing/2014/main" id="{0BE25AFA-CB12-4ACE-A399-53C6BF423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Network classification</a:t>
            </a:r>
          </a:p>
        </p:txBody>
      </p:sp>
      <p:sp>
        <p:nvSpPr>
          <p:cNvPr id="1196035" name="Rectangle 3">
            <a:extLst>
              <a:ext uri="{FF2B5EF4-FFF2-40B4-BE49-F238E27FC236}">
                <a16:creationId xmlns:a16="http://schemas.microsoft.com/office/drawing/2014/main" id="{C83F3356-A181-4FF1-B058-3D2D304CE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7912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sz="2800" b="1"/>
              <a:t>Classification of networks by </a:t>
            </a:r>
            <a:r>
              <a:rPr lang="en-US" altLang="zh-TW" sz="2800" b="1" u="sng"/>
              <a:t>role of computers</a:t>
            </a:r>
            <a:r>
              <a:rPr lang="en-US" altLang="zh-TW" b="1"/>
              <a:t>: 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 startAt="2"/>
              <a:defRPr/>
            </a:pPr>
            <a:r>
              <a:rPr lang="en-US" altLang="zh-TW" b="1"/>
              <a:t>peer-to-peer network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All computers has similar processing power and size of memory.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Each computer can share its file storage/printer to other computer.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Simple, decentralized management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Suitable for small company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eg. workgroup </a:t>
            </a:r>
          </a:p>
          <a:p>
            <a:pPr marL="609600" indent="-609600"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endParaRPr lang="en-US" altLang="zh-TW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9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4" grpId="0" autoUpdateAnimBg="0"/>
      <p:bldP spid="1196035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5265-F677-4CBF-9B2B-4C43478E7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9B124A00-43D5-472F-9075-497556E7498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ECFDCD8C-10BC-4745-8C15-842BE86F1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51435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Network classification</a:t>
            </a:r>
          </a:p>
        </p:txBody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ACF34297-97FC-4A73-A785-CE648FF6E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b="1" dirty="0"/>
              <a:t>Classification of networks by </a:t>
            </a:r>
            <a:r>
              <a:rPr lang="en-US" altLang="zh-TW" b="1" u="sng" dirty="0"/>
              <a:t>transmission media</a:t>
            </a:r>
            <a:r>
              <a:rPr lang="en-US" altLang="zh-TW" b="1" dirty="0"/>
              <a:t>: 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 dirty="0"/>
              <a:t>Wired network</a:t>
            </a:r>
          </a:p>
          <a:p>
            <a:pPr marL="1371600" lvl="2" indent="-457200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2800" b="1" dirty="0"/>
              <a:t>Transmission media is cable </a:t>
            </a:r>
          </a:p>
          <a:p>
            <a:pPr marL="1371600" lvl="2" indent="-457200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2800" b="1" dirty="0" err="1"/>
              <a:t>Eg</a:t>
            </a:r>
            <a:r>
              <a:rPr lang="en-US" altLang="zh-TW" sz="2800" b="1" dirty="0"/>
              <a:t>. Cat5/6 UTP, optic fiber, </a:t>
            </a:r>
            <a:r>
              <a:rPr lang="en-US" altLang="zh-TW" sz="2800" b="1" dirty="0" err="1"/>
              <a:t>etc</a:t>
            </a:r>
            <a:endParaRPr lang="en-US" altLang="zh-TW" sz="2800" b="1" dirty="0"/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 startAt="2"/>
              <a:defRPr/>
            </a:pPr>
            <a:r>
              <a:rPr lang="en-US" altLang="zh-TW" b="1" dirty="0"/>
              <a:t>Wireless network</a:t>
            </a:r>
          </a:p>
          <a:p>
            <a:pPr marL="1371600" lvl="2" indent="-457200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2800" b="1" dirty="0"/>
              <a:t>Transmission media is through air</a:t>
            </a:r>
          </a:p>
          <a:p>
            <a:pPr marL="1371600" lvl="2" indent="-457200"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TW" sz="2800" b="1" dirty="0" err="1"/>
              <a:t>Eg</a:t>
            </a:r>
            <a:r>
              <a:rPr lang="en-US" altLang="zh-TW" sz="2800" b="1" dirty="0"/>
              <a:t>. RF or Infrared</a:t>
            </a:r>
          </a:p>
          <a:p>
            <a:pPr marL="609600" indent="-609600"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4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6" grpId="0" autoUpdateAnimBg="0"/>
      <p:bldP spid="1142787" grpId="0" build="p" autoUpdateAnimBg="0" advAuto="1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77C-1EDA-44E1-912C-B2CC28AB2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5FABAE0E-B29C-4BAC-BCC0-9D2726B68F7B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215490" name="Rectangle 2">
            <a:extLst>
              <a:ext uri="{FF2B5EF4-FFF2-40B4-BE49-F238E27FC236}">
                <a16:creationId xmlns:a16="http://schemas.microsoft.com/office/drawing/2014/main" id="{5ABF0605-3526-4D3F-9753-67256D471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400" b="1" dirty="0"/>
              <a:t>Physical topology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 dirty="0"/>
              <a:t>The physical layout of network’s nodes.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 dirty="0"/>
              <a:t>3 basic physical topologies: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Bus, star, ring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400" b="1" dirty="0"/>
              <a:t>Logical topology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 dirty="0"/>
              <a:t>The way in which a network access media and transmit signal across it.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 dirty="0"/>
              <a:t>2 basic logical topologies: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Bus, ring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400" b="1" dirty="0"/>
              <a:t>A network may have different physical and logical topology.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 dirty="0" err="1"/>
              <a:t>Eg</a:t>
            </a:r>
            <a:r>
              <a:rPr lang="en-US" altLang="zh-TW" sz="2400" b="1" dirty="0"/>
              <a:t>. An Ethernet network connected with a LAN switch 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Physical topology is star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Logical topology is bus</a:t>
            </a:r>
          </a:p>
        </p:txBody>
      </p:sp>
      <p:sp>
        <p:nvSpPr>
          <p:cNvPr id="1215491" name="Rectangle 3">
            <a:extLst>
              <a:ext uri="{FF2B5EF4-FFF2-40B4-BE49-F238E27FC236}">
                <a16:creationId xmlns:a16="http://schemas.microsoft.com/office/drawing/2014/main" id="{4B98176F-8B69-4D5D-9AD7-38ED9CF3F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 dirty="0"/>
              <a:t>Network topology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15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5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5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5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0" grpId="0" build="p" bldLvl="2" autoUpdateAnimBg="0" advAuto="1000"/>
      <p:bldP spid="1215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6">
            <a:extLst>
              <a:ext uri="{FF2B5EF4-FFF2-40B4-BE49-F238E27FC236}">
                <a16:creationId xmlns:a16="http://schemas.microsoft.com/office/drawing/2014/main" id="{9C9DC994-E2E2-495E-859A-4AD529E2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AA27457-EAAE-4933-97BB-FED1EE98B250}" type="slidenum">
              <a:rPr lang="en-GB" altLang="zh-HK"/>
              <a:pPr/>
              <a:t>18</a:t>
            </a:fld>
            <a:endParaRPr lang="en-GB" altLang="zh-HK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0AA5199-7594-4BDF-B8EE-60FDD32C5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/>
              <a:t>Physical topologies (1)</a:t>
            </a:r>
            <a:endParaRPr lang="en-GB" sz="3600" b="1" dirty="0"/>
          </a:p>
        </p:txBody>
      </p:sp>
      <p:pic>
        <p:nvPicPr>
          <p:cNvPr id="32772" name="Picture 63">
            <a:extLst>
              <a:ext uri="{FF2B5EF4-FFF2-40B4-BE49-F238E27FC236}">
                <a16:creationId xmlns:a16="http://schemas.microsoft.com/office/drawing/2014/main" id="{2C37E70B-6708-4501-8053-8F4ED730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124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4">
            <a:extLst>
              <a:ext uri="{FF2B5EF4-FFF2-40B4-BE49-F238E27FC236}">
                <a16:creationId xmlns:a16="http://schemas.microsoft.com/office/drawing/2014/main" id="{81D93FAC-1831-42F8-971F-FF3CC7E6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754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5">
            <a:extLst>
              <a:ext uri="{FF2B5EF4-FFF2-40B4-BE49-F238E27FC236}">
                <a16:creationId xmlns:a16="http://schemas.microsoft.com/office/drawing/2014/main" id="{9786D7FB-6762-40FC-A74C-BE6EC54B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43211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9">
            <a:extLst>
              <a:ext uri="{FF2B5EF4-FFF2-40B4-BE49-F238E27FC236}">
                <a16:creationId xmlns:a16="http://schemas.microsoft.com/office/drawing/2014/main" id="{36C7A379-4A3F-42DC-823A-6F619FD3A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600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en-US" sz="2400" b="1">
                <a:solidFill>
                  <a:srgbClr val="002060"/>
                </a:solidFill>
              </a:rPr>
              <a:t>Bus</a:t>
            </a:r>
          </a:p>
        </p:txBody>
      </p:sp>
      <p:sp>
        <p:nvSpPr>
          <p:cNvPr id="32776" name="TextBox 10">
            <a:extLst>
              <a:ext uri="{FF2B5EF4-FFF2-40B4-BE49-F238E27FC236}">
                <a16:creationId xmlns:a16="http://schemas.microsoft.com/office/drawing/2014/main" id="{67D6E980-CA96-487B-9856-634872AB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396038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en-US" sz="2400" b="1">
                <a:solidFill>
                  <a:srgbClr val="002060"/>
                </a:solidFill>
              </a:rPr>
              <a:t>Star</a:t>
            </a:r>
          </a:p>
        </p:txBody>
      </p:sp>
      <p:sp>
        <p:nvSpPr>
          <p:cNvPr id="32777" name="TextBox 11">
            <a:extLst>
              <a:ext uri="{FF2B5EF4-FFF2-40B4-BE49-F238E27FC236}">
                <a16:creationId xmlns:a16="http://schemas.microsoft.com/office/drawing/2014/main" id="{11E3418F-3ECF-4C65-86F5-5E5D91BC1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172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en-US" sz="2400" b="1">
                <a:solidFill>
                  <a:srgbClr val="002060"/>
                </a:solidFill>
              </a:rPr>
              <a:t>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6">
            <a:extLst>
              <a:ext uri="{FF2B5EF4-FFF2-40B4-BE49-F238E27FC236}">
                <a16:creationId xmlns:a16="http://schemas.microsoft.com/office/drawing/2014/main" id="{754F761E-4AAF-4111-B55D-7836D9F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D8A90A1-EF67-4B93-BF13-0E567B5AAB63}" type="slidenum">
              <a:rPr lang="en-GB" altLang="zh-HK"/>
              <a:pPr/>
              <a:t>19</a:t>
            </a:fld>
            <a:endParaRPr lang="en-GB" altLang="zh-HK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83665AC-B6AB-407F-8ED8-A9978E86A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sz="3600" b="1" dirty="0"/>
              <a:t>Physical topologies (2)</a:t>
            </a:r>
            <a:endParaRPr lang="en-GB" sz="3600" b="1" dirty="0"/>
          </a:p>
        </p:txBody>
      </p:sp>
      <p:graphicFrame>
        <p:nvGraphicFramePr>
          <p:cNvPr id="17516" name="Group 108">
            <a:extLst>
              <a:ext uri="{FF2B5EF4-FFF2-40B4-BE49-F238E27FC236}">
                <a16:creationId xmlns:a16="http://schemas.microsoft.com/office/drawing/2014/main" id="{376B30C6-AF6E-47B9-881A-8D27F317C33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0" y="1066800"/>
          <a:ext cx="8839200" cy="5338763"/>
        </p:xfrm>
        <a:graphic>
          <a:graphicData uri="http://schemas.openxmlformats.org/drawingml/2006/table">
            <a:tbl>
              <a:tblPr/>
              <a:tblGrid>
                <a:gridCol w="1685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Star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Bus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Ring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Advantage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Less costly than mesh, easier fault identification and isolation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Ease of installation, cost-effective for long line of devices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Better reliability than bus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Disadvantage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Hub failure causing total network breakdown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Difficult fault isolation, path break causing isolation into two groups of devices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Path break can disable the whole network unless if it is a dual ring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No. of links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1+n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2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Application examples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Local area network in offices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Coaxial cable TV in households or buildings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Obsolete Token ring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F45B-7E03-4E1F-BE7E-1850564E3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248400"/>
            <a:ext cx="19050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endParaRPr lang="en-US" altLang="zh-TW"/>
          </a:p>
          <a:p>
            <a:pPr algn="r"/>
            <a:r>
              <a:rPr lang="en-US" altLang="zh-TW"/>
              <a:t>P.</a:t>
            </a:r>
            <a:fld id="{2D40C5F1-CA51-4731-99ED-F65EC11EAB37}" type="slidenum">
              <a:rPr lang="en-US" altLang="zh-TW"/>
              <a:pPr algn="r"/>
              <a:t>2</a:t>
            </a:fld>
            <a:endParaRPr lang="en-US" altLang="zh-TW"/>
          </a:p>
        </p:txBody>
      </p:sp>
      <p:sp>
        <p:nvSpPr>
          <p:cNvPr id="1133570" name="Rectangle 2">
            <a:extLst>
              <a:ext uri="{FF2B5EF4-FFF2-40B4-BE49-F238E27FC236}">
                <a16:creationId xmlns:a16="http://schemas.microsoft.com/office/drawing/2014/main" id="{CD9BF153-3A09-47F9-BE7D-9C742549F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/>
              <a:t>Agenda</a:t>
            </a:r>
          </a:p>
        </p:txBody>
      </p:sp>
      <p:sp>
        <p:nvSpPr>
          <p:cNvPr id="1133571" name="Rectangle 3">
            <a:extLst>
              <a:ext uri="{FF2B5EF4-FFF2-40B4-BE49-F238E27FC236}">
                <a16:creationId xmlns:a16="http://schemas.microsoft.com/office/drawing/2014/main" id="{6B3695EF-88E3-4B88-8316-CDE5D57E8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zh-TW" b="1" dirty="0"/>
              <a:t>Objective of Tutorial 1</a:t>
            </a:r>
          </a:p>
          <a:p>
            <a:pPr>
              <a:buClr>
                <a:schemeClr val="tx1"/>
              </a:buClr>
              <a:defRPr/>
            </a:pPr>
            <a:r>
              <a:rPr lang="en-US" altLang="zh-TW" b="1" dirty="0"/>
              <a:t>Tutorial 1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 dirty="0"/>
              <a:t>What is computer network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 dirty="0"/>
              <a:t>Why computer network 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 dirty="0"/>
              <a:t>Basic computer networking concepts/terms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 dirty="0"/>
              <a:t>Layering network model</a:t>
            </a:r>
            <a:r>
              <a:rPr lang="en-US" altLang="zh-TW" sz="2400" b="1" dirty="0"/>
              <a:t> – </a:t>
            </a:r>
            <a:r>
              <a:rPr lang="en-US" altLang="zh-TW" b="1" dirty="0"/>
              <a:t>OSI &amp; TCP/IP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 dirty="0"/>
              <a:t>Protocols and standards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 dirty="0"/>
              <a:t>Internet &amp; Internet services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3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0" grpId="0" autoUpdateAnimBg="0"/>
      <p:bldP spid="1133571" grpId="0" build="p" autoUpdateAnimBg="0" advAuto="1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37C0-0330-4E40-9D0A-BD858FB3E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592D2C04-B4C6-4445-BD9E-ACD16410C263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217538" name="Rectangle 2">
            <a:extLst>
              <a:ext uri="{FF2B5EF4-FFF2-40B4-BE49-F238E27FC236}">
                <a16:creationId xmlns:a16="http://schemas.microsoft.com/office/drawing/2014/main" id="{F8A092B1-2CFF-42B3-96BF-2E087DE89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51816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SzTx/>
              <a:defRPr/>
            </a:pPr>
            <a:r>
              <a:rPr lang="en-US" altLang="zh-TW" b="1" dirty="0"/>
              <a:t>Switching method determines how connections are created between nodes</a:t>
            </a:r>
          </a:p>
          <a:p>
            <a:pPr marL="609600" indent="-609600">
              <a:buClr>
                <a:schemeClr val="tx1"/>
              </a:buClr>
              <a:buSzTx/>
              <a:defRPr/>
            </a:pPr>
            <a:r>
              <a:rPr lang="en-US" altLang="zh-TW" b="1" dirty="0"/>
              <a:t>There are 3 types:</a:t>
            </a:r>
          </a:p>
          <a:p>
            <a:pPr marL="990600" lvl="1" indent="-533400">
              <a:buClr>
                <a:schemeClr val="tx1"/>
              </a:buClr>
              <a:defRPr/>
            </a:pPr>
            <a:r>
              <a:rPr lang="en-US" altLang="zh-TW" b="1" dirty="0"/>
              <a:t>Circuit switching </a:t>
            </a:r>
          </a:p>
          <a:p>
            <a:pPr marL="990600" lvl="1" indent="-533400">
              <a:buClr>
                <a:schemeClr val="tx1"/>
              </a:buClr>
              <a:defRPr/>
            </a:pPr>
            <a:r>
              <a:rPr lang="en-US" altLang="zh-TW" b="1" dirty="0"/>
              <a:t>Packet switching (TCP/IP)</a:t>
            </a:r>
          </a:p>
          <a:p>
            <a:pPr marL="990600" lvl="1" indent="-533400">
              <a:buClr>
                <a:schemeClr val="tx1"/>
              </a:buClr>
              <a:defRPr/>
            </a:pPr>
            <a:r>
              <a:rPr lang="en-US" altLang="zh-TW" b="1" dirty="0"/>
              <a:t>Message switching</a:t>
            </a:r>
          </a:p>
        </p:txBody>
      </p:sp>
      <p:sp>
        <p:nvSpPr>
          <p:cNvPr id="1217539" name="Rectangle 3">
            <a:extLst>
              <a:ext uri="{FF2B5EF4-FFF2-40B4-BE49-F238E27FC236}">
                <a16:creationId xmlns:a16="http://schemas.microsoft.com/office/drawing/2014/main" id="{B8DB2420-9D5D-4D71-A260-9DE1F5B8E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 dirty="0"/>
              <a:t>3 types of switching methods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458" name="Rectangle 2">
            <a:extLst>
              <a:ext uri="{FF2B5EF4-FFF2-40B4-BE49-F238E27FC236}">
                <a16:creationId xmlns:a16="http://schemas.microsoft.com/office/drawing/2014/main" id="{675873AD-F8AF-4310-A831-33E4EC253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077913"/>
            <a:ext cx="8631238" cy="5540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/>
              <a:t>Circuit switching service is a telecommunication technology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/>
              <a:t>by which two network nodes establish a </a:t>
            </a:r>
            <a:r>
              <a:rPr lang="en-US" b="1" u="sng" dirty="0"/>
              <a:t>dedicated</a:t>
            </a:r>
            <a:r>
              <a:rPr lang="en-US" b="1" dirty="0"/>
              <a:t> (i.e. non-shared) communications channel (or circuit) connecting them for the duration of the communication session before the nodes may communicate.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/>
              <a:t>This is done by the telephone system, using the dialed number with ordinary voice-grade lines and ISDN digital lines.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/>
              <a:t>WAN technologies uses circuit switching service: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/>
              <a:t>ISDN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endParaRPr lang="en-US" sz="2000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3E279F2-E25C-4D8D-9B83-10ACD199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6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ctr" defTabSz="814388" eaLnBrk="1" hangingPunct="1">
              <a:defRPr/>
            </a:pPr>
            <a:r>
              <a:rPr lang="en-US" altLang="zh-TW" sz="3600" b="1" dirty="0">
                <a:solidFill>
                  <a:srgbClr val="E8E8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Circuit-switching</a:t>
            </a:r>
            <a:endParaRPr lang="en-US" sz="3600" b="1" dirty="0">
              <a:solidFill>
                <a:srgbClr val="E8E8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6FA3-5693-42D7-A30D-1555ABCC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CB4D9B2B-7D82-4AD7-A55B-30E34CDFCA0C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506" name="Rectangle 2">
            <a:extLst>
              <a:ext uri="{FF2B5EF4-FFF2-40B4-BE49-F238E27FC236}">
                <a16:creationId xmlns:a16="http://schemas.microsoft.com/office/drawing/2014/main" id="{D1884391-4C59-4F34-A699-94E76EF96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3288"/>
            <a:ext cx="9144000" cy="5954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/>
              <a:t>Packet/cell switching is a digital networking communications method that groups all transmitted data – regardless of content, type, or structure – into suitably-sized blocks, called </a:t>
            </a:r>
            <a:r>
              <a:rPr lang="en-US" sz="2800" b="1" i="1" dirty="0"/>
              <a:t>packets/cells</a:t>
            </a:r>
            <a:r>
              <a:rPr lang="en-US" sz="2800" b="1" dirty="0"/>
              <a:t>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dirty="0"/>
              <a:t>Packets/cells are then transferred in variable-bit-rate data streams (sequences of packets) over a </a:t>
            </a:r>
            <a:r>
              <a:rPr lang="en-US" sz="2400" b="1" u="sng" dirty="0"/>
              <a:t>shared</a:t>
            </a:r>
            <a:r>
              <a:rPr lang="en-US" sz="2400" b="1" dirty="0"/>
              <a:t> WAN cloud.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dirty="0"/>
              <a:t>When traversing network adapters, switches, routers and other network nodes, packets are buffered and queued, resulting in variable delay and throughput depending on the traffic load in the network.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dirty="0"/>
              <a:t>The path is determined by the addressing field in each packet/cell and the routers/switches along the path =&gt; addressing overhead in frame encapsulation.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dirty="0"/>
              <a:t>WAN technologies that uses packet/cell-switched service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b="1" dirty="0"/>
              <a:t>Frame relay, X.25, ATM &amp; SMDS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AB89133-0E5D-4113-86F8-591097AA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6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ctr" defTabSz="814388" eaLnBrk="1" hangingPunct="1">
              <a:defRPr/>
            </a:pPr>
            <a:r>
              <a:rPr lang="en-US" altLang="zh-TW" sz="36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Packet-switching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42DE-E641-4EDE-957A-1C4BC506E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B010C33B-9656-4E99-A02B-13FB1ACCA4F8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506" name="Rectangle 2">
            <a:extLst>
              <a:ext uri="{FF2B5EF4-FFF2-40B4-BE49-F238E27FC236}">
                <a16:creationId xmlns:a16="http://schemas.microsoft.com/office/drawing/2014/main" id="{BC90DE59-55A1-4D6F-8CE0-636C38F0A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3288"/>
            <a:ext cx="9144000" cy="5954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/>
              <a:t>Message switching is precursor of packet switching.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/>
              <a:t>Message is stored and routed entirely in each hop, without partitioning into packets.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800" b="1" dirty="0"/>
              <a:t>First introduced in 1961.</a:t>
            </a:r>
            <a:endParaRPr lang="en-US" sz="2400" b="1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8D35BE-EA8D-4A3C-8DB7-AFE6378F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6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ctr" defTabSz="814388" eaLnBrk="1" hangingPunct="1">
              <a:defRPr/>
            </a:pPr>
            <a:r>
              <a:rPr lang="en-US" altLang="zh-TW" sz="36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Message-switching</a:t>
            </a:r>
            <a:endParaRPr lang="en-US" sz="36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B6ACF-D2DD-40A9-B14A-49CACB89A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58A24DC8-2E33-4C50-BABA-40FA48426678}" type="slidenum">
              <a:rPr lang="en-US" altLang="zh-TW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11FCCACF-2D90-4DB8-80F0-2ADC68B1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6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ctr" defTabSz="814388" eaLnBrk="1" hangingPunct="1"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Circuit-switching </a:t>
            </a:r>
            <a:r>
              <a:rPr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packet-switching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44628" name="Group 52">
            <a:extLst>
              <a:ext uri="{FF2B5EF4-FFF2-40B4-BE49-F238E27FC236}">
                <a16:creationId xmlns:a16="http://schemas.microsoft.com/office/drawing/2014/main" id="{4F890C1F-64D8-4730-9BDA-25CDC4BAAC8A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28600" y="1055688"/>
          <a:ext cx="8813800" cy="5497512"/>
        </p:xfrm>
        <a:graphic>
          <a:graphicData uri="http://schemas.openxmlformats.org/drawingml/2006/table">
            <a:tbl>
              <a:tblPr/>
              <a:tblGrid>
                <a:gridCol w="351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991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Circuit-switching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Packet-switching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329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cost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higher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lower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712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Effective usage of link bandwidth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Waste bandwidth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better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Transmission delay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Predictable &amp; constant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un-predictable and variable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991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Addressing overhead in each unit of data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no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yes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329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Dedicate/share link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Dedicate link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236538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Share link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721F-DDA2-4966-9B6A-40D6EC00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186C1834-0C6E-4389-B56E-C67256692ACC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221634" name="Rectangle 2">
            <a:extLst>
              <a:ext uri="{FF2B5EF4-FFF2-40B4-BE49-F238E27FC236}">
                <a16:creationId xmlns:a16="http://schemas.microsoft.com/office/drawing/2014/main" id="{C6FADA29-0676-4FE3-B357-E10445FF0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/>
              <a:t>Connection-oriented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A connection must be established between 2 communicating nodes before actual data transfer between these 2 nodes.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Often provide reliable transfer of data, in proper sequence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More transmission overhead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statful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/>
              <a:t>Connectionless (datagram communication)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Transfer data to communicating party without establishing any connection.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No guarantee on the data will be received by the communicating party.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Less transmission overhead</a:t>
            </a:r>
          </a:p>
          <a:p>
            <a:pPr marL="990600" lvl="1" indent="-53340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altLang="zh-TW" sz="2400" b="1"/>
              <a:t>stateless</a:t>
            </a:r>
          </a:p>
          <a:p>
            <a:pPr marL="609600" indent="-609600"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/>
              <a:t>More will be discussed in Tutorial 3.</a:t>
            </a:r>
          </a:p>
        </p:txBody>
      </p:sp>
      <p:sp>
        <p:nvSpPr>
          <p:cNvPr id="1221635" name="Rectangle 3">
            <a:extLst>
              <a:ext uri="{FF2B5EF4-FFF2-40B4-BE49-F238E27FC236}">
                <a16:creationId xmlns:a16="http://schemas.microsoft.com/office/drawing/2014/main" id="{5935418B-6B20-4768-B5B0-A8FEB1971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Connection-oriented Vs Connectionless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9AA7-F1C4-450D-9841-4033CD1773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FBA5185B-B272-498E-9C0C-5FDDA68A53B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219586" name="Rectangle 2">
            <a:extLst>
              <a:ext uri="{FF2B5EF4-FFF2-40B4-BE49-F238E27FC236}">
                <a16:creationId xmlns:a16="http://schemas.microsoft.com/office/drawing/2014/main" id="{63CD2E08-EB7E-40DF-9F2E-1E2654C42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Network Transport system describes the logical interconnection, rather than physical interaction, between nodes.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It depends on the electrical pulses carried by physical layer of OSI model.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Currently, Ethernet and Wi-Fi are the 2 most common transport systems.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b="1" dirty="0"/>
              <a:t>Legacy transport systems include ARCNET and Token ring.</a:t>
            </a:r>
          </a:p>
        </p:txBody>
      </p:sp>
      <p:sp>
        <p:nvSpPr>
          <p:cNvPr id="1219587" name="Rectangle 3">
            <a:extLst>
              <a:ext uri="{FF2B5EF4-FFF2-40B4-BE49-F238E27FC236}">
                <a16:creationId xmlns:a16="http://schemas.microsoft.com/office/drawing/2014/main" id="{24287ACB-018D-49DF-8A62-28D376306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Network Transport system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35BC-CD46-4407-B4BC-DF4BF2751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97848943-EC15-486A-98FF-7EFF6213069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CBBD77F5-1C94-4460-9A94-E9452FE6F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pPr>
              <a:defRPr/>
            </a:pPr>
            <a:r>
              <a:rPr lang="en-US" altLang="zh-TW" sz="3600" b="1" dirty="0"/>
              <a:t>Layered network model (1)</a:t>
            </a:r>
            <a:r>
              <a:rPr lang="en-US" altLang="zh-TW" b="1" dirty="0"/>
              <a:t> </a:t>
            </a:r>
            <a:endParaRPr lang="en-US" altLang="zh-TW" sz="3600" b="1" dirty="0"/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130C9784-6881-48BC-9E4E-5C3EE4F3F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b="1"/>
              <a:t>In order to allow 2 computers to communicate, exchange data, share/access resource via a network, these 2 computers must follow a number of rules. The rules are so many and complicated. These rules are called networking protocols.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b="1"/>
              <a:t>We need a method/mechanism to develop &amp; handle these rules.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b="1"/>
              <a:t>So, a </a:t>
            </a:r>
            <a:r>
              <a:rPr lang="en-US" altLang="zh-TW" b="1" u="sng"/>
              <a:t>layered network model</a:t>
            </a:r>
            <a:r>
              <a:rPr lang="en-US" altLang="zh-TW" b="1"/>
              <a:t> is required for computer networking.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/>
            </a:pPr>
            <a:r>
              <a:rPr lang="en-US" altLang="zh-TW" b="1"/>
              <a:t>There are 2 networking models – OSI &amp;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0" grpId="0" build="p" autoUpdateAnimBg="0" advAuto="1000"/>
      <p:bldP spid="1143811" grpId="0" build="p" autoUpdateAnimBg="0" advAuto="1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991-1D46-49E1-8F64-EA99E89CD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216914A7-5611-4317-8C12-87EE0E895F4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3F0797CC-4368-4EB0-9078-688843185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US" altLang="zh-TW" sz="3600" b="1" dirty="0"/>
              <a:t>Layered network model (2)</a:t>
            </a:r>
          </a:p>
        </p:txBody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73EBC3BD-2EB9-4549-A59F-3F708B75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181600"/>
          </a:xfrm>
        </p:spPr>
        <p:txBody>
          <a:bodyPr/>
          <a:lstStyle/>
          <a:p>
            <a:pPr>
              <a:buClr>
                <a:schemeClr val="tx1"/>
              </a:buClr>
              <a:buSzTx/>
              <a:defRPr/>
            </a:pPr>
            <a:r>
              <a:rPr lang="en-US" altLang="zh-TW" b="1"/>
              <a:t>Logical view of a layered network model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Network is divided into a number of layers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Lowest layer is numbered as 1, higher layer is numbered with larger number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Layer N (Boss) request service, layer N-1 (employee) provide service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Each layer is ignorant about implementation of other layers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Each layer only knows the interface (SAP) to directly lower or upper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4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4" grpId="0" build="p" autoUpdateAnimBg="0" advAuto="1000"/>
      <p:bldP spid="1144835" grpId="0" build="p" autoUpdateAnimBg="0" advAuto="1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8EA6-D6AF-4FA1-A4B2-24758B465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B116453B-B28F-4BE4-B74F-9A8AB12AEAA4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147906" name="Rectangle 2">
            <a:extLst>
              <a:ext uri="{FF2B5EF4-FFF2-40B4-BE49-F238E27FC236}">
                <a16:creationId xmlns:a16="http://schemas.microsoft.com/office/drawing/2014/main" id="{16A1EF08-D766-481A-A5F2-4989DC946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altLang="zh-TW" sz="3600" b="1" dirty="0"/>
              <a:t>Layered network model (3)</a:t>
            </a: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586925A0-7AB7-48C2-BCDE-0C6853258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181600"/>
          </a:xfrm>
        </p:spPr>
        <p:txBody>
          <a:bodyPr/>
          <a:lstStyle/>
          <a:p>
            <a:pPr>
              <a:buClr>
                <a:schemeClr val="tx1"/>
              </a:buClr>
              <a:buSzTx/>
              <a:defRPr/>
            </a:pPr>
            <a:r>
              <a:rPr lang="en-US" altLang="zh-TW" b="1"/>
              <a:t>Advantages 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Simplify complexity of network design &amp; implementation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Easy for human to discuss &amp; analyze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Allow interoperability between products from different vendors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Change of any layer is transparent to other layers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Implementation of any layer is independent of other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6" grpId="0" autoUpdateAnimBg="0"/>
      <p:bldP spid="1147907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7072-4CAD-44BB-B884-5395EDF4E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7FB8839E-59A9-4EA5-9747-F443B127082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213442" name="Rectangle 2">
            <a:extLst>
              <a:ext uri="{FF2B5EF4-FFF2-40B4-BE49-F238E27FC236}">
                <a16:creationId xmlns:a16="http://schemas.microsoft.com/office/drawing/2014/main" id="{05E5767D-3C4B-43D9-A8AD-56048423E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 dirty="0"/>
              <a:t>Explain </a:t>
            </a:r>
            <a:r>
              <a:rPr lang="en-US" altLang="zh-TW" sz="2800" b="1" dirty="0"/>
              <a:t>what a computer network is, and why computer networks are used.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 dirty="0"/>
              <a:t>Describe </a:t>
            </a:r>
            <a:r>
              <a:rPr lang="en-US" altLang="zh-TW" sz="2800" b="1" dirty="0"/>
              <a:t>the general services that computer networks provide or facilitate.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 dirty="0"/>
              <a:t>Describe, compare </a:t>
            </a:r>
            <a:r>
              <a:rPr lang="en-US" altLang="zh-TW" sz="2800" b="1" dirty="0"/>
              <a:t>and </a:t>
            </a:r>
            <a:r>
              <a:rPr lang="en-US" altLang="zh-TW" sz="2800" b="1" i="1" dirty="0"/>
              <a:t>contrast </a:t>
            </a:r>
            <a:r>
              <a:rPr lang="en-US" altLang="zh-TW" sz="2800" b="1" dirty="0"/>
              <a:t>the characteristics of client/server architecture and peer-to-peer architecture.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 dirty="0"/>
              <a:t>Categorize </a:t>
            </a:r>
            <a:r>
              <a:rPr lang="en-US" altLang="zh-TW" sz="2800" b="1" dirty="0"/>
              <a:t>networks according to scale, and </a:t>
            </a:r>
            <a:r>
              <a:rPr lang="en-US" altLang="zh-TW" sz="2800" b="1" i="1" dirty="0"/>
              <a:t>explain </a:t>
            </a:r>
            <a:r>
              <a:rPr lang="en-US" altLang="zh-TW" sz="2800" b="1" dirty="0"/>
              <a:t>their differences.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 dirty="0"/>
              <a:t>Describe </a:t>
            </a:r>
            <a:r>
              <a:rPr lang="en-US" altLang="zh-TW" sz="2800" b="1" dirty="0"/>
              <a:t>the basic network topologies, and </a:t>
            </a:r>
            <a:r>
              <a:rPr lang="en-US" altLang="zh-TW" sz="2800" b="1" i="1" dirty="0"/>
              <a:t>explain </a:t>
            </a:r>
            <a:r>
              <a:rPr lang="en-US" altLang="zh-TW" sz="2800" b="1" dirty="0"/>
              <a:t>the benefits and uses of different topologies.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 dirty="0"/>
              <a:t>Describe, compare </a:t>
            </a:r>
            <a:r>
              <a:rPr lang="en-US" altLang="zh-TW" sz="2800" b="1" dirty="0"/>
              <a:t>and </a:t>
            </a:r>
            <a:r>
              <a:rPr lang="en-US" altLang="zh-TW" sz="2800" b="1" i="1" dirty="0"/>
              <a:t>contrast </a:t>
            </a:r>
            <a:r>
              <a:rPr lang="en-US" altLang="zh-TW" sz="2800" b="1" dirty="0"/>
              <a:t>the characteristics of circuit-switched networking and packet-switched networking.</a:t>
            </a:r>
          </a:p>
        </p:txBody>
      </p:sp>
      <p:sp>
        <p:nvSpPr>
          <p:cNvPr id="1213443" name="Rectangle 3">
            <a:extLst>
              <a:ext uri="{FF2B5EF4-FFF2-40B4-BE49-F238E27FC236}">
                <a16:creationId xmlns:a16="http://schemas.microsoft.com/office/drawing/2014/main" id="{520A0D14-12BE-439A-AFE0-3D356E29A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4572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 dirty="0"/>
              <a:t>Objectives of surgery 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1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3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1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3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13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2" grpId="0" build="p" autoUpdateAnimBg="0" advAuto="1000"/>
      <p:bldP spid="121344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C657-23B9-4638-8735-5D427B478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DC1062B7-64A6-4F71-8B4A-837ACDEF02F3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149954" name="Rectangle 2">
            <a:extLst>
              <a:ext uri="{FF2B5EF4-FFF2-40B4-BE49-F238E27FC236}">
                <a16:creationId xmlns:a16="http://schemas.microsoft.com/office/drawing/2014/main" id="{F4131BD7-5EA9-4ED0-8E56-C6E3B01E5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228600"/>
            <a:ext cx="7645400" cy="68580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OSI model</a:t>
            </a:r>
          </a:p>
        </p:txBody>
      </p:sp>
      <p:pic>
        <p:nvPicPr>
          <p:cNvPr id="45060" name="Picture 5" descr="a">
            <a:extLst>
              <a:ext uri="{FF2B5EF4-FFF2-40B4-BE49-F238E27FC236}">
                <a16:creationId xmlns:a16="http://schemas.microsoft.com/office/drawing/2014/main" id="{CDD74222-DADB-4A8B-A5CB-C471BA42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D941-72EA-4F7F-A6A6-7C7B74206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F2F0B3D1-E570-4489-90AE-F53FE1E73F9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223682" name="Rectangle 2">
            <a:extLst>
              <a:ext uri="{FF2B5EF4-FFF2-40B4-BE49-F238E27FC236}">
                <a16:creationId xmlns:a16="http://schemas.microsoft.com/office/drawing/2014/main" id="{5632E11D-204C-4C50-9C93-637A65703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150" y="228600"/>
            <a:ext cx="7645400" cy="685800"/>
          </a:xfrm>
        </p:spPr>
        <p:txBody>
          <a:bodyPr/>
          <a:lstStyle/>
          <a:p>
            <a:pPr>
              <a:defRPr/>
            </a:pPr>
            <a:r>
              <a:rPr lang="en-US" altLang="zh-TW" sz="4000" b="1"/>
              <a:t>OSI model</a:t>
            </a:r>
          </a:p>
        </p:txBody>
      </p:sp>
      <p:pic>
        <p:nvPicPr>
          <p:cNvPr id="46084" name="Picture 5" descr="c">
            <a:extLst>
              <a:ext uri="{FF2B5EF4-FFF2-40B4-BE49-F238E27FC236}">
                <a16:creationId xmlns:a16="http://schemas.microsoft.com/office/drawing/2014/main" id="{FE464218-FEAD-4ACB-B9FB-5F0B1DE2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286B7D-FC97-4BD1-B83C-DD003FB6D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DE861B18-AB7F-4840-8642-2D4B99D71727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225730" name="Rectangle 2">
            <a:extLst>
              <a:ext uri="{FF2B5EF4-FFF2-40B4-BE49-F238E27FC236}">
                <a16:creationId xmlns:a16="http://schemas.microsoft.com/office/drawing/2014/main" id="{94B94366-3849-4D14-8696-9C65F36A9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TCP/IP model</a:t>
            </a:r>
          </a:p>
        </p:txBody>
      </p:sp>
      <p:pic>
        <p:nvPicPr>
          <p:cNvPr id="47108" name="Picture 3" descr="tcpip_arch">
            <a:extLst>
              <a:ext uri="{FF2B5EF4-FFF2-40B4-BE49-F238E27FC236}">
                <a16:creationId xmlns:a16="http://schemas.microsoft.com/office/drawing/2014/main" id="{D6AE116F-04B2-42C9-926D-CFA11829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4">
            <a:extLst>
              <a:ext uri="{FF2B5EF4-FFF2-40B4-BE49-F238E27FC236}">
                <a16:creationId xmlns:a16="http://schemas.microsoft.com/office/drawing/2014/main" id="{6914C72E-D39E-43FA-B449-453AF8A9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82A48477-C09F-4EAE-9987-68C63B8D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905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en-US" altLang="en-US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980BB9C6-FA10-4FA9-B843-1214FE94C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31D9E61C-AFF1-4E6F-B3F3-F6A7EFEECA9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906C5E88-89CE-4460-82AF-1912613DF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OSI Vs TCP/IP</a:t>
            </a:r>
          </a:p>
        </p:txBody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8AD501D3-F05F-4C7B-9528-383A705FD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zh-TW" b="1"/>
              <a:t>Layer mapping between OSI and TCP/IP model</a:t>
            </a:r>
          </a:p>
        </p:txBody>
      </p:sp>
      <p:graphicFrame>
        <p:nvGraphicFramePr>
          <p:cNvPr id="1155076" name="Group 4">
            <a:extLst>
              <a:ext uri="{FF2B5EF4-FFF2-40B4-BE49-F238E27FC236}">
                <a16:creationId xmlns:a16="http://schemas.microsoft.com/office/drawing/2014/main" id="{1058C244-B1F4-42FC-8B3D-11602467537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3600"/>
          <a:ext cx="7620000" cy="4144963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OSI model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Internet (TCP/IP) model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Application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application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Presentation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Session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Transport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Transport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Network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Internet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Data link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Network access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pitchFamily="18" charset="-120"/>
                        </a:rPr>
                        <a:t>Physical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4" grpId="0" autoUpdateAnimBg="0"/>
      <p:bldP spid="1155075" grpId="0" build="p" autoUpdateAnimBg="0" advAuto="1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8F02-1CD9-4C7B-A31A-B18ED17D4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3B97D1BF-0967-48A4-AD34-AFFE2D63E0A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7530EDEA-6968-40A4-B720-D49FE99CD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/>
          <a:lstStyle/>
          <a:p>
            <a:pPr>
              <a:defRPr/>
            </a:pPr>
            <a:r>
              <a:rPr lang="en-US" altLang="zh-TW" sz="4000" b="1"/>
              <a:t>OSI Vs TCP/IP</a:t>
            </a:r>
          </a:p>
        </p:txBody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832596D1-5952-4E08-B964-1B0C9FC3C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altLang="zh-TW" b="1"/>
              <a:t>OSI model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7 layers – application, presentation, session, transport, network, data link, physical layer 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Well-defined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More restrictive in layering structure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Transport layer can use different protocols eg. SPX for Netware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Usually as a reference point for discussion use or academic research. Seldom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0" grpId="0" autoUpdateAnimBg="0"/>
      <p:bldP spid="1148931" grpId="0" build="p" autoUpdateAnimBg="0" advAuto="1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98C4-47B8-4963-A44F-7377EA549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5232A2F2-D769-448C-BB73-50227F9E44A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C0B64789-11E3-4DB3-BED6-DFC41AE52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OSI Vs TCP/IP</a:t>
            </a: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BDC872D5-A72B-47C0-AF39-DA0905177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buClr>
                <a:schemeClr val="tx1"/>
              </a:buClr>
              <a:buSzTx/>
              <a:defRPr/>
            </a:pPr>
            <a:r>
              <a:rPr lang="en-US" altLang="zh-TW" sz="2800" b="1"/>
              <a:t>Internet (TCP/IP) model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4 layers</a:t>
            </a:r>
            <a:r>
              <a:rPr lang="en-US" altLang="zh-TW" sz="2400" b="1"/>
              <a:t>, </a:t>
            </a:r>
          </a:p>
          <a:p>
            <a:pPr lvl="2">
              <a:buClr>
                <a:schemeClr val="tx1"/>
              </a:buClr>
              <a:buSzTx/>
              <a:defRPr/>
            </a:pPr>
            <a:r>
              <a:rPr lang="en-US" altLang="zh-TW" b="1"/>
              <a:t>Layer 4 (Application) – dns, ftp, smtp, http, snmp, …..</a:t>
            </a:r>
          </a:p>
          <a:p>
            <a:pPr lvl="2">
              <a:buClr>
                <a:schemeClr val="tx1"/>
              </a:buClr>
              <a:buSzTx/>
              <a:defRPr/>
            </a:pPr>
            <a:r>
              <a:rPr lang="en-US" altLang="zh-TW" b="1"/>
              <a:t>Layer 3 (Transport) – tcp, udp</a:t>
            </a:r>
          </a:p>
          <a:p>
            <a:pPr lvl="2">
              <a:buClr>
                <a:schemeClr val="tx1"/>
              </a:buClr>
              <a:buSzTx/>
              <a:defRPr/>
            </a:pPr>
            <a:r>
              <a:rPr lang="en-US" altLang="zh-TW" b="1"/>
              <a:t>Layer 2 (Internet) – ip, icmp</a:t>
            </a:r>
          </a:p>
          <a:p>
            <a:pPr lvl="2">
              <a:buClr>
                <a:schemeClr val="tx1"/>
              </a:buClr>
              <a:buSzTx/>
              <a:defRPr/>
            </a:pPr>
            <a:r>
              <a:rPr lang="en-US" altLang="zh-TW" b="1"/>
              <a:t>Layer 1 (Network access) – ethernet, token, FDDI , ATM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De-facto and only standard for INTERNET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Transport layer is dominated by TCP and UDP 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Development based on experiment &amp; practice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Less restrictive in layering structure</a:t>
            </a:r>
          </a:p>
          <a:p>
            <a:pPr lvl="1">
              <a:defRPr/>
            </a:pP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5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5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4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0" grpId="0" autoUpdateAnimBg="0"/>
      <p:bldP spid="1154051" grpId="0" build="p" autoUpdateAnimBg="0" advAuto="100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04D8-7578-469F-87B0-FEC39F585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61922BBF-AD0F-4D82-8832-29C5A0D6E691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179650" name="Rectangle 2">
            <a:extLst>
              <a:ext uri="{FF2B5EF4-FFF2-40B4-BE49-F238E27FC236}">
                <a16:creationId xmlns:a16="http://schemas.microsoft.com/office/drawing/2014/main" id="{DEAA3DC5-6BA9-4E27-88EF-741FCBCDC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More on protocol</a:t>
            </a:r>
          </a:p>
        </p:txBody>
      </p:sp>
      <p:sp>
        <p:nvSpPr>
          <p:cNvPr id="1179651" name="Rectangle 3">
            <a:extLst>
              <a:ext uri="{FF2B5EF4-FFF2-40B4-BE49-F238E27FC236}">
                <a16:creationId xmlns:a16="http://schemas.microsoft.com/office/drawing/2014/main" id="{85159C56-1E5B-465C-BDFF-789CAA6BC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n"/>
              <a:defRPr/>
            </a:pPr>
            <a:r>
              <a:rPr lang="en-US" altLang="zh-TW" b="1" dirty="0"/>
              <a:t>What is protocol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 dirty="0"/>
              <a:t>Protocol is a standard method or format for communication between network devices. 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 dirty="0"/>
              <a:t>Protocols ensure that data are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 dirty="0"/>
              <a:t>transferred whole, in sequence, and </a:t>
            </a:r>
          </a:p>
          <a:p>
            <a:pPr marL="1371600" lvl="2" indent="-4572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 dirty="0"/>
              <a:t>without error from one node on the network to another.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 dirty="0"/>
              <a:t>Key elements of protocol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 dirty="0"/>
              <a:t>Syntax — the structure or format of the data.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 dirty="0"/>
              <a:t>Semantics — the meaning of each section of the data.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 dirty="0"/>
              <a:t>Synchronization — when data should be sent and how fast they can be 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7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7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7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0" grpId="0" autoUpdateAnimBg="0"/>
      <p:bldP spid="1179651" grpId="0" build="p" bldLvl="3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911F-DF7C-4AE3-B6A7-A972D364F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3DE4A633-1B35-4160-BA4D-C831D1E34E77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227778" name="Rectangle 2">
            <a:extLst>
              <a:ext uri="{FF2B5EF4-FFF2-40B4-BE49-F238E27FC236}">
                <a16:creationId xmlns:a16="http://schemas.microsoft.com/office/drawing/2014/main" id="{A792C714-E4D6-4BBC-B8BE-0DE0C1BD2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altLang="zh-TW" sz="4000" b="1"/>
              <a:t>What is Standard</a:t>
            </a:r>
          </a:p>
        </p:txBody>
      </p:sp>
      <p:sp>
        <p:nvSpPr>
          <p:cNvPr id="1227779" name="Rectangle 3">
            <a:extLst>
              <a:ext uri="{FF2B5EF4-FFF2-40B4-BE49-F238E27FC236}">
                <a16:creationId xmlns:a16="http://schemas.microsoft.com/office/drawing/2014/main" id="{5B156A1C-C936-4769-9DCA-AA21BCA50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/>
              <a:t>Standard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is well-documented agreements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Contains technical specifications or other precise criteria that stipulate how a product should be designed  or performed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sz="2400" b="1"/>
              <a:t>Different industrial vendors produce their products based standards so that networking products from different vendors can be compatible (i.e. work together).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defRPr/>
            </a:pPr>
            <a:r>
              <a:rPr lang="en-US" altLang="zh-TW" sz="2800" b="1"/>
              <a:t>Major standard organizations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IEEE committee of  ISO - for LAN and MAN standards (eg. Ethernet, FDDI, Wi-Fi, etc.)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IETF – for INTERNET standards (RFC).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ANSI – for telecommunication standards.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2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78" grpId="0" autoUpdateAnimBg="0"/>
      <p:bldP spid="1227779" grpId="0" build="p" autoUpdateAnimBg="0" advAuto="100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40ED-6C2A-4D9D-9FA6-E2EAD7ADE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6F5D2F73-DCFA-49A4-948F-9D6A765483FD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228802" name="Rectangle 2">
            <a:extLst>
              <a:ext uri="{FF2B5EF4-FFF2-40B4-BE49-F238E27FC236}">
                <a16:creationId xmlns:a16="http://schemas.microsoft.com/office/drawing/2014/main" id="{AD25D680-92DA-4450-B55E-197F46920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altLang="zh-TW" sz="4000" b="1"/>
              <a:t>Some RFCs</a:t>
            </a:r>
          </a:p>
        </p:txBody>
      </p:sp>
      <p:pic>
        <p:nvPicPr>
          <p:cNvPr id="53252" name="Picture 5" descr="d">
            <a:extLst>
              <a:ext uri="{FF2B5EF4-FFF2-40B4-BE49-F238E27FC236}">
                <a16:creationId xmlns:a16="http://schemas.microsoft.com/office/drawing/2014/main" id="{823ED7D3-C91D-4049-9571-B5FB76CB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20E4-5AAE-414F-8854-9ABE424C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60B662D6-BF88-403C-8E9D-FF1596BEF30C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15F8B02-DA4E-4DBC-92B1-D8240F6CE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defRPr/>
            </a:pPr>
            <a:endParaRPr lang="en-US" altLang="zh-TW" sz="2800"/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sz="6000" b="1"/>
              <a:t>Open 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sz="6000" b="1"/>
              <a:t>Discussions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3E18D0F2-F284-4C64-A45D-0ADA2F75D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 anchor="b"/>
          <a:lstStyle/>
          <a:p>
            <a:pPr algn="l">
              <a:defRPr/>
            </a:pPr>
            <a:br>
              <a:rPr lang="zh-TW" altLang="zh-TW" sz="2800"/>
            </a:br>
            <a:endParaRPr lang="zh-TW" altLang="zh-TW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FB71-8BD5-49FE-B59B-B313EAC59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B2D64F1A-5E5B-4B3D-80FB-1B05751167B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135618" name="Rectangle 2">
            <a:extLst>
              <a:ext uri="{FF2B5EF4-FFF2-40B4-BE49-F238E27FC236}">
                <a16:creationId xmlns:a16="http://schemas.microsoft.com/office/drawing/2014/main" id="{46CA3DB4-8AC1-4510-B1F6-293D91B83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Describe, compare </a:t>
            </a:r>
            <a:r>
              <a:rPr lang="en-US" altLang="zh-TW" sz="2800" b="1"/>
              <a:t>and </a:t>
            </a:r>
            <a:r>
              <a:rPr lang="en-US" altLang="zh-TW" sz="2800" b="1" i="1"/>
              <a:t>contrast </a:t>
            </a:r>
            <a:r>
              <a:rPr lang="en-US" altLang="zh-TW" sz="2800" b="1"/>
              <a:t>the characteristics of connection-oriented and connectionless services.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Identify </a:t>
            </a:r>
            <a:r>
              <a:rPr lang="en-US" altLang="zh-TW" sz="2800" b="1"/>
              <a:t>and </a:t>
            </a:r>
            <a:r>
              <a:rPr lang="en-US" altLang="zh-TW" sz="2800" b="1" i="1"/>
              <a:t>describe </a:t>
            </a:r>
            <a:r>
              <a:rPr lang="en-US" altLang="zh-TW" sz="2800" b="1"/>
              <a:t>the more important LAN technologies.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Describe </a:t>
            </a:r>
            <a:r>
              <a:rPr lang="en-US" altLang="zh-TW" sz="2800" b="1"/>
              <a:t>what a network operating system is, and </a:t>
            </a:r>
            <a:r>
              <a:rPr lang="en-US" altLang="zh-TW" sz="2800" b="1" i="1"/>
              <a:t>identify </a:t>
            </a:r>
            <a:r>
              <a:rPr lang="en-US" altLang="zh-TW" sz="2800" b="1"/>
              <a:t>its important features.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Outline</a:t>
            </a:r>
            <a:r>
              <a:rPr lang="en-US" altLang="zh-TW" sz="2800" b="1"/>
              <a:t>, </a:t>
            </a:r>
            <a:r>
              <a:rPr lang="en-US" altLang="zh-TW" sz="2800" b="1" i="1"/>
              <a:t>compare</a:t>
            </a:r>
            <a:r>
              <a:rPr lang="en-US" altLang="zh-TW" sz="2800" b="1"/>
              <a:t>, and </a:t>
            </a:r>
            <a:r>
              <a:rPr lang="en-US" altLang="zh-TW" sz="2800" b="1" i="1"/>
              <a:t>contrast </a:t>
            </a:r>
            <a:r>
              <a:rPr lang="en-US" altLang="zh-TW" sz="2800" b="1"/>
              <a:t>the OSI model and the Internet reference model.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Explain </a:t>
            </a:r>
            <a:r>
              <a:rPr lang="en-US" altLang="zh-TW" sz="2800" b="1"/>
              <a:t>what the Internet is, and </a:t>
            </a:r>
            <a:r>
              <a:rPr lang="en-US" altLang="zh-TW" sz="2800" b="1" i="1"/>
              <a:t>describe </a:t>
            </a:r>
            <a:r>
              <a:rPr lang="en-US" altLang="zh-TW" sz="2800" b="1"/>
              <a:t>its infrastructure.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Identify </a:t>
            </a:r>
            <a:r>
              <a:rPr lang="en-US" altLang="zh-TW" sz="2800" b="1"/>
              <a:t>and </a:t>
            </a:r>
            <a:r>
              <a:rPr lang="en-US" altLang="zh-TW" sz="2800" b="1" i="1"/>
              <a:t>describe </a:t>
            </a:r>
            <a:r>
              <a:rPr lang="en-US" altLang="zh-TW" sz="2800" b="1"/>
              <a:t>some of the most important services that are available on the Internet.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Tx/>
              <a:defRPr/>
            </a:pPr>
            <a:r>
              <a:rPr lang="en-US" altLang="zh-TW" sz="2800" b="1" i="1"/>
              <a:t>Define </a:t>
            </a:r>
            <a:r>
              <a:rPr lang="en-US" altLang="zh-TW" sz="2800" b="1"/>
              <a:t>the prevalent networking protocols and standards, and </a:t>
            </a:r>
            <a:r>
              <a:rPr lang="en-US" altLang="zh-TW" sz="2800" b="1" i="1"/>
              <a:t>identify </a:t>
            </a:r>
            <a:r>
              <a:rPr lang="en-US" altLang="zh-TW" sz="2800" b="1"/>
              <a:t>some of the more important standards organizations and Internet standards.</a:t>
            </a:r>
          </a:p>
          <a:p>
            <a:pPr>
              <a:lnSpc>
                <a:spcPct val="80000"/>
              </a:lnSpc>
              <a:buClr>
                <a:schemeClr val="tx1"/>
              </a:buClr>
              <a:defRPr/>
            </a:pPr>
            <a:endParaRPr lang="en-US" altLang="zh-TW" sz="2800" b="1"/>
          </a:p>
        </p:txBody>
      </p:sp>
      <p:sp>
        <p:nvSpPr>
          <p:cNvPr id="1135619" name="Rectangle 3">
            <a:extLst>
              <a:ext uri="{FF2B5EF4-FFF2-40B4-BE49-F238E27FC236}">
                <a16:creationId xmlns:a16="http://schemas.microsoft.com/office/drawing/2014/main" id="{46F05F7E-CCAB-4DA9-A8A8-8A72A1A57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4572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 dirty="0"/>
              <a:t>Objectives of surgery 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3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5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5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35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5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18" grpId="0" build="p" autoUpdateAnimBg="0" advAuto="1000"/>
      <p:bldP spid="11356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CF22-55CD-444E-9D96-C5E484483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77F054AF-D1D8-45AE-ABAF-7ADA755E245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192962" name="Rectangle 2">
            <a:extLst>
              <a:ext uri="{FF2B5EF4-FFF2-40B4-BE49-F238E27FC236}">
                <a16:creationId xmlns:a16="http://schemas.microsoft.com/office/drawing/2014/main" id="{E027DA10-ABEB-4188-9E75-B28BEBDBA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839200" cy="5791200"/>
          </a:xfrm>
        </p:spPr>
        <p:txBody>
          <a:bodyPr/>
          <a:lstStyle/>
          <a:p>
            <a:pPr>
              <a:buClr>
                <a:schemeClr val="tx1"/>
              </a:buClr>
              <a:buSzTx/>
              <a:defRPr/>
            </a:pPr>
            <a:r>
              <a:rPr lang="en-US" altLang="zh-TW" sz="2800" b="1"/>
              <a:t>Definition of computer network 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sz="2400" b="1"/>
              <a:t>a group of computers &amp; networking devices (eg. Printer, fax, etc.) that are connected by some type of transmission media. The computers can communicate, provide or access shared resources, with the help of some networking S/W.</a:t>
            </a:r>
          </a:p>
          <a:p>
            <a:pPr>
              <a:buClr>
                <a:schemeClr val="tx1"/>
              </a:buClr>
              <a:defRPr/>
            </a:pPr>
            <a:r>
              <a:rPr lang="en-US" altLang="zh-TW" sz="2800" b="1"/>
              <a:t>There are different resources that can be shared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sz="2400" b="1"/>
              <a:t>Equipment such as printer, fax, scanner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sz="2400" b="1"/>
              <a:t>Information such as data file, multimedia file, database, application program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sz="2400" b="1"/>
              <a:t>Storage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sz="2400" b="1"/>
              <a:t>Computational resource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sz="2400" b="1"/>
              <a:t>…..</a:t>
            </a:r>
          </a:p>
        </p:txBody>
      </p:sp>
      <p:sp>
        <p:nvSpPr>
          <p:cNvPr id="1192963" name="Rectangle 3">
            <a:extLst>
              <a:ext uri="{FF2B5EF4-FFF2-40B4-BE49-F238E27FC236}">
                <a16:creationId xmlns:a16="http://schemas.microsoft.com/office/drawing/2014/main" id="{7AFA7718-DEC6-494A-9257-57685E86D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What is computer network?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9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9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9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192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192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192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76CB-7773-4E09-9EA5-D84D08E3F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3DD65D53-5804-41B1-9FF6-59F4738CDA97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186818" name="Rectangle 2">
            <a:extLst>
              <a:ext uri="{FF2B5EF4-FFF2-40B4-BE49-F238E27FC236}">
                <a16:creationId xmlns:a16="http://schemas.microsoft.com/office/drawing/2014/main" id="{BA10D005-A282-49F8-9E99-53153AD9E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>
              <a:buClr>
                <a:schemeClr val="tx1"/>
              </a:buClr>
              <a:buSzTx/>
              <a:defRPr/>
            </a:pPr>
            <a:r>
              <a:rPr lang="en-US" altLang="zh-TW" b="1"/>
              <a:t>Computer network provides many advantages: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Share resources sharing</a:t>
            </a:r>
          </a:p>
          <a:p>
            <a:pPr lvl="2">
              <a:buClr>
                <a:schemeClr val="tx1"/>
              </a:buClr>
              <a:defRPr/>
            </a:pPr>
            <a:r>
              <a:rPr lang="en-US" altLang="zh-TW" b="1"/>
              <a:t>Refer to previous slide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Enhancing communication and collaboration between people</a:t>
            </a:r>
          </a:p>
          <a:p>
            <a:pPr lvl="2">
              <a:buClr>
                <a:schemeClr val="tx1"/>
              </a:buClr>
              <a:defRPr/>
            </a:pPr>
            <a:r>
              <a:rPr lang="en-US" altLang="zh-TW" b="1"/>
              <a:t>Email, WWW, video conference</a:t>
            </a:r>
          </a:p>
          <a:p>
            <a:pPr lvl="2">
              <a:buClr>
                <a:schemeClr val="tx1"/>
              </a:buClr>
              <a:defRPr/>
            </a:pPr>
            <a:r>
              <a:rPr lang="en-US" altLang="zh-TW" b="1"/>
              <a:t>Entertainment (network games)</a:t>
            </a:r>
          </a:p>
          <a:p>
            <a:pPr lvl="2">
              <a:buClr>
                <a:schemeClr val="tx1"/>
              </a:buClr>
              <a:defRPr/>
            </a:pPr>
            <a:r>
              <a:rPr lang="en-US" altLang="zh-TW" b="1"/>
              <a:t>E-commerce </a:t>
            </a:r>
          </a:p>
          <a:p>
            <a:pPr lvl="2">
              <a:buClr>
                <a:schemeClr val="tx1"/>
              </a:buClr>
              <a:defRPr/>
            </a:pPr>
            <a:r>
              <a:rPr lang="en-US" altLang="zh-TW" b="1"/>
              <a:t>Online discussion forum</a:t>
            </a:r>
          </a:p>
          <a:p>
            <a:pPr lvl="1">
              <a:buClr>
                <a:schemeClr val="tx1"/>
              </a:buClr>
              <a:defRPr/>
            </a:pPr>
            <a:r>
              <a:rPr lang="en-US" altLang="zh-TW" b="1"/>
              <a:t>Remote management of network resources</a:t>
            </a:r>
          </a:p>
          <a:p>
            <a:pPr lvl="2">
              <a:buClr>
                <a:schemeClr val="tx1"/>
              </a:buClr>
              <a:defRPr/>
            </a:pPr>
            <a:r>
              <a:rPr lang="en-US" altLang="zh-TW" b="1"/>
              <a:t>Network administrator at Hong Kong can remotely </a:t>
            </a:r>
            <a:r>
              <a:rPr lang="en-US" altLang="zh-TW" b="1" u="sng"/>
              <a:t>configure/monitor/reboot</a:t>
            </a:r>
            <a:r>
              <a:rPr lang="en-US" altLang="zh-TW" b="1"/>
              <a:t> network equipments at U.S., Europe, etc.</a:t>
            </a:r>
          </a:p>
        </p:txBody>
      </p:sp>
      <p:sp>
        <p:nvSpPr>
          <p:cNvPr id="1186819" name="Rectangle 3">
            <a:extLst>
              <a:ext uri="{FF2B5EF4-FFF2-40B4-BE49-F238E27FC236}">
                <a16:creationId xmlns:a16="http://schemas.microsoft.com/office/drawing/2014/main" id="{466A8589-657E-4AA8-B379-1A8F16DA8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Why computer network?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8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86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86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86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86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86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86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86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86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186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5C8A-C2A4-4ECF-B3C3-32CB0E822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FF18F675-C6E3-49A1-A003-59949F152B7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188866" name="Rectangle 2">
            <a:extLst>
              <a:ext uri="{FF2B5EF4-FFF2-40B4-BE49-F238E27FC236}">
                <a16:creationId xmlns:a16="http://schemas.microsoft.com/office/drawing/2014/main" id="{A35C96F3-E53C-495C-8CCD-88AABC358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A good computer network should be featured with: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Meet end user’s requirements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Performance is accepted by end uesrs.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Good Reliability or High availability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Scalability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Security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Easy to manage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TW" b="1"/>
              <a:t>Within budget</a:t>
            </a:r>
          </a:p>
        </p:txBody>
      </p:sp>
      <p:sp>
        <p:nvSpPr>
          <p:cNvPr id="1188867" name="Rectangle 3">
            <a:extLst>
              <a:ext uri="{FF2B5EF4-FFF2-40B4-BE49-F238E27FC236}">
                <a16:creationId xmlns:a16="http://schemas.microsoft.com/office/drawing/2014/main" id="{70E2E811-AB8A-453B-BBE7-DB00869D9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334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Features of a good computer network?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8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8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18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18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88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188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188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188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10D1-2623-4395-BBF9-2C687D9D8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DA0684C5-5A05-4276-A235-80C37C1124D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182722" name="Rectangle 2">
            <a:extLst>
              <a:ext uri="{FF2B5EF4-FFF2-40B4-BE49-F238E27FC236}">
                <a16:creationId xmlns:a16="http://schemas.microsoft.com/office/drawing/2014/main" id="{C14F897B-5701-4389-AB69-9901CE4AD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altLang="zh-TW" sz="3600" b="1"/>
              <a:t>Basic computer networking concepts</a:t>
            </a:r>
          </a:p>
        </p:txBody>
      </p:sp>
      <p:sp>
        <p:nvSpPr>
          <p:cNvPr id="1182723" name="Rectangle 3">
            <a:extLst>
              <a:ext uri="{FF2B5EF4-FFF2-40B4-BE49-F238E27FC236}">
                <a16:creationId xmlns:a16="http://schemas.microsoft.com/office/drawing/2014/main" id="{3754E8C9-81D8-4D63-AAF8-78B57020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defRPr/>
            </a:pPr>
            <a:r>
              <a:rPr lang="en-US" altLang="zh-TW" b="1"/>
              <a:t>Introduction of some basic computer networking concepts/terms: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Network classification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Network topology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3 types of switching methods 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Connection-oriented Vs connectionless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Network transport system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Network OS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Network security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8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8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2" grpId="0" autoUpdateAnimBg="0"/>
      <p:bldP spid="1182723" grpId="0" build="p" autoUpdateAnimBg="0" advAuto="1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C3D8A-98C7-44F2-8014-F698FEEC1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zh-TW"/>
          </a:p>
          <a:p>
            <a:r>
              <a:rPr lang="en-US" altLang="zh-TW"/>
              <a:t>P.</a:t>
            </a:r>
            <a:fld id="{72416EA0-249C-4B84-8745-072BA160C91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190914" name="Rectangle 2">
            <a:extLst>
              <a:ext uri="{FF2B5EF4-FFF2-40B4-BE49-F238E27FC236}">
                <a16:creationId xmlns:a16="http://schemas.microsoft.com/office/drawing/2014/main" id="{943593B3-4C9D-48E2-B4F5-56BF7F5F5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34400" cy="51816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SzTx/>
              <a:defRPr/>
            </a:pPr>
            <a:r>
              <a:rPr lang="en-US" altLang="zh-TW" b="1"/>
              <a:t>Computer network can be classified from different points of view.</a:t>
            </a:r>
          </a:p>
          <a:p>
            <a:pPr marL="609600" indent="-609600">
              <a:buClr>
                <a:schemeClr val="tx1"/>
              </a:buClr>
              <a:buSzTx/>
              <a:defRPr/>
            </a:pPr>
            <a:r>
              <a:rPr lang="en-US" altLang="zh-TW" b="1"/>
              <a:t>Usually, we classify networks from 3 perspectives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based on size of network: 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PAN, LAN, MAN, CAN &amp; WAN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based on role of network computers: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Client/server Vs Peer-to-peer networks</a:t>
            </a:r>
          </a:p>
          <a:p>
            <a:pPr marL="990600" lvl="1" indent="-533400"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n-US" altLang="zh-TW" b="1"/>
              <a:t>Based on transmission media:</a:t>
            </a:r>
          </a:p>
          <a:p>
            <a:pPr marL="1371600" lvl="2" indent="-457200">
              <a:buClr>
                <a:schemeClr val="tx1"/>
              </a:buClr>
              <a:defRPr/>
            </a:pPr>
            <a:r>
              <a:rPr lang="en-US" altLang="zh-TW" b="1"/>
              <a:t>Wired network Vs wireless network</a:t>
            </a:r>
            <a:endParaRPr lang="en-US" altLang="zh-TW" sz="2000" b="1"/>
          </a:p>
        </p:txBody>
      </p:sp>
      <p:sp>
        <p:nvSpPr>
          <p:cNvPr id="1190915" name="Rectangle 3">
            <a:extLst>
              <a:ext uri="{FF2B5EF4-FFF2-40B4-BE49-F238E27FC236}">
                <a16:creationId xmlns:a16="http://schemas.microsoft.com/office/drawing/2014/main" id="{22781331-EE6D-4D3A-ADDE-53CA03DB7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 anchor="b"/>
          <a:lstStyle/>
          <a:p>
            <a:pPr>
              <a:defRPr/>
            </a:pPr>
            <a:r>
              <a:rPr lang="en-US" altLang="zh-TW" sz="3600" b="1"/>
              <a:t>Network classification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9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90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0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0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0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0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0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4" grpId="0" build="p" bldLvl="2" autoUpdateAnimBg="0" advAuto="1000"/>
      <p:bldP spid="1190915" grpId="0" autoUpdateAnimBg="0"/>
    </p:bldLst>
  </p:timing>
</p:sld>
</file>

<file path=ppt/theme/theme1.xml><?xml version="1.0" encoding="utf-8"?>
<a:theme xmlns:a="http://schemas.openxmlformats.org/drawingml/2006/main" name="Whirlpool">
  <a:themeElements>
    <a:clrScheme name="">
      <a:dk1>
        <a:srgbClr val="000066"/>
      </a:dk1>
      <a:lt1>
        <a:srgbClr val="CCECFF"/>
      </a:lt1>
      <a:dk2>
        <a:srgbClr val="3333CC"/>
      </a:dk2>
      <a:lt2>
        <a:srgbClr val="CCFFFF"/>
      </a:lt2>
      <a:accent1>
        <a:srgbClr val="CC99FF"/>
      </a:accent1>
      <a:accent2>
        <a:srgbClr val="9999FF"/>
      </a:accent2>
      <a:accent3>
        <a:srgbClr val="ADAD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rlpool 1">
    <a:dk1>
      <a:srgbClr val="000066"/>
    </a:dk1>
    <a:lt1>
      <a:srgbClr val="CCECFF"/>
    </a:lt1>
    <a:dk2>
      <a:srgbClr val="0000CC"/>
    </a:dk2>
    <a:lt2>
      <a:srgbClr val="CCFFFF"/>
    </a:lt2>
    <a:accent1>
      <a:srgbClr val="CC99FF"/>
    </a:accent1>
    <a:accent2>
      <a:srgbClr val="9999FF"/>
    </a:accent2>
    <a:accent3>
      <a:srgbClr val="AAAAE2"/>
    </a:accent3>
    <a:accent4>
      <a:srgbClr val="AEC9DA"/>
    </a:accent4>
    <a:accent5>
      <a:srgbClr val="E2CAFF"/>
    </a:accent5>
    <a:accent6>
      <a:srgbClr val="8A8AE7"/>
    </a:accent6>
    <a:hlink>
      <a:srgbClr val="99CCFF"/>
    </a:hlink>
    <a:folHlink>
      <a:srgbClr val="006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9672</TotalTime>
  <Words>2587</Words>
  <Application>Microsoft Office PowerPoint</Application>
  <PresentationFormat>如螢幕大小 (4:3)</PresentationFormat>
  <Paragraphs>449</Paragraphs>
  <Slides>39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Whirlpool</vt:lpstr>
      <vt:lpstr>ELEC S212 (AY_2018)  Network  Programming and Design </vt:lpstr>
      <vt:lpstr>Agenda</vt:lpstr>
      <vt:lpstr>Objectives of surgery 1</vt:lpstr>
      <vt:lpstr>Objectives of surgery 1</vt:lpstr>
      <vt:lpstr>What is computer network?</vt:lpstr>
      <vt:lpstr>Why computer network?</vt:lpstr>
      <vt:lpstr>Features of a good computer network?</vt:lpstr>
      <vt:lpstr>Basic computer networking concepts</vt:lpstr>
      <vt:lpstr>Network classification</vt:lpstr>
      <vt:lpstr>Network classification</vt:lpstr>
      <vt:lpstr>LAN</vt:lpstr>
      <vt:lpstr>MAN/CAN</vt:lpstr>
      <vt:lpstr>WAN</vt:lpstr>
      <vt:lpstr>Network classification</vt:lpstr>
      <vt:lpstr>Network classification</vt:lpstr>
      <vt:lpstr>Network classification</vt:lpstr>
      <vt:lpstr>Network topology</vt:lpstr>
      <vt:lpstr>Physical topologies (1)</vt:lpstr>
      <vt:lpstr>Physical topologies (2)</vt:lpstr>
      <vt:lpstr>3 types of switching methods</vt:lpstr>
      <vt:lpstr>PowerPoint 簡報</vt:lpstr>
      <vt:lpstr>PowerPoint 簡報</vt:lpstr>
      <vt:lpstr>PowerPoint 簡報</vt:lpstr>
      <vt:lpstr>PowerPoint 簡報</vt:lpstr>
      <vt:lpstr>Connection-oriented Vs Connectionless</vt:lpstr>
      <vt:lpstr>Network Transport system</vt:lpstr>
      <vt:lpstr>Layered network model (1) </vt:lpstr>
      <vt:lpstr>Layered network model (2)</vt:lpstr>
      <vt:lpstr>Layered network model (3)</vt:lpstr>
      <vt:lpstr>OSI model</vt:lpstr>
      <vt:lpstr>OSI model</vt:lpstr>
      <vt:lpstr>TCP/IP model</vt:lpstr>
      <vt:lpstr>OSI Vs TCP/IP</vt:lpstr>
      <vt:lpstr>OSI Vs TCP/IP</vt:lpstr>
      <vt:lpstr>OSI Vs TCP/IP</vt:lpstr>
      <vt:lpstr>More on protocol</vt:lpstr>
      <vt:lpstr>What is Standard</vt:lpstr>
      <vt:lpstr>Some RFCs</vt:lpstr>
      <vt:lpstr> </vt:lpstr>
    </vt:vector>
  </TitlesOfParts>
  <Manager>Dr. Philip Tsang</Manager>
  <Company>OUHK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OUHK, CT212 - network programming &amp; design</dc:title>
  <dc:subject>Tutor 9- network security</dc:subject>
  <dc:creator>Joe Lee</dc:creator>
  <cp:lastModifiedBy>Teacher</cp:lastModifiedBy>
  <cp:revision>1139</cp:revision>
  <cp:lastPrinted>2000-03-05T17:33:02Z</cp:lastPrinted>
  <dcterms:created xsi:type="dcterms:W3CDTF">2000-02-27T18:28:37Z</dcterms:created>
  <dcterms:modified xsi:type="dcterms:W3CDTF">2018-10-29T03:29:38Z</dcterms:modified>
</cp:coreProperties>
</file>