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0"/>
  </p:notesMasterIdLst>
  <p:sldIdLst>
    <p:sldId id="256" r:id="rId2"/>
    <p:sldId id="262" r:id="rId3"/>
    <p:sldId id="258" r:id="rId4"/>
    <p:sldId id="261" r:id="rId5"/>
    <p:sldId id="266" r:id="rId6"/>
    <p:sldId id="263" r:id="rId7"/>
    <p:sldId id="265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02"/>
    <a:srgbClr val="DD5557"/>
    <a:srgbClr val="CD2225"/>
    <a:srgbClr val="CD2B2E"/>
    <a:srgbClr val="E02629"/>
    <a:srgbClr val="C45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5"/>
    <p:restoredTop sz="94698"/>
  </p:normalViewPr>
  <p:slideViewPr>
    <p:cSldViewPr snapToGrid="0" snapToObjects="1" showGuides="1">
      <p:cViewPr varScale="1">
        <p:scale>
          <a:sx n="107" d="100"/>
          <a:sy n="107" d="100"/>
        </p:scale>
        <p:origin x="10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2DF2-CF58-B543-B750-08EDC8E6053B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FC24F-6A03-D847-9778-283E589C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8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FC24F-6A03-D847-9778-283E589CE32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92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A854F-A57E-0D45-B80E-C8DE6522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17F7A-A97B-014F-A090-1552D2D1F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8DE31-63E3-8C43-BCDB-61257E6E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42E0F-D2C1-DD46-B32B-C6C42C0E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F10F-0084-CD42-A8F9-A84C677D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306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E8C4C-103B-C445-A3E2-6742D4CE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F27B1-75A7-C54C-B915-834471CAD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1A60D-38A3-2749-99A7-039A9D93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99A48-FD5F-7C49-9AEA-FCD8A8CD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F7ACE-2901-474E-B388-D515477B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335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BE8942-E522-D541-97CD-776612B2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1E185-835B-C240-B620-33C895E0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CD741-BD98-2640-B3AB-9746949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2EE2C-5E5A-C248-9CA2-D4BA1434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C8B5A-FAEB-D948-B473-5450D15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9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72E83-49A1-3B43-AF3A-83FF9803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E0C96-9AD0-EE4E-AF18-1D692A8F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336DA-8931-9C49-8735-F554522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19415-FFAE-1E48-A618-9681791C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F79EA-8880-2444-A1FD-6B67429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413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A627F-E59E-E143-A3D4-27B76760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A3B4-0BEE-FA43-97CF-4411BAB79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BE56E-8D9C-9E4A-A3A2-B2C5093C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4221-A7FF-364A-80C6-C28E6708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0E52D-4829-3A44-B884-88B76A7A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856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A35BA-F9CB-A844-A7FC-E76665BC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A3C73-2A07-CE44-8003-DE816677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88A3F-4CD1-594C-BBE9-2D12EEF9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6E81D-F0E1-3747-8A81-1BC6E8FD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C09D10-C655-4D4D-82C4-A5239455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C0E63-6D10-654F-91F7-684EFCA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5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427C-BB97-4A4B-8429-7C785374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B4394-EB2B-B542-905A-22FD23268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493-EF3D-8A44-8859-16C1856F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456A0-FCB5-9346-92AC-1D792F918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593C8D-C7EF-2F4D-8330-B345466DD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33C672-ABC2-BF43-BBD8-ED56F4DC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9AFAAC-0BCE-2E4A-AB82-9DE919CA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9E0BF2-74E4-ED42-A49D-57DE8653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7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FE04-9B85-3E4A-94EE-E077707B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87A0A8-A690-9849-B9B6-55D2F783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A9944-ABEB-DC47-915B-EBBF9136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4875E-45AE-A447-B9A1-12CBFDAB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38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A89B9-69F4-F048-9ABF-2B1ABAE2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09431E-8FFA-C942-9081-0523DEC8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3F1C9A-AFFA-5A40-9BDF-63398CA5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7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1FEBE-F2EE-6B41-9375-208B2146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9C2D4-D813-CB45-8457-AC4B6ABA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34C24-A827-3947-AAA7-3B98283D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6901E-CF7F-844B-BE51-4FB24846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7C7EC-8F1B-5049-A5D3-310ABBF0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B1C79C-F7AB-114B-B8D7-99A0E69E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0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1BCCA-D133-D34A-8679-9934D3B4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6A5697-EB03-C74E-8FA5-FBB459121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6446E-5F78-5E4E-B33E-2FA998C8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166B3-8350-124C-95D1-0F5F2A8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3E0DA-8EDD-FB4D-8D72-126AE0B7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1E5BC-83B9-2544-849F-5935ADE9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16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D1CA29-F5B0-FB44-A2C7-875A87BB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2EA1C-D254-494B-9EA2-87EB3F4F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9E2F-B711-224E-B093-4990E2A14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3F746-5FAA-0240-83DE-D4611C9AD2D1}" type="datetimeFigureOut">
              <a:rPr kumimoji="1" lang="ko-KR" altLang="en-US" smtClean="0"/>
              <a:t>2018. 10. 4.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E0C-74DC-1B46-84FD-2FB9327A9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97F02-B5F3-AB44-9434-80C72CD97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55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62E223C-B249-1B45-BA57-5008E6C369F4}"/>
              </a:ext>
            </a:extLst>
          </p:cNvPr>
          <p:cNvSpPr/>
          <p:nvPr/>
        </p:nvSpPr>
        <p:spPr>
          <a:xfrm>
            <a:off x="0" y="2208811"/>
            <a:ext cx="9144000" cy="2622130"/>
          </a:xfrm>
          <a:prstGeom prst="rect">
            <a:avLst/>
          </a:prstGeom>
          <a:solidFill>
            <a:srgbClr val="CD2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05A6F-792E-CF48-ABC6-38A4F3036C7D}"/>
              </a:ext>
            </a:extLst>
          </p:cNvPr>
          <p:cNvSpPr txBox="1"/>
          <p:nvPr/>
        </p:nvSpPr>
        <p:spPr>
          <a:xfrm>
            <a:off x="1446234" y="3190837"/>
            <a:ext cx="6299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chemeClr val="bg1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[Design of Data Structure]</a:t>
            </a:r>
            <a:endParaRPr kumimoji="1" lang="ko-KR" altLang="en-US" sz="4000" b="1" dirty="0">
              <a:solidFill>
                <a:schemeClr val="bg1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594-3562-BB4C-9CF1-94AAE2B55E57}"/>
              </a:ext>
            </a:extLst>
          </p:cNvPr>
          <p:cNvSpPr txBox="1"/>
          <p:nvPr/>
        </p:nvSpPr>
        <p:spPr>
          <a:xfrm>
            <a:off x="5744510" y="5919748"/>
            <a:ext cx="310854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창의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ICT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공과대학 </a:t>
            </a:r>
            <a:r>
              <a:rPr kumimoji="1" lang="ko-KR" altLang="en-US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융합공학부</a:t>
            </a:r>
            <a:endParaRPr kumimoji="1" lang="en-US" altLang="ko-KR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pPr algn="ctr"/>
            <a:r>
              <a:rPr kumimoji="1" lang="ko-KR" altLang="en-US" sz="19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디지털이미징</a:t>
            </a:r>
            <a:r>
              <a:rPr kumimoji="1" lang="ko-KR" altLang="en-US" sz="19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9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2</a:t>
            </a:r>
            <a:r>
              <a:rPr kumimoji="1" lang="ko-KR" altLang="en-US" sz="19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학년 정진혁 </a:t>
            </a:r>
          </a:p>
        </p:txBody>
      </p:sp>
    </p:spTree>
    <p:extLst>
      <p:ext uri="{BB962C8B-B14F-4D97-AF65-F5344CB8AC3E}">
        <p14:creationId xmlns:p14="http://schemas.microsoft.com/office/powerpoint/2010/main" val="40908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6DDB4-3274-FE4A-BC52-2D950A937206}"/>
              </a:ext>
            </a:extLst>
          </p:cNvPr>
          <p:cNvSpPr txBox="1"/>
          <p:nvPr/>
        </p:nvSpPr>
        <p:spPr>
          <a:xfrm>
            <a:off x="3496580" y="2909533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KoreanYNSJG4R" panose="02020600000000000000" pitchFamily="18" charset="-127"/>
                <a:ea typeface="KoreanYNSJG4R" panose="02020600000000000000" pitchFamily="18" charset="-127"/>
              </a:rPr>
              <a:t>Theme  </a:t>
            </a:r>
            <a:endParaRPr kumimoji="1" lang="ko-KR" altLang="en-US" sz="4000" dirty="0"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8DED4AC-84F4-F345-AA27-4D45256658C3}"/>
              </a:ext>
            </a:extLst>
          </p:cNvPr>
          <p:cNvCxnSpPr>
            <a:cxnSpLocks/>
          </p:cNvCxnSpPr>
          <p:nvPr/>
        </p:nvCxnSpPr>
        <p:spPr>
          <a:xfrm>
            <a:off x="2529444" y="3825733"/>
            <a:ext cx="3990109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8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CC1BB4-2745-B941-BC41-D808DD1C5BED}"/>
              </a:ext>
            </a:extLst>
          </p:cNvPr>
          <p:cNvSpPr/>
          <p:nvPr/>
        </p:nvSpPr>
        <p:spPr>
          <a:xfrm>
            <a:off x="-15057" y="3466296"/>
            <a:ext cx="9144000" cy="71427"/>
          </a:xfrm>
          <a:prstGeom prst="rect">
            <a:avLst/>
          </a:prstGeom>
          <a:solidFill>
            <a:srgbClr val="CD2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265FD-D343-C04C-A681-5DEEDE0AAB33}"/>
              </a:ext>
            </a:extLst>
          </p:cNvPr>
          <p:cNvSpPr txBox="1"/>
          <p:nvPr/>
        </p:nvSpPr>
        <p:spPr>
          <a:xfrm>
            <a:off x="0" y="3510904"/>
            <a:ext cx="91711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0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{</a:t>
            </a:r>
            <a:r>
              <a:rPr kumimoji="1" lang="ko-KR" altLang="en-US" sz="16700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          </a:t>
            </a:r>
            <a:r>
              <a:rPr kumimoji="1" lang="en-US" altLang="ko-KR" sz="20000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}</a:t>
            </a:r>
            <a:endParaRPr kumimoji="1" lang="ko-KR" altLang="en-US" sz="20000" dirty="0">
              <a:latin typeface="KoreanYNSJG1R" panose="02020600000000000000" pitchFamily="18" charset="-127"/>
              <a:ea typeface="KoreanYNSJG1R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973C-6628-2B42-BE40-0F73371023C1}"/>
              </a:ext>
            </a:extLst>
          </p:cNvPr>
          <p:cNvSpPr txBox="1"/>
          <p:nvPr/>
        </p:nvSpPr>
        <p:spPr>
          <a:xfrm>
            <a:off x="578710" y="534419"/>
            <a:ext cx="84314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“ </a:t>
            </a:r>
            <a:r>
              <a:rPr kumimoji="1" lang="ko-KR" altLang="en-US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가장 </a:t>
            </a:r>
            <a:r>
              <a:rPr kumimoji="1" lang="ko-KR" altLang="en-US" sz="2500" dirty="0" err="1">
                <a:solidFill>
                  <a:srgbClr val="C00000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트렌디</a:t>
            </a:r>
            <a:r>
              <a:rPr kumimoji="1" lang="ko-KR" altLang="en-US" sz="25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한</a:t>
            </a:r>
            <a:r>
              <a:rPr kumimoji="1" lang="ko-KR" altLang="en-US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컨텐츠를 제공하는 </a:t>
            </a:r>
            <a:r>
              <a:rPr kumimoji="1" lang="en-US" altLang="ko-KR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TV</a:t>
            </a:r>
            <a:r>
              <a:rPr kumimoji="1" lang="ko-KR" altLang="en-US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채널을 편성한다</a:t>
            </a:r>
            <a:r>
              <a:rPr kumimoji="1" lang="en-US" altLang="ko-KR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.”</a:t>
            </a:r>
          </a:p>
          <a:p>
            <a:r>
              <a:rPr kumimoji="1" lang="ko-KR" altLang="en-US" sz="25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      </a:t>
            </a:r>
            <a:r>
              <a:rPr kumimoji="1" lang="en-US" altLang="ko-KR" sz="25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			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E79FB9-A089-ED48-9751-58632C353B91}"/>
              </a:ext>
            </a:extLst>
          </p:cNvPr>
          <p:cNvGrpSpPr/>
          <p:nvPr/>
        </p:nvGrpSpPr>
        <p:grpSpPr>
          <a:xfrm>
            <a:off x="3732185" y="4439860"/>
            <a:ext cx="1623883" cy="1160701"/>
            <a:chOff x="2133715" y="3290895"/>
            <a:chExt cx="1623883" cy="11607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D561EF9-17B0-A443-8FDB-0E2EE2C05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715" y="3290895"/>
              <a:ext cx="1623883" cy="92656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6AC9A7-20EB-4740-ADB1-5781398E6B97}"/>
                </a:ext>
              </a:extLst>
            </p:cNvPr>
            <p:cNvSpPr txBox="1"/>
            <p:nvPr/>
          </p:nvSpPr>
          <p:spPr>
            <a:xfrm>
              <a:off x="2223720" y="4143819"/>
              <a:ext cx="1398254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spc="300" dirty="0">
                  <a:solidFill>
                    <a:schemeClr val="bg1"/>
                  </a:solidFill>
                  <a:latin typeface="KoreanYNSJG3R" panose="02020600000000000000" pitchFamily="18" charset="-127"/>
                  <a:ea typeface="KoreanYNSJG3R" panose="02020600000000000000" pitchFamily="18" charset="-127"/>
                </a:rPr>
                <a:t>+ PLUS</a:t>
              </a:r>
              <a:endParaRPr kumimoji="1" lang="ko-KR" altLang="en-US" sz="1400" b="1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2039753-58AE-3947-AE12-869EAC60E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88" y="1396193"/>
            <a:ext cx="3804162" cy="1812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9BD4F5-C19A-6240-BAC1-5E27D1143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577" y="1470724"/>
            <a:ext cx="3769228" cy="1745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10E6EB-FBE3-8043-B5E3-15D418165729}"/>
              </a:ext>
            </a:extLst>
          </p:cNvPr>
          <p:cNvSpPr txBox="1"/>
          <p:nvPr/>
        </p:nvSpPr>
        <p:spPr>
          <a:xfrm>
            <a:off x="2936114" y="1657373"/>
            <a:ext cx="16715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rgbClr val="C00000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2017</a:t>
            </a:r>
            <a:r>
              <a:rPr kumimoji="1" lang="ko-KR" altLang="en-US" sz="3200" dirty="0">
                <a:solidFill>
                  <a:srgbClr val="C00000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D60E4-D9CE-A042-ABB7-465D0A355442}"/>
              </a:ext>
            </a:extLst>
          </p:cNvPr>
          <p:cNvSpPr txBox="1"/>
          <p:nvPr/>
        </p:nvSpPr>
        <p:spPr>
          <a:xfrm>
            <a:off x="7025709" y="1502994"/>
            <a:ext cx="16715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rgbClr val="C00000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2018</a:t>
            </a:r>
            <a:r>
              <a:rPr kumimoji="1" lang="ko-KR" altLang="en-US" sz="3200" dirty="0">
                <a:solidFill>
                  <a:srgbClr val="C00000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75350-AA20-9B43-A2BA-CF996C7097B9}"/>
              </a:ext>
            </a:extLst>
          </p:cNvPr>
          <p:cNvSpPr txBox="1"/>
          <p:nvPr/>
        </p:nvSpPr>
        <p:spPr>
          <a:xfrm>
            <a:off x="1494303" y="3965231"/>
            <a:ext cx="178869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드라마 </a:t>
            </a:r>
            <a:endParaRPr kumimoji="1" lang="en-US" altLang="ko-KR" sz="2400" dirty="0">
              <a:solidFill>
                <a:srgbClr val="CD2B2E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  <a:p>
            <a:endParaRPr kumimoji="1" lang="en-US" altLang="ko-KR" sz="500" dirty="0">
              <a:solidFill>
                <a:srgbClr val="CD2B2E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아는 와이프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식샤를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합시다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미스터 </a:t>
            </a:r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션샤인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빅 </a:t>
            </a:r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포레스트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백일의 낭군님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나인룸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계룡선녀전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855C0-9BCA-A640-919C-31B2173FBD54}"/>
              </a:ext>
            </a:extLst>
          </p:cNvPr>
          <p:cNvSpPr txBox="1"/>
          <p:nvPr/>
        </p:nvSpPr>
        <p:spPr>
          <a:xfrm>
            <a:off x="6232103" y="3893981"/>
            <a:ext cx="178869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연예</a:t>
            </a:r>
            <a:r>
              <a:rPr kumimoji="1" lang="en-US" altLang="ko-KR" sz="24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/</a:t>
            </a:r>
            <a:r>
              <a:rPr kumimoji="1" lang="ko-KR" altLang="en-US" sz="24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오락</a:t>
            </a:r>
            <a:endParaRPr kumimoji="1" lang="en-US" altLang="ko-KR" sz="2400" dirty="0">
              <a:solidFill>
                <a:srgbClr val="CD2B2E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  <a:p>
            <a:endParaRPr kumimoji="1" lang="en-US" altLang="ko-KR" sz="500" dirty="0">
              <a:solidFill>
                <a:srgbClr val="CD2B2E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신서유기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코미디빅리그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대탈출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짠내투어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알쓸신잡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인생술집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유 퀴즈 온 더 </a:t>
            </a:r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블럭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수요미식회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문제적 남자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1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757983-7AF0-E942-9CDB-3BD19219C9BA}"/>
              </a:ext>
            </a:extLst>
          </p:cNvPr>
          <p:cNvSpPr txBox="1"/>
          <p:nvPr/>
        </p:nvSpPr>
        <p:spPr>
          <a:xfrm>
            <a:off x="3516028" y="463216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rgbClr val="CD2B2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Matching</a:t>
            </a:r>
            <a:endParaRPr kumimoji="1" lang="ko-KR" altLang="en-US" sz="3600" dirty="0">
              <a:solidFill>
                <a:srgbClr val="CD2B2E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  <p:sp>
        <p:nvSpPr>
          <p:cNvPr id="11" name="굽은 화살표[B] 10">
            <a:extLst>
              <a:ext uri="{FF2B5EF4-FFF2-40B4-BE49-F238E27FC236}">
                <a16:creationId xmlns:a16="http://schemas.microsoft.com/office/drawing/2014/main" id="{31A0677D-185F-6F43-BF7D-818135B0827C}"/>
              </a:ext>
            </a:extLst>
          </p:cNvPr>
          <p:cNvSpPr/>
          <p:nvPr/>
        </p:nvSpPr>
        <p:spPr>
          <a:xfrm rot="5400000">
            <a:off x="6353967" y="168295"/>
            <a:ext cx="957263" cy="1882505"/>
          </a:xfrm>
          <a:prstGeom prst="bentArrow">
            <a:avLst>
              <a:gd name="adj1" fmla="val 31010"/>
              <a:gd name="adj2" fmla="val 33955"/>
              <a:gd name="adj3" fmla="val 25000"/>
              <a:gd name="adj4" fmla="val 2733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굽은 화살표[B] 11">
            <a:extLst>
              <a:ext uri="{FF2B5EF4-FFF2-40B4-BE49-F238E27FC236}">
                <a16:creationId xmlns:a16="http://schemas.microsoft.com/office/drawing/2014/main" id="{1E68961E-F2FD-0742-BA03-33EB66953655}"/>
              </a:ext>
            </a:extLst>
          </p:cNvPr>
          <p:cNvSpPr/>
          <p:nvPr/>
        </p:nvSpPr>
        <p:spPr>
          <a:xfrm rot="16200000" flipH="1">
            <a:off x="2066341" y="168294"/>
            <a:ext cx="957263" cy="1882505"/>
          </a:xfrm>
          <a:prstGeom prst="bentArrow">
            <a:avLst>
              <a:gd name="adj1" fmla="val 31010"/>
              <a:gd name="adj2" fmla="val 33955"/>
              <a:gd name="adj3" fmla="val 25000"/>
              <a:gd name="adj4" fmla="val 2733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2F29F6E-7F48-7946-A77F-F3F9DB9F2011}"/>
              </a:ext>
            </a:extLst>
          </p:cNvPr>
          <p:cNvCxnSpPr>
            <a:cxnSpLocks/>
          </p:cNvCxnSpPr>
          <p:nvPr/>
        </p:nvCxnSpPr>
        <p:spPr>
          <a:xfrm>
            <a:off x="297475" y="6621975"/>
            <a:ext cx="8597143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53A2DFB-55CD-BA49-98FC-DBF46C60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1" y="1722683"/>
            <a:ext cx="4262533" cy="3870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837C6D-9EB9-784B-B6C4-56E26401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89" y="1722682"/>
            <a:ext cx="4438798" cy="3870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48B06-07F7-0441-B9C9-8D38785EE1B5}"/>
              </a:ext>
            </a:extLst>
          </p:cNvPr>
          <p:cNvSpPr txBox="1"/>
          <p:nvPr/>
        </p:nvSpPr>
        <p:spPr>
          <a:xfrm>
            <a:off x="515785" y="5840539"/>
            <a:ext cx="3633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[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시청률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DATA]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닐슨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코리아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&amp;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네이버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F7924-9480-BD42-B654-1B6C31A013D8}"/>
              </a:ext>
            </a:extLst>
          </p:cNvPr>
          <p:cNvSpPr txBox="1"/>
          <p:nvPr/>
        </p:nvSpPr>
        <p:spPr>
          <a:xfrm>
            <a:off x="4805687" y="5846026"/>
            <a:ext cx="4053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[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편성 메커니즘 참고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]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MBC </a:t>
            </a:r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드라마넷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53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5F97334-A4BC-9B41-8F64-3539EF1FA0A2}"/>
              </a:ext>
            </a:extLst>
          </p:cNvPr>
          <p:cNvCxnSpPr>
            <a:cxnSpLocks/>
          </p:cNvCxnSpPr>
          <p:nvPr/>
        </p:nvCxnSpPr>
        <p:spPr>
          <a:xfrm>
            <a:off x="2529444" y="3825733"/>
            <a:ext cx="3990109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6DDB4-3274-FE4A-BC52-2D950A937206}"/>
              </a:ext>
            </a:extLst>
          </p:cNvPr>
          <p:cNvSpPr txBox="1"/>
          <p:nvPr/>
        </p:nvSpPr>
        <p:spPr>
          <a:xfrm>
            <a:off x="3249439" y="3004537"/>
            <a:ext cx="2478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KoreanYNSJG4R" panose="02020600000000000000" pitchFamily="18" charset="-127"/>
                <a:ea typeface="KoreanYNSJG4R" panose="02020600000000000000" pitchFamily="18" charset="-127"/>
              </a:rPr>
              <a:t>Modeling</a:t>
            </a:r>
            <a:endParaRPr kumimoji="1" lang="ko-KR" altLang="en-US" sz="4000" dirty="0"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00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75B3DE-C482-BF4C-9B9E-6F049EB05252}"/>
              </a:ext>
            </a:extLst>
          </p:cNvPr>
          <p:cNvSpPr/>
          <p:nvPr/>
        </p:nvSpPr>
        <p:spPr>
          <a:xfrm>
            <a:off x="0" y="389418"/>
            <a:ext cx="9144000" cy="8977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19574652-6E8A-1A47-893E-379F7B6B69DD}"/>
              </a:ext>
            </a:extLst>
          </p:cNvPr>
          <p:cNvSpPr/>
          <p:nvPr/>
        </p:nvSpPr>
        <p:spPr>
          <a:xfrm>
            <a:off x="894826" y="2133947"/>
            <a:ext cx="486888" cy="340521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48D96-9209-8B4F-92F1-4A85D926C676}"/>
              </a:ext>
            </a:extLst>
          </p:cNvPr>
          <p:cNvSpPr txBox="1"/>
          <p:nvPr/>
        </p:nvSpPr>
        <p:spPr>
          <a:xfrm>
            <a:off x="398023" y="54379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편성 그래프 구성</a:t>
            </a:r>
            <a:endParaRPr kumimoji="1" lang="en-US" altLang="ko-KR" sz="3200" spc="3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99C2-F19D-A14E-A648-6070009C4EEB}"/>
              </a:ext>
            </a:extLst>
          </p:cNvPr>
          <p:cNvSpPr txBox="1"/>
          <p:nvPr/>
        </p:nvSpPr>
        <p:spPr>
          <a:xfrm>
            <a:off x="1044094" y="1967881"/>
            <a:ext cx="750353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Vertex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: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편성 순서 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(0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번째 프로그램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1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             </a:t>
            </a:r>
            <a:r>
              <a:rPr kumimoji="1" lang="en-US" altLang="ko-KR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ex. </a:t>
            </a:r>
            <a:r>
              <a:rPr kumimoji="1" lang="ko-KR" altLang="en-US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첫번째 프로그램 </a:t>
            </a:r>
            <a:r>
              <a:rPr kumimoji="1" lang="en-US" altLang="ko-KR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&gt;</a:t>
            </a:r>
            <a:r>
              <a:rPr kumimoji="1" lang="ko-KR" altLang="en-US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두번째 프로그램 </a:t>
            </a:r>
            <a:r>
              <a:rPr kumimoji="1" lang="en-US" altLang="ko-KR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&gt;</a:t>
            </a:r>
            <a:r>
              <a:rPr kumimoji="1" lang="ko-KR" altLang="en-US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세번째 프로그램 </a:t>
            </a:r>
            <a:r>
              <a:rPr kumimoji="1" lang="en-US" altLang="ko-KR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&gt;</a:t>
            </a:r>
            <a:r>
              <a:rPr kumimoji="1" lang="ko-KR" altLang="en-US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r>
              <a:rPr kumimoji="1" lang="en-US" altLang="ko-KR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…</a:t>
            </a:r>
            <a:r>
              <a:rPr kumimoji="1" lang="ko-KR" altLang="en-US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endParaRPr kumimoji="1" lang="en-US" altLang="ko-KR" sz="12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/>
            <a:endParaRPr kumimoji="1" lang="en-US" altLang="ko-KR" sz="12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/>
            <a:endParaRPr kumimoji="1" lang="en-US" altLang="ko-KR" sz="12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/>
            <a:endParaRPr kumimoji="1" lang="en-US" altLang="ko-KR" sz="7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en-US" altLang="ko-KR" sz="2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Edge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: 2018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년 </a:t>
            </a:r>
            <a:r>
              <a:rPr kumimoji="1" lang="en-US" altLang="ko-KR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TvN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방송 프로그램 </a:t>
            </a:r>
            <a:endParaRPr kumimoji="1" lang="en-US" altLang="ko-KR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  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 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 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시청률 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전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/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후 광고 제외 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endParaRPr kumimoji="1" lang="en-US" altLang="ko-KR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6DBA0-82AE-3241-B248-830B43A94DF1}"/>
              </a:ext>
            </a:extLst>
          </p:cNvPr>
          <p:cNvSpPr txBox="1"/>
          <p:nvPr/>
        </p:nvSpPr>
        <p:spPr>
          <a:xfrm>
            <a:off x="1381714" y="4215994"/>
            <a:ext cx="6128216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2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[</a:t>
            </a:r>
            <a:r>
              <a:rPr kumimoji="1" lang="ko-KR" altLang="en-US" sz="2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구성 범위</a:t>
            </a:r>
            <a:r>
              <a:rPr kumimoji="1" lang="en-US" altLang="ko-KR" sz="2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]</a:t>
            </a:r>
          </a:p>
          <a:p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요일</a:t>
            </a:r>
            <a:r>
              <a:rPr kumimoji="1" lang="ko-KR" altLang="en-US" sz="1600" dirty="0">
                <a:solidFill>
                  <a:prstClr val="black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 ☞ 평일 </a:t>
            </a:r>
            <a:r>
              <a: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/</a:t>
            </a:r>
            <a:r>
              <a:rPr kumimoji="1" lang="ko-KR" altLang="en-US" sz="1600" dirty="0">
                <a:solidFill>
                  <a:prstClr val="black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600" dirty="0">
                <a:solidFill>
                  <a:schemeClr val="bg2">
                    <a:lumMod val="75000"/>
                  </a:schemeClr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주말</a:t>
            </a:r>
            <a:endParaRPr kumimoji="1" lang="en-US" altLang="ko-KR" dirty="0">
              <a:solidFill>
                <a:schemeClr val="bg2">
                  <a:lumMod val="75000"/>
                </a:schemeClr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 시간  ☞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AM 10:00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~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PM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10:00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(12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시간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Vertex 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프로그램 런타임 ☞ </a:t>
            </a:r>
            <a:r>
              <a:rPr kumimoji="1" lang="en-US" altLang="ko-KR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tvN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평균 방송시간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=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90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분</a:t>
            </a:r>
            <a:endParaRPr kumimoji="1" lang="en-US" altLang="ko-KR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7D617B7A-8608-4949-A16C-648714350C47}"/>
              </a:ext>
            </a:extLst>
          </p:cNvPr>
          <p:cNvCxnSpPr/>
          <p:nvPr/>
        </p:nvCxnSpPr>
        <p:spPr>
          <a:xfrm>
            <a:off x="906701" y="3270998"/>
            <a:ext cx="486888" cy="28761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0AD074-3EF3-D146-8750-5EF2273ECD69}"/>
              </a:ext>
            </a:extLst>
          </p:cNvPr>
          <p:cNvSpPr txBox="1"/>
          <p:nvPr/>
        </p:nvSpPr>
        <p:spPr>
          <a:xfrm>
            <a:off x="3491346" y="6197433"/>
            <a:ext cx="543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Dynamic Point : </a:t>
            </a:r>
            <a:r>
              <a:rPr kumimoji="1" lang="ko-KR" altLang="en-US" sz="16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시청률에 따른 순서 배정</a:t>
            </a:r>
            <a:endParaRPr kumimoji="1" lang="en-US" altLang="ko-KR" sz="1600" spc="3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B40448-9A7B-D444-B8A4-E2ADA50DEE95}"/>
              </a:ext>
            </a:extLst>
          </p:cNvPr>
          <p:cNvSpPr/>
          <p:nvPr/>
        </p:nvSpPr>
        <p:spPr>
          <a:xfrm>
            <a:off x="11872" y="1147227"/>
            <a:ext cx="9144000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B27A463-C575-A044-A8D0-52E4F2B98C2A}"/>
              </a:ext>
            </a:extLst>
          </p:cNvPr>
          <p:cNvCxnSpPr>
            <a:cxnSpLocks/>
          </p:cNvCxnSpPr>
          <p:nvPr/>
        </p:nvCxnSpPr>
        <p:spPr>
          <a:xfrm>
            <a:off x="297475" y="6621975"/>
            <a:ext cx="8597143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7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EBE1BA-D74D-2E45-86B4-2E8DAB97E130}"/>
              </a:ext>
            </a:extLst>
          </p:cNvPr>
          <p:cNvSpPr/>
          <p:nvPr/>
        </p:nvSpPr>
        <p:spPr>
          <a:xfrm>
            <a:off x="0" y="0"/>
            <a:ext cx="4022569" cy="6958940"/>
          </a:xfrm>
          <a:prstGeom prst="rect">
            <a:avLst/>
          </a:prstGeom>
          <a:solidFill>
            <a:srgbClr val="AA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4870F82-89F0-1F4B-AE19-FDF6AC20E568}"/>
              </a:ext>
            </a:extLst>
          </p:cNvPr>
          <p:cNvSpPr/>
          <p:nvPr/>
        </p:nvSpPr>
        <p:spPr>
          <a:xfrm>
            <a:off x="4041507" y="1353781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11:00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12:00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13:00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14:00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16:00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17:00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18:00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19:00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21:00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A5C63B3-914A-D94E-8ABD-75C43DE2733A}"/>
              </a:ext>
            </a:extLst>
          </p:cNvPr>
          <p:cNvSpPr/>
          <p:nvPr/>
        </p:nvSpPr>
        <p:spPr>
          <a:xfrm>
            <a:off x="4964443" y="1353781"/>
            <a:ext cx="2816077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E92AC2B-2B73-4142-9805-59C676CAF9B2}"/>
              </a:ext>
            </a:extLst>
          </p:cNvPr>
          <p:cNvCxnSpPr>
            <a:cxnSpLocks/>
          </p:cNvCxnSpPr>
          <p:nvPr/>
        </p:nvCxnSpPr>
        <p:spPr>
          <a:xfrm>
            <a:off x="4049469" y="1986360"/>
            <a:ext cx="3582603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2AFA8A-A881-664F-BC08-9E8E95FFB379}"/>
              </a:ext>
            </a:extLst>
          </p:cNvPr>
          <p:cNvSpPr txBox="1"/>
          <p:nvPr/>
        </p:nvSpPr>
        <p:spPr>
          <a:xfrm>
            <a:off x="5372185" y="1530173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어느 월요일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53F6DB5-C4F4-6A45-A8A6-D3A3D67DCB47}"/>
              </a:ext>
            </a:extLst>
          </p:cNvPr>
          <p:cNvCxnSpPr>
            <a:cxnSpLocks/>
          </p:cNvCxnSpPr>
          <p:nvPr/>
        </p:nvCxnSpPr>
        <p:spPr>
          <a:xfrm>
            <a:off x="4026663" y="3164741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0702AE-E979-5F4B-890D-892BD38FB192}"/>
              </a:ext>
            </a:extLst>
          </p:cNvPr>
          <p:cNvCxnSpPr>
            <a:cxnSpLocks/>
          </p:cNvCxnSpPr>
          <p:nvPr/>
        </p:nvCxnSpPr>
        <p:spPr>
          <a:xfrm>
            <a:off x="4041505" y="365348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79B8F82-EECF-D347-943E-00C13082CF59}"/>
              </a:ext>
            </a:extLst>
          </p:cNvPr>
          <p:cNvCxnSpPr>
            <a:cxnSpLocks/>
          </p:cNvCxnSpPr>
          <p:nvPr/>
        </p:nvCxnSpPr>
        <p:spPr>
          <a:xfrm>
            <a:off x="4049469" y="425714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407692E-5733-E743-9F2F-EB032214CADA}"/>
              </a:ext>
            </a:extLst>
          </p:cNvPr>
          <p:cNvCxnSpPr>
            <a:cxnSpLocks/>
          </p:cNvCxnSpPr>
          <p:nvPr/>
        </p:nvCxnSpPr>
        <p:spPr>
          <a:xfrm>
            <a:off x="4037447" y="5354358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41F1F7C-4AEB-9146-91F7-7F3D6CE5F908}"/>
              </a:ext>
            </a:extLst>
          </p:cNvPr>
          <p:cNvCxnSpPr>
            <a:cxnSpLocks/>
          </p:cNvCxnSpPr>
          <p:nvPr/>
        </p:nvCxnSpPr>
        <p:spPr>
          <a:xfrm>
            <a:off x="4100776" y="5849061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035359-FE40-0946-A974-16638BBB81A3}"/>
              </a:ext>
            </a:extLst>
          </p:cNvPr>
          <p:cNvSpPr txBox="1"/>
          <p:nvPr/>
        </p:nvSpPr>
        <p:spPr>
          <a:xfrm>
            <a:off x="5064389" y="2132637"/>
            <a:ext cx="249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첫번째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989D99-602D-9F4B-9CD9-71F3739D2428}"/>
              </a:ext>
            </a:extLst>
          </p:cNvPr>
          <p:cNvSpPr txBox="1"/>
          <p:nvPr/>
        </p:nvSpPr>
        <p:spPr>
          <a:xfrm>
            <a:off x="5076265" y="3212241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세번째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A30295-41A8-A64B-8813-E67EEA272BDE}"/>
              </a:ext>
            </a:extLst>
          </p:cNvPr>
          <p:cNvSpPr txBox="1"/>
          <p:nvPr/>
        </p:nvSpPr>
        <p:spPr>
          <a:xfrm>
            <a:off x="5073212" y="3802541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네번째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7E760-E555-1742-B2DC-991B88AAE5F8}"/>
              </a:ext>
            </a:extLst>
          </p:cNvPr>
          <p:cNvSpPr txBox="1"/>
          <p:nvPr/>
        </p:nvSpPr>
        <p:spPr>
          <a:xfrm>
            <a:off x="5064389" y="4360078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다섯번째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88FEF-5588-8C45-93EF-53C5774C6EFC}"/>
              </a:ext>
            </a:extLst>
          </p:cNvPr>
          <p:cNvSpPr txBox="1"/>
          <p:nvPr/>
        </p:nvSpPr>
        <p:spPr>
          <a:xfrm>
            <a:off x="5067829" y="5439444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일곱번째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5C64B4-8264-0641-B824-EE7D40FBE047}"/>
              </a:ext>
            </a:extLst>
          </p:cNvPr>
          <p:cNvSpPr txBox="1"/>
          <p:nvPr/>
        </p:nvSpPr>
        <p:spPr>
          <a:xfrm>
            <a:off x="5076265" y="5965582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여덟번째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(3)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FE907C4E-E9D1-0E49-9ACA-25B7129EA132}"/>
              </a:ext>
            </a:extLst>
          </p:cNvPr>
          <p:cNvSpPr/>
          <p:nvPr/>
        </p:nvSpPr>
        <p:spPr>
          <a:xfrm>
            <a:off x="1078304" y="1353774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9604EBF5-4BFD-2D4B-8D8C-6462395DAC6C}"/>
              </a:ext>
            </a:extLst>
          </p:cNvPr>
          <p:cNvSpPr/>
          <p:nvPr/>
        </p:nvSpPr>
        <p:spPr>
          <a:xfrm>
            <a:off x="2001240" y="1353774"/>
            <a:ext cx="2021329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6FB58EC8-0917-5E4A-90E2-C6C3297C530A}"/>
              </a:ext>
            </a:extLst>
          </p:cNvPr>
          <p:cNvCxnSpPr>
            <a:cxnSpLocks/>
          </p:cNvCxnSpPr>
          <p:nvPr/>
        </p:nvCxnSpPr>
        <p:spPr>
          <a:xfrm flipV="1">
            <a:off x="1086266" y="1987462"/>
            <a:ext cx="2936303" cy="1076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B7CB567-F0D7-2249-BDC0-9960CEDC025F}"/>
              </a:ext>
            </a:extLst>
          </p:cNvPr>
          <p:cNvSpPr txBox="1"/>
          <p:nvPr/>
        </p:nvSpPr>
        <p:spPr>
          <a:xfrm>
            <a:off x="2088454" y="1522352"/>
            <a:ext cx="1804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[</a:t>
            </a:r>
            <a:r>
              <a:rPr kumimoji="1" lang="ko-KR" altLang="en-US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평일</a:t>
            </a:r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]</a:t>
            </a: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8D9F40EC-175C-4747-B62F-539850E4BC92}"/>
              </a:ext>
            </a:extLst>
          </p:cNvPr>
          <p:cNvCxnSpPr>
            <a:cxnSpLocks/>
          </p:cNvCxnSpPr>
          <p:nvPr/>
        </p:nvCxnSpPr>
        <p:spPr>
          <a:xfrm>
            <a:off x="1086266" y="2940689"/>
            <a:ext cx="293630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71AE616-9015-8149-9590-CC4477EDD1A1}"/>
              </a:ext>
            </a:extLst>
          </p:cNvPr>
          <p:cNvCxnSpPr>
            <a:cxnSpLocks/>
          </p:cNvCxnSpPr>
          <p:nvPr/>
        </p:nvCxnSpPr>
        <p:spPr>
          <a:xfrm>
            <a:off x="1078299" y="3884172"/>
            <a:ext cx="2944270" cy="118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FE0EE98A-F4CD-1249-A48E-EE46CC6EFCCB}"/>
              </a:ext>
            </a:extLst>
          </p:cNvPr>
          <p:cNvCxnSpPr>
            <a:cxnSpLocks/>
          </p:cNvCxnSpPr>
          <p:nvPr/>
        </p:nvCxnSpPr>
        <p:spPr>
          <a:xfrm>
            <a:off x="1078301" y="5023330"/>
            <a:ext cx="294426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79FB987-04D9-6741-9C19-B4F20D74CFEA}"/>
              </a:ext>
            </a:extLst>
          </p:cNvPr>
          <p:cNvCxnSpPr>
            <a:cxnSpLocks/>
          </p:cNvCxnSpPr>
          <p:nvPr/>
        </p:nvCxnSpPr>
        <p:spPr>
          <a:xfrm>
            <a:off x="1126700" y="5830340"/>
            <a:ext cx="2872119" cy="1627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D1D660-198F-B343-99DA-C8511B77D95E}"/>
              </a:ext>
            </a:extLst>
          </p:cNvPr>
          <p:cNvSpPr txBox="1"/>
          <p:nvPr/>
        </p:nvSpPr>
        <p:spPr>
          <a:xfrm>
            <a:off x="1344690" y="2327588"/>
            <a:ext cx="2149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오전             드라마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674B13-0385-8449-B7AC-2F39A8D7719E}"/>
              </a:ext>
            </a:extLst>
          </p:cNvPr>
          <p:cNvSpPr txBox="1"/>
          <p:nvPr/>
        </p:nvSpPr>
        <p:spPr>
          <a:xfrm>
            <a:off x="1344690" y="3242408"/>
            <a:ext cx="24593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점심            연예오락</a:t>
            </a:r>
            <a:r>
              <a:rPr kumimoji="1" lang="ko-KR" altLang="en-US" sz="1400" dirty="0">
                <a:solidFill>
                  <a:schemeClr val="accent6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2A32C-6175-1B47-B060-577B697A306A}"/>
              </a:ext>
            </a:extLst>
          </p:cNvPr>
          <p:cNvSpPr txBox="1"/>
          <p:nvPr/>
        </p:nvSpPr>
        <p:spPr>
          <a:xfrm>
            <a:off x="1344690" y="4243006"/>
            <a:ext cx="23455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오후             드라마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762788-6594-7544-849E-AAF10D4F6914}"/>
              </a:ext>
            </a:extLst>
          </p:cNvPr>
          <p:cNvSpPr txBox="1"/>
          <p:nvPr/>
        </p:nvSpPr>
        <p:spPr>
          <a:xfrm>
            <a:off x="1344690" y="5240110"/>
            <a:ext cx="251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저녁             연예오락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20C0B-22DC-7F41-82F6-E5EBADE7853D}"/>
              </a:ext>
            </a:extLst>
          </p:cNvPr>
          <p:cNvSpPr txBox="1"/>
          <p:nvPr/>
        </p:nvSpPr>
        <p:spPr>
          <a:xfrm>
            <a:off x="1344690" y="5899044"/>
            <a:ext cx="19319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야간             연예오락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959306-51DC-2448-83A5-F14B798E9F2A}"/>
              </a:ext>
            </a:extLst>
          </p:cNvPr>
          <p:cNvSpPr txBox="1"/>
          <p:nvPr/>
        </p:nvSpPr>
        <p:spPr>
          <a:xfrm>
            <a:off x="5055953" y="2723374"/>
            <a:ext cx="249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두번째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B8E8E8-1022-8C46-8BFF-6DFFBBFF393B}"/>
              </a:ext>
            </a:extLst>
          </p:cNvPr>
          <p:cNvSpPr txBox="1"/>
          <p:nvPr/>
        </p:nvSpPr>
        <p:spPr>
          <a:xfrm>
            <a:off x="5064389" y="4902552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여섯번째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71AEA9F-4302-D341-943F-664BA69030B0}"/>
              </a:ext>
            </a:extLst>
          </p:cNvPr>
          <p:cNvCxnSpPr>
            <a:cxnSpLocks/>
          </p:cNvCxnSpPr>
          <p:nvPr/>
        </p:nvCxnSpPr>
        <p:spPr>
          <a:xfrm>
            <a:off x="4112045" y="4775730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900BC994-1FB8-CD40-9F79-A7AA4F7A2821}"/>
              </a:ext>
            </a:extLst>
          </p:cNvPr>
          <p:cNvCxnSpPr>
            <a:cxnSpLocks/>
          </p:cNvCxnSpPr>
          <p:nvPr/>
        </p:nvCxnSpPr>
        <p:spPr>
          <a:xfrm>
            <a:off x="4119712" y="2552245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223A63-BDDD-774E-BB8C-A3EB472EF705}"/>
              </a:ext>
            </a:extLst>
          </p:cNvPr>
          <p:cNvSpPr txBox="1"/>
          <p:nvPr/>
        </p:nvSpPr>
        <p:spPr>
          <a:xfrm>
            <a:off x="1061995" y="928969"/>
            <a:ext cx="20830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일반적인 </a:t>
            </a:r>
            <a:r>
              <a:rPr kumimoji="1" lang="en-US" altLang="ko-KR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CASE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A21ED7-A02E-E74E-9376-B0D778DF20FD}"/>
              </a:ext>
            </a:extLst>
          </p:cNvPr>
          <p:cNvSpPr txBox="1"/>
          <p:nvPr/>
        </p:nvSpPr>
        <p:spPr>
          <a:xfrm>
            <a:off x="4153388" y="505645"/>
            <a:ext cx="3348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프로그램 구상도</a:t>
            </a:r>
            <a:endParaRPr kumimoji="1" lang="en-US" altLang="ko-KR" sz="3200" spc="3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EE676D-C4E1-1844-B9E2-36E72DC8F029}"/>
              </a:ext>
            </a:extLst>
          </p:cNvPr>
          <p:cNvSpPr txBox="1"/>
          <p:nvPr/>
        </p:nvSpPr>
        <p:spPr>
          <a:xfrm>
            <a:off x="5095072" y="1086048"/>
            <a:ext cx="2855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* 괄호 안의 숫자는 시청률에 따른 배치 우선순위</a:t>
            </a:r>
            <a:endParaRPr kumimoji="1" lang="en-US" altLang="ko-KR" sz="10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9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액자 67">
            <a:extLst>
              <a:ext uri="{FF2B5EF4-FFF2-40B4-BE49-F238E27FC236}">
                <a16:creationId xmlns:a16="http://schemas.microsoft.com/office/drawing/2014/main" id="{FE143219-D47F-254E-A94C-D2DB763ECD91}"/>
              </a:ext>
            </a:extLst>
          </p:cNvPr>
          <p:cNvSpPr/>
          <p:nvPr/>
        </p:nvSpPr>
        <p:spPr>
          <a:xfrm>
            <a:off x="431407" y="1460659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11:00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12:00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13:00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14:00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16:00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17:00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18:00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19:00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21:00</a:t>
            </a:r>
          </a:p>
        </p:txBody>
      </p:sp>
      <p:sp>
        <p:nvSpPr>
          <p:cNvPr id="76" name="액자 75">
            <a:extLst>
              <a:ext uri="{FF2B5EF4-FFF2-40B4-BE49-F238E27FC236}">
                <a16:creationId xmlns:a16="http://schemas.microsoft.com/office/drawing/2014/main" id="{28113CBA-13C3-1142-8C19-3987404B5049}"/>
              </a:ext>
            </a:extLst>
          </p:cNvPr>
          <p:cNvSpPr/>
          <p:nvPr/>
        </p:nvSpPr>
        <p:spPr>
          <a:xfrm>
            <a:off x="1354343" y="1460659"/>
            <a:ext cx="2816077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354457AF-977B-564B-A261-7A79FC1FF5D2}"/>
              </a:ext>
            </a:extLst>
          </p:cNvPr>
          <p:cNvCxnSpPr>
            <a:cxnSpLocks/>
          </p:cNvCxnSpPr>
          <p:nvPr/>
        </p:nvCxnSpPr>
        <p:spPr>
          <a:xfrm>
            <a:off x="439369" y="2093238"/>
            <a:ext cx="3731051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67D70B-4744-6B44-94EE-278816C33F35}"/>
              </a:ext>
            </a:extLst>
          </p:cNvPr>
          <p:cNvSpPr txBox="1"/>
          <p:nvPr/>
        </p:nvSpPr>
        <p:spPr>
          <a:xfrm>
            <a:off x="1762085" y="1637051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어느 월요일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C3793D1E-6B80-EF40-A8D8-A528056751F3}"/>
              </a:ext>
            </a:extLst>
          </p:cNvPr>
          <p:cNvCxnSpPr>
            <a:cxnSpLocks/>
          </p:cNvCxnSpPr>
          <p:nvPr/>
        </p:nvCxnSpPr>
        <p:spPr>
          <a:xfrm>
            <a:off x="416563" y="3271619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ABE3E5CB-D43D-6640-A6E4-D66803979BD7}"/>
              </a:ext>
            </a:extLst>
          </p:cNvPr>
          <p:cNvCxnSpPr>
            <a:cxnSpLocks/>
          </p:cNvCxnSpPr>
          <p:nvPr/>
        </p:nvCxnSpPr>
        <p:spPr>
          <a:xfrm>
            <a:off x="431405" y="3760364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4148F687-A65C-1844-AB81-F071B006AA78}"/>
              </a:ext>
            </a:extLst>
          </p:cNvPr>
          <p:cNvCxnSpPr>
            <a:cxnSpLocks/>
          </p:cNvCxnSpPr>
          <p:nvPr/>
        </p:nvCxnSpPr>
        <p:spPr>
          <a:xfrm>
            <a:off x="439369" y="4364024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0DFDC3B2-8661-0442-8971-120C75161B13}"/>
              </a:ext>
            </a:extLst>
          </p:cNvPr>
          <p:cNvCxnSpPr>
            <a:cxnSpLocks/>
          </p:cNvCxnSpPr>
          <p:nvPr/>
        </p:nvCxnSpPr>
        <p:spPr>
          <a:xfrm>
            <a:off x="427347" y="546123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F28118E-ABF8-7742-8AAD-535EC6D426A3}"/>
              </a:ext>
            </a:extLst>
          </p:cNvPr>
          <p:cNvCxnSpPr>
            <a:cxnSpLocks/>
          </p:cNvCxnSpPr>
          <p:nvPr/>
        </p:nvCxnSpPr>
        <p:spPr>
          <a:xfrm>
            <a:off x="490676" y="5955939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0265B19-3856-2442-A30D-099404CA7FC4}"/>
              </a:ext>
            </a:extLst>
          </p:cNvPr>
          <p:cNvSpPr txBox="1"/>
          <p:nvPr/>
        </p:nvSpPr>
        <p:spPr>
          <a:xfrm>
            <a:off x="1454289" y="2239515"/>
            <a:ext cx="249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식사를 합시다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(9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FF4732-3E0E-8F4F-B721-433416DD723F}"/>
              </a:ext>
            </a:extLst>
          </p:cNvPr>
          <p:cNvSpPr txBox="1"/>
          <p:nvPr/>
        </p:nvSpPr>
        <p:spPr>
          <a:xfrm>
            <a:off x="1466165" y="331911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수요미식회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4AC79A-806B-3C4A-AF0A-268130F5578A}"/>
              </a:ext>
            </a:extLst>
          </p:cNvPr>
          <p:cNvSpPr txBox="1"/>
          <p:nvPr/>
        </p:nvSpPr>
        <p:spPr>
          <a:xfrm>
            <a:off x="1463112" y="3909419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(4)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대탈출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C640D3-9887-8F4D-9B60-636678831DA3}"/>
              </a:ext>
            </a:extLst>
          </p:cNvPr>
          <p:cNvSpPr txBox="1"/>
          <p:nvPr/>
        </p:nvSpPr>
        <p:spPr>
          <a:xfrm>
            <a:off x="1454289" y="4502581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미스터 </a:t>
            </a:r>
            <a:r>
              <a:rPr kumimoji="1" lang="ko-KR" altLang="en-US" sz="1200" dirty="0" err="1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션샤인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(21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5FBCC9-5582-C940-8CC1-E42B65921C05}"/>
              </a:ext>
            </a:extLst>
          </p:cNvPr>
          <p:cNvSpPr txBox="1"/>
          <p:nvPr/>
        </p:nvSpPr>
        <p:spPr>
          <a:xfrm>
            <a:off x="1457729" y="5546322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신서유기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0BB851-29E0-9545-87E0-90B1C4070AA4}"/>
              </a:ext>
            </a:extLst>
          </p:cNvPr>
          <p:cNvSpPr txBox="1"/>
          <p:nvPr/>
        </p:nvSpPr>
        <p:spPr>
          <a:xfrm>
            <a:off x="1466165" y="607246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(3)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인생술집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D9670A-50C1-A041-8BAF-253D50C27B17}"/>
              </a:ext>
            </a:extLst>
          </p:cNvPr>
          <p:cNvSpPr txBox="1"/>
          <p:nvPr/>
        </p:nvSpPr>
        <p:spPr>
          <a:xfrm>
            <a:off x="1445853" y="2830252"/>
            <a:ext cx="249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식사를 합시다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(10</a:t>
            </a:r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C1FEC3-E35E-4C4F-854A-DB1945E31CE3}"/>
              </a:ext>
            </a:extLst>
          </p:cNvPr>
          <p:cNvSpPr txBox="1"/>
          <p:nvPr/>
        </p:nvSpPr>
        <p:spPr>
          <a:xfrm>
            <a:off x="1454289" y="5033180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미스터 </a:t>
            </a:r>
            <a:r>
              <a:rPr kumimoji="1" lang="ko-KR" altLang="en-US" sz="1200" dirty="0" err="1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션샤인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(22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B2301E46-E261-D345-ACD0-14B6DA9CCBA0}"/>
              </a:ext>
            </a:extLst>
          </p:cNvPr>
          <p:cNvCxnSpPr>
            <a:cxnSpLocks/>
          </p:cNvCxnSpPr>
          <p:nvPr/>
        </p:nvCxnSpPr>
        <p:spPr>
          <a:xfrm>
            <a:off x="501945" y="4882608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7D5046E0-C993-8F4A-8490-E9451D9327FA}"/>
              </a:ext>
            </a:extLst>
          </p:cNvPr>
          <p:cNvCxnSpPr>
            <a:cxnSpLocks/>
          </p:cNvCxnSpPr>
          <p:nvPr/>
        </p:nvCxnSpPr>
        <p:spPr>
          <a:xfrm>
            <a:off x="509612" y="2659123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507F5E0-D9B8-EA4F-B003-3819ECCFB686}"/>
              </a:ext>
            </a:extLst>
          </p:cNvPr>
          <p:cNvSpPr txBox="1"/>
          <p:nvPr/>
        </p:nvSpPr>
        <p:spPr>
          <a:xfrm>
            <a:off x="442143" y="647738"/>
            <a:ext cx="3945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프로그램 예상 결과</a:t>
            </a:r>
            <a:endParaRPr kumimoji="1" lang="en-US" altLang="ko-KR" sz="3200" spc="3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95" name="액자 94">
            <a:extLst>
              <a:ext uri="{FF2B5EF4-FFF2-40B4-BE49-F238E27FC236}">
                <a16:creationId xmlns:a16="http://schemas.microsoft.com/office/drawing/2014/main" id="{62AA051F-F8AA-4C4F-9EC5-FFAE1B803003}"/>
              </a:ext>
            </a:extLst>
          </p:cNvPr>
          <p:cNvSpPr/>
          <p:nvPr/>
        </p:nvSpPr>
        <p:spPr>
          <a:xfrm>
            <a:off x="5650063" y="1439148"/>
            <a:ext cx="934812" cy="2321216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96" name="액자 95">
            <a:extLst>
              <a:ext uri="{FF2B5EF4-FFF2-40B4-BE49-F238E27FC236}">
                <a16:creationId xmlns:a16="http://schemas.microsoft.com/office/drawing/2014/main" id="{43094429-AA1A-0A4C-874A-18CB139B773D}"/>
              </a:ext>
            </a:extLst>
          </p:cNvPr>
          <p:cNvSpPr/>
          <p:nvPr/>
        </p:nvSpPr>
        <p:spPr>
          <a:xfrm>
            <a:off x="6572999" y="1439147"/>
            <a:ext cx="2243338" cy="2321217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7809D2B3-12CA-DC4F-B520-EEF1B1F04EE6}"/>
              </a:ext>
            </a:extLst>
          </p:cNvPr>
          <p:cNvCxnSpPr>
            <a:cxnSpLocks/>
          </p:cNvCxnSpPr>
          <p:nvPr/>
        </p:nvCxnSpPr>
        <p:spPr>
          <a:xfrm flipV="1">
            <a:off x="5658025" y="2083601"/>
            <a:ext cx="3158312" cy="1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CCCE08-D0B8-4B49-B1A4-13978D5D8B16}"/>
              </a:ext>
            </a:extLst>
          </p:cNvPr>
          <p:cNvSpPr txBox="1"/>
          <p:nvPr/>
        </p:nvSpPr>
        <p:spPr>
          <a:xfrm>
            <a:off x="6728779" y="1640451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드라마 순위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99" name="액자 98">
            <a:extLst>
              <a:ext uri="{FF2B5EF4-FFF2-40B4-BE49-F238E27FC236}">
                <a16:creationId xmlns:a16="http://schemas.microsoft.com/office/drawing/2014/main" id="{BFF97CA1-7BE7-CA4A-BBC5-20CFE91AB561}"/>
              </a:ext>
            </a:extLst>
          </p:cNvPr>
          <p:cNvSpPr/>
          <p:nvPr/>
        </p:nvSpPr>
        <p:spPr>
          <a:xfrm>
            <a:off x="5650063" y="4217197"/>
            <a:ext cx="934812" cy="2321216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00" name="액자 99">
            <a:extLst>
              <a:ext uri="{FF2B5EF4-FFF2-40B4-BE49-F238E27FC236}">
                <a16:creationId xmlns:a16="http://schemas.microsoft.com/office/drawing/2014/main" id="{58B78271-0C2A-974A-AB25-03D4B9ACED19}"/>
              </a:ext>
            </a:extLst>
          </p:cNvPr>
          <p:cNvSpPr/>
          <p:nvPr/>
        </p:nvSpPr>
        <p:spPr>
          <a:xfrm>
            <a:off x="6572999" y="4217196"/>
            <a:ext cx="2243338" cy="2321217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46884E4C-25AE-C848-A142-45AAC1E7D7B4}"/>
              </a:ext>
            </a:extLst>
          </p:cNvPr>
          <p:cNvCxnSpPr>
            <a:cxnSpLocks/>
          </p:cNvCxnSpPr>
          <p:nvPr/>
        </p:nvCxnSpPr>
        <p:spPr>
          <a:xfrm flipV="1">
            <a:off x="5658025" y="4861650"/>
            <a:ext cx="3158312" cy="1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6EBE460-DBDC-A04C-AF9C-2162C422FCA7}"/>
              </a:ext>
            </a:extLst>
          </p:cNvPr>
          <p:cNvSpPr txBox="1"/>
          <p:nvPr/>
        </p:nvSpPr>
        <p:spPr>
          <a:xfrm>
            <a:off x="6728779" y="4418500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연예오락 순위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2BF2F4-0C36-AB45-9158-8DF09D7059FA}"/>
              </a:ext>
            </a:extLst>
          </p:cNvPr>
          <p:cNvSpPr txBox="1"/>
          <p:nvPr/>
        </p:nvSpPr>
        <p:spPr>
          <a:xfrm>
            <a:off x="7000959" y="2188198"/>
            <a:ext cx="1260281" cy="1449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미스터 </a:t>
            </a: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션샤인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식샤를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합시다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아는 와이프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백일의 낭군님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ADE06E-F038-8046-BC7D-5FAC846CCBF2}"/>
              </a:ext>
            </a:extLst>
          </p:cNvPr>
          <p:cNvSpPr txBox="1"/>
          <p:nvPr/>
        </p:nvSpPr>
        <p:spPr>
          <a:xfrm>
            <a:off x="7012834" y="4966247"/>
            <a:ext cx="1034257" cy="1449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신서유기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수요미식회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인생술집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대탈출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8E644A6-4CA6-0441-BAD3-B1C2C3103249}"/>
              </a:ext>
            </a:extLst>
          </p:cNvPr>
          <p:cNvCxnSpPr>
            <a:cxnSpLocks/>
          </p:cNvCxnSpPr>
          <p:nvPr/>
        </p:nvCxnSpPr>
        <p:spPr>
          <a:xfrm flipH="1">
            <a:off x="3783646" y="2393403"/>
            <a:ext cx="2014911" cy="2293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9300B91-C545-F944-8B47-7CB779E99698}"/>
              </a:ext>
            </a:extLst>
          </p:cNvPr>
          <p:cNvCxnSpPr>
            <a:cxnSpLocks/>
          </p:cNvCxnSpPr>
          <p:nvPr/>
        </p:nvCxnSpPr>
        <p:spPr>
          <a:xfrm flipH="1">
            <a:off x="3895104" y="2768675"/>
            <a:ext cx="1967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3A0491-80C1-BA4E-838D-936038D6A26A}"/>
              </a:ext>
            </a:extLst>
          </p:cNvPr>
          <p:cNvCxnSpPr>
            <a:cxnSpLocks/>
          </p:cNvCxnSpPr>
          <p:nvPr/>
        </p:nvCxnSpPr>
        <p:spPr>
          <a:xfrm flipH="1" flipV="1">
            <a:off x="3783646" y="4063307"/>
            <a:ext cx="2078608" cy="216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E307E6B-B284-104F-9BAB-D8F0DE881078}"/>
              </a:ext>
            </a:extLst>
          </p:cNvPr>
          <p:cNvCxnSpPr>
            <a:cxnSpLocks/>
          </p:cNvCxnSpPr>
          <p:nvPr/>
        </p:nvCxnSpPr>
        <p:spPr>
          <a:xfrm flipH="1">
            <a:off x="3838299" y="5915215"/>
            <a:ext cx="2023955" cy="33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117A12D-548C-6944-88C2-21CB0B594C89}"/>
              </a:ext>
            </a:extLst>
          </p:cNvPr>
          <p:cNvCxnSpPr>
            <a:cxnSpLocks/>
          </p:cNvCxnSpPr>
          <p:nvPr/>
        </p:nvCxnSpPr>
        <p:spPr>
          <a:xfrm flipH="1" flipV="1">
            <a:off x="3770088" y="3408283"/>
            <a:ext cx="2078608" cy="216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6D3B43F-CCCC-C447-88EF-10C9460B303F}"/>
              </a:ext>
            </a:extLst>
          </p:cNvPr>
          <p:cNvCxnSpPr>
            <a:cxnSpLocks/>
          </p:cNvCxnSpPr>
          <p:nvPr/>
        </p:nvCxnSpPr>
        <p:spPr>
          <a:xfrm flipH="1">
            <a:off x="3838299" y="5163318"/>
            <a:ext cx="2023955" cy="576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392</Words>
  <Application>Microsoft Macintosh PowerPoint</Application>
  <PresentationFormat>화면 슬라이드 쇼(4:3)</PresentationFormat>
  <Paragraphs>138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KoreanYNSJG1R</vt:lpstr>
      <vt:lpstr>KoreanYNSJG2R</vt:lpstr>
      <vt:lpstr>KoreanYNSJG3R</vt:lpstr>
      <vt:lpstr>KoreanYNSJG4R</vt:lpstr>
      <vt:lpstr>YDIYGO340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Microsoft Office 사용자</dc:creator>
  <cp:keywords/>
  <dc:description/>
  <cp:lastModifiedBy>Microsoft Office 사용자</cp:lastModifiedBy>
  <cp:revision>44</cp:revision>
  <dcterms:created xsi:type="dcterms:W3CDTF">2018-09-09T13:20:42Z</dcterms:created>
  <dcterms:modified xsi:type="dcterms:W3CDTF">2018-10-03T19:05:41Z</dcterms:modified>
  <cp:category/>
</cp:coreProperties>
</file>