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aveat"/>
      <p:regular r:id="rId16"/>
      <p:bold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veat-bold.fntdata"/><Relationship Id="rId16" Type="http://schemas.openxmlformats.org/officeDocument/2006/relationships/font" Target="fonts/Caveat-regular.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 Boi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673f15e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3673f15e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3673f15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3673f15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Sha boi</a:t>
            </a:r>
            <a:endParaRPr sz="1200">
              <a:solidFill>
                <a:schemeClr val="dk1"/>
              </a:solidFill>
              <a:latin typeface="Lato"/>
              <a:ea typeface="Lato"/>
              <a:cs typeface="Lato"/>
              <a:sym typeface="Lato"/>
            </a:endParaRPr>
          </a:p>
          <a:p>
            <a:pPr indent="-304800" lvl="0" marL="698500" rtl="0" algn="l">
              <a:lnSpc>
                <a:spcPct val="115000"/>
              </a:lnSpc>
              <a:spcBef>
                <a:spcPts val="0"/>
              </a:spcBef>
              <a:spcAft>
                <a:spcPts val="0"/>
              </a:spcAft>
              <a:buClr>
                <a:schemeClr val="dk1"/>
              </a:buClr>
              <a:buSzPts val="1200"/>
              <a:buFont typeface="Lato"/>
              <a:buChar char="●"/>
            </a:pPr>
            <a:r>
              <a:rPr lang="en" sz="1200">
                <a:solidFill>
                  <a:schemeClr val="dk1"/>
                </a:solidFill>
                <a:highlight>
                  <a:srgbClr val="FFFF00"/>
                </a:highlight>
                <a:latin typeface="Lato"/>
                <a:ea typeface="Lato"/>
                <a:cs typeface="Lato"/>
                <a:sym typeface="Lato"/>
              </a:rPr>
              <a:t>The </a:t>
            </a:r>
            <a:r>
              <a:rPr b="1" lang="en" sz="1200">
                <a:solidFill>
                  <a:schemeClr val="dk1"/>
                </a:solidFill>
                <a:highlight>
                  <a:srgbClr val="FFFF00"/>
                </a:highlight>
                <a:latin typeface="Lato"/>
                <a:ea typeface="Lato"/>
                <a:cs typeface="Lato"/>
                <a:sym typeface="Lato"/>
              </a:rPr>
              <a:t>problem you are trying to solve</a:t>
            </a:r>
            <a:r>
              <a:rPr lang="en" sz="1200">
                <a:solidFill>
                  <a:schemeClr val="dk1"/>
                </a:solidFill>
                <a:highlight>
                  <a:srgbClr val="FFFF00"/>
                </a:highlight>
                <a:latin typeface="Lato"/>
                <a:ea typeface="Lato"/>
                <a:cs typeface="Lato"/>
                <a:sym typeface="Lato"/>
              </a:rPr>
              <a:t>, and why you chose that problem</a:t>
            </a:r>
            <a:endParaRPr sz="1200">
              <a:solidFill>
                <a:schemeClr val="dk1"/>
              </a:solidFill>
              <a:highlight>
                <a:srgbClr val="FFFF00"/>
              </a:highlight>
              <a:latin typeface="Lato"/>
              <a:ea typeface="Lato"/>
              <a:cs typeface="Lato"/>
              <a:sym typeface="Lato"/>
            </a:endParaRPr>
          </a:p>
          <a:p>
            <a:pPr indent="-304800" lvl="0" marL="698500" rtl="0" algn="l">
              <a:lnSpc>
                <a:spcPct val="115000"/>
              </a:lnSpc>
              <a:spcBef>
                <a:spcPts val="0"/>
              </a:spcBef>
              <a:spcAft>
                <a:spcPts val="0"/>
              </a:spcAft>
              <a:buClr>
                <a:schemeClr val="dk1"/>
              </a:buClr>
              <a:buSzPts val="1200"/>
              <a:buFont typeface="Lato"/>
              <a:buChar char="●"/>
            </a:pPr>
            <a:r>
              <a:rPr lang="en" sz="1200">
                <a:solidFill>
                  <a:schemeClr val="dk1"/>
                </a:solidFill>
                <a:highlight>
                  <a:srgbClr val="FFFF00"/>
                </a:highlight>
                <a:latin typeface="Lato"/>
                <a:ea typeface="Lato"/>
                <a:cs typeface="Lato"/>
                <a:sym typeface="Lato"/>
              </a:rPr>
              <a:t>Any </a:t>
            </a:r>
            <a:r>
              <a:rPr b="1" lang="en" sz="1200">
                <a:solidFill>
                  <a:schemeClr val="dk1"/>
                </a:solidFill>
                <a:highlight>
                  <a:srgbClr val="FFFF00"/>
                </a:highlight>
                <a:latin typeface="Lato"/>
                <a:ea typeface="Lato"/>
                <a:cs typeface="Lato"/>
                <a:sym typeface="Lato"/>
              </a:rPr>
              <a:t>necessary background info</a:t>
            </a:r>
            <a:r>
              <a:rPr lang="en" sz="1200">
                <a:solidFill>
                  <a:schemeClr val="dk1"/>
                </a:solidFill>
                <a:highlight>
                  <a:srgbClr val="FFFF00"/>
                </a:highlight>
                <a:latin typeface="Lato"/>
                <a:ea typeface="Lato"/>
                <a:cs typeface="Lato"/>
                <a:sym typeface="Lato"/>
              </a:rPr>
              <a:t> needed for your audience to understand the problem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3673f15e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3673f15e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3673f15e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3673f15e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D3B45"/>
                </a:solidFill>
                <a:latin typeface="Lato"/>
                <a:ea typeface="Lato"/>
                <a:cs typeface="Lato"/>
                <a:sym typeface="Lato"/>
              </a:rPr>
              <a:t>Carson</a:t>
            </a:r>
            <a:endParaRPr sz="1200">
              <a:solidFill>
                <a:srgbClr val="2D3B45"/>
              </a:solidFill>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rPr lang="en" sz="1200">
                <a:solidFill>
                  <a:srgbClr val="2D3B45"/>
                </a:solidFill>
                <a:highlight>
                  <a:srgbClr val="FFFF00"/>
                </a:highlight>
                <a:latin typeface="Lato"/>
                <a:ea typeface="Lato"/>
                <a:cs typeface="Lato"/>
                <a:sym typeface="Lato"/>
              </a:rPr>
              <a:t>give details as much as this medium and time allow, e.g., the printed output from model.summary() if you are using a modest-sized NN built with Keras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3673f15e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3673f15e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 I’ll have you know my mom finds me very handsome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3673f15e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3673f15e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D3B45"/>
                </a:solidFill>
                <a:latin typeface="Lato"/>
                <a:ea typeface="Lato"/>
                <a:cs typeface="Lato"/>
                <a:sym typeface="Lato"/>
              </a:rPr>
              <a:t>Nam</a:t>
            </a:r>
            <a:endParaRPr sz="1200">
              <a:solidFill>
                <a:srgbClr val="2D3B45"/>
              </a:solidFill>
              <a:latin typeface="Lato"/>
              <a:ea typeface="Lato"/>
              <a:cs typeface="Lato"/>
              <a:sym typeface="Lato"/>
            </a:endParaRPr>
          </a:p>
          <a:p>
            <a:pPr indent="0" lvl="0" marL="457200" rtl="0" algn="l">
              <a:lnSpc>
                <a:spcPct val="115000"/>
              </a:lnSpc>
              <a:spcBef>
                <a:spcPts val="0"/>
              </a:spcBef>
              <a:spcAft>
                <a:spcPts val="0"/>
              </a:spcAft>
              <a:buNone/>
            </a:pPr>
            <a:r>
              <a:t/>
            </a:r>
            <a:endParaRPr sz="1200">
              <a:solidFill>
                <a:srgbClr val="2D3B45"/>
              </a:solidFill>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00"/>
                </a:highlight>
                <a:latin typeface="Lato"/>
                <a:ea typeface="Lato"/>
                <a:cs typeface="Lato"/>
                <a:sym typeface="Lato"/>
              </a:rPr>
              <a:t>Feature learning, if any (and why is was or wasn't used)</a:t>
            </a:r>
            <a:endParaRPr sz="1200">
              <a:solidFill>
                <a:srgbClr val="2D3B45"/>
              </a:solidFill>
              <a:highlight>
                <a:srgbClr val="FFFF00"/>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00"/>
                </a:highlight>
                <a:latin typeface="Lato"/>
                <a:ea typeface="Lato"/>
                <a:cs typeface="Lato"/>
                <a:sym typeface="Lato"/>
              </a:rPr>
              <a:t>Splitting of data into sets: Train/validation/test, k-fold cross-validation, or something else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370d99d7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370d99d7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3673f15e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3673f15e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D3B45"/>
                </a:solidFill>
                <a:latin typeface="Lato"/>
                <a:ea typeface="Lato"/>
                <a:cs typeface="Lato"/>
                <a:sym typeface="Lato"/>
              </a:rPr>
              <a:t>Sha boi what up nerd. </a:t>
            </a:r>
            <a:endParaRPr sz="1200">
              <a:solidFill>
                <a:srgbClr val="2D3B45"/>
              </a:solidFill>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00"/>
                </a:highlight>
                <a:latin typeface="Lato"/>
                <a:ea typeface="Lato"/>
                <a:cs typeface="Lato"/>
                <a:sym typeface="Lato"/>
              </a:rPr>
              <a:t>Describe the method you chose to evaluate your model(s), and why you chose that method</a:t>
            </a:r>
            <a:endParaRPr sz="1200">
              <a:solidFill>
                <a:srgbClr val="2D3B45"/>
              </a:solidFill>
              <a:highlight>
                <a:srgbClr val="FFFF00"/>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00"/>
                </a:highlight>
                <a:latin typeface="Lato"/>
                <a:ea typeface="Lato"/>
                <a:cs typeface="Lato"/>
                <a:sym typeface="Lato"/>
              </a:rPr>
              <a:t>Present the evaluation scores or other assessment. Use visuals - line plots, bar plots, etc.</a:t>
            </a:r>
            <a:endParaRPr sz="1200">
              <a:solidFill>
                <a:srgbClr val="2D3B45"/>
              </a:solidFill>
              <a:highlight>
                <a:srgbClr val="FFFF00"/>
              </a:highlight>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2D3B45"/>
              </a:solidFill>
              <a:highlight>
                <a:srgbClr val="FFFF00"/>
              </a:highlight>
              <a:latin typeface="Lato"/>
              <a:ea typeface="Lato"/>
              <a:cs typeface="Lato"/>
              <a:sym typeface="Lato"/>
            </a:endParaRPr>
          </a:p>
          <a:p>
            <a:pPr indent="0" lvl="0" marL="0" rtl="0" algn="l">
              <a:lnSpc>
                <a:spcPct val="115000"/>
              </a:lnSpc>
              <a:spcBef>
                <a:spcPts val="0"/>
              </a:spcBef>
              <a:spcAft>
                <a:spcPts val="0"/>
              </a:spcAft>
              <a:buNone/>
            </a:pPr>
            <a:r>
              <a:rPr lang="en" sz="1200">
                <a:solidFill>
                  <a:srgbClr val="2D3B45"/>
                </a:solidFill>
                <a:latin typeface="Lato"/>
                <a:ea typeface="Lato"/>
                <a:cs typeface="Lato"/>
                <a:sym typeface="Lato"/>
              </a:rPr>
              <a:t>Evaluating the output of our model is somewhat of a subjective task. After all, what we’re after here is generating new text that has not been written before and might even be interesting. It’s not so easy to come up with a metric for how interesting your model is. What we decided was to classify the sentiment of our output, using a sentiment classification model which was trained on amazon reviews. This model takes in a sequence and outputs the classifications in the range of 1 to 5 stars along with the scores of those classifications. We determined the sentiment of the user’s input, and if the sentiment from the predicted output of the model was similar to the input (within a 1 star rating) then that output was accepted. Additionally, we classified the contradiction of our outputs using a similar model that was trained to classify contradiction and entailment. If the output did not significantly contradict the user’s input, then it was accepted. The evaluation methods improved the generation in our model. </a:t>
            </a:r>
            <a:endParaRPr sz="1200">
              <a:solidFill>
                <a:srgbClr val="2D3B45"/>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3673f15e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3673f15e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Carson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44000"/>
          </a:blip>
          <a:srcRect b="0" l="0" r="0" t="19204"/>
          <a:stretch/>
        </p:blipFill>
        <p:spPr>
          <a:xfrm>
            <a:off x="1828800" y="1857375"/>
            <a:ext cx="7315200" cy="3286125"/>
          </a:xfrm>
          <a:prstGeom prst="rect">
            <a:avLst/>
          </a:prstGeom>
          <a:noFill/>
          <a:ln>
            <a:noFill/>
          </a:ln>
        </p:spPr>
      </p:pic>
      <p:pic>
        <p:nvPicPr>
          <p:cNvPr id="55" name="Google Shape;55;p13"/>
          <p:cNvPicPr preferRelativeResize="0"/>
          <p:nvPr/>
        </p:nvPicPr>
        <p:blipFill rotWithShape="1">
          <a:blip r:embed="rId3">
            <a:alphaModFix amt="44000"/>
          </a:blip>
          <a:srcRect b="0" l="0" r="0" t="19204"/>
          <a:stretch/>
        </p:blipFill>
        <p:spPr>
          <a:xfrm rot="10800000">
            <a:off x="0" y="0"/>
            <a:ext cx="7315200" cy="3286125"/>
          </a:xfrm>
          <a:prstGeom prst="rect">
            <a:avLst/>
          </a:prstGeom>
          <a:noFill/>
          <a:ln>
            <a:noFill/>
          </a:ln>
        </p:spPr>
      </p:pic>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7200">
                <a:latin typeface="Caveat"/>
                <a:ea typeface="Caveat"/>
                <a:cs typeface="Caveat"/>
                <a:sym typeface="Caveat"/>
              </a:rPr>
              <a:t>Epic</a:t>
            </a:r>
            <a:endParaRPr sz="7200">
              <a:latin typeface="Caveat"/>
              <a:ea typeface="Caveat"/>
              <a:cs typeface="Caveat"/>
              <a:sym typeface="Caveat"/>
            </a:endParaRPr>
          </a:p>
          <a:p>
            <a:pPr indent="0" lvl="0" marL="0" marR="0" rtl="0" algn="ctr">
              <a:lnSpc>
                <a:spcPct val="115000"/>
              </a:lnSpc>
              <a:spcBef>
                <a:spcPts val="300"/>
              </a:spcBef>
              <a:spcAft>
                <a:spcPts val="1600"/>
              </a:spcAft>
              <a:buClr>
                <a:schemeClr val="dk1"/>
              </a:buClr>
              <a:buSzPts val="1100"/>
              <a:buFont typeface="Arial"/>
              <a:buNone/>
            </a:pPr>
            <a:r>
              <a:rPr b="1" lang="en" sz="2400">
                <a:solidFill>
                  <a:srgbClr val="000000"/>
                </a:solidFill>
                <a:latin typeface="Caveat"/>
                <a:ea typeface="Caveat"/>
                <a:cs typeface="Caveat"/>
                <a:sym typeface="Caveat"/>
              </a:rPr>
              <a:t>Interactive Fiction</a:t>
            </a:r>
            <a:endParaRPr sz="7200">
              <a:solidFill>
                <a:srgbClr val="000000"/>
              </a:solidFill>
              <a:latin typeface="Caveat"/>
              <a:ea typeface="Caveat"/>
              <a:cs typeface="Caveat"/>
              <a:sym typeface="Caveat"/>
            </a:endParaRPr>
          </a:p>
        </p:txBody>
      </p:sp>
      <p:sp>
        <p:nvSpPr>
          <p:cNvPr id="57" name="Google Shape;57;p13"/>
          <p:cNvSpPr txBox="1"/>
          <p:nvPr>
            <p:ph idx="1" type="subTitle"/>
          </p:nvPr>
        </p:nvSpPr>
        <p:spPr>
          <a:xfrm>
            <a:off x="311700" y="2797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aveat"/>
                <a:ea typeface="Caveat"/>
                <a:cs typeface="Caveat"/>
                <a:sym typeface="Caveat"/>
              </a:rPr>
              <a:t>Group 34</a:t>
            </a:r>
            <a:endParaRPr b="1">
              <a:solidFill>
                <a:srgbClr val="000000"/>
              </a:solidFill>
              <a:latin typeface="Caveat"/>
              <a:ea typeface="Caveat"/>
              <a:cs typeface="Caveat"/>
              <a:sym typeface="Caveat"/>
            </a:endParaRPr>
          </a:p>
          <a:p>
            <a:pPr indent="0" lvl="0" marL="0" rtl="0" algn="ctr">
              <a:spcBef>
                <a:spcPts val="0"/>
              </a:spcBef>
              <a:spcAft>
                <a:spcPts val="0"/>
              </a:spcAft>
              <a:buNone/>
            </a:pPr>
            <a:r>
              <a:rPr b="1" lang="en" sz="1800">
                <a:solidFill>
                  <a:srgbClr val="000000"/>
                </a:solidFill>
                <a:latin typeface="Caveat"/>
                <a:ea typeface="Caveat"/>
                <a:cs typeface="Caveat"/>
                <a:sym typeface="Caveat"/>
              </a:rPr>
              <a:t>Carson Stevens, Scott Oelkers, Skyler McMullen, Jonathon Kastner, Cameron Do</a:t>
            </a:r>
            <a:endParaRPr b="1" sz="1800">
              <a:solidFill>
                <a:srgbClr val="0000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4" name="Google Shape;16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D3B45"/>
                </a:solidFill>
                <a:highlight>
                  <a:srgbClr val="FFFF00"/>
                </a:highlight>
                <a:latin typeface="Lato"/>
                <a:ea typeface="Lato"/>
                <a:cs typeface="Lato"/>
                <a:sym typeface="Lato"/>
              </a:rPr>
              <a:t>Did you achieve what you'd hoped? Why or why not? What would you have done differently? What would you have done next?</a:t>
            </a:r>
            <a:endParaRPr>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200">
              <a:solidFill>
                <a:srgbClr val="000000"/>
              </a:solidFill>
              <a:latin typeface="Lato"/>
              <a:ea typeface="Lato"/>
              <a:cs typeface="Lato"/>
              <a:sym typeface="Lato"/>
            </a:endParaRPr>
          </a:p>
          <a:p>
            <a:pPr indent="0" lvl="0" marL="0" rtl="0" algn="l">
              <a:spcBef>
                <a:spcPts val="0"/>
              </a:spcBef>
              <a:spcAft>
                <a:spcPts val="0"/>
              </a:spcAft>
              <a:buNone/>
            </a:pPr>
            <a:r>
              <a:t/>
            </a:r>
            <a:endParaRPr sz="1200">
              <a:solidFill>
                <a:srgbClr val="000000"/>
              </a:solidFill>
              <a:highlight>
                <a:srgbClr val="FFFF00"/>
              </a:highlight>
              <a:latin typeface="Lato"/>
              <a:ea typeface="Lato"/>
              <a:cs typeface="Lato"/>
              <a:sym typeface="Lato"/>
            </a:endParaRPr>
          </a:p>
          <a:p>
            <a:pPr indent="0" lvl="0" marL="457200" rtl="0" algn="l">
              <a:spcBef>
                <a:spcPts val="1600"/>
              </a:spcBef>
              <a:spcAft>
                <a:spcPts val="0"/>
              </a:spcAft>
              <a:buNone/>
            </a:pPr>
            <a:r>
              <a:t/>
            </a:r>
            <a:endParaRPr sz="1200">
              <a:solidFill>
                <a:srgbClr val="000000"/>
              </a:solidFill>
              <a:latin typeface="Lato"/>
              <a:ea typeface="Lato"/>
              <a:cs typeface="Lato"/>
              <a:sym typeface="Lato"/>
            </a:endParaRPr>
          </a:p>
          <a:p>
            <a:pPr indent="0" lvl="0" marL="457200" rtl="0" algn="l">
              <a:spcBef>
                <a:spcPts val="1600"/>
              </a:spcBef>
              <a:spcAft>
                <a:spcPts val="1600"/>
              </a:spcAft>
              <a:buNone/>
            </a:pPr>
            <a:r>
              <a:t/>
            </a:r>
            <a:endParaRPr sz="1200">
              <a:solidFill>
                <a:srgbClr val="000000"/>
              </a:solidFill>
              <a:highlight>
                <a:srgbClr val="FFFF00"/>
              </a:highlight>
              <a:latin typeface="Lato"/>
              <a:ea typeface="Lato"/>
              <a:cs typeface="Lato"/>
              <a:sym typeface="Lato"/>
            </a:endParaRPr>
          </a:p>
        </p:txBody>
      </p:sp>
      <p:pic>
        <p:nvPicPr>
          <p:cNvPr id="63" name="Google Shape;63;p14"/>
          <p:cNvPicPr preferRelativeResize="0"/>
          <p:nvPr/>
        </p:nvPicPr>
        <p:blipFill rotWithShape="1">
          <a:blip r:embed="rId3">
            <a:alphaModFix/>
          </a:blip>
          <a:srcRect b="0" l="24975" r="14623" t="0"/>
          <a:stretch/>
        </p:blipFill>
        <p:spPr>
          <a:xfrm>
            <a:off x="5834325" y="1216375"/>
            <a:ext cx="2313600" cy="2553000"/>
          </a:xfrm>
          <a:prstGeom prst="ellipse">
            <a:avLst/>
          </a:prstGeom>
          <a:noFill/>
          <a:ln>
            <a:noFill/>
          </a:ln>
        </p:spPr>
      </p:pic>
      <p:pic>
        <p:nvPicPr>
          <p:cNvPr id="64" name="Google Shape;64;p14"/>
          <p:cNvPicPr preferRelativeResize="0"/>
          <p:nvPr/>
        </p:nvPicPr>
        <p:blipFill>
          <a:blip r:embed="rId4">
            <a:alphaModFix/>
          </a:blip>
          <a:stretch>
            <a:fillRect/>
          </a:stretch>
        </p:blipFill>
        <p:spPr>
          <a:xfrm>
            <a:off x="4870325" y="1216373"/>
            <a:ext cx="3829489" cy="2553000"/>
          </a:xfrm>
          <a:prstGeom prst="rect">
            <a:avLst/>
          </a:prstGeom>
          <a:noFill/>
          <a:ln>
            <a:noFill/>
          </a:ln>
        </p:spPr>
      </p:pic>
      <p:sp>
        <p:nvSpPr>
          <p:cNvPr id="65" name="Google Shape;65;p14"/>
          <p:cNvSpPr/>
          <p:nvPr/>
        </p:nvSpPr>
        <p:spPr>
          <a:xfrm>
            <a:off x="4618375" y="1130300"/>
            <a:ext cx="946800" cy="9618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6" name="Google Shape;66;p14"/>
          <p:cNvSpPr txBox="1"/>
          <p:nvPr/>
        </p:nvSpPr>
        <p:spPr>
          <a:xfrm>
            <a:off x="798425" y="2101950"/>
            <a:ext cx="3443400" cy="634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lang="en" sz="2900">
                <a:solidFill>
                  <a:schemeClr val="dk1"/>
                </a:solidFill>
                <a:latin typeface="Caveat"/>
                <a:ea typeface="Caveat"/>
                <a:cs typeface="Caveat"/>
                <a:sym typeface="Caveat"/>
              </a:rPr>
              <a:t>Bored in </a:t>
            </a:r>
            <a:r>
              <a:rPr b="1" lang="en" sz="2900">
                <a:solidFill>
                  <a:schemeClr val="dk1"/>
                </a:solidFill>
                <a:latin typeface="Caveat"/>
                <a:ea typeface="Caveat"/>
                <a:cs typeface="Caveat"/>
                <a:sym typeface="Caveat"/>
              </a:rPr>
              <a:t>quarantine?</a:t>
            </a:r>
            <a:r>
              <a:rPr b="1" lang="en" sz="2900">
                <a:solidFill>
                  <a:schemeClr val="dk1"/>
                </a:solidFill>
                <a:latin typeface="Caveat"/>
                <a:ea typeface="Caveat"/>
                <a:cs typeface="Caveat"/>
                <a:sym typeface="Caveat"/>
              </a:rPr>
              <a:t> </a:t>
            </a:r>
            <a:endParaRPr sz="7700">
              <a:solidFill>
                <a:schemeClr val="dk1"/>
              </a:solidFill>
              <a:latin typeface="Caveat"/>
              <a:ea typeface="Caveat"/>
              <a:cs typeface="Caveat"/>
              <a:sym typeface="Caveat"/>
            </a:endParaRPr>
          </a:p>
          <a:p>
            <a:pPr indent="0" lvl="0" marL="0" rtl="0" algn="l">
              <a:spcBef>
                <a:spcPts val="1600"/>
              </a:spcBef>
              <a:spcAft>
                <a:spcPts val="0"/>
              </a:spcAft>
              <a:buNone/>
            </a:pPr>
            <a:r>
              <a:t/>
            </a:r>
            <a:endParaRPr/>
          </a:p>
        </p:txBody>
      </p:sp>
      <p:sp>
        <p:nvSpPr>
          <p:cNvPr id="67" name="Google Shape;67;p14"/>
          <p:cNvSpPr txBox="1"/>
          <p:nvPr/>
        </p:nvSpPr>
        <p:spPr>
          <a:xfrm>
            <a:off x="798425" y="2101950"/>
            <a:ext cx="3443400" cy="634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2900">
                <a:solidFill>
                  <a:schemeClr val="dk1"/>
                </a:solidFill>
                <a:latin typeface="Caveat"/>
                <a:ea typeface="Caveat"/>
                <a:cs typeface="Caveat"/>
                <a:sym typeface="Caveat"/>
              </a:rPr>
              <a:t>Disappointing</a:t>
            </a:r>
            <a:r>
              <a:rPr b="1" lang="en" sz="2900">
                <a:solidFill>
                  <a:schemeClr val="dk1"/>
                </a:solidFill>
                <a:latin typeface="Caveat"/>
                <a:ea typeface="Caveat"/>
                <a:cs typeface="Caveat"/>
                <a:sym typeface="Caveat"/>
              </a:rPr>
              <a:t> your family?</a:t>
            </a:r>
            <a:endParaRPr sz="7700">
              <a:solidFill>
                <a:schemeClr val="dk1"/>
              </a:solidFill>
              <a:latin typeface="Caveat"/>
              <a:ea typeface="Caveat"/>
              <a:cs typeface="Caveat"/>
              <a:sym typeface="Caveat"/>
            </a:endParaRPr>
          </a:p>
          <a:p>
            <a:pPr indent="0" lvl="0" marL="0" rtl="0" algn="l">
              <a:spcBef>
                <a:spcPts val="1600"/>
              </a:spcBef>
              <a:spcAft>
                <a:spcPts val="0"/>
              </a:spcAft>
              <a:buNone/>
            </a:pPr>
            <a:r>
              <a:t/>
            </a:r>
            <a:endParaRPr/>
          </a:p>
        </p:txBody>
      </p:sp>
      <p:sp>
        <p:nvSpPr>
          <p:cNvPr id="68" name="Google Shape;68;p14"/>
          <p:cNvSpPr txBox="1"/>
          <p:nvPr/>
        </p:nvSpPr>
        <p:spPr>
          <a:xfrm>
            <a:off x="797525" y="2101950"/>
            <a:ext cx="3443400" cy="634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2900">
                <a:solidFill>
                  <a:schemeClr val="dk1"/>
                </a:solidFill>
                <a:latin typeface="Caveat"/>
                <a:ea typeface="Caveat"/>
                <a:cs typeface="Caveat"/>
                <a:sym typeface="Caveat"/>
              </a:rPr>
              <a:t>Want to entertain them with your amazing fictional writing?</a:t>
            </a:r>
            <a:endParaRPr sz="7700">
              <a:solidFill>
                <a:schemeClr val="dk1"/>
              </a:solidFill>
              <a:latin typeface="Caveat"/>
              <a:ea typeface="Caveat"/>
              <a:cs typeface="Caveat"/>
              <a:sym typeface="Caveat"/>
            </a:endParaRPr>
          </a:p>
          <a:p>
            <a:pPr indent="0" lvl="0" marL="0" rtl="0" algn="l">
              <a:spcBef>
                <a:spcPts val="1600"/>
              </a:spcBef>
              <a:spcAft>
                <a:spcPts val="0"/>
              </a:spcAft>
              <a:buNone/>
            </a:pPr>
            <a:r>
              <a:t/>
            </a:r>
            <a:endParaRPr/>
          </a:p>
        </p:txBody>
      </p:sp>
      <p:sp>
        <p:nvSpPr>
          <p:cNvPr id="69" name="Google Shape;69;p14"/>
          <p:cNvSpPr txBox="1"/>
          <p:nvPr/>
        </p:nvSpPr>
        <p:spPr>
          <a:xfrm>
            <a:off x="723100" y="2101950"/>
            <a:ext cx="3443400" cy="634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2900">
                <a:solidFill>
                  <a:schemeClr val="dk1"/>
                </a:solidFill>
                <a:latin typeface="Caveat"/>
                <a:ea typeface="Caveat"/>
                <a:cs typeface="Caveat"/>
                <a:sym typeface="Caveat"/>
              </a:rPr>
              <a:t>But writing is hard?</a:t>
            </a:r>
            <a:endParaRPr sz="7700">
              <a:solidFill>
                <a:schemeClr val="dk1"/>
              </a:solidFill>
              <a:latin typeface="Caveat"/>
              <a:ea typeface="Caveat"/>
              <a:cs typeface="Caveat"/>
              <a:sym typeface="Caveat"/>
            </a:endParaRPr>
          </a:p>
          <a:p>
            <a:pPr indent="0" lvl="0" marL="0" rtl="0" algn="l">
              <a:spcBef>
                <a:spcPts val="1600"/>
              </a:spcBef>
              <a:spcAft>
                <a:spcPts val="0"/>
              </a:spcAft>
              <a:buNone/>
            </a:pPr>
            <a:r>
              <a:t/>
            </a:r>
            <a:endParaRPr/>
          </a:p>
        </p:txBody>
      </p:sp>
      <p:sp>
        <p:nvSpPr>
          <p:cNvPr id="70" name="Google Shape;70;p14"/>
          <p:cNvSpPr txBox="1"/>
          <p:nvPr/>
        </p:nvSpPr>
        <p:spPr>
          <a:xfrm>
            <a:off x="2844875" y="2101950"/>
            <a:ext cx="3443400" cy="634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2900">
                <a:solidFill>
                  <a:schemeClr val="dk1"/>
                </a:solidFill>
                <a:latin typeface="Caveat"/>
                <a:ea typeface="Caveat"/>
                <a:cs typeface="Caveat"/>
                <a:sym typeface="Caveat"/>
              </a:rPr>
              <a:t>Introducing</a:t>
            </a:r>
            <a:endParaRPr sz="7700">
              <a:solidFill>
                <a:schemeClr val="dk1"/>
              </a:solidFill>
              <a:latin typeface="Caveat"/>
              <a:ea typeface="Caveat"/>
              <a:cs typeface="Caveat"/>
              <a:sym typeface="Caveat"/>
            </a:endParaRPr>
          </a:p>
          <a:p>
            <a:pPr indent="0" lvl="0" marL="0" rtl="0" algn="l">
              <a:spcBef>
                <a:spcPts val="1600"/>
              </a:spcBef>
              <a:spcAft>
                <a:spcPts val="0"/>
              </a:spcAft>
              <a:buNone/>
            </a:pPr>
            <a:r>
              <a:t/>
            </a:r>
            <a:endParaRPr/>
          </a:p>
        </p:txBody>
      </p:sp>
      <p:sp>
        <p:nvSpPr>
          <p:cNvPr id="71" name="Google Shape;71;p14"/>
          <p:cNvSpPr txBox="1"/>
          <p:nvPr/>
        </p:nvSpPr>
        <p:spPr>
          <a:xfrm>
            <a:off x="2850300" y="1330100"/>
            <a:ext cx="3443400" cy="634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11100">
                <a:solidFill>
                  <a:schemeClr val="dk1"/>
                </a:solidFill>
                <a:latin typeface="Caveat"/>
                <a:ea typeface="Caveat"/>
                <a:cs typeface="Caveat"/>
                <a:sym typeface="Caveat"/>
              </a:rPr>
              <a:t>Epic</a:t>
            </a:r>
            <a:endParaRPr sz="15900">
              <a:solidFill>
                <a:schemeClr val="dk1"/>
              </a:solidFill>
              <a:latin typeface="Caveat"/>
              <a:ea typeface="Caveat"/>
              <a:cs typeface="Caveat"/>
              <a:sym typeface="Caveat"/>
            </a:endParaRPr>
          </a:p>
          <a:p>
            <a:pPr indent="0" lvl="0" marL="0" rtl="0" algn="l">
              <a:spcBef>
                <a:spcPts val="1600"/>
              </a:spcBef>
              <a:spcAft>
                <a:spcPts val="0"/>
              </a:spcAft>
              <a:buNone/>
            </a:pPr>
            <a:r>
              <a:t/>
            </a:r>
            <a:endParaRPr/>
          </a:p>
        </p:txBody>
      </p:sp>
      <p:sp>
        <p:nvSpPr>
          <p:cNvPr id="72" name="Google Shape;72;p14"/>
          <p:cNvSpPr txBox="1"/>
          <p:nvPr/>
        </p:nvSpPr>
        <p:spPr>
          <a:xfrm>
            <a:off x="372250" y="422125"/>
            <a:ext cx="8383800" cy="365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4000">
                <a:solidFill>
                  <a:schemeClr val="dk1"/>
                </a:solidFill>
                <a:latin typeface="Caveat"/>
                <a:ea typeface="Caveat"/>
                <a:cs typeface="Caveat"/>
                <a:sym typeface="Caveat"/>
              </a:rPr>
              <a:t>Epic: An Interactive Text Generation Tool</a:t>
            </a:r>
            <a:endParaRPr b="1" sz="4000">
              <a:solidFill>
                <a:schemeClr val="dk1"/>
              </a:solidFill>
              <a:latin typeface="Caveat"/>
              <a:ea typeface="Caveat"/>
              <a:cs typeface="Caveat"/>
              <a:sym typeface="Caveat"/>
            </a:endParaRPr>
          </a:p>
          <a:p>
            <a:pPr indent="0" lvl="0" marL="0" marR="0" rtl="0" algn="ctr">
              <a:lnSpc>
                <a:spcPct val="100000"/>
              </a:lnSpc>
              <a:spcBef>
                <a:spcPts val="1600"/>
              </a:spcBef>
              <a:spcAft>
                <a:spcPts val="0"/>
              </a:spcAft>
              <a:buNone/>
            </a:pPr>
            <a:r>
              <a:rPr b="1" lang="en" sz="2900">
                <a:solidFill>
                  <a:schemeClr val="dk1"/>
                </a:solidFill>
                <a:latin typeface="Caveat"/>
                <a:ea typeface="Caveat"/>
                <a:cs typeface="Caveat"/>
                <a:sym typeface="Caveat"/>
              </a:rPr>
              <a:t>Give Epic a genre, a style of author, and a desired level of creativity</a:t>
            </a:r>
            <a:endParaRPr b="1" sz="2900">
              <a:solidFill>
                <a:schemeClr val="dk1"/>
              </a:solidFill>
              <a:latin typeface="Caveat"/>
              <a:ea typeface="Caveat"/>
              <a:cs typeface="Caveat"/>
              <a:sym typeface="Caveat"/>
            </a:endParaRPr>
          </a:p>
          <a:p>
            <a:pPr indent="0" lvl="0" marL="0" marR="0" rtl="0" algn="ctr">
              <a:lnSpc>
                <a:spcPct val="100000"/>
              </a:lnSpc>
              <a:spcBef>
                <a:spcPts val="1600"/>
              </a:spcBef>
              <a:spcAft>
                <a:spcPts val="0"/>
              </a:spcAft>
              <a:buNone/>
            </a:pPr>
            <a:r>
              <a:rPr b="1" lang="en" sz="2900">
                <a:solidFill>
                  <a:schemeClr val="dk1"/>
                </a:solidFill>
                <a:latin typeface="Caveat"/>
                <a:ea typeface="Caveat"/>
                <a:cs typeface="Caveat"/>
                <a:sym typeface="Caveat"/>
              </a:rPr>
              <a:t>Generate a personalized story that fits your parameters </a:t>
            </a:r>
            <a:endParaRPr b="1" sz="2900">
              <a:solidFill>
                <a:schemeClr val="dk1"/>
              </a:solidFill>
              <a:latin typeface="Caveat"/>
              <a:ea typeface="Caveat"/>
              <a:cs typeface="Caveat"/>
              <a:sym typeface="Caveat"/>
            </a:endParaRPr>
          </a:p>
          <a:p>
            <a:pPr indent="0" lvl="0" marL="0" marR="0" rtl="0" algn="ctr">
              <a:lnSpc>
                <a:spcPct val="100000"/>
              </a:lnSpc>
              <a:spcBef>
                <a:spcPts val="1600"/>
              </a:spcBef>
              <a:spcAft>
                <a:spcPts val="0"/>
              </a:spcAft>
              <a:buNone/>
            </a:pPr>
            <a:r>
              <a:rPr b="1" lang="en" sz="2900">
                <a:solidFill>
                  <a:schemeClr val="dk1"/>
                </a:solidFill>
                <a:latin typeface="Caveat"/>
                <a:ea typeface="Caveat"/>
                <a:cs typeface="Caveat"/>
                <a:sym typeface="Caveat"/>
              </a:rPr>
              <a:t>Epic will finally make your writing </a:t>
            </a:r>
            <a:r>
              <a:rPr b="1" lang="en" sz="2900" u="sng">
                <a:solidFill>
                  <a:schemeClr val="dk1"/>
                </a:solidFill>
                <a:latin typeface="Caveat"/>
                <a:ea typeface="Caveat"/>
                <a:cs typeface="Caveat"/>
                <a:sym typeface="Caveat"/>
              </a:rPr>
              <a:t>pretty good</a:t>
            </a:r>
            <a:endParaRPr b="1" sz="2900" u="sng">
              <a:solidFill>
                <a:schemeClr val="dk1"/>
              </a:solidFill>
              <a:latin typeface="Caveat"/>
              <a:ea typeface="Caveat"/>
              <a:cs typeface="Caveat"/>
              <a:sym typeface="Caveat"/>
            </a:endParaRPr>
          </a:p>
          <a:p>
            <a:pPr indent="0" lvl="0" marL="0" marR="0" rtl="0" algn="ctr">
              <a:lnSpc>
                <a:spcPct val="100000"/>
              </a:lnSpc>
              <a:spcBef>
                <a:spcPts val="1600"/>
              </a:spcBef>
              <a:spcAft>
                <a:spcPts val="0"/>
              </a:spcAft>
              <a:buNone/>
            </a:pPr>
            <a:r>
              <a:rPr b="1" lang="en" sz="2900">
                <a:solidFill>
                  <a:schemeClr val="dk1"/>
                </a:solidFill>
                <a:latin typeface="Caveat"/>
                <a:ea typeface="Caveat"/>
                <a:cs typeface="Caveat"/>
                <a:sym typeface="Caveat"/>
              </a:rPr>
              <a:t>No more boring campfire stories!</a:t>
            </a:r>
            <a:endParaRPr b="1" sz="2900">
              <a:solidFill>
                <a:schemeClr val="dk1"/>
              </a:solidFill>
              <a:latin typeface="Caveat"/>
              <a:ea typeface="Caveat"/>
              <a:cs typeface="Caveat"/>
              <a:sym typeface="Caveat"/>
            </a:endParaRPr>
          </a:p>
          <a:p>
            <a:pPr indent="0" lvl="0" marL="0" marR="0" rtl="0" algn="ctr">
              <a:lnSpc>
                <a:spcPct val="100000"/>
              </a:lnSpc>
              <a:spcBef>
                <a:spcPts val="1600"/>
              </a:spcBef>
              <a:spcAft>
                <a:spcPts val="0"/>
              </a:spcAft>
              <a:buNone/>
            </a:pPr>
            <a:r>
              <a:rPr b="1" lang="en" sz="2900">
                <a:solidFill>
                  <a:schemeClr val="dk1"/>
                </a:solidFill>
                <a:latin typeface="Caveat"/>
                <a:ea typeface="Caveat"/>
                <a:cs typeface="Caveat"/>
                <a:sym typeface="Caveat"/>
              </a:rPr>
              <a:t>No more </a:t>
            </a:r>
            <a:r>
              <a:rPr b="1" lang="en" sz="2900">
                <a:solidFill>
                  <a:schemeClr val="dk1"/>
                </a:solidFill>
                <a:latin typeface="Caveat"/>
                <a:ea typeface="Caveat"/>
                <a:cs typeface="Caveat"/>
                <a:sym typeface="Caveat"/>
              </a:rPr>
              <a:t>disappointing</a:t>
            </a:r>
            <a:r>
              <a:rPr b="1" lang="en" sz="2900">
                <a:solidFill>
                  <a:schemeClr val="dk1"/>
                </a:solidFill>
                <a:latin typeface="Caveat"/>
                <a:ea typeface="Caveat"/>
                <a:cs typeface="Caveat"/>
                <a:sym typeface="Caveat"/>
              </a:rPr>
              <a:t> your family!</a:t>
            </a:r>
            <a:endParaRPr b="1" sz="2900">
              <a:solidFill>
                <a:schemeClr val="dk1"/>
              </a:solidFill>
              <a:latin typeface="Caveat"/>
              <a:ea typeface="Caveat"/>
              <a:cs typeface="Caveat"/>
              <a:sym typeface="Caveat"/>
            </a:endParaRPr>
          </a:p>
          <a:p>
            <a:pPr indent="0" lvl="0" marL="0" rtl="0" algn="l">
              <a:spcBef>
                <a:spcPts val="1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200"/>
                                        <p:tgtEl>
                                          <p:spTgt spid="66"/>
                                        </p:tgtEl>
                                      </p:cBhvr>
                                    </p:animEffect>
                                  </p:childTnLst>
                                </p:cTn>
                              </p:par>
                            </p:childTnLst>
                          </p:cTn>
                        </p:par>
                        <p:par>
                          <p:cTn fill="hold">
                            <p:stCondLst>
                              <p:cond delay="1200"/>
                            </p:stCondLst>
                            <p:childTnLst>
                              <p:par>
                                <p:cTn fill="hold" nodeType="afterEffect" presetClass="exit" presetID="10" presetSubtype="0">
                                  <p:stCondLst>
                                    <p:cond delay="0"/>
                                  </p:stCondLst>
                                  <p:childTnLst>
                                    <p:animEffect filter="fade" transition="out">
                                      <p:cBhvr>
                                        <p:cTn dur="1200"/>
                                        <p:tgtEl>
                                          <p:spTgt spid="66"/>
                                        </p:tgtEl>
                                      </p:cBhvr>
                                    </p:animEffect>
                                    <p:set>
                                      <p:cBhvr>
                                        <p:cTn dur="1" fill="hold">
                                          <p:stCondLst>
                                            <p:cond delay="1200"/>
                                          </p:stCondLst>
                                        </p:cTn>
                                        <p:tgtEl>
                                          <p:spTgt spid="66"/>
                                        </p:tgtEl>
                                        <p:attrNameLst>
                                          <p:attrName>style.visibility</p:attrName>
                                        </p:attrNameLst>
                                      </p:cBhvr>
                                      <p:to>
                                        <p:strVal val="hidden"/>
                                      </p:to>
                                    </p:se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500"/>
                                        <p:tgtEl>
                                          <p:spTgt spid="64"/>
                                        </p:tgtEl>
                                      </p:cBhvr>
                                    </p:animEffect>
                                  </p:childTnLst>
                                </p:cTn>
                              </p:par>
                              <p:par>
                                <p:cTn fill="hold" nodeType="withEffect" presetClass="exit" presetID="1" presetSubtype="0">
                                  <p:stCondLst>
                                    <p:cond delay="0"/>
                                  </p:stCondLst>
                                  <p:childTnLst>
                                    <p:set>
                                      <p:cBhvr>
                                        <p:cTn dur="1" fill="hold">
                                          <p:stCondLst>
                                            <p:cond delay="1500"/>
                                          </p:stCondLst>
                                        </p:cTn>
                                        <p:tgtEl>
                                          <p:spTgt spid="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500"/>
                                        <p:tgtEl>
                                          <p:spTgt spid="65"/>
                                        </p:tgtEl>
                                      </p:cBhvr>
                                    </p:animEffec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200"/>
                                        <p:tgtEl>
                                          <p:spTgt spid="67"/>
                                        </p:tgtEl>
                                      </p:cBhvr>
                                    </p:animEffect>
                                  </p:childTnLst>
                                </p:cTn>
                              </p:par>
                            </p:childTnLst>
                          </p:cTn>
                        </p:par>
                        <p:par>
                          <p:cTn fill="hold">
                            <p:stCondLst>
                              <p:cond delay="5100"/>
                            </p:stCondLst>
                            <p:childTnLst>
                              <p:par>
                                <p:cTn fill="hold" nodeType="afterEffect" presetClass="exit" presetID="10" presetSubtype="0">
                                  <p:stCondLst>
                                    <p:cond delay="0"/>
                                  </p:stCondLst>
                                  <p:childTnLst>
                                    <p:animEffect filter="fade" transition="out">
                                      <p:cBhvr>
                                        <p:cTn dur="1200"/>
                                        <p:tgtEl>
                                          <p:spTgt spid="67"/>
                                        </p:tgtEl>
                                      </p:cBhvr>
                                    </p:animEffect>
                                    <p:set>
                                      <p:cBhvr>
                                        <p:cTn dur="1" fill="hold">
                                          <p:stCondLst>
                                            <p:cond delay="1200"/>
                                          </p:stCondLst>
                                        </p:cTn>
                                        <p:tgtEl>
                                          <p:spTgt spid="67"/>
                                        </p:tgtEl>
                                        <p:attrNameLst>
                                          <p:attrName>style.visibility</p:attrName>
                                        </p:attrNameLst>
                                      </p:cBhvr>
                                      <p:to>
                                        <p:strVal val="hidden"/>
                                      </p:to>
                                    </p:set>
                                  </p:childTnLst>
                                </p:cTn>
                              </p:par>
                            </p:childTnLst>
                          </p:cTn>
                        </p:par>
                        <p:par>
                          <p:cTn fill="hold">
                            <p:stCondLst>
                              <p:cond delay="6300"/>
                            </p:stCondLst>
                            <p:childTnLst>
                              <p:par>
                                <p:cTn fill="hold" nodeType="after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500"/>
                                        <p:tgtEl>
                                          <p:spTgt spid="68"/>
                                        </p:tgtEl>
                                      </p:cBhvr>
                                    </p:animEffect>
                                  </p:childTnLst>
                                </p:cTn>
                              </p:par>
                            </p:childTnLst>
                          </p:cTn>
                        </p:par>
                        <p:par>
                          <p:cTn fill="hold">
                            <p:stCondLst>
                              <p:cond delay="7800"/>
                            </p:stCondLst>
                            <p:childTnLst>
                              <p:par>
                                <p:cTn fill="hold" nodeType="afterEffect" presetClass="exit" presetID="10" presetSubtype="0">
                                  <p:stCondLst>
                                    <p:cond delay="0"/>
                                  </p:stCondLst>
                                  <p:childTnLst>
                                    <p:animEffect filter="fade" transition="out">
                                      <p:cBhvr>
                                        <p:cTn dur="1500"/>
                                        <p:tgtEl>
                                          <p:spTgt spid="68"/>
                                        </p:tgtEl>
                                      </p:cBhvr>
                                    </p:animEffect>
                                    <p:set>
                                      <p:cBhvr>
                                        <p:cTn dur="1" fill="hold">
                                          <p:stCondLst>
                                            <p:cond delay="1500"/>
                                          </p:stCondLst>
                                        </p:cTn>
                                        <p:tgtEl>
                                          <p:spTgt spid="68"/>
                                        </p:tgtEl>
                                        <p:attrNameLst>
                                          <p:attrName>style.visibility</p:attrName>
                                        </p:attrNameLst>
                                      </p:cBhvr>
                                      <p:to>
                                        <p:strVal val="hidden"/>
                                      </p:to>
                                    </p:set>
                                  </p:childTnLst>
                                </p:cTn>
                              </p:par>
                            </p:childTnLst>
                          </p:cTn>
                        </p:par>
                        <p:par>
                          <p:cTn fill="hold">
                            <p:stCondLst>
                              <p:cond delay="9300"/>
                            </p:stCondLst>
                            <p:childTnLst>
                              <p:par>
                                <p:cTn fill="hold" nodeType="after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200"/>
                                        <p:tgtEl>
                                          <p:spTgt spid="69"/>
                                        </p:tgtEl>
                                      </p:cBhvr>
                                    </p:animEffect>
                                  </p:childTnLst>
                                </p:cTn>
                              </p:par>
                            </p:childTnLst>
                          </p:cTn>
                        </p:par>
                        <p:par>
                          <p:cTn fill="hold">
                            <p:stCondLst>
                              <p:cond delay="10500"/>
                            </p:stCondLst>
                            <p:childTnLst>
                              <p:par>
                                <p:cTn fill="hold" nodeType="afterEffect" presetClass="exit" presetID="10" presetSubtype="0">
                                  <p:stCondLst>
                                    <p:cond delay="0"/>
                                  </p:stCondLst>
                                  <p:childTnLst>
                                    <p:animEffect filter="fade" transition="out">
                                      <p:cBhvr>
                                        <p:cTn dur="1200"/>
                                        <p:tgtEl>
                                          <p:spTgt spid="69"/>
                                        </p:tgtEl>
                                      </p:cBhvr>
                                    </p:animEffect>
                                    <p:set>
                                      <p:cBhvr>
                                        <p:cTn dur="1" fill="hold">
                                          <p:stCondLst>
                                            <p:cond delay="1200"/>
                                          </p:stCondLst>
                                        </p:cTn>
                                        <p:tgtEl>
                                          <p:spTgt spid="69"/>
                                        </p:tgtEl>
                                        <p:attrNameLst>
                                          <p:attrName>style.visibility</p:attrName>
                                        </p:attrNameLst>
                                      </p:cBhvr>
                                      <p:to>
                                        <p:strVal val="hidden"/>
                                      </p:to>
                                    </p:set>
                                  </p:childTnLst>
                                </p:cTn>
                              </p:par>
                            </p:childTnLst>
                          </p:cTn>
                        </p:par>
                        <p:par>
                          <p:cTn fill="hold">
                            <p:stCondLst>
                              <p:cond delay="11700"/>
                            </p:stCondLst>
                            <p:childTnLst>
                              <p:par>
                                <p:cTn fill="hold" nodeType="afterEffect" presetClass="exit" presetID="10" presetSubtype="0">
                                  <p:stCondLst>
                                    <p:cond delay="0"/>
                                  </p:stCondLst>
                                  <p:childTnLst>
                                    <p:animEffect filter="fade" transition="out">
                                      <p:cBhvr>
                                        <p:cTn dur="1000"/>
                                        <p:tgtEl>
                                          <p:spTgt spid="64"/>
                                        </p:tgtEl>
                                      </p:cBhvr>
                                    </p:animEffect>
                                    <p:set>
                                      <p:cBhvr>
                                        <p:cTn dur="1" fill="hold">
                                          <p:stCondLst>
                                            <p:cond delay="1000"/>
                                          </p:stCondLst>
                                        </p:cTn>
                                        <p:tgtEl>
                                          <p:spTgt spid="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5"/>
                                        </p:tgtEl>
                                      </p:cBhvr>
                                    </p:animEffect>
                                    <p:set>
                                      <p:cBhvr>
                                        <p:cTn dur="1" fill="hold">
                                          <p:stCondLst>
                                            <p:cond delay="1000"/>
                                          </p:stCondLst>
                                        </p:cTn>
                                        <p:tgtEl>
                                          <p:spTgt spid="65"/>
                                        </p:tgtEl>
                                        <p:attrNameLst>
                                          <p:attrName>style.visibility</p:attrName>
                                        </p:attrNameLst>
                                      </p:cBhvr>
                                      <p:to>
                                        <p:strVal val="hidden"/>
                                      </p:to>
                                    </p:set>
                                  </p:childTnLst>
                                </p:cTn>
                              </p:par>
                            </p:childTnLst>
                          </p:cTn>
                        </p:par>
                        <p:par>
                          <p:cTn fill="hold">
                            <p:stCondLst>
                              <p:cond delay="12700"/>
                            </p:stCondLst>
                            <p:childTnLst>
                              <p:par>
                                <p:cTn fill="hold" nodeType="after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par>
                          <p:cTn fill="hold">
                            <p:stCondLst>
                              <p:cond delay="13700"/>
                            </p:stCondLst>
                            <p:childTnLst>
                              <p:par>
                                <p:cTn fill="hold" nodeType="afterEffect" presetClass="exit" presetID="10" presetSubtype="0">
                                  <p:stCondLst>
                                    <p:cond delay="0"/>
                                  </p:stCondLst>
                                  <p:childTnLst>
                                    <p:animEffect filter="fade" transition="out">
                                      <p:cBhvr>
                                        <p:cTn dur="1000"/>
                                        <p:tgtEl>
                                          <p:spTgt spid="70"/>
                                        </p:tgtEl>
                                      </p:cBhvr>
                                    </p:animEffect>
                                    <p:set>
                                      <p:cBhvr>
                                        <p:cTn dur="1" fill="hold">
                                          <p:stCondLst>
                                            <p:cond delay="1000"/>
                                          </p:stCondLst>
                                        </p:cTn>
                                        <p:tgtEl>
                                          <p:spTgt spid="70"/>
                                        </p:tgtEl>
                                        <p:attrNameLst>
                                          <p:attrName>style.visibility</p:attrName>
                                        </p:attrNameLst>
                                      </p:cBhvr>
                                      <p:to>
                                        <p:strVal val="hidden"/>
                                      </p:to>
                                    </p:set>
                                  </p:childTnLst>
                                </p:cTn>
                              </p:par>
                            </p:childTnLst>
                          </p:cTn>
                        </p:par>
                        <p:par>
                          <p:cTn fill="hold">
                            <p:stCondLst>
                              <p:cond delay="14700"/>
                            </p:stCondLst>
                            <p:childTnLst>
                              <p:par>
                                <p:cTn fill="hold" nodeType="afterEffect" presetClass="entr" presetID="23" presetSubtype="16">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2500"/>
                                        <p:tgtEl>
                                          <p:spTgt spid="71"/>
                                        </p:tgtEl>
                                        <p:attrNameLst>
                                          <p:attrName>ppt_w</p:attrName>
                                        </p:attrNameLst>
                                      </p:cBhvr>
                                      <p:tavLst>
                                        <p:tav fmla="" tm="0">
                                          <p:val>
                                            <p:strVal val="0"/>
                                          </p:val>
                                        </p:tav>
                                        <p:tav fmla="" tm="100000">
                                          <p:val>
                                            <p:strVal val="#ppt_w"/>
                                          </p:val>
                                        </p:tav>
                                      </p:tavLst>
                                    </p:anim>
                                    <p:anim calcmode="lin" valueType="num">
                                      <p:cBhvr additive="base">
                                        <p:cTn dur="2500"/>
                                        <p:tgtEl>
                                          <p:spTgt spid="71"/>
                                        </p:tgtEl>
                                        <p:attrNameLst>
                                          <p:attrName>ppt_h</p:attrName>
                                        </p:attrNameLst>
                                      </p:cBhvr>
                                      <p:tavLst>
                                        <p:tav fmla="" tm="0">
                                          <p:val>
                                            <p:strVal val="0"/>
                                          </p:val>
                                        </p:tav>
                                        <p:tav fmla="" tm="100000">
                                          <p:val>
                                            <p:strVal val="#ppt_h"/>
                                          </p:val>
                                        </p:tav>
                                      </p:tavLst>
                                    </p:anim>
                                  </p:childTnLst>
                                </p:cTn>
                              </p:par>
                            </p:childTnLst>
                          </p:cTn>
                        </p:par>
                        <p:par>
                          <p:cTn fill="hold">
                            <p:stCondLst>
                              <p:cond delay="17200"/>
                            </p:stCondLst>
                            <p:childTnLst>
                              <p:par>
                                <p:cTn fill="hold" nodeType="afterEffect" presetClass="exit" presetID="10" presetSubtype="0">
                                  <p:stCondLst>
                                    <p:cond delay="0"/>
                                  </p:stCondLst>
                                  <p:childTnLst>
                                    <p:animEffect filter="fade" transition="out">
                                      <p:cBhvr>
                                        <p:cTn dur="1000"/>
                                        <p:tgtEl>
                                          <p:spTgt spid="71"/>
                                        </p:tgtEl>
                                      </p:cBhvr>
                                    </p:animEffect>
                                    <p:set>
                                      <p:cBhvr>
                                        <p:cTn dur="1" fill="hold">
                                          <p:stCondLst>
                                            <p:cond delay="1000"/>
                                          </p:stCondLst>
                                        </p:cTn>
                                        <p:tgtEl>
                                          <p:spTgt spid="71"/>
                                        </p:tgtEl>
                                        <p:attrNameLst>
                                          <p:attrName>style.visibility</p:attrName>
                                        </p:attrNameLst>
                                      </p:cBhvr>
                                      <p:to>
                                        <p:strVal val="hidden"/>
                                      </p:to>
                                    </p:set>
                                  </p:childTnLst>
                                </p:cTn>
                              </p:par>
                            </p:childTnLst>
                          </p:cTn>
                        </p:par>
                        <p:par>
                          <p:cTn fill="hold">
                            <p:stCondLst>
                              <p:cond delay="18200"/>
                            </p:stCondLst>
                            <p:childTnLst>
                              <p:par>
                                <p:cTn fill="hold" nodeType="after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4000"/>
                                        <p:tgtEl>
                                          <p:spTgt spid="72">
                                            <p:txEl>
                                              <p:pRg end="0" st="0"/>
                                            </p:txEl>
                                          </p:spTgt>
                                        </p:tgtEl>
                                      </p:cBhvr>
                                    </p:animEffect>
                                  </p:childTnLst>
                                </p:cTn>
                              </p:par>
                            </p:childTnLst>
                          </p:cTn>
                        </p:par>
                        <p:par>
                          <p:cTn fill="hold">
                            <p:stCondLst>
                              <p:cond delay="22200"/>
                            </p:stCondLst>
                            <p:childTnLst>
                              <p:par>
                                <p:cTn fill="hold" nodeType="after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4000"/>
                                        <p:tgtEl>
                                          <p:spTgt spid="72">
                                            <p:txEl>
                                              <p:pRg end="1" st="1"/>
                                            </p:txEl>
                                          </p:spTgt>
                                        </p:tgtEl>
                                      </p:cBhvr>
                                    </p:animEffect>
                                  </p:childTnLst>
                                </p:cTn>
                              </p:par>
                            </p:childTnLst>
                          </p:cTn>
                        </p:par>
                        <p:par>
                          <p:cTn fill="hold">
                            <p:stCondLst>
                              <p:cond delay="26200"/>
                            </p:stCondLst>
                            <p:childTnLst>
                              <p:par>
                                <p:cTn fill="hold" nodeType="after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4000"/>
                                        <p:tgtEl>
                                          <p:spTgt spid="72">
                                            <p:txEl>
                                              <p:pRg end="2" st="2"/>
                                            </p:txEl>
                                          </p:spTgt>
                                        </p:tgtEl>
                                      </p:cBhvr>
                                    </p:animEffect>
                                  </p:childTnLst>
                                </p:cTn>
                              </p:par>
                            </p:childTnLst>
                          </p:cTn>
                        </p:par>
                        <p:par>
                          <p:cTn fill="hold">
                            <p:stCondLst>
                              <p:cond delay="30200"/>
                            </p:stCondLst>
                            <p:childTnLst>
                              <p:par>
                                <p:cTn fill="hold" nodeType="after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4000"/>
                                        <p:tgtEl>
                                          <p:spTgt spid="72">
                                            <p:txEl>
                                              <p:pRg end="3" st="3"/>
                                            </p:txEl>
                                          </p:spTgt>
                                        </p:tgtEl>
                                      </p:cBhvr>
                                    </p:animEffect>
                                  </p:childTnLst>
                                </p:cTn>
                              </p:par>
                            </p:childTnLst>
                          </p:cTn>
                        </p:par>
                        <p:par>
                          <p:cTn fill="hold">
                            <p:stCondLst>
                              <p:cond delay="34200"/>
                            </p:stCondLst>
                            <p:childTnLst>
                              <p:par>
                                <p:cTn fill="hold" nodeType="after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4000"/>
                                        <p:tgtEl>
                                          <p:spTgt spid="72">
                                            <p:txEl>
                                              <p:pRg end="4" st="4"/>
                                            </p:txEl>
                                          </p:spTgt>
                                        </p:tgtEl>
                                      </p:cBhvr>
                                    </p:animEffect>
                                  </p:childTnLst>
                                </p:cTn>
                              </p:par>
                            </p:childTnLst>
                          </p:cTn>
                        </p:par>
                        <p:par>
                          <p:cTn fill="hold">
                            <p:stCondLst>
                              <p:cond delay="38200"/>
                            </p:stCondLst>
                            <p:childTnLst>
                              <p:par>
                                <p:cTn fill="hold" nodeType="after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4000"/>
                                        <p:tgtEl>
                                          <p:spTgt spid="72">
                                            <p:txEl>
                                              <p:pRg end="5" st="5"/>
                                            </p:txEl>
                                          </p:spTgt>
                                        </p:tgtEl>
                                      </p:cBhvr>
                                    </p:animEffect>
                                  </p:childTnLst>
                                </p:cTn>
                              </p:par>
                            </p:childTnLst>
                          </p:cTn>
                        </p:par>
                        <p:par>
                          <p:cTn fill="hold">
                            <p:stCondLst>
                              <p:cond delay="42200"/>
                            </p:stCondLst>
                            <p:childTnLst>
                              <p:par>
                                <p:cTn fill="hold" nodeType="afterEffect" presetClass="entr" presetID="10"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animEffect filter="fade" transition="in">
                                      <p:cBhvr>
                                        <p:cTn dur="4000"/>
                                        <p:tgtEl>
                                          <p:spTgt spid="7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78" name="Google Shape;78;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Lato"/>
              <a:buChar char="●"/>
            </a:pPr>
            <a:r>
              <a:rPr lang="en" sz="2000">
                <a:latin typeface="Lato"/>
                <a:ea typeface="Lato"/>
                <a:cs typeface="Lato"/>
                <a:sym typeface="Lato"/>
              </a:rPr>
              <a:t>~75mb of horror fiction text (~50,000 pages)</a:t>
            </a:r>
            <a:endParaRPr sz="20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Public domain novels, movie scripts, short stories, etc.</a:t>
            </a:r>
            <a:endParaRPr sz="18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53 Authors</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117 Individual Works</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Blacklist File</a:t>
            </a:r>
            <a:endParaRPr sz="20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Set of excluded words when generating output</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(harmful or profane words)</a:t>
            </a:r>
            <a:endParaRPr sz="1800">
              <a:latin typeface="Lato"/>
              <a:ea typeface="Lato"/>
              <a:cs typeface="Lato"/>
              <a:sym typeface="Lato"/>
            </a:endParaRPr>
          </a:p>
          <a:p>
            <a:pPr indent="0" lvl="0" marL="0" rtl="0" algn="l">
              <a:spcBef>
                <a:spcPts val="1600"/>
              </a:spcBef>
              <a:spcAft>
                <a:spcPts val="1600"/>
              </a:spcAft>
              <a:buNone/>
            </a:pPr>
            <a:r>
              <a:t/>
            </a:r>
            <a:endParaRPr sz="1200">
              <a:solidFill>
                <a:srgbClr val="000000"/>
              </a:solidFill>
              <a:highlight>
                <a:srgbClr val="FFFF00"/>
              </a:highlight>
              <a:latin typeface="Lato"/>
              <a:ea typeface="Lato"/>
              <a:cs typeface="Lato"/>
              <a:sym typeface="Lato"/>
            </a:endParaRPr>
          </a:p>
        </p:txBody>
      </p:sp>
      <p:pic>
        <p:nvPicPr>
          <p:cNvPr id="79" name="Google Shape;79;p15"/>
          <p:cNvPicPr preferRelativeResize="0"/>
          <p:nvPr/>
        </p:nvPicPr>
        <p:blipFill>
          <a:blip r:embed="rId3">
            <a:alphaModFix/>
          </a:blip>
          <a:stretch>
            <a:fillRect/>
          </a:stretch>
        </p:blipFill>
        <p:spPr>
          <a:xfrm>
            <a:off x="4614301" y="1166625"/>
            <a:ext cx="4218000" cy="281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a:t>
            </a:r>
            <a:endParaRPr/>
          </a:p>
        </p:txBody>
      </p:sp>
      <p:sp>
        <p:nvSpPr>
          <p:cNvPr id="85" name="Google Shape;85;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D3B45"/>
              </a:buClr>
              <a:buSzPts val="1400"/>
              <a:buFont typeface="Lato"/>
              <a:buChar char="●"/>
            </a:pPr>
            <a:r>
              <a:rPr lang="en" sz="1400">
                <a:solidFill>
                  <a:srgbClr val="2D3B45"/>
                </a:solidFill>
                <a:latin typeface="Lato"/>
                <a:ea typeface="Lato"/>
                <a:cs typeface="Lato"/>
                <a:sym typeface="Lato"/>
              </a:rPr>
              <a:t>GPT2</a:t>
            </a:r>
            <a:endParaRPr sz="1400">
              <a:solidFill>
                <a:srgbClr val="2D3B45"/>
              </a:solidFill>
              <a:latin typeface="Lato"/>
              <a:ea typeface="Lato"/>
              <a:cs typeface="Lato"/>
              <a:sym typeface="Lato"/>
            </a:endParaRPr>
          </a:p>
          <a:p>
            <a:pPr indent="-317500" lvl="1" marL="914400" rtl="0" algn="l">
              <a:spcBef>
                <a:spcPts val="0"/>
              </a:spcBef>
              <a:spcAft>
                <a:spcPts val="0"/>
              </a:spcAft>
              <a:buClr>
                <a:srgbClr val="2D3B45"/>
              </a:buClr>
              <a:buSzPts val="1400"/>
              <a:buFont typeface="Lato"/>
              <a:buChar char="○"/>
            </a:pPr>
            <a:r>
              <a:rPr lang="en">
                <a:solidFill>
                  <a:srgbClr val="2D3B45"/>
                </a:solidFill>
                <a:latin typeface="Lato"/>
                <a:ea typeface="Lato"/>
                <a:cs typeface="Lato"/>
                <a:sym typeface="Lato"/>
              </a:rPr>
              <a:t>Transformer based language model</a:t>
            </a:r>
            <a:endParaRPr>
              <a:solidFill>
                <a:srgbClr val="2D3B45"/>
              </a:solidFill>
              <a:latin typeface="Lato"/>
              <a:ea typeface="Lato"/>
              <a:cs typeface="Lato"/>
              <a:sym typeface="Lato"/>
            </a:endParaRPr>
          </a:p>
          <a:p>
            <a:pPr indent="-317500" lvl="1" marL="914400" rtl="0" algn="l">
              <a:spcBef>
                <a:spcPts val="0"/>
              </a:spcBef>
              <a:spcAft>
                <a:spcPts val="0"/>
              </a:spcAft>
              <a:buClr>
                <a:srgbClr val="2D3B45"/>
              </a:buClr>
              <a:buSzPts val="1400"/>
              <a:buFont typeface="Lato"/>
              <a:buChar char="○"/>
            </a:pPr>
            <a:r>
              <a:rPr lang="en">
                <a:solidFill>
                  <a:srgbClr val="2D3B45"/>
                </a:solidFill>
                <a:latin typeface="Lato"/>
                <a:ea typeface="Lato"/>
                <a:cs typeface="Lato"/>
                <a:sym typeface="Lato"/>
              </a:rPr>
              <a:t>Predicts the next word in a sequence given the current context</a:t>
            </a:r>
            <a:endParaRPr>
              <a:solidFill>
                <a:srgbClr val="2D3B45"/>
              </a:solidFill>
              <a:latin typeface="Lato"/>
              <a:ea typeface="Lato"/>
              <a:cs typeface="Lato"/>
              <a:sym typeface="Lato"/>
            </a:endParaRPr>
          </a:p>
          <a:p>
            <a:pPr indent="-317500" lvl="0" marL="457200" rtl="0" algn="l">
              <a:spcBef>
                <a:spcPts val="0"/>
              </a:spcBef>
              <a:spcAft>
                <a:spcPts val="0"/>
              </a:spcAft>
              <a:buClr>
                <a:srgbClr val="2D3B45"/>
              </a:buClr>
              <a:buSzPts val="1400"/>
              <a:buFont typeface="Lato"/>
              <a:buChar char="●"/>
            </a:pPr>
            <a:r>
              <a:rPr lang="en" sz="1400">
                <a:solidFill>
                  <a:srgbClr val="2D3B45"/>
                </a:solidFill>
                <a:latin typeface="Lato"/>
                <a:ea typeface="Lato"/>
                <a:cs typeface="Lato"/>
                <a:sym typeface="Lato"/>
              </a:rPr>
              <a:t>Roberta Large XNLI</a:t>
            </a:r>
            <a:endParaRPr sz="1400">
              <a:solidFill>
                <a:srgbClr val="2D3B45"/>
              </a:solidFill>
              <a:latin typeface="Lato"/>
              <a:ea typeface="Lato"/>
              <a:cs typeface="Lato"/>
              <a:sym typeface="Lato"/>
            </a:endParaRPr>
          </a:p>
          <a:p>
            <a:pPr indent="-317500" lvl="1" marL="914400" rtl="0" algn="l">
              <a:spcBef>
                <a:spcPts val="0"/>
              </a:spcBef>
              <a:spcAft>
                <a:spcPts val="0"/>
              </a:spcAft>
              <a:buClr>
                <a:srgbClr val="2D3B45"/>
              </a:buClr>
              <a:buSzPts val="1400"/>
              <a:buFont typeface="Lato"/>
              <a:buChar char="○"/>
            </a:pPr>
            <a:r>
              <a:rPr lang="en">
                <a:solidFill>
                  <a:srgbClr val="2D3B45"/>
                </a:solidFill>
                <a:latin typeface="Lato"/>
                <a:ea typeface="Lato"/>
                <a:cs typeface="Lato"/>
                <a:sym typeface="Lato"/>
              </a:rPr>
              <a:t>Zero-Shot Text Classification</a:t>
            </a:r>
            <a:endParaRPr>
              <a:solidFill>
                <a:srgbClr val="2D3B45"/>
              </a:solidFill>
              <a:latin typeface="Lato"/>
              <a:ea typeface="Lato"/>
              <a:cs typeface="Lato"/>
              <a:sym typeface="Lato"/>
            </a:endParaRPr>
          </a:p>
          <a:p>
            <a:pPr indent="-317500" lvl="1" marL="914400" rtl="0" algn="l">
              <a:spcBef>
                <a:spcPts val="0"/>
              </a:spcBef>
              <a:spcAft>
                <a:spcPts val="0"/>
              </a:spcAft>
              <a:buClr>
                <a:srgbClr val="2D3B45"/>
              </a:buClr>
              <a:buSzPts val="1400"/>
              <a:buFont typeface="Lato"/>
              <a:buChar char="○"/>
            </a:pPr>
            <a:r>
              <a:rPr lang="en">
                <a:solidFill>
                  <a:srgbClr val="2D3B45"/>
                </a:solidFill>
                <a:latin typeface="Lato"/>
                <a:ea typeface="Lato"/>
                <a:cs typeface="Lato"/>
                <a:sym typeface="Lato"/>
              </a:rPr>
              <a:t>Entailment, Contradiction, Neutral Analysis</a:t>
            </a:r>
            <a:endParaRPr>
              <a:solidFill>
                <a:srgbClr val="2D3B45"/>
              </a:solidFill>
              <a:latin typeface="Lato"/>
              <a:ea typeface="Lato"/>
              <a:cs typeface="Lato"/>
              <a:sym typeface="Lato"/>
            </a:endParaRPr>
          </a:p>
          <a:p>
            <a:pPr indent="-317500" lvl="0" marL="457200" rtl="0" algn="l">
              <a:spcBef>
                <a:spcPts val="0"/>
              </a:spcBef>
              <a:spcAft>
                <a:spcPts val="0"/>
              </a:spcAft>
              <a:buClr>
                <a:srgbClr val="2D3B45"/>
              </a:buClr>
              <a:buSzPts val="1400"/>
              <a:buFont typeface="Lato"/>
              <a:buChar char="●"/>
            </a:pPr>
            <a:r>
              <a:rPr lang="en" sz="1400">
                <a:solidFill>
                  <a:srgbClr val="2D3B45"/>
                </a:solidFill>
                <a:latin typeface="Lato"/>
                <a:ea typeface="Lato"/>
                <a:cs typeface="Lato"/>
                <a:sym typeface="Lato"/>
              </a:rPr>
              <a:t>BERT Base Multilingual Uncased Sentiment</a:t>
            </a:r>
            <a:endParaRPr sz="1400">
              <a:solidFill>
                <a:srgbClr val="2D3B45"/>
              </a:solidFill>
              <a:latin typeface="Lato"/>
              <a:ea typeface="Lato"/>
              <a:cs typeface="Lato"/>
              <a:sym typeface="Lato"/>
            </a:endParaRPr>
          </a:p>
          <a:p>
            <a:pPr indent="-317500" lvl="1" marL="914400" rtl="0" algn="l">
              <a:spcBef>
                <a:spcPts val="0"/>
              </a:spcBef>
              <a:spcAft>
                <a:spcPts val="0"/>
              </a:spcAft>
              <a:buClr>
                <a:srgbClr val="2D3B45"/>
              </a:buClr>
              <a:buSzPts val="1400"/>
              <a:buFont typeface="Lato"/>
              <a:buChar char="○"/>
            </a:pPr>
            <a:r>
              <a:rPr lang="en">
                <a:solidFill>
                  <a:srgbClr val="2D3B45"/>
                </a:solidFill>
                <a:latin typeface="Lato"/>
                <a:ea typeface="Lato"/>
                <a:cs typeface="Lato"/>
                <a:sym typeface="Lato"/>
              </a:rPr>
              <a:t>Sentiment Matching / Analysis</a:t>
            </a:r>
            <a:endParaRPr>
              <a:solidFill>
                <a:srgbClr val="2D3B45"/>
              </a:solidFill>
              <a:latin typeface="Lato"/>
              <a:ea typeface="Lato"/>
              <a:cs typeface="Lato"/>
              <a:sym typeface="Lato"/>
            </a:endParaRPr>
          </a:p>
        </p:txBody>
      </p:sp>
      <p:pic>
        <p:nvPicPr>
          <p:cNvPr id="86" name="Google Shape;86;p16"/>
          <p:cNvPicPr preferRelativeResize="0"/>
          <p:nvPr/>
        </p:nvPicPr>
        <p:blipFill>
          <a:blip r:embed="rId3">
            <a:alphaModFix/>
          </a:blip>
          <a:stretch>
            <a:fillRect/>
          </a:stretch>
        </p:blipFill>
        <p:spPr>
          <a:xfrm>
            <a:off x="4341399" y="611075"/>
            <a:ext cx="4490900" cy="1708800"/>
          </a:xfrm>
          <a:prstGeom prst="rect">
            <a:avLst/>
          </a:prstGeom>
          <a:noFill/>
          <a:ln>
            <a:noFill/>
          </a:ln>
        </p:spPr>
      </p:pic>
      <p:pic>
        <p:nvPicPr>
          <p:cNvPr id="87" name="Google Shape;87;p16"/>
          <p:cNvPicPr preferRelativeResize="0"/>
          <p:nvPr/>
        </p:nvPicPr>
        <p:blipFill>
          <a:blip r:embed="rId4">
            <a:alphaModFix/>
          </a:blip>
          <a:stretch>
            <a:fillRect/>
          </a:stretch>
        </p:blipFill>
        <p:spPr>
          <a:xfrm>
            <a:off x="4296050" y="2668449"/>
            <a:ext cx="4581599"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 Tokenization</a:t>
            </a:r>
            <a:endParaRPr/>
          </a:p>
        </p:txBody>
      </p:sp>
      <p:sp>
        <p:nvSpPr>
          <p:cNvPr id="93" name="Google Shape;93;p17"/>
          <p:cNvSpPr txBox="1"/>
          <p:nvPr>
            <p:ph idx="1" type="body"/>
          </p:nvPr>
        </p:nvSpPr>
        <p:spPr>
          <a:xfrm>
            <a:off x="311700" y="1152475"/>
            <a:ext cx="5261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Clean text files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UTF8 format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Page numbers</a:t>
            </a:r>
            <a:endParaRPr>
              <a:solidFill>
                <a:srgbClr val="000000"/>
              </a:solidFill>
            </a:endParaRPr>
          </a:p>
          <a:p>
            <a:pPr indent="-317500" lvl="1" marL="914400" rtl="0" algn="l">
              <a:spcBef>
                <a:spcPts val="0"/>
              </a:spcBef>
              <a:spcAft>
                <a:spcPts val="0"/>
              </a:spcAft>
              <a:buClr>
                <a:srgbClr val="000000"/>
              </a:buClr>
              <a:buSzPts val="1400"/>
              <a:buChar char="○"/>
            </a:pPr>
            <a:r>
              <a:rPr lang="en">
                <a:solidFill>
                  <a:schemeClr val="dk1"/>
                </a:solidFill>
              </a:rPr>
              <a:t>E</a:t>
            </a:r>
            <a:r>
              <a:rPr lang="en">
                <a:solidFill>
                  <a:schemeClr val="dk1"/>
                </a:solidFill>
              </a:rPr>
              <a:t>xtra white space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a:t>
            </a:r>
            <a:r>
              <a:rPr lang="en">
                <a:solidFill>
                  <a:schemeClr val="dk1"/>
                </a:solidFill>
              </a:rPr>
              <a:t>dentified </a:t>
            </a:r>
            <a:r>
              <a:rPr lang="en">
                <a:solidFill>
                  <a:srgbClr val="000000"/>
                </a:solidFill>
              </a:rPr>
              <a:t>special tokens </a:t>
            </a:r>
            <a:endParaRPr>
              <a:solidFill>
                <a:srgbClr val="000000"/>
              </a:solidFill>
            </a:endParaRPr>
          </a:p>
          <a:p>
            <a:pPr indent="-317500" lvl="1" marL="914400" rtl="0" algn="l">
              <a:spcBef>
                <a:spcPts val="0"/>
              </a:spcBef>
              <a:spcAft>
                <a:spcPts val="0"/>
              </a:spcAft>
              <a:buClr>
                <a:srgbClr val="000000"/>
              </a:buClr>
              <a:buSzPts val="1400"/>
              <a:buChar char="○"/>
            </a:pPr>
            <a:r>
              <a:rPr lang="en" sz="1800">
                <a:solidFill>
                  <a:schemeClr val="dk1"/>
                </a:solidFill>
              </a:rPr>
              <a:t>Data, Literary and Genre</a:t>
            </a:r>
            <a:endParaRPr>
              <a:solidFill>
                <a:srgbClr val="000000"/>
              </a:solidFill>
            </a:endParaRPr>
          </a:p>
          <a:p>
            <a:pPr indent="-317500" lvl="1" marL="914400" rtl="0" algn="l">
              <a:spcBef>
                <a:spcPts val="0"/>
              </a:spcBef>
              <a:spcAft>
                <a:spcPts val="0"/>
              </a:spcAft>
              <a:buClr>
                <a:srgbClr val="000000"/>
              </a:buClr>
              <a:buSzPts val="1400"/>
              <a:buChar char="○"/>
            </a:pPr>
            <a:r>
              <a:rPr lang="en" sz="1800">
                <a:solidFill>
                  <a:schemeClr val="dk1"/>
                </a:solidFill>
              </a:rPr>
              <a:t>Give the model added context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Prepend special tokens to every line</a:t>
            </a:r>
            <a:endParaRPr>
              <a:solidFill>
                <a:srgbClr val="000000"/>
              </a:solidFill>
            </a:endParaRPr>
          </a:p>
          <a:p>
            <a:pPr indent="-317500" lvl="1" marL="914400" rtl="0" algn="l">
              <a:spcBef>
                <a:spcPts val="0"/>
              </a:spcBef>
              <a:spcAft>
                <a:spcPts val="0"/>
              </a:spcAft>
              <a:buClr>
                <a:srgbClr val="000000"/>
              </a:buClr>
              <a:buSzPts val="1400"/>
              <a:buChar char="○"/>
            </a:pPr>
            <a:r>
              <a:rPr lang="en" sz="1800">
                <a:solidFill>
                  <a:schemeClr val="dk1"/>
                </a:solidFill>
              </a:rPr>
              <a:t>Zero-Shot tokenizer</a:t>
            </a:r>
            <a:endParaRPr>
              <a:solidFill>
                <a:srgbClr val="000000"/>
              </a:solidFill>
            </a:endParaRPr>
          </a:p>
        </p:txBody>
      </p:sp>
      <p:pic>
        <p:nvPicPr>
          <p:cNvPr id="94" name="Google Shape;94;p17"/>
          <p:cNvPicPr preferRelativeResize="0"/>
          <p:nvPr/>
        </p:nvPicPr>
        <p:blipFill>
          <a:blip r:embed="rId3">
            <a:alphaModFix/>
          </a:blip>
          <a:stretch>
            <a:fillRect/>
          </a:stretch>
        </p:blipFill>
        <p:spPr>
          <a:xfrm>
            <a:off x="4003673" y="1152475"/>
            <a:ext cx="4828625" cy="14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the GPT2 Model</a:t>
            </a:r>
            <a:endParaRPr/>
          </a:p>
        </p:txBody>
      </p:sp>
      <p:sp>
        <p:nvSpPr>
          <p:cNvPr id="100" name="Google Shape;100;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 Learning</a:t>
            </a:r>
            <a:endParaRPr/>
          </a:p>
          <a:p>
            <a:pPr indent="-317500" lvl="1" marL="914400" rtl="0" algn="l">
              <a:spcBef>
                <a:spcPts val="0"/>
              </a:spcBef>
              <a:spcAft>
                <a:spcPts val="0"/>
              </a:spcAft>
              <a:buSzPts val="1400"/>
              <a:buChar char="○"/>
            </a:pPr>
            <a:r>
              <a:rPr lang="en"/>
              <a:t>Features stored in the GPT2 model’s vocabulary</a:t>
            </a:r>
            <a:endParaRPr/>
          </a:p>
          <a:p>
            <a:pPr indent="-317500" lvl="1" marL="914400" rtl="0" algn="l">
              <a:spcBef>
                <a:spcPts val="0"/>
              </a:spcBef>
              <a:spcAft>
                <a:spcPts val="0"/>
              </a:spcAft>
              <a:buSzPts val="1400"/>
              <a:buChar char="○"/>
            </a:pPr>
            <a:r>
              <a:rPr lang="en"/>
              <a:t>Each feature is a unique word vector in the model’s token embedding</a:t>
            </a:r>
            <a:endParaRPr/>
          </a:p>
          <a:p>
            <a:pPr indent="-342900" lvl="0" marL="457200" rtl="0" algn="l">
              <a:spcBef>
                <a:spcPts val="0"/>
              </a:spcBef>
              <a:spcAft>
                <a:spcPts val="0"/>
              </a:spcAft>
              <a:buSzPts val="1800"/>
              <a:buChar char="●"/>
            </a:pPr>
            <a:r>
              <a:rPr lang="en"/>
              <a:t>Data Splitting</a:t>
            </a:r>
            <a:endParaRPr/>
          </a:p>
          <a:p>
            <a:pPr indent="-317500" lvl="1" marL="914400" rtl="0" algn="l">
              <a:spcBef>
                <a:spcPts val="0"/>
              </a:spcBef>
              <a:spcAft>
                <a:spcPts val="0"/>
              </a:spcAft>
              <a:buSzPts val="1400"/>
              <a:buChar char="○"/>
            </a:pPr>
            <a:r>
              <a:rPr lang="en"/>
              <a:t>70% training, 10% validation, 20% testing</a:t>
            </a:r>
            <a:endParaRPr/>
          </a:p>
        </p:txBody>
      </p:sp>
      <p:pic>
        <p:nvPicPr>
          <p:cNvPr id="101" name="Google Shape;101;p18"/>
          <p:cNvPicPr preferRelativeResize="0"/>
          <p:nvPr/>
        </p:nvPicPr>
        <p:blipFill>
          <a:blip r:embed="rId3">
            <a:alphaModFix/>
          </a:blip>
          <a:stretch>
            <a:fillRect/>
          </a:stretch>
        </p:blipFill>
        <p:spPr>
          <a:xfrm>
            <a:off x="4572000" y="1342213"/>
            <a:ext cx="4267200" cy="2459064"/>
          </a:xfrm>
          <a:prstGeom prst="rect">
            <a:avLst/>
          </a:prstGeom>
          <a:noFill/>
          <a:ln cap="flat" cmpd="sng" w="9525">
            <a:solidFill>
              <a:srgbClr val="EEEEEE"/>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a:t>
            </a:r>
            <a:endParaRPr/>
          </a:p>
        </p:txBody>
      </p:sp>
      <p:pic>
        <p:nvPicPr>
          <p:cNvPr id="107" name="Google Shape;107;p19"/>
          <p:cNvPicPr preferRelativeResize="0"/>
          <p:nvPr/>
        </p:nvPicPr>
        <p:blipFill>
          <a:blip r:embed="rId3">
            <a:alphaModFix/>
          </a:blip>
          <a:stretch>
            <a:fillRect/>
          </a:stretch>
        </p:blipFill>
        <p:spPr>
          <a:xfrm>
            <a:off x="784107" y="1403382"/>
            <a:ext cx="7774752" cy="286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152475"/>
            <a:ext cx="3472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D3B45"/>
              </a:buClr>
              <a:buSzPts val="1400"/>
              <a:buFont typeface="Lato"/>
              <a:buChar char="●"/>
            </a:pPr>
            <a:r>
              <a:rPr lang="en" sz="1400">
                <a:solidFill>
                  <a:srgbClr val="2D3B45"/>
                </a:solidFill>
                <a:latin typeface="Lato"/>
                <a:ea typeface="Lato"/>
                <a:cs typeface="Lato"/>
                <a:sym typeface="Lato"/>
              </a:rPr>
              <a:t>Sentiment and Contradiction Analysis</a:t>
            </a:r>
            <a:endParaRPr sz="1400">
              <a:solidFill>
                <a:srgbClr val="2D3B45"/>
              </a:solidFill>
              <a:latin typeface="Lato"/>
              <a:ea typeface="Lato"/>
              <a:cs typeface="Lato"/>
              <a:sym typeface="Lato"/>
            </a:endParaRPr>
          </a:p>
          <a:p>
            <a:pPr indent="-317500" lvl="1" marL="914400" rtl="0" algn="l">
              <a:spcBef>
                <a:spcPts val="0"/>
              </a:spcBef>
              <a:spcAft>
                <a:spcPts val="0"/>
              </a:spcAft>
              <a:buClr>
                <a:srgbClr val="2D3B45"/>
              </a:buClr>
              <a:buSzPts val="1400"/>
              <a:buFont typeface="Lato"/>
              <a:buChar char="○"/>
            </a:pPr>
            <a:r>
              <a:rPr lang="en" sz="1400">
                <a:solidFill>
                  <a:srgbClr val="2D3B45"/>
                </a:solidFill>
                <a:latin typeface="Lato"/>
                <a:ea typeface="Lato"/>
                <a:cs typeface="Lato"/>
                <a:sym typeface="Lato"/>
              </a:rPr>
              <a:t>Evaluate the predicted output</a:t>
            </a:r>
            <a:endParaRPr sz="1400">
              <a:solidFill>
                <a:srgbClr val="2D3B45"/>
              </a:solidFill>
              <a:latin typeface="Lato"/>
              <a:ea typeface="Lato"/>
              <a:cs typeface="Lato"/>
              <a:sym typeface="Lato"/>
            </a:endParaRPr>
          </a:p>
          <a:p>
            <a:pPr indent="-317500" lvl="1" marL="914400" rtl="0" algn="l">
              <a:spcBef>
                <a:spcPts val="0"/>
              </a:spcBef>
              <a:spcAft>
                <a:spcPts val="0"/>
              </a:spcAft>
              <a:buClr>
                <a:srgbClr val="2D3B45"/>
              </a:buClr>
              <a:buSzPts val="1400"/>
              <a:buFont typeface="Lato"/>
              <a:buChar char="○"/>
            </a:pPr>
            <a:r>
              <a:rPr lang="en">
                <a:solidFill>
                  <a:srgbClr val="2D3B45"/>
                </a:solidFill>
                <a:latin typeface="Lato"/>
                <a:ea typeface="Lato"/>
                <a:cs typeface="Lato"/>
                <a:sym typeface="Lato"/>
              </a:rPr>
              <a:t>Return if passes acceptance criteria</a:t>
            </a:r>
            <a:endParaRPr>
              <a:solidFill>
                <a:srgbClr val="2D3B45"/>
              </a:solidFill>
              <a:latin typeface="Lato"/>
              <a:ea typeface="Lato"/>
              <a:cs typeface="Lato"/>
              <a:sym typeface="Lato"/>
            </a:endParaRPr>
          </a:p>
          <a:p>
            <a:pPr indent="-317500" lvl="0" marL="457200" rtl="0" algn="l">
              <a:spcBef>
                <a:spcPts val="0"/>
              </a:spcBef>
              <a:spcAft>
                <a:spcPts val="0"/>
              </a:spcAft>
              <a:buClr>
                <a:srgbClr val="2D3B45"/>
              </a:buClr>
              <a:buSzPts val="1400"/>
              <a:buFont typeface="Lato"/>
              <a:buChar char="●"/>
            </a:pPr>
            <a:r>
              <a:rPr lang="en" sz="1400">
                <a:solidFill>
                  <a:srgbClr val="2D3B45"/>
                </a:solidFill>
                <a:latin typeface="Lato"/>
                <a:ea typeface="Lato"/>
                <a:cs typeface="Lato"/>
                <a:sym typeface="Lato"/>
              </a:rPr>
              <a:t>Acceptance criteria:</a:t>
            </a:r>
            <a:endParaRPr sz="1400">
              <a:solidFill>
                <a:srgbClr val="2D3B45"/>
              </a:solidFill>
              <a:latin typeface="Lato"/>
              <a:ea typeface="Lato"/>
              <a:cs typeface="Lato"/>
              <a:sym typeface="Lato"/>
            </a:endParaRPr>
          </a:p>
          <a:p>
            <a:pPr indent="-317500" lvl="1" marL="914400" rtl="0" algn="l">
              <a:spcBef>
                <a:spcPts val="0"/>
              </a:spcBef>
              <a:spcAft>
                <a:spcPts val="0"/>
              </a:spcAft>
              <a:buClr>
                <a:srgbClr val="2D3B45"/>
              </a:buClr>
              <a:buSzPts val="1400"/>
              <a:buFont typeface="Lato"/>
              <a:buChar char="○"/>
            </a:pPr>
            <a:r>
              <a:rPr lang="en">
                <a:solidFill>
                  <a:srgbClr val="2D3B45"/>
                </a:solidFill>
                <a:latin typeface="Lato"/>
                <a:ea typeface="Lato"/>
                <a:cs typeface="Lato"/>
                <a:sym typeface="Lato"/>
              </a:rPr>
              <a:t>Predicted output resembles the sentiment of the user’s input</a:t>
            </a:r>
            <a:endParaRPr>
              <a:solidFill>
                <a:srgbClr val="2D3B45"/>
              </a:solidFill>
              <a:latin typeface="Lato"/>
              <a:ea typeface="Lato"/>
              <a:cs typeface="Lato"/>
              <a:sym typeface="Lato"/>
            </a:endParaRPr>
          </a:p>
          <a:p>
            <a:pPr indent="-317500" lvl="1" marL="914400" rtl="0" algn="l">
              <a:spcBef>
                <a:spcPts val="0"/>
              </a:spcBef>
              <a:spcAft>
                <a:spcPts val="0"/>
              </a:spcAft>
              <a:buClr>
                <a:srgbClr val="2D3B45"/>
              </a:buClr>
              <a:buSzPts val="1400"/>
              <a:buFont typeface="Lato"/>
              <a:buChar char="○"/>
            </a:pPr>
            <a:r>
              <a:rPr lang="en">
                <a:solidFill>
                  <a:srgbClr val="2D3B45"/>
                </a:solidFill>
                <a:latin typeface="Lato"/>
                <a:ea typeface="Lato"/>
                <a:cs typeface="Lato"/>
                <a:sym typeface="Lato"/>
              </a:rPr>
              <a:t>Predicted output does not significantly contradict the user’s input</a:t>
            </a:r>
            <a:endParaRPr>
              <a:solidFill>
                <a:srgbClr val="2D3B45"/>
              </a:solidFill>
              <a:latin typeface="Lato"/>
              <a:ea typeface="Lato"/>
              <a:cs typeface="Lato"/>
              <a:sym typeface="Lato"/>
            </a:endParaRPr>
          </a:p>
        </p:txBody>
      </p:sp>
      <p:sp>
        <p:nvSpPr>
          <p:cNvPr id="113" name="Google Shape;113;p20"/>
          <p:cNvSpPr/>
          <p:nvPr/>
        </p:nvSpPr>
        <p:spPr>
          <a:xfrm>
            <a:off x="7232904" y="2377349"/>
            <a:ext cx="1086900" cy="9447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Arial"/>
              <a:buNone/>
            </a:pPr>
            <a:r>
              <a:t/>
            </a:r>
            <a:endParaRPr/>
          </a:p>
        </p:txBody>
      </p:sp>
      <p:sp>
        <p:nvSpPr>
          <p:cNvPr id="114" name="Google Shape;114;p20"/>
          <p:cNvSpPr/>
          <p:nvPr/>
        </p:nvSpPr>
        <p:spPr>
          <a:xfrm>
            <a:off x="5091850" y="1722282"/>
            <a:ext cx="2390700" cy="3444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Arial"/>
              <a:buNone/>
            </a:pPr>
            <a:r>
              <a:t/>
            </a:r>
            <a:endParaRPr/>
          </a:p>
        </p:txBody>
      </p:sp>
      <p:sp>
        <p:nvSpPr>
          <p:cNvPr id="115" name="Google Shape;115;p20"/>
          <p:cNvSpPr txBox="1"/>
          <p:nvPr>
            <p:ph type="title"/>
          </p:nvPr>
        </p:nvSpPr>
        <p:spPr>
          <a:xfrm>
            <a:off x="311700" y="434250"/>
            <a:ext cx="347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116" name="Google Shape;116;p20"/>
          <p:cNvSpPr/>
          <p:nvPr/>
        </p:nvSpPr>
        <p:spPr>
          <a:xfrm>
            <a:off x="5091850" y="850632"/>
            <a:ext cx="1086900" cy="3444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Arial"/>
              <a:buNone/>
            </a:pPr>
            <a:r>
              <a:t/>
            </a:r>
            <a:endParaRPr/>
          </a:p>
        </p:txBody>
      </p:sp>
      <p:sp>
        <p:nvSpPr>
          <p:cNvPr id="117" name="Google Shape;117;p20"/>
          <p:cNvSpPr/>
          <p:nvPr/>
        </p:nvSpPr>
        <p:spPr>
          <a:xfrm>
            <a:off x="6395625" y="850632"/>
            <a:ext cx="1086900" cy="344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5533000" y="414807"/>
            <a:ext cx="204600" cy="344400"/>
          </a:xfrm>
          <a:prstGeom prst="downArrow">
            <a:avLst>
              <a:gd fmla="val 26343" name="adj1"/>
              <a:gd fmla="val 42106"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6836775" y="414807"/>
            <a:ext cx="204600" cy="344400"/>
          </a:xfrm>
          <a:prstGeom prst="downArrow">
            <a:avLst>
              <a:gd fmla="val 26343" name="adj1"/>
              <a:gd fmla="val 42106"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nvSpPr>
        <p:spPr>
          <a:xfrm>
            <a:off x="5231725" y="27432"/>
            <a:ext cx="8178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Arial"/>
              <a:buNone/>
            </a:pPr>
            <a:r>
              <a:rPr b="1" lang="en" sz="1700">
                <a:solidFill>
                  <a:schemeClr val="dk1"/>
                </a:solidFill>
                <a:latin typeface="Caveat"/>
                <a:ea typeface="Caveat"/>
                <a:cs typeface="Caveat"/>
                <a:sym typeface="Caveat"/>
              </a:rPr>
              <a:t>User</a:t>
            </a:r>
            <a:endParaRPr sz="700"/>
          </a:p>
        </p:txBody>
      </p:sp>
      <p:sp>
        <p:nvSpPr>
          <p:cNvPr id="121" name="Google Shape;121;p20"/>
          <p:cNvSpPr txBox="1"/>
          <p:nvPr/>
        </p:nvSpPr>
        <p:spPr>
          <a:xfrm>
            <a:off x="6530175" y="32982"/>
            <a:ext cx="8178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n" sz="1700">
                <a:solidFill>
                  <a:schemeClr val="dk1"/>
                </a:solidFill>
                <a:latin typeface="Caveat"/>
                <a:ea typeface="Caveat"/>
                <a:cs typeface="Caveat"/>
                <a:sym typeface="Caveat"/>
              </a:rPr>
              <a:t>Model</a:t>
            </a:r>
            <a:endParaRPr sz="700"/>
          </a:p>
        </p:txBody>
      </p:sp>
      <p:sp>
        <p:nvSpPr>
          <p:cNvPr id="122" name="Google Shape;122;p20"/>
          <p:cNvSpPr txBox="1"/>
          <p:nvPr/>
        </p:nvSpPr>
        <p:spPr>
          <a:xfrm>
            <a:off x="5231725" y="782782"/>
            <a:ext cx="8178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1700">
                <a:solidFill>
                  <a:schemeClr val="dk1"/>
                </a:solidFill>
                <a:latin typeface="Caveat"/>
                <a:ea typeface="Caveat"/>
                <a:cs typeface="Caveat"/>
                <a:sym typeface="Caveat"/>
              </a:rPr>
              <a:t>          Input</a:t>
            </a:r>
            <a:endParaRPr sz="700"/>
          </a:p>
        </p:txBody>
      </p:sp>
      <p:sp>
        <p:nvSpPr>
          <p:cNvPr id="123" name="Google Shape;123;p20"/>
          <p:cNvSpPr/>
          <p:nvPr/>
        </p:nvSpPr>
        <p:spPr>
          <a:xfrm>
            <a:off x="5538325" y="1286457"/>
            <a:ext cx="204600" cy="344400"/>
          </a:xfrm>
          <a:prstGeom prst="downArrow">
            <a:avLst>
              <a:gd fmla="val 26343" name="adj1"/>
              <a:gd fmla="val 42106"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6836775" y="1286457"/>
            <a:ext cx="204600" cy="344400"/>
          </a:xfrm>
          <a:prstGeom prst="downArrow">
            <a:avLst>
              <a:gd fmla="val 26343" name="adj1"/>
              <a:gd fmla="val 42106"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nvSpPr>
        <p:spPr>
          <a:xfrm>
            <a:off x="6530175" y="782782"/>
            <a:ext cx="8178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1700">
                <a:solidFill>
                  <a:schemeClr val="dk1"/>
                </a:solidFill>
                <a:latin typeface="Caveat"/>
                <a:ea typeface="Caveat"/>
                <a:cs typeface="Caveat"/>
                <a:sym typeface="Caveat"/>
              </a:rPr>
              <a:t>          Output</a:t>
            </a:r>
            <a:endParaRPr sz="700"/>
          </a:p>
        </p:txBody>
      </p:sp>
      <p:sp>
        <p:nvSpPr>
          <p:cNvPr id="126" name="Google Shape;126;p20"/>
          <p:cNvSpPr txBox="1"/>
          <p:nvPr/>
        </p:nvSpPr>
        <p:spPr>
          <a:xfrm>
            <a:off x="5878300" y="1673732"/>
            <a:ext cx="8178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n" sz="1700">
                <a:solidFill>
                  <a:schemeClr val="dk1"/>
                </a:solidFill>
                <a:latin typeface="Caveat"/>
                <a:ea typeface="Caveat"/>
                <a:cs typeface="Caveat"/>
                <a:sym typeface="Caveat"/>
              </a:rPr>
              <a:t>Sentiment Classifier</a:t>
            </a:r>
            <a:r>
              <a:rPr b="1" lang="en" sz="1700">
                <a:solidFill>
                  <a:schemeClr val="dk1"/>
                </a:solidFill>
                <a:latin typeface="Caveat"/>
                <a:ea typeface="Caveat"/>
                <a:cs typeface="Caveat"/>
                <a:sym typeface="Caveat"/>
              </a:rPr>
              <a:t>          </a:t>
            </a:r>
            <a:endParaRPr sz="700"/>
          </a:p>
        </p:txBody>
      </p:sp>
      <p:sp>
        <p:nvSpPr>
          <p:cNvPr id="127" name="Google Shape;127;p20"/>
          <p:cNvSpPr/>
          <p:nvPr/>
        </p:nvSpPr>
        <p:spPr>
          <a:xfrm>
            <a:off x="4271725" y="2380245"/>
            <a:ext cx="1086900" cy="944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Arial"/>
              <a:buNone/>
            </a:pPr>
            <a:r>
              <a:t/>
            </a:r>
            <a:endParaRPr/>
          </a:p>
        </p:txBody>
      </p:sp>
      <p:sp>
        <p:nvSpPr>
          <p:cNvPr id="128" name="Google Shape;128;p20"/>
          <p:cNvSpPr/>
          <p:nvPr/>
        </p:nvSpPr>
        <p:spPr>
          <a:xfrm rot="10800000">
            <a:off x="4783675" y="1883182"/>
            <a:ext cx="204600" cy="459000"/>
          </a:xfrm>
          <a:prstGeom prst="bentUpArrow">
            <a:avLst>
              <a:gd fmla="val 25000" name="adj1"/>
              <a:gd fmla="val 25000" name="adj2"/>
              <a:gd fmla="val 2500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nvSpPr>
        <p:spPr>
          <a:xfrm>
            <a:off x="4224528" y="2380257"/>
            <a:ext cx="12285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             - 0.012</a:t>
            </a:r>
            <a:endParaRPr sz="1000">
              <a:solidFill>
                <a:schemeClr val="dk1"/>
              </a:solidFill>
            </a:endParaRPr>
          </a:p>
          <a:p>
            <a:pPr indent="0" lvl="0" marL="0" rtl="0" algn="l">
              <a:spcBef>
                <a:spcPts val="0"/>
              </a:spcBef>
              <a:spcAft>
                <a:spcPts val="0"/>
              </a:spcAft>
              <a:buNone/>
            </a:pPr>
            <a:r>
              <a:rPr lang="en" sz="1000">
                <a:solidFill>
                  <a:schemeClr val="dk1"/>
                </a:solidFill>
              </a:rPr>
              <a:t>★★          - 0.248</a:t>
            </a:r>
            <a:endParaRPr sz="1000">
              <a:solidFill>
                <a:schemeClr val="dk1"/>
              </a:solidFill>
            </a:endParaRPr>
          </a:p>
          <a:p>
            <a:pPr indent="0" lvl="0" marL="0" rtl="0" algn="l">
              <a:spcBef>
                <a:spcPts val="0"/>
              </a:spcBef>
              <a:spcAft>
                <a:spcPts val="0"/>
              </a:spcAft>
              <a:buNone/>
            </a:pPr>
            <a:r>
              <a:rPr lang="en" sz="1000">
                <a:solidFill>
                  <a:schemeClr val="dk1"/>
                </a:solidFill>
              </a:rPr>
              <a:t>★★★       - 0.820</a:t>
            </a:r>
            <a:endParaRPr sz="1000">
              <a:solidFill>
                <a:schemeClr val="dk1"/>
              </a:solidFill>
            </a:endParaRPr>
          </a:p>
          <a:p>
            <a:pPr indent="0" lvl="0" marL="0" rtl="0" algn="l">
              <a:spcBef>
                <a:spcPts val="0"/>
              </a:spcBef>
              <a:spcAft>
                <a:spcPts val="0"/>
              </a:spcAft>
              <a:buNone/>
            </a:pPr>
            <a:r>
              <a:rPr lang="en" sz="1000">
                <a:solidFill>
                  <a:schemeClr val="dk1"/>
                </a:solidFill>
              </a:rPr>
              <a:t>★★★★    - 0.536</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- 0.150</a:t>
            </a:r>
            <a:endParaRPr sz="1000">
              <a:solidFill>
                <a:schemeClr val="dk1"/>
              </a:solidFill>
            </a:endParaRPr>
          </a:p>
        </p:txBody>
      </p:sp>
      <p:sp>
        <p:nvSpPr>
          <p:cNvPr id="130" name="Google Shape;130;p20"/>
          <p:cNvSpPr/>
          <p:nvPr/>
        </p:nvSpPr>
        <p:spPr>
          <a:xfrm flipH="1" rot="10800000">
            <a:off x="7586125" y="1883186"/>
            <a:ext cx="204600" cy="459000"/>
          </a:xfrm>
          <a:prstGeom prst="bentUpArrow">
            <a:avLst>
              <a:gd fmla="val 25000" name="adj1"/>
              <a:gd fmla="val 25000" name="adj2"/>
              <a:gd fmla="val 25000" name="adj3"/>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nvSpPr>
        <p:spPr>
          <a:xfrm>
            <a:off x="7205472" y="2380245"/>
            <a:ext cx="12285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             - 0.253</a:t>
            </a:r>
            <a:endParaRPr sz="1000">
              <a:solidFill>
                <a:schemeClr val="dk1"/>
              </a:solidFill>
            </a:endParaRPr>
          </a:p>
          <a:p>
            <a:pPr indent="0" lvl="0" marL="0" rtl="0" algn="l">
              <a:spcBef>
                <a:spcPts val="0"/>
              </a:spcBef>
              <a:spcAft>
                <a:spcPts val="0"/>
              </a:spcAft>
              <a:buNone/>
            </a:pPr>
            <a:r>
              <a:rPr lang="en" sz="1000">
                <a:solidFill>
                  <a:schemeClr val="dk1"/>
                </a:solidFill>
              </a:rPr>
              <a:t>★★          - 0.759</a:t>
            </a:r>
            <a:endParaRPr sz="1000">
              <a:solidFill>
                <a:schemeClr val="dk1"/>
              </a:solidFill>
            </a:endParaRPr>
          </a:p>
          <a:p>
            <a:pPr indent="0" lvl="0" marL="0" rtl="0" algn="l">
              <a:spcBef>
                <a:spcPts val="0"/>
              </a:spcBef>
              <a:spcAft>
                <a:spcPts val="0"/>
              </a:spcAft>
              <a:buNone/>
            </a:pPr>
            <a:r>
              <a:rPr lang="en" sz="1000">
                <a:solidFill>
                  <a:schemeClr val="dk1"/>
                </a:solidFill>
              </a:rPr>
              <a:t>★★★       - 0.548</a:t>
            </a:r>
            <a:endParaRPr sz="1000">
              <a:solidFill>
                <a:schemeClr val="dk1"/>
              </a:solidFill>
            </a:endParaRPr>
          </a:p>
          <a:p>
            <a:pPr indent="0" lvl="0" marL="0" rtl="0" algn="l">
              <a:spcBef>
                <a:spcPts val="0"/>
              </a:spcBef>
              <a:spcAft>
                <a:spcPts val="0"/>
              </a:spcAft>
              <a:buNone/>
            </a:pPr>
            <a:r>
              <a:rPr lang="en" sz="1000">
                <a:solidFill>
                  <a:schemeClr val="dk1"/>
                </a:solidFill>
              </a:rPr>
              <a:t>★★★★    - 0.123</a:t>
            </a:r>
            <a:endParaRPr sz="1000">
              <a:solidFill>
                <a:schemeClr val="dk1"/>
              </a:solidFill>
            </a:endParaRPr>
          </a:p>
          <a:p>
            <a:pPr indent="0" lvl="0" marL="0" rtl="0" algn="l">
              <a:spcBef>
                <a:spcPts val="0"/>
              </a:spcBef>
              <a:spcAft>
                <a:spcPts val="0"/>
              </a:spcAft>
              <a:buNone/>
            </a:pPr>
            <a:r>
              <a:rPr lang="en" sz="1000">
                <a:solidFill>
                  <a:schemeClr val="dk1"/>
                </a:solidFill>
              </a:rPr>
              <a:t>★★★★★ - 0.034</a:t>
            </a:r>
            <a:endParaRPr sz="1000">
              <a:solidFill>
                <a:schemeClr val="dk1"/>
              </a:solidFill>
            </a:endParaRPr>
          </a:p>
        </p:txBody>
      </p:sp>
      <p:sp>
        <p:nvSpPr>
          <p:cNvPr id="132" name="Google Shape;132;p20"/>
          <p:cNvSpPr/>
          <p:nvPr/>
        </p:nvSpPr>
        <p:spPr>
          <a:xfrm>
            <a:off x="6395650" y="850632"/>
            <a:ext cx="1086900" cy="344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5533025" y="414807"/>
            <a:ext cx="204600" cy="344400"/>
          </a:xfrm>
          <a:prstGeom prst="downArrow">
            <a:avLst>
              <a:gd fmla="val 26343" name="adj1"/>
              <a:gd fmla="val 42106"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6836800" y="414807"/>
            <a:ext cx="204600" cy="344400"/>
          </a:xfrm>
          <a:prstGeom prst="downArrow">
            <a:avLst>
              <a:gd fmla="val 26343" name="adj1"/>
              <a:gd fmla="val 42106"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5231750" y="27432"/>
            <a:ext cx="8178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Arial"/>
              <a:buNone/>
            </a:pPr>
            <a:r>
              <a:rPr b="1" lang="en" sz="1700">
                <a:solidFill>
                  <a:schemeClr val="dk1"/>
                </a:solidFill>
                <a:latin typeface="Caveat"/>
                <a:ea typeface="Caveat"/>
                <a:cs typeface="Caveat"/>
                <a:sym typeface="Caveat"/>
              </a:rPr>
              <a:t>User</a:t>
            </a:r>
            <a:endParaRPr sz="700"/>
          </a:p>
        </p:txBody>
      </p:sp>
      <p:sp>
        <p:nvSpPr>
          <p:cNvPr id="136" name="Google Shape;136;p20"/>
          <p:cNvSpPr txBox="1"/>
          <p:nvPr/>
        </p:nvSpPr>
        <p:spPr>
          <a:xfrm>
            <a:off x="6530200" y="32982"/>
            <a:ext cx="8178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n" sz="1700">
                <a:solidFill>
                  <a:schemeClr val="dk1"/>
                </a:solidFill>
                <a:latin typeface="Caveat"/>
                <a:ea typeface="Caveat"/>
                <a:cs typeface="Caveat"/>
                <a:sym typeface="Caveat"/>
              </a:rPr>
              <a:t>Model</a:t>
            </a:r>
            <a:endParaRPr sz="700"/>
          </a:p>
        </p:txBody>
      </p:sp>
      <p:sp>
        <p:nvSpPr>
          <p:cNvPr id="137" name="Google Shape;137;p20"/>
          <p:cNvSpPr txBox="1"/>
          <p:nvPr/>
        </p:nvSpPr>
        <p:spPr>
          <a:xfrm>
            <a:off x="5231750" y="782782"/>
            <a:ext cx="8178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1700">
                <a:solidFill>
                  <a:schemeClr val="dk1"/>
                </a:solidFill>
                <a:latin typeface="Caveat"/>
                <a:ea typeface="Caveat"/>
                <a:cs typeface="Caveat"/>
                <a:sym typeface="Caveat"/>
              </a:rPr>
              <a:t>          Input</a:t>
            </a:r>
            <a:endParaRPr sz="700"/>
          </a:p>
        </p:txBody>
      </p:sp>
      <p:sp>
        <p:nvSpPr>
          <p:cNvPr id="138" name="Google Shape;138;p20"/>
          <p:cNvSpPr txBox="1"/>
          <p:nvPr/>
        </p:nvSpPr>
        <p:spPr>
          <a:xfrm>
            <a:off x="6530200" y="782782"/>
            <a:ext cx="8178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1700">
                <a:solidFill>
                  <a:schemeClr val="dk1"/>
                </a:solidFill>
                <a:latin typeface="Caveat"/>
                <a:ea typeface="Caveat"/>
                <a:cs typeface="Caveat"/>
                <a:sym typeface="Caveat"/>
              </a:rPr>
              <a:t>          Output</a:t>
            </a:r>
            <a:endParaRPr sz="700"/>
          </a:p>
        </p:txBody>
      </p:sp>
      <p:sp>
        <p:nvSpPr>
          <p:cNvPr id="139" name="Google Shape;139;p20"/>
          <p:cNvSpPr/>
          <p:nvPr/>
        </p:nvSpPr>
        <p:spPr>
          <a:xfrm rot="-5400000">
            <a:off x="5484675" y="2715757"/>
            <a:ext cx="204600" cy="267900"/>
          </a:xfrm>
          <a:prstGeom prst="downArrow">
            <a:avLst>
              <a:gd fmla="val 26343" name="adj1"/>
              <a:gd fmla="val 42106"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rot="5400000">
            <a:off x="6889650" y="2711459"/>
            <a:ext cx="204600" cy="267900"/>
          </a:xfrm>
          <a:prstGeom prst="downArrow">
            <a:avLst>
              <a:gd fmla="val 26343" name="adj1"/>
              <a:gd fmla="val 42106"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a:off x="5715000" y="2673207"/>
            <a:ext cx="11430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abs(</a:t>
            </a:r>
            <a:r>
              <a:rPr lang="en" sz="1000">
                <a:solidFill>
                  <a:srgbClr val="3C78D8"/>
                </a:solidFill>
              </a:rPr>
              <a:t>★★★ </a:t>
            </a:r>
            <a:r>
              <a:rPr lang="en" sz="1000"/>
              <a:t>- </a:t>
            </a:r>
            <a:r>
              <a:rPr lang="en" sz="1000">
                <a:solidFill>
                  <a:srgbClr val="E06666"/>
                </a:solidFill>
              </a:rPr>
              <a:t>★★</a:t>
            </a:r>
            <a:r>
              <a:rPr lang="en" sz="1000"/>
              <a:t>)</a:t>
            </a:r>
            <a:endParaRPr/>
          </a:p>
        </p:txBody>
      </p:sp>
      <p:sp>
        <p:nvSpPr>
          <p:cNvPr id="142" name="Google Shape;142;p20"/>
          <p:cNvSpPr txBox="1"/>
          <p:nvPr/>
        </p:nvSpPr>
        <p:spPr>
          <a:xfrm>
            <a:off x="6044184" y="3310037"/>
            <a:ext cx="5307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a:t>
            </a:r>
            <a:r>
              <a:rPr b="1" lang="en" sz="1000"/>
              <a:t>f ≤ 1</a:t>
            </a:r>
            <a:endParaRPr b="1"/>
          </a:p>
        </p:txBody>
      </p:sp>
      <p:sp>
        <p:nvSpPr>
          <p:cNvPr id="143" name="Google Shape;143;p20"/>
          <p:cNvSpPr/>
          <p:nvPr/>
        </p:nvSpPr>
        <p:spPr>
          <a:xfrm>
            <a:off x="6181344" y="3055720"/>
            <a:ext cx="204600" cy="267900"/>
          </a:xfrm>
          <a:prstGeom prst="downArrow">
            <a:avLst>
              <a:gd fmla="val 26343" name="adj1"/>
              <a:gd fmla="val 42106"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5088300" y="4011682"/>
            <a:ext cx="2390700" cy="3444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Arial"/>
              <a:buNone/>
            </a:pPr>
            <a:r>
              <a:t/>
            </a:r>
            <a:endParaRPr/>
          </a:p>
        </p:txBody>
      </p:sp>
      <p:sp>
        <p:nvSpPr>
          <p:cNvPr id="145" name="Google Shape;145;p20"/>
          <p:cNvSpPr txBox="1"/>
          <p:nvPr/>
        </p:nvSpPr>
        <p:spPr>
          <a:xfrm>
            <a:off x="5283150" y="3972332"/>
            <a:ext cx="2001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n" sz="1700">
                <a:solidFill>
                  <a:schemeClr val="dk1"/>
                </a:solidFill>
                <a:latin typeface="Caveat"/>
                <a:ea typeface="Caveat"/>
                <a:cs typeface="Caveat"/>
                <a:sym typeface="Caveat"/>
              </a:rPr>
              <a:t>Contradiction</a:t>
            </a:r>
            <a:r>
              <a:rPr b="1" lang="en" sz="1700">
                <a:solidFill>
                  <a:schemeClr val="dk1"/>
                </a:solidFill>
                <a:latin typeface="Caveat"/>
                <a:ea typeface="Caveat"/>
                <a:cs typeface="Caveat"/>
                <a:sym typeface="Caveat"/>
              </a:rPr>
              <a:t> Classifier          </a:t>
            </a:r>
            <a:endParaRPr sz="700"/>
          </a:p>
        </p:txBody>
      </p:sp>
      <p:sp>
        <p:nvSpPr>
          <p:cNvPr id="146" name="Google Shape;146;p20"/>
          <p:cNvSpPr/>
          <p:nvPr/>
        </p:nvSpPr>
        <p:spPr>
          <a:xfrm>
            <a:off x="6035040" y="3591082"/>
            <a:ext cx="204600" cy="344400"/>
          </a:xfrm>
          <a:prstGeom prst="downArrow">
            <a:avLst>
              <a:gd fmla="val 26343" name="adj1"/>
              <a:gd fmla="val 42106"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6318504" y="3591082"/>
            <a:ext cx="204600" cy="344400"/>
          </a:xfrm>
          <a:prstGeom prst="downArrow">
            <a:avLst>
              <a:gd fmla="val 26343" name="adj1"/>
              <a:gd fmla="val 42106"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6181350" y="4409880"/>
            <a:ext cx="204600" cy="204600"/>
          </a:xfrm>
          <a:prstGeom prst="downArrow">
            <a:avLst>
              <a:gd fmla="val 26343" name="adj1"/>
              <a:gd fmla="val 42106"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5088300" y="4665907"/>
            <a:ext cx="2390700" cy="344400"/>
          </a:xfrm>
          <a:prstGeom prst="roundRect">
            <a:avLst>
              <a:gd fmla="val 16667" name="adj"/>
            </a:avLst>
          </a:prstGeom>
          <a:gradFill>
            <a:gsLst>
              <a:gs pos="0">
                <a:srgbClr val="E06666"/>
              </a:gs>
              <a:gs pos="28000">
                <a:srgbClr val="E06666"/>
              </a:gs>
              <a:gs pos="100000">
                <a:srgbClr val="3C78D8"/>
              </a:gs>
            </a:gsLst>
            <a:lin ang="10800025"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Arial"/>
              <a:buNone/>
            </a:pPr>
            <a:r>
              <a:t/>
            </a:r>
            <a:endParaRPr/>
          </a:p>
        </p:txBody>
      </p:sp>
      <p:sp>
        <p:nvSpPr>
          <p:cNvPr id="150" name="Google Shape;150;p20"/>
          <p:cNvSpPr txBox="1"/>
          <p:nvPr/>
        </p:nvSpPr>
        <p:spPr>
          <a:xfrm>
            <a:off x="5283150" y="4654296"/>
            <a:ext cx="2001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n" sz="1200"/>
              <a:t>i</a:t>
            </a:r>
            <a:r>
              <a:rPr b="1" lang="en" sz="1200"/>
              <a:t>f “contradiction” &lt; 0.8</a:t>
            </a:r>
            <a:r>
              <a:rPr b="1" lang="en" sz="700"/>
              <a:t> </a:t>
            </a:r>
            <a:endParaRPr b="1" sz="700"/>
          </a:p>
        </p:txBody>
      </p:sp>
      <p:sp>
        <p:nvSpPr>
          <p:cNvPr id="151" name="Google Shape;151;p20"/>
          <p:cNvSpPr/>
          <p:nvPr/>
        </p:nvSpPr>
        <p:spPr>
          <a:xfrm rot="-5400000">
            <a:off x="7586125" y="4704157"/>
            <a:ext cx="204600" cy="267900"/>
          </a:xfrm>
          <a:prstGeom prst="downArrow">
            <a:avLst>
              <a:gd fmla="val 26343" name="adj1"/>
              <a:gd fmla="val 42106"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nvSpPr>
        <p:spPr>
          <a:xfrm>
            <a:off x="7822377" y="4672584"/>
            <a:ext cx="12285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Return output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1"/>
          <p:cNvPicPr preferRelativeResize="0"/>
          <p:nvPr/>
        </p:nvPicPr>
        <p:blipFill rotWithShape="1">
          <a:blip r:embed="rId3">
            <a:alphaModFix amt="44000"/>
          </a:blip>
          <a:srcRect b="0" l="0" r="0" t="19204"/>
          <a:stretch/>
        </p:blipFill>
        <p:spPr>
          <a:xfrm rot="10800000">
            <a:off x="1" y="0"/>
            <a:ext cx="9133524" cy="4102950"/>
          </a:xfrm>
          <a:prstGeom prst="rect">
            <a:avLst/>
          </a:prstGeom>
          <a:noFill/>
          <a:ln>
            <a:noFill/>
          </a:ln>
        </p:spPr>
      </p:pic>
      <p:sp>
        <p:nvSpPr>
          <p:cNvPr id="158" name="Google Shape;158;p21"/>
          <p:cNvSpPr txBox="1"/>
          <p:nvPr>
            <p:ph type="title"/>
          </p:nvPr>
        </p:nvSpPr>
        <p:spPr>
          <a:xfrm>
            <a:off x="1873350" y="3620200"/>
            <a:ext cx="6074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8400">
                <a:latin typeface="Caveat"/>
                <a:ea typeface="Caveat"/>
                <a:cs typeface="Caveat"/>
                <a:sym typeface="Caveat"/>
              </a:rPr>
              <a:t>Demo</a:t>
            </a:r>
            <a:endParaRPr b="1" sz="92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