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402" r:id="rId2"/>
    <p:sldId id="387" r:id="rId3"/>
    <p:sldId id="386" r:id="rId4"/>
    <p:sldId id="400" r:id="rId5"/>
    <p:sldId id="359" r:id="rId6"/>
    <p:sldId id="378" r:id="rId7"/>
    <p:sldId id="379" r:id="rId8"/>
    <p:sldId id="380" r:id="rId9"/>
    <p:sldId id="401" r:id="rId10"/>
    <p:sldId id="382" r:id="rId11"/>
    <p:sldId id="406" r:id="rId12"/>
    <p:sldId id="384" r:id="rId13"/>
    <p:sldId id="385" r:id="rId14"/>
    <p:sldId id="403" r:id="rId1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62626" autoAdjust="0"/>
  </p:normalViewPr>
  <p:slideViewPr>
    <p:cSldViewPr>
      <p:cViewPr varScale="1">
        <p:scale>
          <a:sx n="130" d="100"/>
          <a:sy n="130" d="100"/>
        </p:scale>
        <p:origin x="44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dirty="0"/>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Low</a:t>
          </a:r>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The loss could be expected to have a limited adverse effect on organizational operations, organizational assets, or individuals</a:t>
          </a:r>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a:t>Moderate</a:t>
          </a:r>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The loss could be expected to have a serious adverse effect on organizational operations, organizational assets, or individuals</a:t>
          </a:r>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a:t>High</a:t>
          </a:r>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The loss could be expected to have a severe or catastrophic adverse effect on organizational operations, organizational assets, or individuals</a:t>
          </a:r>
        </a:p>
      </dsp:txBody>
      <dsp:txXfrm>
        <a:off x="5939056" y="1401583"/>
        <a:ext cx="1967144" cy="278176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A3E5A8E-A1AD-CD43-B986-AAEE8141A6FB}" type="slidenum">
              <a:rPr lang="en-AU" altLang="en-US"/>
              <a:pPr/>
              <a:t>‹#›</a:t>
            </a:fld>
            <a:endParaRPr lang="en-AU" altLang="en-US"/>
          </a:p>
        </p:txBody>
      </p:sp>
    </p:spTree>
    <p:extLst>
      <p:ext uri="{BB962C8B-B14F-4D97-AF65-F5344CB8AC3E}">
        <p14:creationId xmlns:p14="http://schemas.microsoft.com/office/powerpoint/2010/main" val="1661454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362648D-B321-5C4A-9BC0-FB686B2F4EE2}" type="slidenum">
              <a:rPr lang="en-AU" altLang="en-US"/>
              <a:pPr eaLnBrk="1" hangingPunct="1">
                <a:spcBef>
                  <a:spcPct val="0"/>
                </a:spcBef>
              </a:pPr>
              <a:t>1</a:t>
            </a:fld>
            <a:endParaRPr lang="en-AU" altLang="en-US"/>
          </a:p>
        </p:txBody>
      </p:sp>
      <p:sp>
        <p:nvSpPr>
          <p:cNvPr id="35843" name="Rectangle 4"/>
          <p:cNvSpPr>
            <a:spLocks noGrp="1" noRot="1" noChangeAspect="1" noChangeArrowheads="1" noTextEdit="1"/>
          </p:cNvSpPr>
          <p:nvPr>
            <p:ph type="sldImg"/>
          </p:nvPr>
        </p:nvSpPr>
        <p:spPr>
          <a:ln/>
        </p:spPr>
      </p:sp>
      <p:sp>
        <p:nvSpPr>
          <p:cNvPr id="35844" name="Rectangle 5"/>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latin typeface="Times New Roman" charset="0"/>
              </a:rPr>
              <a:t>Lecture slides prepared by </a:t>
            </a:r>
            <a:r>
              <a:rPr lang="en-US" altLang="en-US" dirty="0" err="1">
                <a:latin typeface="Times New Roman" charset="0"/>
              </a:rPr>
              <a:t>Dr</a:t>
            </a:r>
            <a:r>
              <a:rPr lang="en-US" altLang="en-US" dirty="0">
                <a:latin typeface="Times New Roman" charset="0"/>
              </a:rPr>
              <a:t> Lawrie Brown (UNSW@ADFA) for “Computer Security: Principles and Practice”, by William Stallings and Lawrie Brown, Chapter 1 “Overview”.</a:t>
            </a:r>
          </a:p>
          <a:p>
            <a:pPr eaLnBrk="1" hangingPunct="1"/>
            <a:endParaRPr lang="en-US" altLang="en-US" dirty="0">
              <a:latin typeface="Times New Roman" charset="0"/>
            </a:endParaRPr>
          </a:p>
          <a:p>
            <a:pPr eaLnBrk="1" hangingPunct="1"/>
            <a:r>
              <a:rPr lang="en-US" altLang="en-US" dirty="0"/>
              <a:t>Enhanced and Modified by </a:t>
            </a:r>
            <a:r>
              <a:rPr lang="en-US" altLang="en-US" dirty="0" err="1"/>
              <a:t>Chuan</a:t>
            </a:r>
            <a:r>
              <a:rPr lang="en-US" altLang="en-US" dirty="0"/>
              <a:t> Yue at the Colorado School of Mines.</a:t>
            </a:r>
            <a:endParaRPr lang="en-AU" altLang="en-US" dirty="0">
              <a:latin typeface="Times New Roman" charset="0"/>
            </a:endParaRPr>
          </a:p>
          <a:p>
            <a:pPr eaLnBrk="1" hangingPunct="1"/>
            <a:endParaRPr lang="en-US" altLang="en-US" dirty="0">
              <a:latin typeface="Times New Roman" charset="0"/>
            </a:endParaRPr>
          </a:p>
        </p:txBody>
      </p:sp>
    </p:spTree>
    <p:extLst>
      <p:ext uri="{BB962C8B-B14F-4D97-AF65-F5344CB8AC3E}">
        <p14:creationId xmlns:p14="http://schemas.microsoft.com/office/powerpoint/2010/main" val="1851507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100" dirty="0"/>
              <a:t>Added by </a:t>
            </a:r>
            <a:r>
              <a:rPr lang="en-US" altLang="en-US" sz="1100" dirty="0" err="1"/>
              <a:t>Chuan</a:t>
            </a:r>
            <a:r>
              <a:rPr lang="en-US" altLang="en-US" sz="1100" dirty="0"/>
              <a:t> Yue at the Colorado School of Mines.</a:t>
            </a:r>
          </a:p>
          <a:p>
            <a:pPr eaLnBrk="1" hangingPunct="1"/>
            <a:endParaRPr lang="en-US" altLang="en-US" sz="1100" dirty="0">
              <a:ea typeface="MS PGothic" charset="-128"/>
              <a:cs typeface="Arial" charset="0"/>
            </a:endParaRPr>
          </a:p>
        </p:txBody>
      </p:sp>
      <p:sp>
        <p:nvSpPr>
          <p:cNvPr id="440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C8CD387-BD93-024F-90CC-7A3C3325D63E}" type="slidenum">
              <a:rPr lang="en-AU" altLang="en-US">
                <a:ea typeface="MS PGothic" charset="-128"/>
              </a:rPr>
              <a:pPr eaLnBrk="1" hangingPunct="1">
                <a:spcBef>
                  <a:spcPct val="0"/>
                </a:spcBef>
              </a:pPr>
              <a:t>10</a:t>
            </a:fld>
            <a:endParaRPr lang="en-AU" altLang="en-US">
              <a:ea typeface="MS PGothic" charset="-128"/>
            </a:endParaRPr>
          </a:p>
        </p:txBody>
      </p:sp>
    </p:spTree>
    <p:extLst>
      <p:ext uri="{BB962C8B-B14F-4D97-AF65-F5344CB8AC3E}">
        <p14:creationId xmlns:p14="http://schemas.microsoft.com/office/powerpoint/2010/main" val="996336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929665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sz="1100">
                <a:ea typeface="MS PGothic" charset="-128"/>
              </a:rPr>
              <a:t>We now provide some examples of applications that illustrate the requirements just enumerated.</a:t>
            </a:r>
          </a:p>
          <a:p>
            <a:pPr eaLnBrk="1" hangingPunct="1"/>
            <a:r>
              <a:rPr lang="en-US" altLang="en-US" sz="1100">
                <a:ea typeface="MS PGothic" charset="-128"/>
              </a:rPr>
              <a:t>• Confidentiality - Student grade information is an asset whose confidentiality is considered to be highly important by students. Grade information should only be available to students, their parents, and employees that require the information to do their job. Student enrollment information may have a moderate confidentiality rating. While still coveredby FERPA, this information is seen by more people on a daily basis, is less likely to be targeted than grade information, and results in less damage if disclosed. Directory information, such as lists of students or faculty or departmental lists, may be assigned a low confidentiality rating or indeed no rating. This information is typically freely available to the public and published on a school's Web site.</a:t>
            </a:r>
          </a:p>
          <a:p>
            <a:pPr eaLnBrk="1" hangingPunct="1"/>
            <a:r>
              <a:rPr lang="en-US" altLang="en-US" sz="1100">
                <a:ea typeface="MS PGothic" charset="-128"/>
              </a:rPr>
              <a:t>• Integrity – Consider a hospital patient's allergy information stored in a database. The doctor should be able to trust that the information is correct and current. Now suppose that an employee (e.g., a nurse) who is authorized to view and update this information deliberately falsifies the data to cause harm to the hospital. The database needs to be restored to a trusted basis quickly, and it should be possible to trace the error back to the person responsible. Patient allergy information is an example of an asset with a high requirement for integrity. Inaccurate information could result in serious harm or death to a patient and expose the hospital to massive liability.</a:t>
            </a:r>
          </a:p>
          <a:p>
            <a:pPr eaLnBrk="1" hangingPunct="1"/>
            <a:r>
              <a:rPr lang="en-US" altLang="en-US" sz="1100">
                <a:ea typeface="MS PGothic" charset="-128"/>
              </a:rPr>
              <a:t>• Availability - The more critical a component or service, the higher is the level of availability required. Consider a system that provides authentication services for critical systems, applications, and devices. An interruption of service results in the inability for customers to access computing resources and staff to access the resources they need to perform critical tasks. The loss of the service translates into a large financial loss in lost employee productivity and potential customer loss.</a:t>
            </a:r>
          </a:p>
        </p:txBody>
      </p:sp>
      <p:sp>
        <p:nvSpPr>
          <p:cNvPr id="460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AD40E0D-81AD-D043-A4F3-1064EA5C78F5}" type="slidenum">
              <a:rPr lang="en-AU" altLang="en-US">
                <a:ea typeface="MS PGothic" charset="-128"/>
              </a:rPr>
              <a:pPr eaLnBrk="1" hangingPunct="1">
                <a:spcBef>
                  <a:spcPct val="0"/>
                </a:spcBef>
              </a:pPr>
              <a:t>12</a:t>
            </a:fld>
            <a:endParaRPr lang="en-AU" altLang="en-US">
              <a:ea typeface="MS PGothic" charset="-128"/>
            </a:endParaRPr>
          </a:p>
        </p:txBody>
      </p:sp>
    </p:spTree>
    <p:extLst>
      <p:ext uri="{BB962C8B-B14F-4D97-AF65-F5344CB8AC3E}">
        <p14:creationId xmlns:p14="http://schemas.microsoft.com/office/powerpoint/2010/main" val="1000057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sz="1100" dirty="0">
                <a:ea typeface="MS PGothic" charset="-128"/>
                <a:cs typeface="Arial" charset="0"/>
              </a:rPr>
              <a:t>Computer security is both fascinating and complex. Some of the reasons follow:</a:t>
            </a:r>
          </a:p>
          <a:p>
            <a:pPr eaLnBrk="1" hangingPunct="1"/>
            <a:r>
              <a:rPr lang="en-US" altLang="en-US" sz="1100" b="1" dirty="0">
                <a:ea typeface="MS PGothic" charset="-128"/>
                <a:cs typeface="Arial" charset="0"/>
              </a:rPr>
              <a:t>1.</a:t>
            </a:r>
            <a:r>
              <a:rPr lang="en-US" altLang="en-US" sz="1100" dirty="0">
                <a:ea typeface="MS PGothic" charset="-128"/>
                <a:cs typeface="Arial" charset="0"/>
              </a:rPr>
              <a:t> Computer security is not as simple as it might first appear to the novice. The requirements seem to be straightforward, but the mechanisms used to meet those requirements can be quite complex and subtle.</a:t>
            </a:r>
          </a:p>
          <a:p>
            <a:pPr eaLnBrk="1" hangingPunct="1"/>
            <a:r>
              <a:rPr lang="en-US" altLang="en-US" sz="1100" b="1" dirty="0">
                <a:ea typeface="MS PGothic" charset="-128"/>
                <a:cs typeface="Arial" charset="0"/>
              </a:rPr>
              <a:t>2.</a:t>
            </a:r>
            <a:r>
              <a:rPr lang="en-US" altLang="en-US" sz="1100" dirty="0">
                <a:ea typeface="MS PGothic" charset="-128"/>
                <a:cs typeface="Arial" charset="0"/>
              </a:rPr>
              <a:t> In developing a particular security mechanism or algorithm, one must always consider potential attacks (often unexpected) on those security features. </a:t>
            </a:r>
          </a:p>
          <a:p>
            <a:pPr eaLnBrk="1" hangingPunct="1"/>
            <a:r>
              <a:rPr lang="en-US" altLang="en-US" sz="1100" b="1" dirty="0">
                <a:ea typeface="MS PGothic" charset="-128"/>
                <a:cs typeface="Arial" charset="0"/>
              </a:rPr>
              <a:t>3.</a:t>
            </a:r>
            <a:r>
              <a:rPr lang="en-US" altLang="en-US" sz="1100" dirty="0">
                <a:ea typeface="MS PGothic" charset="-128"/>
                <a:cs typeface="Arial" charset="0"/>
              </a:rPr>
              <a:t> Hence procedures used to provide particular services are often counterintuitive. </a:t>
            </a:r>
          </a:p>
          <a:p>
            <a:pPr eaLnBrk="1" hangingPunct="1"/>
            <a:r>
              <a:rPr lang="en-US" altLang="en-US" sz="1100" b="1" dirty="0">
                <a:ea typeface="MS PGothic" charset="-128"/>
                <a:cs typeface="Arial" charset="0"/>
              </a:rPr>
              <a:t>4.</a:t>
            </a:r>
            <a:r>
              <a:rPr lang="en-US" altLang="en-US" sz="1100" dirty="0">
                <a:ea typeface="MS PGothic" charset="-128"/>
                <a:cs typeface="Arial" charset="0"/>
              </a:rPr>
              <a:t> Security mechanisms typically involve more than a particular algorithm or protocol, but also require participants to have secret information, leading to issues of creation, distribution, and protection of that secret information. </a:t>
            </a:r>
          </a:p>
          <a:p>
            <a:pPr eaLnBrk="1" hangingPunct="1"/>
            <a:r>
              <a:rPr lang="en-US" altLang="en-US" sz="1100" b="1" dirty="0">
                <a:ea typeface="MS PGothic" charset="-128"/>
                <a:cs typeface="Arial" charset="0"/>
              </a:rPr>
              <a:t>5. </a:t>
            </a:r>
            <a:r>
              <a:rPr lang="en-US" altLang="en-US" sz="1100" dirty="0">
                <a:ea typeface="MS PGothic" charset="-128"/>
                <a:cs typeface="Arial" charset="0"/>
              </a:rPr>
              <a:t>Having designed various security mechanisms, it is necessary to decide where to use them.</a:t>
            </a:r>
          </a:p>
          <a:p>
            <a:pPr eaLnBrk="1" hangingPunct="1"/>
            <a:r>
              <a:rPr lang="en-US" altLang="en-US" sz="1100" b="1" dirty="0">
                <a:ea typeface="MS PGothic" charset="-128"/>
                <a:cs typeface="Arial" charset="0"/>
              </a:rPr>
              <a:t>6. </a:t>
            </a:r>
            <a:r>
              <a:rPr lang="en-US" altLang="en-US" sz="1100" dirty="0">
                <a:ea typeface="MS PGothic" charset="-128"/>
                <a:cs typeface="Arial" charset="0"/>
              </a:rPr>
              <a:t>Computer security is essentially a battle of wits between a perpetrator who tries to find holes and the designer or administrator who tries to close them. </a:t>
            </a:r>
          </a:p>
          <a:p>
            <a:pPr eaLnBrk="1" hangingPunct="1"/>
            <a:r>
              <a:rPr lang="en-US" altLang="en-US" sz="1100" b="1" dirty="0">
                <a:ea typeface="MS PGothic" charset="-128"/>
                <a:cs typeface="Arial" charset="0"/>
              </a:rPr>
              <a:t>7. </a:t>
            </a:r>
            <a:r>
              <a:rPr lang="en-US" altLang="en-US" sz="1100" dirty="0">
                <a:ea typeface="MS PGothic" charset="-128"/>
                <a:cs typeface="Arial" charset="0"/>
              </a:rPr>
              <a:t>There is a natural tendency on the part of users and system managers to perceive little benefit from security investment until a security failure occurs.</a:t>
            </a:r>
          </a:p>
          <a:p>
            <a:pPr eaLnBrk="1" hangingPunct="1"/>
            <a:r>
              <a:rPr lang="en-US" altLang="en-US" sz="1100" b="1" dirty="0">
                <a:ea typeface="MS PGothic" charset="-128"/>
                <a:cs typeface="Arial" charset="0"/>
              </a:rPr>
              <a:t>8. </a:t>
            </a:r>
            <a:r>
              <a:rPr lang="en-US" altLang="en-US" sz="1100" dirty="0">
                <a:ea typeface="MS PGothic" charset="-128"/>
                <a:cs typeface="Arial" charset="0"/>
              </a:rPr>
              <a:t>Security requires regular monitoring, difficult in today's short-term environment.</a:t>
            </a:r>
          </a:p>
          <a:p>
            <a:pPr eaLnBrk="1" hangingPunct="1"/>
            <a:r>
              <a:rPr lang="en-US" altLang="en-US" sz="1100" b="1" dirty="0">
                <a:ea typeface="MS PGothic" charset="-128"/>
                <a:cs typeface="Arial" charset="0"/>
              </a:rPr>
              <a:t>9. </a:t>
            </a:r>
            <a:r>
              <a:rPr lang="en-US" altLang="en-US" sz="1100" dirty="0">
                <a:ea typeface="MS PGothic" charset="-128"/>
                <a:cs typeface="Arial" charset="0"/>
              </a:rPr>
              <a:t>Security is still too often an afterthought - incorporated after the design is complete.</a:t>
            </a:r>
          </a:p>
          <a:p>
            <a:pPr eaLnBrk="1" hangingPunct="1"/>
            <a:r>
              <a:rPr lang="en-US" altLang="en-US" sz="1100" b="1" dirty="0">
                <a:ea typeface="MS PGothic" charset="-128"/>
                <a:cs typeface="Arial" charset="0"/>
              </a:rPr>
              <a:t>10. </a:t>
            </a:r>
            <a:r>
              <a:rPr lang="en-US" altLang="en-US" sz="1100" dirty="0">
                <a:ea typeface="MS PGothic" charset="-128"/>
                <a:cs typeface="Arial" charset="0"/>
              </a:rPr>
              <a:t>Many users / security administrators view strong security as an impediment to efficient and user-friendly operation of an information system or use of information.</a:t>
            </a:r>
          </a:p>
          <a:p>
            <a:pPr eaLnBrk="1" hangingPunct="1"/>
            <a:endParaRPr lang="en-US" altLang="en-US" sz="1100" dirty="0">
              <a:ea typeface="MS PGothic" charset="-128"/>
              <a:cs typeface="Arial" charset="0"/>
            </a:endParaRPr>
          </a:p>
        </p:txBody>
      </p:sp>
      <p:sp>
        <p:nvSpPr>
          <p:cNvPr id="471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649B247-5402-2949-8AC7-101EF1989DA9}" type="slidenum">
              <a:rPr lang="en-AU" altLang="en-US">
                <a:ea typeface="MS PGothic" charset="-128"/>
              </a:rPr>
              <a:pPr eaLnBrk="1" hangingPunct="1">
                <a:spcBef>
                  <a:spcPct val="0"/>
                </a:spcBef>
              </a:pPr>
              <a:t>13</a:t>
            </a:fld>
            <a:endParaRPr lang="en-AU" altLang="en-US">
              <a:ea typeface="MS PGothic" charset="-128"/>
            </a:endParaRPr>
          </a:p>
        </p:txBody>
      </p:sp>
    </p:spTree>
    <p:extLst>
      <p:ext uri="{BB962C8B-B14F-4D97-AF65-F5344CB8AC3E}">
        <p14:creationId xmlns:p14="http://schemas.microsoft.com/office/powerpoint/2010/main" val="1759128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2CC472E-EC0D-304D-AF18-ECD84C0D06AB}" type="slidenum">
              <a:rPr lang="en-AU" altLang="en-US"/>
              <a:pPr eaLnBrk="1" hangingPunct="1">
                <a:spcBef>
                  <a:spcPct val="0"/>
                </a:spcBef>
              </a:pPr>
              <a:t>14</a:t>
            </a:fld>
            <a:endParaRPr lang="en-AU" altLang="en-US"/>
          </a:p>
        </p:txBody>
      </p:sp>
      <p:sp>
        <p:nvSpPr>
          <p:cNvPr id="67587" name="Rectangle 4"/>
          <p:cNvSpPr>
            <a:spLocks noGrp="1" noRot="1" noChangeAspect="1" noChangeArrowheads="1" noTextEdit="1"/>
          </p:cNvSpPr>
          <p:nvPr>
            <p:ph type="sldImg"/>
          </p:nvPr>
        </p:nvSpPr>
        <p:spPr>
          <a:ln/>
        </p:spPr>
      </p:sp>
      <p:sp>
        <p:nvSpPr>
          <p:cNvPr id="67588" name="Rectangle 5"/>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fontAlgn="auto" hangingPunct="1">
              <a:spcAft>
                <a:spcPts val="0"/>
              </a:spcAft>
              <a:buFont typeface="Arial" pitchFamily="34" charset="0"/>
              <a:buNone/>
              <a:defRPr/>
            </a:pPr>
            <a:r>
              <a:rPr kumimoji="1" lang="en-US" sz="1400" dirty="0">
                <a:solidFill>
                  <a:schemeClr val="tx1"/>
                </a:solidFill>
                <a:latin typeface="Arial" charset="0"/>
              </a:rPr>
              <a:t>Week 1  </a:t>
            </a:r>
            <a:r>
              <a:rPr kumimoji="1" lang="en-US" dirty="0">
                <a:solidFill>
                  <a:schemeClr val="tx1"/>
                </a:solidFill>
                <a:latin typeface="Arial" charset="0"/>
              </a:rPr>
              <a:t>1.1 Key Security Concepts or Requirements Summary</a:t>
            </a:r>
          </a:p>
          <a:p>
            <a:pPr eaLnBrk="1" hangingPunct="1"/>
            <a:endParaRPr lang="en-US" altLang="en-US" dirty="0">
              <a:latin typeface="Times New Roman" charset="0"/>
            </a:endParaRPr>
          </a:p>
        </p:txBody>
      </p:sp>
    </p:spTree>
    <p:extLst>
      <p:ext uri="{BB962C8B-B14F-4D97-AF65-F5344CB8AC3E}">
        <p14:creationId xmlns:p14="http://schemas.microsoft.com/office/powerpoint/2010/main" val="6712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Added by </a:t>
            </a:r>
            <a:r>
              <a:rPr lang="en-US" altLang="en-US" sz="1200" dirty="0" err="1"/>
              <a:t>Chuan</a:t>
            </a:r>
            <a:r>
              <a:rPr lang="en-US" altLang="en-US" sz="1200" dirty="0"/>
              <a:t> Yue at the Colorado School of Mines.</a:t>
            </a:r>
          </a:p>
          <a:p>
            <a:pPr eaLnBrk="1" hangingPunct="1"/>
            <a:endParaRPr lang="en-US" altLang="en-US" dirty="0">
              <a:ea typeface="MS PGothic" charset="-128"/>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B145AC4-9AAF-1A4F-B7F3-39E088740DA4}" type="slidenum">
              <a:rPr lang="en-AU" altLang="en-US">
                <a:ea typeface="MS PGothic" charset="-128"/>
              </a:rPr>
              <a:pPr eaLnBrk="1" hangingPunct="1">
                <a:spcBef>
                  <a:spcPct val="0"/>
                </a:spcBef>
              </a:pPr>
              <a:t>2</a:t>
            </a:fld>
            <a:endParaRPr lang="en-AU" altLang="en-US">
              <a:ea typeface="MS PGothic" charset="-128"/>
            </a:endParaRPr>
          </a:p>
        </p:txBody>
      </p:sp>
    </p:spTree>
    <p:extLst>
      <p:ext uri="{BB962C8B-B14F-4D97-AF65-F5344CB8AC3E}">
        <p14:creationId xmlns:p14="http://schemas.microsoft.com/office/powerpoint/2010/main" val="105549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pPr>
            <a:r>
              <a:rPr lang="en-US" altLang="en-US" sz="1000" dirty="0">
                <a:ea typeface="MS PGothic" charset="-128"/>
              </a:rPr>
              <a:t>Throughout this book, we describe the most important standards in use or being developed for various aspects of cryptography and</a:t>
            </a:r>
          </a:p>
          <a:p>
            <a:pPr eaLnBrk="1" hangingPunct="1">
              <a:lnSpc>
                <a:spcPct val="90000"/>
              </a:lnSpc>
            </a:pPr>
            <a:r>
              <a:rPr lang="en-US" altLang="en-US" sz="1000" dirty="0">
                <a:ea typeface="MS PGothic" charset="-128"/>
              </a:rPr>
              <a:t>network security. Various organizations have been involved in the development or promotion of these standards including:</a:t>
            </a:r>
          </a:p>
          <a:p>
            <a:pPr eaLnBrk="1" hangingPunct="1">
              <a:lnSpc>
                <a:spcPct val="90000"/>
              </a:lnSpc>
            </a:pPr>
            <a:r>
              <a:rPr lang="en-US" altLang="en-US" sz="1000" dirty="0">
                <a:ea typeface="MS PGothic" charset="-128"/>
              </a:rPr>
              <a:t>• NIST is a U.S. federal agency that deals with measurement science, standards, and technology related to U.S. government use</a:t>
            </a:r>
          </a:p>
          <a:p>
            <a:pPr eaLnBrk="1" hangingPunct="1">
              <a:lnSpc>
                <a:spcPct val="90000"/>
              </a:lnSpc>
            </a:pPr>
            <a:r>
              <a:rPr lang="en-US" altLang="en-US" sz="1000" dirty="0">
                <a:ea typeface="MS PGothic" charset="-128"/>
              </a:rPr>
              <a:t>and to the promotion of U.S. private-sector innovation. Despite its national scope, NIST Federal Information Processing Standards (FIPS) and Special Publications (SP) have a worldwide impact.</a:t>
            </a:r>
          </a:p>
          <a:p>
            <a:pPr eaLnBrk="1" hangingPunct="1">
              <a:lnSpc>
                <a:spcPct val="90000"/>
              </a:lnSpc>
            </a:pPr>
            <a:r>
              <a:rPr lang="en-US" altLang="en-US" sz="1000" dirty="0">
                <a:ea typeface="MS PGothic" charset="-128"/>
              </a:rPr>
              <a:t>• 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a:t>
            </a:r>
          </a:p>
          <a:p>
            <a:pPr eaLnBrk="1" hangingPunct="1">
              <a:lnSpc>
                <a:spcPct val="90000"/>
              </a:lnSpc>
            </a:pPr>
            <a:r>
              <a:rPr lang="en-US" altLang="en-US" sz="1000" dirty="0">
                <a:ea typeface="MS PGothic" charset="-128"/>
              </a:rPr>
              <a:t>• ITU is an international organization within the United Nations System in which governments and the private sector coordinate global telecom networks and services The ITU Telecommunication Standardization Sector (ITU-T) is one of the three sectors of the ITU. ITU-T's mission is the production of standards covering all fields of telecommunications. ITU-T standards are referred to as Recommendations.</a:t>
            </a:r>
          </a:p>
          <a:p>
            <a:pPr eaLnBrk="1" hangingPunct="1">
              <a:lnSpc>
                <a:spcPct val="90000"/>
              </a:lnSpc>
            </a:pPr>
            <a:r>
              <a:rPr lang="en-US" altLang="en-US" sz="1000" dirty="0">
                <a:ea typeface="MS PGothic" charset="-128"/>
              </a:rPr>
              <a:t>•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p:txBody>
      </p:sp>
      <p:sp>
        <p:nvSpPr>
          <p:cNvPr id="378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2186341-E2AB-0147-B2A6-3A1856C1EEF2}" type="slidenum">
              <a:rPr lang="en-AU" altLang="en-US">
                <a:ea typeface="MS PGothic" charset="-128"/>
              </a:rPr>
              <a:pPr eaLnBrk="1" hangingPunct="1">
                <a:spcBef>
                  <a:spcPct val="0"/>
                </a:spcBef>
              </a:pPr>
              <a:t>3</a:t>
            </a:fld>
            <a:endParaRPr lang="en-AU" altLang="en-US">
              <a:ea typeface="MS PGothic" charset="-128"/>
            </a:endParaRPr>
          </a:p>
        </p:txBody>
      </p:sp>
    </p:spTree>
    <p:extLst>
      <p:ext uri="{BB962C8B-B14F-4D97-AF65-F5344CB8AC3E}">
        <p14:creationId xmlns:p14="http://schemas.microsoft.com/office/powerpoint/2010/main" val="1459271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lnSpc>
                <a:spcPct val="90000"/>
              </a:lnSpc>
            </a:pPr>
            <a:r>
              <a:rPr lang="en-US" altLang="en-US" sz="1000" dirty="0"/>
              <a:t>Added by </a:t>
            </a:r>
            <a:r>
              <a:rPr lang="en-US" altLang="en-US" sz="1000" dirty="0" err="1"/>
              <a:t>Chuan</a:t>
            </a:r>
            <a:r>
              <a:rPr lang="en-US" altLang="en-US" sz="1000" dirty="0"/>
              <a:t> Yue at the Colorado School of Mines.</a:t>
            </a: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3FDFA78-3CEE-EB42-9FDB-30AB3FF30CEE}" type="slidenum">
              <a:rPr lang="en-AU" altLang="en-US"/>
              <a:pPr>
                <a:spcBef>
                  <a:spcPct val="0"/>
                </a:spcBef>
              </a:pPr>
              <a:t>4</a:t>
            </a:fld>
            <a:endParaRPr lang="en-AU" altLang="en-US"/>
          </a:p>
        </p:txBody>
      </p:sp>
    </p:spTree>
    <p:extLst>
      <p:ext uri="{BB962C8B-B14F-4D97-AF65-F5344CB8AC3E}">
        <p14:creationId xmlns:p14="http://schemas.microsoft.com/office/powerpoint/2010/main" val="175324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CD596AC-C61A-B440-A459-9BA4CBBEC0B2}" type="slidenum">
              <a:rPr lang="en-AU" altLang="en-US"/>
              <a:pPr eaLnBrk="1" hangingPunct="1">
                <a:spcBef>
                  <a:spcPct val="0"/>
                </a:spcBef>
              </a:pPr>
              <a:t>5</a:t>
            </a:fld>
            <a:endParaRPr lang="en-AU"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latin typeface="Times New Roman" charset="0"/>
              </a:rPr>
              <a:t>The NIST Computer Security Handbook [NIST95] defines the term </a:t>
            </a:r>
            <a:r>
              <a:rPr lang="en-US" altLang="en-US" i="1" dirty="0">
                <a:latin typeface="Times New Roman" charset="0"/>
              </a:rPr>
              <a:t>computer security</a:t>
            </a:r>
            <a:r>
              <a:rPr lang="en-US" altLang="en-US" dirty="0">
                <a:latin typeface="Times New Roman" charset="0"/>
              </a:rPr>
              <a:t> as shown. This definition introduces three key objectives that are at the heart of computer security as we see on the next slide.</a:t>
            </a:r>
          </a:p>
        </p:txBody>
      </p:sp>
    </p:spTree>
    <p:extLst>
      <p:ext uri="{BB962C8B-B14F-4D97-AF65-F5344CB8AC3E}">
        <p14:creationId xmlns:p14="http://schemas.microsoft.com/office/powerpoint/2010/main" val="1710717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100" dirty="0"/>
              <a:t>Added by </a:t>
            </a:r>
            <a:r>
              <a:rPr lang="en-US" altLang="en-US" sz="1100" dirty="0" err="1"/>
              <a:t>Chuan</a:t>
            </a:r>
            <a:r>
              <a:rPr lang="en-US" altLang="en-US" sz="1100" dirty="0"/>
              <a:t> Yue at the Colorado School of Mines.</a:t>
            </a:r>
          </a:p>
          <a:p>
            <a:pPr eaLnBrk="1" hangingPunct="1"/>
            <a:endParaRPr lang="en-US" altLang="en-US" sz="1100" dirty="0">
              <a:ea typeface="MS PGothic" charset="-128"/>
              <a:cs typeface="Arial" charset="0"/>
            </a:endParaRPr>
          </a:p>
        </p:txBody>
      </p:sp>
      <p:sp>
        <p:nvSpPr>
          <p:cNvPr id="399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F1145DB-5194-B142-ADA6-D65C45C86D7C}" type="slidenum">
              <a:rPr lang="en-AU" altLang="en-US">
                <a:ea typeface="MS PGothic" charset="-128"/>
              </a:rPr>
              <a:pPr eaLnBrk="1" hangingPunct="1">
                <a:spcBef>
                  <a:spcPct val="0"/>
                </a:spcBef>
              </a:pPr>
              <a:t>6</a:t>
            </a:fld>
            <a:endParaRPr lang="en-AU" altLang="en-US">
              <a:ea typeface="MS PGothic" charset="-128"/>
            </a:endParaRPr>
          </a:p>
        </p:txBody>
      </p:sp>
    </p:spTree>
    <p:extLst>
      <p:ext uri="{BB962C8B-B14F-4D97-AF65-F5344CB8AC3E}">
        <p14:creationId xmlns:p14="http://schemas.microsoft.com/office/powerpoint/2010/main" val="1514107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100" dirty="0"/>
              <a:t>Added by </a:t>
            </a:r>
            <a:r>
              <a:rPr lang="en-US" altLang="en-US" sz="1100" dirty="0" err="1"/>
              <a:t>Chuan</a:t>
            </a:r>
            <a:r>
              <a:rPr lang="en-US" altLang="en-US" sz="1100" dirty="0"/>
              <a:t> Yue at the Colorado School of Mines.</a:t>
            </a:r>
          </a:p>
          <a:p>
            <a:pPr eaLnBrk="1" hangingPunct="1"/>
            <a:endParaRPr lang="en-US" altLang="en-US" sz="1100" dirty="0">
              <a:ea typeface="MS PGothic" charset="-128"/>
              <a:cs typeface="Arial" charset="0"/>
            </a:endParaRPr>
          </a:p>
        </p:txBody>
      </p:sp>
      <p:sp>
        <p:nvSpPr>
          <p:cNvPr id="409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5458C24-AAEE-2246-8E32-05BC78B51810}" type="slidenum">
              <a:rPr lang="en-AU" altLang="en-US">
                <a:ea typeface="MS PGothic" charset="-128"/>
              </a:rPr>
              <a:pPr eaLnBrk="1" hangingPunct="1">
                <a:spcBef>
                  <a:spcPct val="0"/>
                </a:spcBef>
              </a:pPr>
              <a:t>7</a:t>
            </a:fld>
            <a:endParaRPr lang="en-AU" altLang="en-US">
              <a:ea typeface="MS PGothic" charset="-128"/>
            </a:endParaRPr>
          </a:p>
        </p:txBody>
      </p:sp>
    </p:spTree>
    <p:extLst>
      <p:ext uri="{BB962C8B-B14F-4D97-AF65-F5344CB8AC3E}">
        <p14:creationId xmlns:p14="http://schemas.microsoft.com/office/powerpoint/2010/main" val="207372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100" dirty="0"/>
              <a:t>Added by </a:t>
            </a:r>
            <a:r>
              <a:rPr lang="en-US" altLang="en-US" sz="1100" dirty="0" err="1"/>
              <a:t>Chuan</a:t>
            </a:r>
            <a:r>
              <a:rPr lang="en-US" altLang="en-US" sz="1100" dirty="0"/>
              <a:t> Yue at the Colorado School of Mines.</a:t>
            </a:r>
          </a:p>
          <a:p>
            <a:pPr eaLnBrk="1" hangingPunct="1"/>
            <a:endParaRPr lang="en-US" altLang="en-US" sz="1100" dirty="0">
              <a:ea typeface="MS PGothic" charset="-128"/>
              <a:cs typeface="Arial" charset="0"/>
            </a:endParaRPr>
          </a:p>
        </p:txBody>
      </p:sp>
      <p:sp>
        <p:nvSpPr>
          <p:cNvPr id="419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0DC85B8-1C95-9A4E-B626-34E764A9ECFA}" type="slidenum">
              <a:rPr lang="en-AU" altLang="en-US">
                <a:ea typeface="MS PGothic" charset="-128"/>
              </a:rPr>
              <a:pPr eaLnBrk="1" hangingPunct="1">
                <a:spcBef>
                  <a:spcPct val="0"/>
                </a:spcBef>
              </a:pPr>
              <a:t>8</a:t>
            </a:fld>
            <a:endParaRPr lang="en-AU" altLang="en-US">
              <a:ea typeface="MS PGothic" charset="-128"/>
            </a:endParaRPr>
          </a:p>
        </p:txBody>
      </p:sp>
    </p:spTree>
    <p:extLst>
      <p:ext uri="{BB962C8B-B14F-4D97-AF65-F5344CB8AC3E}">
        <p14:creationId xmlns:p14="http://schemas.microsoft.com/office/powerpoint/2010/main" val="1586051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dirty="0"/>
              <a:t>These three concepts form what is often referred to as the </a:t>
            </a:r>
            <a:r>
              <a:rPr lang="en-US" altLang="en-US" b="1" dirty="0"/>
              <a:t>CIA triad</a:t>
            </a:r>
            <a:r>
              <a:rPr lang="en-US" altLang="en-US" dirty="0"/>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lnSpc>
                <a:spcPct val="90000"/>
              </a:lnSpc>
            </a:pPr>
            <a:r>
              <a:rPr lang="en-US" altLang="en-US" dirty="0"/>
              <a:t>• </a:t>
            </a:r>
            <a:r>
              <a:rPr lang="en-US" altLang="en-US" b="1" dirty="0"/>
              <a:t>Confidentiality</a:t>
            </a:r>
            <a:r>
              <a:rPr lang="en-US" altLang="en-US" dirty="0"/>
              <a:t> (covers both data confidentiality and privacy): preserving authorized restrictions on information access and disclosure, including means for protecting personal privacy and proprietary information. A loss of confidentiality is the unauthorized disclosure of information.</a:t>
            </a:r>
          </a:p>
          <a:p>
            <a:pPr eaLnBrk="1" hangingPunct="1">
              <a:lnSpc>
                <a:spcPct val="90000"/>
              </a:lnSpc>
            </a:pPr>
            <a:r>
              <a:rPr lang="en-US" altLang="en-US" dirty="0"/>
              <a:t>• </a:t>
            </a:r>
            <a:r>
              <a:rPr lang="en-US" altLang="en-US" b="1" dirty="0"/>
              <a:t>Integrity</a:t>
            </a:r>
            <a:r>
              <a:rPr lang="en-US" altLang="en-US" dirty="0"/>
              <a:t> (covers both data and system integrity)</a:t>
            </a:r>
            <a:r>
              <a:rPr lang="en-US" altLang="en-US" b="1" dirty="0"/>
              <a:t>:</a:t>
            </a:r>
            <a:r>
              <a:rPr lang="en-US" altLang="en-US" dirty="0"/>
              <a:t> Guarding against improper information modification or destruction, and includes ensuring information non-repudiation and authenticity. A loss of integrity is the unauthorized modification or destruction of information.</a:t>
            </a:r>
          </a:p>
          <a:p>
            <a:pPr eaLnBrk="1" hangingPunct="1">
              <a:lnSpc>
                <a:spcPct val="90000"/>
              </a:lnSpc>
            </a:pPr>
            <a:r>
              <a:rPr lang="en-US" altLang="en-US" dirty="0"/>
              <a:t>• </a:t>
            </a:r>
            <a:r>
              <a:rPr lang="en-US" altLang="en-US" b="1" dirty="0"/>
              <a:t>Availability:</a:t>
            </a:r>
            <a:r>
              <a:rPr lang="en-US" altLang="en-US" dirty="0"/>
              <a:t> Ensuring timely and reliable access to and use of information. A loss of availability is the disruption of access to or use of information or an information system.</a:t>
            </a:r>
          </a:p>
          <a:p>
            <a:pPr eaLnBrk="1" hangingPunct="1">
              <a:lnSpc>
                <a:spcPct val="90000"/>
              </a:lnSpc>
            </a:pPr>
            <a:r>
              <a:rPr lang="en-US" altLang="en-US" dirty="0"/>
              <a:t>Although the use of the CIA triad to define security objectives is well established, some in the security field feel that additional concepts are needed to present a complete picture. Two of the most commonly mentioned are:</a:t>
            </a:r>
          </a:p>
          <a:p>
            <a:pPr eaLnBrk="1" hangingPunct="1">
              <a:lnSpc>
                <a:spcPct val="90000"/>
              </a:lnSpc>
            </a:pPr>
            <a:endParaRPr lang="en-US" altLang="en-US" dirty="0"/>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13584B3-D275-CA45-9B30-E3D7F94C0E2F}" type="slidenum">
              <a:rPr lang="en-AU" altLang="en-US"/>
              <a:pPr>
                <a:spcBef>
                  <a:spcPct val="0"/>
                </a:spcBef>
              </a:pPr>
              <a:t>9</a:t>
            </a:fld>
            <a:endParaRPr lang="en-AU" altLang="en-US"/>
          </a:p>
        </p:txBody>
      </p:sp>
    </p:spTree>
    <p:extLst>
      <p:ext uri="{BB962C8B-B14F-4D97-AF65-F5344CB8AC3E}">
        <p14:creationId xmlns:p14="http://schemas.microsoft.com/office/powerpoint/2010/main" val="127156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B816D29-3124-4C4E-A2EC-3CAA70F2F8CA}" type="slidenum">
              <a:rPr lang="en-US" altLang="en-US"/>
              <a:pPr/>
              <a:t>‹#›</a:t>
            </a:fld>
            <a:endParaRPr lang="en-US" altLang="en-US"/>
          </a:p>
        </p:txBody>
      </p:sp>
    </p:spTree>
    <p:extLst>
      <p:ext uri="{BB962C8B-B14F-4D97-AF65-F5344CB8AC3E}">
        <p14:creationId xmlns:p14="http://schemas.microsoft.com/office/powerpoint/2010/main" val="105197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84703CE-E33C-3C48-8928-3778765F4474}" type="slidenum">
              <a:rPr lang="en-US" altLang="en-US"/>
              <a:pPr/>
              <a:t>‹#›</a:t>
            </a:fld>
            <a:endParaRPr lang="en-US" altLang="en-US"/>
          </a:p>
        </p:txBody>
      </p:sp>
    </p:spTree>
    <p:extLst>
      <p:ext uri="{BB962C8B-B14F-4D97-AF65-F5344CB8AC3E}">
        <p14:creationId xmlns:p14="http://schemas.microsoft.com/office/powerpoint/2010/main" val="60687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4150E28-8BE4-2E4F-8C47-DCB4BD65F673}" type="slidenum">
              <a:rPr lang="en-US" altLang="en-US"/>
              <a:pPr/>
              <a:t>‹#›</a:t>
            </a:fld>
            <a:endParaRPr lang="en-US" altLang="en-US"/>
          </a:p>
        </p:txBody>
      </p:sp>
    </p:spTree>
    <p:extLst>
      <p:ext uri="{BB962C8B-B14F-4D97-AF65-F5344CB8AC3E}">
        <p14:creationId xmlns:p14="http://schemas.microsoft.com/office/powerpoint/2010/main" val="137391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9B0CABA-6AC3-4342-A988-89D451DD9D3D}" type="slidenum">
              <a:rPr lang="en-US" altLang="en-US"/>
              <a:pPr/>
              <a:t>‹#›</a:t>
            </a:fld>
            <a:endParaRPr lang="en-US" altLang="en-US"/>
          </a:p>
        </p:txBody>
      </p:sp>
    </p:spTree>
    <p:extLst>
      <p:ext uri="{BB962C8B-B14F-4D97-AF65-F5344CB8AC3E}">
        <p14:creationId xmlns:p14="http://schemas.microsoft.com/office/powerpoint/2010/main" val="38470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93D7677-1327-F449-ADC6-915C3D87FD6E}" type="slidenum">
              <a:rPr lang="en-US" altLang="en-US"/>
              <a:pPr/>
              <a:t>‹#›</a:t>
            </a:fld>
            <a:endParaRPr lang="en-US" altLang="en-US"/>
          </a:p>
        </p:txBody>
      </p:sp>
    </p:spTree>
    <p:extLst>
      <p:ext uri="{BB962C8B-B14F-4D97-AF65-F5344CB8AC3E}">
        <p14:creationId xmlns:p14="http://schemas.microsoft.com/office/powerpoint/2010/main" val="186771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442EF00-47DC-B742-BBCE-01640FB85496}" type="slidenum">
              <a:rPr lang="en-US" altLang="en-US"/>
              <a:pPr/>
              <a:t>‹#›</a:t>
            </a:fld>
            <a:endParaRPr lang="en-US" altLang="en-US"/>
          </a:p>
        </p:txBody>
      </p:sp>
    </p:spTree>
    <p:extLst>
      <p:ext uri="{BB962C8B-B14F-4D97-AF65-F5344CB8AC3E}">
        <p14:creationId xmlns:p14="http://schemas.microsoft.com/office/powerpoint/2010/main" val="88535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8923ED4-4E1F-D940-B792-7B9157381D56}" type="slidenum">
              <a:rPr lang="en-US" altLang="en-US"/>
              <a:pPr/>
              <a:t>‹#›</a:t>
            </a:fld>
            <a:endParaRPr lang="en-US" altLang="en-US"/>
          </a:p>
        </p:txBody>
      </p:sp>
    </p:spTree>
    <p:extLst>
      <p:ext uri="{BB962C8B-B14F-4D97-AF65-F5344CB8AC3E}">
        <p14:creationId xmlns:p14="http://schemas.microsoft.com/office/powerpoint/2010/main" val="18672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B5DBF10-D9CD-E449-9434-5EDB206EDB69}" type="slidenum">
              <a:rPr lang="en-US" altLang="en-US"/>
              <a:pPr/>
              <a:t>‹#›</a:t>
            </a:fld>
            <a:endParaRPr lang="en-US" altLang="en-US"/>
          </a:p>
        </p:txBody>
      </p:sp>
    </p:spTree>
    <p:extLst>
      <p:ext uri="{BB962C8B-B14F-4D97-AF65-F5344CB8AC3E}">
        <p14:creationId xmlns:p14="http://schemas.microsoft.com/office/powerpoint/2010/main" val="77160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1D6945B-3DC4-3E4B-91AB-BC567F0DE48D}" type="slidenum">
              <a:rPr lang="en-US" altLang="en-US"/>
              <a:pPr/>
              <a:t>‹#›</a:t>
            </a:fld>
            <a:endParaRPr lang="en-US" altLang="en-US"/>
          </a:p>
        </p:txBody>
      </p:sp>
    </p:spTree>
    <p:extLst>
      <p:ext uri="{BB962C8B-B14F-4D97-AF65-F5344CB8AC3E}">
        <p14:creationId xmlns:p14="http://schemas.microsoft.com/office/powerpoint/2010/main" val="178327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BBF3811-2C7A-2841-9AC0-7B805B397E15}" type="slidenum">
              <a:rPr lang="en-US" altLang="en-US"/>
              <a:pPr/>
              <a:t>‹#›</a:t>
            </a:fld>
            <a:endParaRPr lang="en-US" altLang="en-US"/>
          </a:p>
        </p:txBody>
      </p:sp>
    </p:spTree>
    <p:extLst>
      <p:ext uri="{BB962C8B-B14F-4D97-AF65-F5344CB8AC3E}">
        <p14:creationId xmlns:p14="http://schemas.microsoft.com/office/powerpoint/2010/main" val="123267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12F3604-2B4A-F640-9DC4-8209730A1AB9}" type="slidenum">
              <a:rPr lang="en-US" altLang="en-US"/>
              <a:pPr/>
              <a:t>‹#›</a:t>
            </a:fld>
            <a:endParaRPr lang="en-US" altLang="en-US"/>
          </a:p>
        </p:txBody>
      </p:sp>
    </p:spTree>
    <p:extLst>
      <p:ext uri="{BB962C8B-B14F-4D97-AF65-F5344CB8AC3E}">
        <p14:creationId xmlns:p14="http://schemas.microsoft.com/office/powerpoint/2010/main" val="82877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8A76F45-85AA-0547-BD84-B0920F43785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uccs-ex1.uccs.edu/owa/redir.aspx?C=02b2c8946b074abd8d054b395e80dff9&amp;URL=http://www.isoc.org/" TargetMode="External"/><Relationship Id="rId13" Type="http://schemas.openxmlformats.org/officeDocument/2006/relationships/hyperlink" Target="https://uccs-ex1.uccs.edu/owa/redir.aspx?C=02b2c8946b074abd8d054b395e80dff9&amp;URL=http://www.acm.org/" TargetMode="External"/><Relationship Id="rId3" Type="http://schemas.openxmlformats.org/officeDocument/2006/relationships/hyperlink" Target="https://uccs-ex1.uccs.edu/owa/redir.aspx?C=02b2c8946b074abd8d054b395e80dff9&amp;URL=http://www.nsa.gov/" TargetMode="External"/><Relationship Id="rId7" Type="http://schemas.openxmlformats.org/officeDocument/2006/relationships/hyperlink" Target="https://uccs-ex1.uccs.edu/owa/redir.aspx?C=02b2c8946b074abd8d054b395e80dff9&amp;URL=http://www.itu.int/" TargetMode="External"/><Relationship Id="rId12" Type="http://schemas.openxmlformats.org/officeDocument/2006/relationships/hyperlink" Target="https://uccs-ex1.uccs.edu/owa/redir.aspx?C=02b2c8946b074abd8d054b395e80dff9&amp;URL=http://www.computer.org" TargetMode="External"/><Relationship Id="rId2" Type="http://schemas.openxmlformats.org/officeDocument/2006/relationships/notesSlide" Target="../notesSlides/notesSlide4.xml"/><Relationship Id="rId16" Type="http://schemas.openxmlformats.org/officeDocument/2006/relationships/hyperlink" Target="http://ccsp.mines.edu/" TargetMode="External"/><Relationship Id="rId1" Type="http://schemas.openxmlformats.org/officeDocument/2006/relationships/slideLayout" Target="../slideLayouts/slideLayout2.xml"/><Relationship Id="rId6" Type="http://schemas.openxmlformats.org/officeDocument/2006/relationships/hyperlink" Target="https://uccs-ex1.uccs.edu/owa/redir.aspx?C=02b2c8946b074abd8d054b395e80dff9&amp;URL=http://www.dhs.gov/" TargetMode="External"/><Relationship Id="rId11" Type="http://schemas.openxmlformats.org/officeDocument/2006/relationships/hyperlink" Target="https://uccs-ex1.uccs.edu/owa/redir.aspx?C=02b2c8946b074abd8d054b395e80dff9&amp;URL=http://www.iso.org" TargetMode="External"/><Relationship Id="rId5" Type="http://schemas.openxmlformats.org/officeDocument/2006/relationships/hyperlink" Target="https://uccs-ex1.uccs.edu/owa/redir.aspx?C=02b2c8946b074abd8d054b395e80dff9&amp;URL=http://www.commoncriteriaportal.org/" TargetMode="External"/><Relationship Id="rId15" Type="http://schemas.openxmlformats.org/officeDocument/2006/relationships/hyperlink" Target="https://www.us-cert.gov/" TargetMode="External"/><Relationship Id="rId10" Type="http://schemas.openxmlformats.org/officeDocument/2006/relationships/hyperlink" Target="https://uccs-ex1.uccs.edu/owa/redir.aspx?C=02b2c8946b074abd8d054b395e80dff9&amp;URL=http://www.iab.org/" TargetMode="External"/><Relationship Id="rId4" Type="http://schemas.openxmlformats.org/officeDocument/2006/relationships/hyperlink" Target="https://uccs-ex1.uccs.edu/owa/redir.aspx?C=02b2c8946b074abd8d054b395e80dff9&amp;URL=http://csrc.nist.gov/" TargetMode="External"/><Relationship Id="rId9" Type="http://schemas.openxmlformats.org/officeDocument/2006/relationships/hyperlink" Target="https://uccs-ex1.uccs.edu/owa/redir.aspx?C=02b2c8946b074abd8d054b395e80dff9&amp;URL=http://www.ietf.org/" TargetMode="External"/><Relationship Id="rId14" Type="http://schemas.openxmlformats.org/officeDocument/2006/relationships/hyperlink" Target="http://www.usenix.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type="subTitle" idx="1"/>
          </p:nvPr>
        </p:nvSpPr>
        <p:spPr>
          <a:xfrm>
            <a:off x="611560" y="4343400"/>
            <a:ext cx="8246368" cy="2057400"/>
          </a:xfrm>
        </p:spPr>
        <p:txBody>
          <a:bodyPr rtlCol="0">
            <a:normAutofit/>
          </a:bodyPr>
          <a:lstStyle/>
          <a:p>
            <a:pPr eaLnBrk="1" fontAlgn="auto" hangingPunct="1">
              <a:spcAft>
                <a:spcPts val="0"/>
              </a:spcAft>
              <a:buFont typeface="Arial" pitchFamily="34" charset="0"/>
              <a:buNone/>
              <a:defRPr/>
            </a:pPr>
            <a:r>
              <a:rPr kumimoji="1" lang="en-US" sz="3600" dirty="0">
                <a:solidFill>
                  <a:schemeClr val="tx1"/>
                </a:solidFill>
                <a:latin typeface="Arial" charset="0"/>
              </a:rPr>
              <a:t>Week 1  </a:t>
            </a:r>
          </a:p>
          <a:p>
            <a:pPr eaLnBrk="1" fontAlgn="auto" hangingPunct="1">
              <a:spcAft>
                <a:spcPts val="0"/>
              </a:spcAft>
              <a:buFont typeface="Arial" pitchFamily="34" charset="0"/>
              <a:buNone/>
              <a:defRPr/>
            </a:pPr>
            <a:r>
              <a:rPr kumimoji="1" lang="en-US" dirty="0">
                <a:solidFill>
                  <a:schemeClr val="tx1"/>
                </a:solidFill>
                <a:latin typeface="Arial" charset="0"/>
              </a:rPr>
              <a:t>1.1 Key Security Concepts or Requirements</a:t>
            </a:r>
          </a:p>
        </p:txBody>
      </p:sp>
      <p:sp>
        <p:nvSpPr>
          <p:cNvPr id="2052" name="Text Box 4"/>
          <p:cNvSpPr txBox="1">
            <a:spLocks noChangeArrowheads="1"/>
          </p:cNvSpPr>
          <p:nvPr/>
        </p:nvSpPr>
        <p:spPr bwMode="auto">
          <a:xfrm>
            <a:off x="332090" y="3527352"/>
            <a:ext cx="85344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a:spcBef>
                <a:spcPct val="0"/>
              </a:spcBef>
              <a:buFontTx/>
              <a:buNone/>
            </a:pPr>
            <a:r>
              <a:rPr lang="en-US" altLang="en-US" sz="3600" dirty="0">
                <a:latin typeface="Arial" charset="0"/>
              </a:rPr>
              <a:t>Chapter 1 – </a:t>
            </a:r>
            <a:r>
              <a:rPr kumimoji="1" lang="en-GB" altLang="en-US" sz="3600" dirty="0">
                <a:latin typeface="Arial" charset="0"/>
              </a:rPr>
              <a:t>Overview</a:t>
            </a:r>
            <a:endParaRPr kumimoji="1" lang="en-US" altLang="en-US" sz="3600" dirty="0">
              <a:latin typeface="Arial" charset="0"/>
            </a:endParaRPr>
          </a:p>
        </p:txBody>
      </p:sp>
      <p:sp>
        <p:nvSpPr>
          <p:cNvPr id="205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91532E6E-2064-AA46-9056-94DD3380F4F1}" type="slidenum">
              <a:rPr lang="en-US" altLang="en-US" sz="1200">
                <a:solidFill>
                  <a:srgbClr val="898989"/>
                </a:solidFill>
                <a:latin typeface="Arial" charset="0"/>
              </a:rPr>
              <a:pPr eaLnBrk="1" hangingPunct="1">
                <a:spcBef>
                  <a:spcPct val="0"/>
                </a:spcBef>
                <a:buFontTx/>
                <a:buNone/>
              </a:pPr>
              <a:t>1</a:t>
            </a:fld>
            <a:endParaRPr lang="en-US" altLang="en-US" sz="1200">
              <a:solidFill>
                <a:srgbClr val="898989"/>
              </a:solidFill>
              <a:latin typeface="Arial" charset="0"/>
            </a:endParaRPr>
          </a:p>
        </p:txBody>
      </p:sp>
      <p:sp>
        <p:nvSpPr>
          <p:cNvPr id="9" name="Rectangle 2"/>
          <p:cNvSpPr>
            <a:spLocks noGrp="1" noChangeArrowheads="1"/>
          </p:cNvSpPr>
          <p:nvPr>
            <p:ph type="ctrTitle"/>
          </p:nvPr>
        </p:nvSpPr>
        <p:spPr>
          <a:xfrm>
            <a:off x="945453" y="600968"/>
            <a:ext cx="7741347" cy="2735957"/>
          </a:xfrm>
        </p:spPr>
        <p:txBody>
          <a:bodyPr/>
          <a:lstStyle/>
          <a:p>
            <a:pPr eaLnBrk="1" hangingPunct="1"/>
            <a:r>
              <a:rPr lang="en-US" altLang="en-US" b="1" dirty="0"/>
              <a:t>CSCI 475/585 </a:t>
            </a:r>
            <a:r>
              <a:rPr lang="en-US" b="1" dirty="0"/>
              <a:t>Information Security and Privacy</a:t>
            </a:r>
            <a:r>
              <a:rPr lang="en-US" dirty="0"/>
              <a:t> </a:t>
            </a:r>
            <a:br>
              <a:rPr lang="en-US" altLang="en-US" b="1" dirty="0"/>
            </a:br>
            <a:r>
              <a:rPr lang="en-US" altLang="en-US" b="1" dirty="0"/>
              <a:t>Fall 2019</a:t>
            </a:r>
            <a:endParaRPr lang="en-AU" altLang="en-US" dirty="0">
              <a:ea typeface="ＭＳ Ｐゴシック" charset="-128"/>
            </a:endParaRPr>
          </a:p>
        </p:txBody>
      </p:sp>
    </p:spTree>
    <p:extLst>
      <p:ext uri="{BB962C8B-B14F-4D97-AF65-F5344CB8AC3E}">
        <p14:creationId xmlns:p14="http://schemas.microsoft.com/office/powerpoint/2010/main" val="7354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Additional Concepts</a:t>
            </a:r>
            <a:endParaRPr lang="en-US" altLang="en-US">
              <a:ea typeface="MS PGothic" charset="-128"/>
            </a:endParaRPr>
          </a:p>
        </p:txBody>
      </p:sp>
      <p:sp>
        <p:nvSpPr>
          <p:cNvPr id="10243" name="Content Placeholder 2"/>
          <p:cNvSpPr>
            <a:spLocks noGrp="1"/>
          </p:cNvSpPr>
          <p:nvPr>
            <p:ph idx="1"/>
          </p:nvPr>
        </p:nvSpPr>
        <p:spPr>
          <a:xfrm>
            <a:off x="395288" y="1773238"/>
            <a:ext cx="8424862" cy="4281487"/>
          </a:xfrm>
        </p:spPr>
        <p:txBody>
          <a:bodyPr/>
          <a:lstStyle/>
          <a:p>
            <a:pPr eaLnBrk="1" hangingPunct="1">
              <a:lnSpc>
                <a:spcPct val="90000"/>
              </a:lnSpc>
            </a:pPr>
            <a:r>
              <a:rPr lang="en-US" altLang="en-US" b="1" dirty="0">
                <a:ea typeface="MS PGothic" charset="-128"/>
                <a:cs typeface="Arial" charset="0"/>
              </a:rPr>
              <a:t>Authenticity:</a:t>
            </a:r>
            <a:r>
              <a:rPr lang="en-US" altLang="en-US" dirty="0">
                <a:ea typeface="MS PGothic" charset="-128"/>
                <a:cs typeface="Arial" charset="0"/>
              </a:rPr>
              <a:t> The property of being genuine and being able to be verified and trusted; confidence in the validity of a transmission, a message, or message originator.</a:t>
            </a:r>
          </a:p>
          <a:p>
            <a:pPr eaLnBrk="1" hangingPunct="1">
              <a:lnSpc>
                <a:spcPct val="90000"/>
              </a:lnSpc>
            </a:pPr>
            <a:endParaRPr lang="en-US" altLang="en-US" dirty="0">
              <a:ea typeface="MS PGothic" charset="-128"/>
              <a:cs typeface="Arial" charset="0"/>
            </a:endParaRPr>
          </a:p>
          <a:p>
            <a:pPr eaLnBrk="1" hangingPunct="1">
              <a:lnSpc>
                <a:spcPct val="80000"/>
              </a:lnSpc>
            </a:pPr>
            <a:r>
              <a:rPr lang="en-US" altLang="en-US" b="1" dirty="0">
                <a:ea typeface="MS PGothic" charset="-128"/>
                <a:cs typeface="Arial" charset="0"/>
              </a:rPr>
              <a:t>Accountability:</a:t>
            </a:r>
            <a:r>
              <a:rPr lang="en-US" altLang="en-US" dirty="0">
                <a:ea typeface="MS PGothic" charset="-128"/>
                <a:cs typeface="Arial" charset="0"/>
              </a:rPr>
              <a:t> The security goal that generates the requirement for actions of an entity to be traced uniquely to that entity.</a:t>
            </a:r>
          </a:p>
          <a:p>
            <a:pPr lvl="1" eaLnBrk="1" hangingPunct="1">
              <a:lnSpc>
                <a:spcPct val="80000"/>
              </a:lnSpc>
            </a:pPr>
            <a:r>
              <a:rPr lang="en-US" altLang="en-US" dirty="0">
                <a:ea typeface="MS PGothic" charset="-128"/>
                <a:cs typeface="Arial" charset="0"/>
              </a:rPr>
              <a:t>Nonrepudiation, fault isolation, …</a:t>
            </a: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3D1F7629-B2F7-E84D-8AFA-6635FD0C6614}" type="slidenum">
              <a:rPr lang="en-US" altLang="en-US" sz="1200">
                <a:solidFill>
                  <a:srgbClr val="898989"/>
                </a:solidFill>
                <a:latin typeface="Arial" charset="0"/>
              </a:rPr>
              <a:pPr eaLnBrk="1" hangingPunct="1">
                <a:spcBef>
                  <a:spcPct val="0"/>
                </a:spcBef>
                <a:buFontTx/>
                <a:buNone/>
              </a:pPr>
              <a:t>10</a:t>
            </a:fld>
            <a:endParaRPr lang="en-US" altLang="en-US" sz="1200">
              <a:solidFill>
                <a:srgbClr val="898989"/>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260648"/>
            <a:ext cx="8712968" cy="1152128"/>
          </a:xfrm>
        </p:spPr>
        <p:txBody>
          <a:bodyPr>
            <a:normAutofit fontScale="90000"/>
          </a:bodyPr>
          <a:lstStyle/>
          <a:p>
            <a:r>
              <a:rPr lang="en-US" altLang="en-US" dirty="0">
                <a:ea typeface="MS PGothic" charset="-128"/>
              </a:rPr>
              <a:t>Levels of Impact from Security Breaches</a:t>
            </a:r>
            <a:endParaRPr lang="en-US" dirty="0">
              <a:solidFill>
                <a:schemeClr val="accent6">
                  <a:lumMod val="60000"/>
                  <a:lumOff val="40000"/>
                </a:schemeClr>
              </a:solidFill>
            </a:endParaRPr>
          </a:p>
        </p:txBody>
      </p:sp>
      <p:graphicFrame>
        <p:nvGraphicFramePr>
          <p:cNvPr id="2" name="Content Placeholder 1"/>
          <p:cNvGraphicFramePr>
            <a:graphicFrameLocks noGrp="1"/>
          </p:cNvGraphicFramePr>
          <p:nvPr>
            <p:ph idx="1"/>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99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ea typeface="MS PGothic" charset="-128"/>
              </a:rPr>
              <a:t>Examples of Security Requirements</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a:ea typeface="ＭＳ Ｐゴシック" pitchFamily="-107" charset="-128"/>
              </a:rPr>
              <a:t>Confidentiality </a:t>
            </a:r>
          </a:p>
          <a:p>
            <a:pPr lvl="1" eaLnBrk="1" fontAlgn="auto" hangingPunct="1">
              <a:spcAft>
                <a:spcPts val="0"/>
              </a:spcAft>
              <a:buFont typeface="Arial" pitchFamily="34" charset="0"/>
              <a:buChar char="–"/>
              <a:defRPr/>
            </a:pPr>
            <a:r>
              <a:rPr lang="en-US" dirty="0">
                <a:ea typeface="ＭＳ Ｐゴシック" pitchFamily="-107" charset="-128"/>
              </a:rPr>
              <a:t>passwords (high), student grades (moderate), directory information (low)</a:t>
            </a:r>
          </a:p>
          <a:p>
            <a:pPr eaLnBrk="1" fontAlgn="auto" hangingPunct="1">
              <a:spcAft>
                <a:spcPts val="0"/>
              </a:spcAft>
              <a:buFont typeface="Arial" pitchFamily="34" charset="0"/>
              <a:buChar char="•"/>
              <a:defRPr/>
            </a:pPr>
            <a:r>
              <a:rPr lang="en-US" dirty="0">
                <a:ea typeface="ＭＳ Ｐゴシック" pitchFamily="-107" charset="-128"/>
              </a:rPr>
              <a:t>Integrity</a:t>
            </a:r>
          </a:p>
          <a:p>
            <a:pPr lvl="1" eaLnBrk="1" fontAlgn="auto" hangingPunct="1">
              <a:spcAft>
                <a:spcPts val="0"/>
              </a:spcAft>
              <a:buFont typeface="Arial" pitchFamily="34" charset="0"/>
              <a:buChar char="–"/>
              <a:defRPr/>
            </a:pPr>
            <a:r>
              <a:rPr lang="en-US" dirty="0">
                <a:ea typeface="ＭＳ Ｐゴシック" pitchFamily="-107" charset="-128"/>
              </a:rPr>
              <a:t>patient allergy information (high), Web forum for registered users (moderate), anonymous online poll (low)</a:t>
            </a:r>
          </a:p>
          <a:p>
            <a:pPr eaLnBrk="1" fontAlgn="auto" hangingPunct="1">
              <a:spcAft>
                <a:spcPts val="0"/>
              </a:spcAft>
              <a:buFont typeface="Arial" pitchFamily="34" charset="0"/>
              <a:buChar char="•"/>
              <a:defRPr/>
            </a:pPr>
            <a:r>
              <a:rPr lang="en-US" dirty="0">
                <a:ea typeface="ＭＳ Ｐゴシック" pitchFamily="-107" charset="-128"/>
              </a:rPr>
              <a:t>Availability</a:t>
            </a:r>
          </a:p>
          <a:p>
            <a:pPr lvl="1" eaLnBrk="1" fontAlgn="auto" hangingPunct="1">
              <a:spcAft>
                <a:spcPts val="0"/>
              </a:spcAft>
              <a:buFont typeface="Arial" pitchFamily="34" charset="0"/>
              <a:buChar char="–"/>
              <a:defRPr/>
            </a:pPr>
            <a:r>
              <a:rPr lang="en-US" dirty="0">
                <a:ea typeface="ＭＳ Ｐゴシック" pitchFamily="-107" charset="-128"/>
              </a:rPr>
              <a:t>authentication service (high), public Web site for a university (moderate), online telephone directory lookup application (low)  </a:t>
            </a: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D555C5E6-ADDA-E644-8A13-B4E8FDCD96A1}" type="slidenum">
              <a:rPr lang="en-US" altLang="en-US" sz="1200">
                <a:solidFill>
                  <a:srgbClr val="898989"/>
                </a:solidFill>
                <a:latin typeface="Arial" charset="0"/>
              </a:rPr>
              <a:pPr eaLnBrk="1" hangingPunct="1">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277813"/>
            <a:ext cx="8534400" cy="1139825"/>
          </a:xfrm>
        </p:spPr>
        <p:txBody>
          <a:bodyPr/>
          <a:lstStyle/>
          <a:p>
            <a:pPr eaLnBrk="1" hangingPunct="1"/>
            <a:r>
              <a:rPr lang="en-US" altLang="en-US">
                <a:ea typeface="MS PGothic" charset="-128"/>
              </a:rPr>
              <a:t>Computer Security Challenges</a:t>
            </a:r>
          </a:p>
        </p:txBody>
      </p:sp>
      <p:sp>
        <p:nvSpPr>
          <p:cNvPr id="4" name="Rectangle 3"/>
          <p:cNvSpPr txBox="1">
            <a:spLocks noChangeArrowheads="1"/>
          </p:cNvSpPr>
          <p:nvPr/>
        </p:nvSpPr>
        <p:spPr bwMode="black">
          <a:xfrm>
            <a:off x="381000" y="1412874"/>
            <a:ext cx="8382000" cy="5112469"/>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not simple (requirements seem to be straightforward, mechanisms are complex) </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must consider potential attacks</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procedures used counter-intuitive</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involve algorithms and secret info</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must decide where to deploy mechanisms</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battle of wits between attacker / admin</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not perceived on benefit until fails</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requires regular monitoring</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too often an after-thought in system design</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regarded as impediment to using system</a:t>
            </a:r>
          </a:p>
        </p:txBody>
      </p:sp>
      <p:sp>
        <p:nvSpPr>
          <p:cNvPr id="1331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8D234159-351E-EC45-BF10-78DC23F4065E}" type="slidenum">
              <a:rPr lang="en-US" altLang="en-US" sz="1200">
                <a:solidFill>
                  <a:srgbClr val="898989"/>
                </a:solidFill>
                <a:latin typeface="Arial" charset="0"/>
              </a:rPr>
              <a:pPr eaLnBrk="1" hangingPunct="1">
                <a:spcBef>
                  <a:spcPct val="0"/>
                </a:spcBef>
                <a:buFontTx/>
                <a:buNone/>
              </a:pPr>
              <a:t>13</a:t>
            </a:fld>
            <a:endParaRPr lang="en-US" altLang="en-US" sz="1200">
              <a:solidFill>
                <a:srgbClr val="898989"/>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Summary</a:t>
            </a:r>
            <a:endParaRPr lang="en-AU" altLang="en-US"/>
          </a:p>
        </p:txBody>
      </p:sp>
      <p:sp>
        <p:nvSpPr>
          <p:cNvPr id="33795" name="Rectangle 3"/>
          <p:cNvSpPr>
            <a:spLocks noGrp="1" noChangeArrowheads="1"/>
          </p:cNvSpPr>
          <p:nvPr>
            <p:ph idx="1"/>
          </p:nvPr>
        </p:nvSpPr>
        <p:spPr/>
        <p:txBody>
          <a:bodyPr/>
          <a:lstStyle/>
          <a:p>
            <a:pPr eaLnBrk="1" hangingPunct="1"/>
            <a:r>
              <a:rPr lang="en-US" altLang="en-US" dirty="0"/>
              <a:t>roadmap</a:t>
            </a:r>
          </a:p>
          <a:p>
            <a:pPr eaLnBrk="1" hangingPunct="1"/>
            <a:r>
              <a:rPr lang="en-US" altLang="en-US" dirty="0"/>
              <a:t>CIA triad</a:t>
            </a:r>
          </a:p>
          <a:p>
            <a:pPr eaLnBrk="1" hangingPunct="1"/>
            <a:r>
              <a:rPr lang="en-US" altLang="en-US" dirty="0"/>
              <a:t>level of impact</a:t>
            </a:r>
          </a:p>
          <a:p>
            <a:pPr eaLnBrk="1" hangingPunct="1"/>
            <a:r>
              <a:rPr lang="en-AU" altLang="en-US" dirty="0"/>
              <a:t>security challenges</a:t>
            </a: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25230041-3547-FB44-B2F2-F90C36AA5C7D}" type="slidenum">
              <a:rPr lang="en-US" altLang="en-US" sz="1200">
                <a:solidFill>
                  <a:srgbClr val="898989"/>
                </a:solidFill>
                <a:latin typeface="Arial" charset="0"/>
              </a:rPr>
              <a:pPr eaLnBrk="1" hangingPunct="1">
                <a:spcBef>
                  <a:spcPct val="0"/>
                </a:spcBef>
                <a:buFontTx/>
                <a:buNone/>
              </a:pPr>
              <a:t>14</a:t>
            </a:fld>
            <a:endParaRPr lang="en-US" altLang="en-US" sz="1200">
              <a:solidFill>
                <a:srgbClr val="898989"/>
              </a:solidFill>
              <a:latin typeface="Arial" charset="0"/>
            </a:endParaRPr>
          </a:p>
        </p:txBody>
      </p:sp>
    </p:spTree>
    <p:extLst>
      <p:ext uri="{BB962C8B-B14F-4D97-AF65-F5344CB8AC3E}">
        <p14:creationId xmlns:p14="http://schemas.microsoft.com/office/powerpoint/2010/main" val="58788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a:ea typeface="MS PGothic" charset="-128"/>
              </a:rPr>
              <a:t>Roadmap</a:t>
            </a:r>
          </a:p>
        </p:txBody>
      </p:sp>
      <p:sp>
        <p:nvSpPr>
          <p:cNvPr id="3075" name="Content Placeholder 2"/>
          <p:cNvSpPr>
            <a:spLocks noGrp="1"/>
          </p:cNvSpPr>
          <p:nvPr>
            <p:ph idx="1"/>
          </p:nvPr>
        </p:nvSpPr>
        <p:spPr>
          <a:xfrm>
            <a:off x="457200" y="1423988"/>
            <a:ext cx="8229600" cy="4525962"/>
          </a:xfrm>
        </p:spPr>
        <p:txBody>
          <a:bodyPr/>
          <a:lstStyle/>
          <a:p>
            <a:pPr eaLnBrk="1" hangingPunct="1">
              <a:lnSpc>
                <a:spcPct val="80000"/>
              </a:lnSpc>
            </a:pPr>
            <a:r>
              <a:rPr lang="en-US" altLang="en-US" sz="2800" dirty="0">
                <a:solidFill>
                  <a:srgbClr val="0E0A99"/>
                </a:solidFill>
              </a:rPr>
              <a:t>Computer Security Technology and Principles</a:t>
            </a:r>
          </a:p>
          <a:p>
            <a:pPr lvl="1" eaLnBrk="1" hangingPunct="1">
              <a:lnSpc>
                <a:spcPct val="80000"/>
              </a:lnSpc>
            </a:pPr>
            <a:r>
              <a:rPr lang="en-US" altLang="en-US" sz="2400" dirty="0"/>
              <a:t>Cryptographic Tools, User Authentication, Access Control, Database Security and Cloud Security, Malicious Software, Intrusion Detection, Denial of Service Attacks, Firewalls and Intrusion Prevention Systems</a:t>
            </a:r>
          </a:p>
          <a:p>
            <a:pPr lvl="1" eaLnBrk="1" hangingPunct="1">
              <a:lnSpc>
                <a:spcPct val="80000"/>
              </a:lnSpc>
            </a:pPr>
            <a:endParaRPr lang="en-US" altLang="en-US" sz="1200" dirty="0"/>
          </a:p>
          <a:p>
            <a:pPr eaLnBrk="1" hangingPunct="1">
              <a:lnSpc>
                <a:spcPct val="80000"/>
              </a:lnSpc>
            </a:pPr>
            <a:r>
              <a:rPr lang="en-US" altLang="en-US" sz="2800" dirty="0">
                <a:solidFill>
                  <a:srgbClr val="0E0A99"/>
                </a:solidFill>
              </a:rPr>
              <a:t>Software Security and Trusted Systems</a:t>
            </a:r>
          </a:p>
          <a:p>
            <a:pPr lvl="1" eaLnBrk="1" hangingPunct="1">
              <a:lnSpc>
                <a:spcPct val="80000"/>
              </a:lnSpc>
            </a:pPr>
            <a:r>
              <a:rPr lang="en-US" altLang="en-US" sz="2400" dirty="0"/>
              <a:t>Buffer Overflow, Software Security, OS Security, Trusted Computing and Multilevel Security</a:t>
            </a:r>
          </a:p>
          <a:p>
            <a:pPr lvl="1" eaLnBrk="1" hangingPunct="1">
              <a:lnSpc>
                <a:spcPct val="80000"/>
              </a:lnSpc>
            </a:pPr>
            <a:endParaRPr lang="en-US" altLang="en-US" sz="1200" dirty="0"/>
          </a:p>
          <a:p>
            <a:pPr eaLnBrk="1" hangingPunct="1">
              <a:lnSpc>
                <a:spcPct val="80000"/>
              </a:lnSpc>
            </a:pPr>
            <a:r>
              <a:rPr lang="en-US" altLang="en-US" sz="2800" dirty="0">
                <a:solidFill>
                  <a:srgbClr val="0E0A99"/>
                </a:solidFill>
                <a:ea typeface="MS PGothic" charset="-128"/>
              </a:rPr>
              <a:t>Management Issues</a:t>
            </a:r>
          </a:p>
          <a:p>
            <a:pPr lvl="1" eaLnBrk="1" hangingPunct="1">
              <a:lnSpc>
                <a:spcPct val="80000"/>
              </a:lnSpc>
            </a:pPr>
            <a:r>
              <a:rPr lang="en-US" altLang="en-US" sz="2400" dirty="0"/>
              <a:t>Physical and Infrastructure Security, Human Factors, Security Auditing, IT Security Management and Risk Assessment, IT Security Controls, Plans and Procedures, Legal and Ethical Aspects</a:t>
            </a:r>
          </a:p>
          <a:p>
            <a:pPr lvl="1" eaLnBrk="1" hangingPunct="1">
              <a:lnSpc>
                <a:spcPct val="80000"/>
              </a:lnSpc>
            </a:pPr>
            <a:endParaRPr lang="en-US" altLang="en-US" sz="2400" dirty="0">
              <a:ea typeface="MS PGothic" charset="-128"/>
            </a:endParaRPr>
          </a:p>
        </p:txBody>
      </p:sp>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7FBFDACB-74C5-F846-B8B0-9F6E8A893C43}" type="slidenum">
              <a:rPr lang="en-US" altLang="en-US" sz="1200">
                <a:solidFill>
                  <a:srgbClr val="898989"/>
                </a:solidFill>
                <a:latin typeface="Arial" charset="0"/>
              </a:rPr>
              <a:pPr eaLnBrk="1" hangingPunct="1">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a:ea typeface="MS PGothic" charset="-128"/>
              </a:rPr>
              <a:t>Standards Organizations</a:t>
            </a:r>
          </a:p>
        </p:txBody>
      </p:sp>
      <p:sp>
        <p:nvSpPr>
          <p:cNvPr id="4099" name="Content Placeholder 2"/>
          <p:cNvSpPr>
            <a:spLocks noGrp="1"/>
          </p:cNvSpPr>
          <p:nvPr>
            <p:ph idx="1"/>
          </p:nvPr>
        </p:nvSpPr>
        <p:spPr>
          <a:xfrm>
            <a:off x="0" y="1600200"/>
            <a:ext cx="9144000" cy="4525963"/>
          </a:xfrm>
        </p:spPr>
        <p:txBody>
          <a:bodyPr/>
          <a:lstStyle/>
          <a:p>
            <a:pPr eaLnBrk="1" hangingPunct="1"/>
            <a:r>
              <a:rPr lang="en-US" altLang="en-US">
                <a:ea typeface="MS PGothic" charset="-128"/>
              </a:rPr>
              <a:t>National Institute of Standards &amp; Technology (NIST)</a:t>
            </a:r>
          </a:p>
          <a:p>
            <a:pPr eaLnBrk="1" hangingPunct="1"/>
            <a:r>
              <a:rPr lang="en-US" altLang="en-US">
                <a:ea typeface="MS PGothic" charset="-128"/>
              </a:rPr>
              <a:t>Internet Society (ISOC): Internet Engineering Task Force (IETF) and Inertnet Architecture Board (IAB) -  Requests for Comments (RFCs)</a:t>
            </a:r>
          </a:p>
          <a:p>
            <a:pPr eaLnBrk="1" hangingPunct="1"/>
            <a:r>
              <a:rPr lang="en-US" altLang="en-US">
                <a:ea typeface="MS PGothic" charset="-128"/>
              </a:rPr>
              <a:t>International Telecommunication Union Telecommunication Standardization Sector (ITU-T)</a:t>
            </a:r>
          </a:p>
          <a:p>
            <a:pPr eaLnBrk="1" hangingPunct="1"/>
            <a:r>
              <a:rPr lang="en-US" altLang="en-US">
                <a:ea typeface="MS PGothic" charset="-128"/>
              </a:rPr>
              <a:t>International Organization for Standardization (ISO)</a:t>
            </a:r>
          </a:p>
        </p:txBody>
      </p:sp>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5F1D1FC1-5E83-9E45-8C90-3509BB257D72}" type="slidenum">
              <a:rPr lang="en-US" altLang="en-US" sz="1200">
                <a:solidFill>
                  <a:srgbClr val="898989"/>
                </a:solidFill>
                <a:latin typeface="Arial" charset="0"/>
              </a:rPr>
              <a:pPr eaLnBrk="1" hangingPunct="1">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sz="3600">
                <a:ea typeface="ＭＳ Ｐゴシック" charset="-128"/>
              </a:rPr>
              <a:t>Cyber Defense related Websites</a:t>
            </a:r>
          </a:p>
        </p:txBody>
      </p:sp>
      <p:sp>
        <p:nvSpPr>
          <p:cNvPr id="33794" name="Content Placeholder 2"/>
          <p:cNvSpPr>
            <a:spLocks noGrp="1"/>
          </p:cNvSpPr>
          <p:nvPr>
            <p:ph idx="1"/>
          </p:nvPr>
        </p:nvSpPr>
        <p:spPr>
          <a:xfrm>
            <a:off x="539750" y="1340768"/>
            <a:ext cx="8604250" cy="5015582"/>
          </a:xfrm>
        </p:spPr>
        <p:txBody>
          <a:bodyPr/>
          <a:lstStyle/>
          <a:p>
            <a:pPr marL="0" indent="0" eaLnBrk="1" hangingPunct="1">
              <a:buFont typeface="Arial" charset="0"/>
              <a:buNone/>
            </a:pPr>
            <a:r>
              <a:rPr lang="en-US" altLang="en-US" sz="2000" dirty="0"/>
              <a:t>National Security Agency: </a:t>
            </a:r>
            <a:r>
              <a:rPr lang="en-US" altLang="en-US" sz="2000" dirty="0">
                <a:hlinkClick r:id="rId3"/>
              </a:rPr>
              <a:t>http://www.nsa.gov/</a:t>
            </a:r>
            <a:br>
              <a:rPr lang="en-US" altLang="en-US" sz="2000" dirty="0"/>
            </a:br>
            <a:r>
              <a:rPr lang="en-US" altLang="en-US" sz="2000" dirty="0"/>
              <a:t>NIST, Computer Security Division, Computer Security Resource Center: </a:t>
            </a:r>
            <a:r>
              <a:rPr lang="en-US" altLang="en-US" sz="2000" dirty="0">
                <a:hlinkClick r:id="rId4"/>
              </a:rPr>
              <a:t>http://csrc.nist.gov/</a:t>
            </a:r>
            <a:br>
              <a:rPr lang="en-US" altLang="en-US" sz="2000" dirty="0"/>
            </a:br>
            <a:r>
              <a:rPr lang="en-US" altLang="en-US" sz="2000" dirty="0"/>
              <a:t>Common Criteria for Information Technology Security Evaluation: </a:t>
            </a:r>
            <a:r>
              <a:rPr lang="en-US" altLang="en-US" sz="2000" dirty="0">
                <a:hlinkClick r:id="rId5"/>
              </a:rPr>
              <a:t>http://www.commoncriteriaportal.org/</a:t>
            </a:r>
            <a:br>
              <a:rPr lang="en-US" altLang="en-US" sz="2000" dirty="0"/>
            </a:br>
            <a:r>
              <a:rPr lang="en-US" altLang="en-US" sz="2000" dirty="0"/>
              <a:t>U.S. Department of Homeland Security: </a:t>
            </a:r>
            <a:r>
              <a:rPr lang="en-US" altLang="en-US" sz="2000" dirty="0">
                <a:hlinkClick r:id="rId6"/>
              </a:rPr>
              <a:t>http://www.dhs.gov/</a:t>
            </a:r>
            <a:br>
              <a:rPr lang="en-US" altLang="en-US" sz="2000" dirty="0"/>
            </a:br>
            <a:r>
              <a:rPr lang="en-US" altLang="en-US" sz="2000" dirty="0"/>
              <a:t>ITU (International Telecommunication Union: </a:t>
            </a:r>
            <a:r>
              <a:rPr lang="en-US" altLang="en-US" sz="2000" dirty="0">
                <a:hlinkClick r:id="rId7"/>
              </a:rPr>
              <a:t>http://www.itu.int/</a:t>
            </a:r>
            <a:br>
              <a:rPr lang="en-US" altLang="en-US" sz="2000" dirty="0"/>
            </a:br>
            <a:r>
              <a:rPr lang="en-US" altLang="en-US" sz="2000" dirty="0"/>
              <a:t>Internet Society (ISOC): </a:t>
            </a:r>
            <a:r>
              <a:rPr lang="en-US" altLang="en-US" sz="2000" dirty="0">
                <a:hlinkClick r:id="rId8"/>
              </a:rPr>
              <a:t>http://www.isoc.org/</a:t>
            </a:r>
            <a:br>
              <a:rPr lang="en-US" altLang="en-US" sz="2000" dirty="0"/>
            </a:br>
            <a:r>
              <a:rPr lang="en-US" altLang="en-US" sz="2000" dirty="0"/>
              <a:t>The Internet Engineering Task Force (IETF): </a:t>
            </a:r>
            <a:r>
              <a:rPr lang="en-US" altLang="en-US" sz="2000" dirty="0">
                <a:hlinkClick r:id="rId9"/>
              </a:rPr>
              <a:t>http://www.ietf.org/</a:t>
            </a:r>
            <a:br>
              <a:rPr lang="en-US" altLang="en-US" sz="2000" dirty="0"/>
            </a:br>
            <a:r>
              <a:rPr lang="en-US" altLang="en-US" sz="2000" dirty="0"/>
              <a:t>Internet Architecture Board (IAB): </a:t>
            </a:r>
            <a:r>
              <a:rPr lang="en-US" altLang="en-US" sz="2000" dirty="0">
                <a:hlinkClick r:id="rId10"/>
              </a:rPr>
              <a:t>http://www.iab.org/</a:t>
            </a:r>
            <a:br>
              <a:rPr lang="en-US" altLang="en-US" sz="2000" dirty="0"/>
            </a:br>
            <a:r>
              <a:rPr lang="en-US" altLang="en-US" sz="2000" dirty="0"/>
              <a:t>International Organization for Standardization (ISO): </a:t>
            </a:r>
            <a:r>
              <a:rPr lang="en-US" altLang="en-US" sz="2000" dirty="0">
                <a:hlinkClick r:id="rId11"/>
              </a:rPr>
              <a:t>http://www.iso.org</a:t>
            </a:r>
            <a:br>
              <a:rPr lang="en-US" altLang="en-US" sz="2000" dirty="0"/>
            </a:br>
            <a:r>
              <a:rPr lang="en-US" altLang="en-US" sz="2000" dirty="0"/>
              <a:t>IEEE Computer Society: </a:t>
            </a:r>
            <a:r>
              <a:rPr lang="en-US" altLang="en-US" sz="2000" dirty="0">
                <a:hlinkClick r:id="rId12"/>
              </a:rPr>
              <a:t>http://www.computer.org</a:t>
            </a:r>
            <a:br>
              <a:rPr lang="en-US" altLang="en-US" sz="2000" dirty="0"/>
            </a:br>
            <a:r>
              <a:rPr lang="en-US" altLang="en-US" sz="2000" dirty="0"/>
              <a:t>Association for Computing Machinery (ACM): </a:t>
            </a:r>
            <a:r>
              <a:rPr lang="en-US" altLang="en-US" sz="2000" dirty="0">
                <a:hlinkClick r:id="rId13"/>
              </a:rPr>
              <a:t>http://www.acm.org/</a:t>
            </a:r>
            <a:br>
              <a:rPr lang="en-US" altLang="en-US" sz="2000" dirty="0"/>
            </a:br>
            <a:r>
              <a:rPr lang="en-US" altLang="en-US" sz="2000" dirty="0"/>
              <a:t>USENIX: The Advanced Computing Systems Association: </a:t>
            </a:r>
            <a:r>
              <a:rPr lang="en-US" altLang="en-US" sz="2000" dirty="0">
                <a:hlinkClick r:id="rId14"/>
              </a:rPr>
              <a:t>http://www.usenix.org/</a:t>
            </a:r>
            <a:endParaRPr lang="en-US" altLang="en-US" sz="2000" dirty="0"/>
          </a:p>
          <a:p>
            <a:pPr marL="0" indent="0" eaLnBrk="1" hangingPunct="1">
              <a:spcBef>
                <a:spcPts val="0"/>
              </a:spcBef>
              <a:buNone/>
            </a:pPr>
            <a:r>
              <a:rPr lang="en-US" altLang="en-US" sz="2000" dirty="0"/>
              <a:t>U.S. Computer Emergency Readiness Team: </a:t>
            </a:r>
            <a:r>
              <a:rPr lang="en-US" altLang="en-US" sz="2000" dirty="0">
                <a:hlinkClick r:id="rId15"/>
              </a:rPr>
              <a:t>https://www.us-cert.gov/</a:t>
            </a:r>
            <a:r>
              <a:rPr lang="en-US" altLang="en-US" sz="2000" dirty="0"/>
              <a:t> </a:t>
            </a:r>
            <a:br>
              <a:rPr lang="en-US" altLang="en-US" dirty="0"/>
            </a:br>
            <a:r>
              <a:rPr lang="en-US" altLang="en-US" sz="2000" dirty="0"/>
              <a:t>Mines Center for Cyber Security and Privacy (CCSP): </a:t>
            </a:r>
            <a:r>
              <a:rPr lang="en-US" altLang="en-US" sz="2000" dirty="0">
                <a:hlinkClick r:id="rId16"/>
              </a:rPr>
              <a:t>http://ccsp.mines.edu/</a:t>
            </a:r>
            <a:r>
              <a:rPr lang="en-US" altLang="en-US" sz="2000" dirty="0"/>
              <a:t> </a:t>
            </a:r>
            <a:br>
              <a:rPr lang="en-US" altLang="en-US" dirty="0"/>
            </a:br>
            <a:endParaRPr lang="en-US" altLang="en-US" dirty="0">
              <a:ea typeface="ＭＳ Ｐゴシック" charset="-128"/>
            </a:endParaRP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17DB0DA-2EFF-4749-BC4F-F47965688D84}"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Tree>
    <p:extLst>
      <p:ext uri="{BB962C8B-B14F-4D97-AF65-F5344CB8AC3E}">
        <p14:creationId xmlns:p14="http://schemas.microsoft.com/office/powerpoint/2010/main" val="166716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en-US"/>
              <a:t>Overview</a:t>
            </a:r>
            <a:endParaRPr lang="en-AU" altLang="en-US"/>
          </a:p>
        </p:txBody>
      </p:sp>
      <p:sp>
        <p:nvSpPr>
          <p:cNvPr id="5123" name="Rectangle 3"/>
          <p:cNvSpPr>
            <a:spLocks noGrp="1" noChangeArrowheads="1"/>
          </p:cNvSpPr>
          <p:nvPr>
            <p:ph idx="1"/>
          </p:nvPr>
        </p:nvSpPr>
        <p:spPr/>
        <p:txBody>
          <a:bodyPr/>
          <a:lstStyle/>
          <a:p>
            <a:pPr eaLnBrk="1" hangingPunct="1"/>
            <a:r>
              <a:rPr lang="en-US" altLang="en-US" dirty="0">
                <a:ea typeface="MS PGothic" charset="-128"/>
              </a:rPr>
              <a:t>The protection afforded to an automated information system in order to attain the applicable objectives of preserving the </a:t>
            </a:r>
            <a:r>
              <a:rPr lang="en-US" altLang="en-US" dirty="0">
                <a:solidFill>
                  <a:srgbClr val="000099"/>
                </a:solidFill>
                <a:ea typeface="MS PGothic" charset="-128"/>
              </a:rPr>
              <a:t>integrity</a:t>
            </a:r>
            <a:r>
              <a:rPr lang="en-US" altLang="en-US" dirty="0">
                <a:ea typeface="MS PGothic" charset="-128"/>
              </a:rPr>
              <a:t>, </a:t>
            </a:r>
            <a:r>
              <a:rPr lang="en-US" altLang="en-US" dirty="0">
                <a:solidFill>
                  <a:srgbClr val="000099"/>
                </a:solidFill>
                <a:ea typeface="MS PGothic" charset="-128"/>
              </a:rPr>
              <a:t>availability</a:t>
            </a:r>
            <a:r>
              <a:rPr lang="en-US" altLang="en-US" dirty="0">
                <a:ea typeface="MS PGothic" charset="-128"/>
              </a:rPr>
              <a:t> and </a:t>
            </a:r>
            <a:r>
              <a:rPr lang="en-US" altLang="en-US" dirty="0">
                <a:solidFill>
                  <a:srgbClr val="000099"/>
                </a:solidFill>
                <a:ea typeface="MS PGothic" charset="-128"/>
              </a:rPr>
              <a:t>confidentiality</a:t>
            </a:r>
            <a:r>
              <a:rPr lang="en-US" altLang="en-US" dirty="0">
                <a:ea typeface="MS PGothic" charset="-128"/>
              </a:rPr>
              <a:t> of information system resources (includes hardware, software, firmware, information/data, and telecommunications)</a:t>
            </a:r>
          </a:p>
          <a:p>
            <a:pPr lvl="1" eaLnBrk="1" hangingPunct="1"/>
            <a:r>
              <a:rPr lang="en-US" altLang="en-US" dirty="0">
                <a:ea typeface="MS PGothic" charset="-128"/>
              </a:rPr>
              <a:t>NIST</a:t>
            </a:r>
            <a:r>
              <a:rPr lang="en-US" altLang="en-US" i="1" dirty="0">
                <a:ea typeface="MS PGothic" charset="-128"/>
              </a:rPr>
              <a:t> Computer Security Handbook</a:t>
            </a:r>
            <a:endParaRPr lang="en-AU" altLang="en-US" i="1" dirty="0">
              <a:ea typeface="MS PGothic" charset="-128"/>
            </a:endParaRPr>
          </a:p>
        </p:txBody>
      </p:sp>
      <p:sp>
        <p:nvSpPr>
          <p:cNvPr id="51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E8159220-82E5-4A44-8758-2214908E7BF4}" type="slidenum">
              <a:rPr lang="en-US" altLang="en-US" sz="1200">
                <a:solidFill>
                  <a:srgbClr val="898989"/>
                </a:solidFill>
                <a:latin typeface="Arial" charset="0"/>
              </a:rPr>
              <a:pPr eaLnBrk="1" hangingPunct="1">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4000" dirty="0"/>
              <a:t>Three key concepts or requirements that are at the heart of computer security - 1</a:t>
            </a:r>
            <a:endParaRPr lang="en-US" sz="4000" dirty="0">
              <a:ea typeface="MS PGothic" pitchFamily="34" charset="-128"/>
            </a:endParaRPr>
          </a:p>
        </p:txBody>
      </p:sp>
      <p:sp>
        <p:nvSpPr>
          <p:cNvPr id="3" name="Content Placeholder 2"/>
          <p:cNvSpPr>
            <a:spLocks noGrp="1"/>
          </p:cNvSpPr>
          <p:nvPr>
            <p:ph idx="1"/>
          </p:nvPr>
        </p:nvSpPr>
        <p:spPr>
          <a:xfrm>
            <a:off x="179512" y="1955800"/>
            <a:ext cx="8712968" cy="4281488"/>
          </a:xfrm>
        </p:spPr>
        <p:txBody>
          <a:bodyPr/>
          <a:lstStyle/>
          <a:p>
            <a:pPr marL="0" indent="0" eaLnBrk="1" hangingPunct="1">
              <a:lnSpc>
                <a:spcPct val="90000"/>
              </a:lnSpc>
              <a:buFont typeface="Arial" charset="0"/>
              <a:buNone/>
            </a:pPr>
            <a:r>
              <a:rPr lang="en-US" altLang="en-US" dirty="0"/>
              <a:t>• </a:t>
            </a:r>
            <a:r>
              <a:rPr lang="en-US" altLang="en-US" b="1" dirty="0"/>
              <a:t>Confidentiality: </a:t>
            </a:r>
            <a:r>
              <a:rPr lang="en-US" altLang="en-US" dirty="0"/>
              <a:t>covers two related concepts:</a:t>
            </a:r>
          </a:p>
          <a:p>
            <a:pPr lvl="1" eaLnBrk="1" hangingPunct="1">
              <a:lnSpc>
                <a:spcPct val="90000"/>
              </a:lnSpc>
            </a:pPr>
            <a:r>
              <a:rPr lang="en-US" altLang="en-US" b="1" dirty="0"/>
              <a:t>Data</a:t>
            </a:r>
            <a:r>
              <a:rPr lang="en-US" altLang="en-US" dirty="0"/>
              <a:t> </a:t>
            </a:r>
            <a:r>
              <a:rPr lang="en-US" altLang="en-US" b="1" dirty="0"/>
              <a:t>confidentiality: </a:t>
            </a:r>
            <a:r>
              <a:rPr lang="en-US" altLang="en-US" dirty="0"/>
              <a:t>Assures that private or confidential information is not made available or disclosed to unauthorized individuals.</a:t>
            </a:r>
          </a:p>
          <a:p>
            <a:pPr lvl="1" eaLnBrk="1" hangingPunct="1">
              <a:lnSpc>
                <a:spcPct val="90000"/>
              </a:lnSpc>
            </a:pPr>
            <a:r>
              <a:rPr lang="en-US" altLang="en-US" b="1" dirty="0"/>
              <a:t>Privacy: </a:t>
            </a:r>
            <a:r>
              <a:rPr lang="en-US" altLang="en-US" dirty="0"/>
              <a:t>Assures that individuals control or influence what information related to them may be collected and stored and by whom and to whom that information may be disclosed.</a:t>
            </a:r>
            <a:endParaRPr lang="en-US" altLang="en-US" dirty="0">
              <a:ea typeface="MS PGothic" charset="-128"/>
              <a:cs typeface="Times New Roman" charset="0"/>
            </a:endParaRPr>
          </a:p>
          <a:p>
            <a:pPr lvl="1" eaLnBrk="1" hangingPunct="1">
              <a:lnSpc>
                <a:spcPct val="90000"/>
              </a:lnSpc>
              <a:buFont typeface="Arial" charset="0"/>
              <a:buNone/>
            </a:pPr>
            <a:endParaRPr lang="en-US" altLang="en-US" dirty="0">
              <a:solidFill>
                <a:srgbClr val="000099"/>
              </a:solidFill>
              <a:ea typeface="MS PGothic" charset="-128"/>
              <a:cs typeface="Times New Roman" charset="0"/>
            </a:endParaRPr>
          </a:p>
          <a:p>
            <a:pPr lvl="1" eaLnBrk="1" hangingPunct="1">
              <a:lnSpc>
                <a:spcPct val="90000"/>
              </a:lnSpc>
              <a:buFont typeface="Arial" charset="0"/>
              <a:buNone/>
            </a:pPr>
            <a:r>
              <a:rPr lang="en-US" altLang="en-US" dirty="0">
                <a:solidFill>
                  <a:srgbClr val="000099"/>
                </a:solidFill>
                <a:ea typeface="MS PGothic" charset="-128"/>
                <a:cs typeface="Times New Roman" charset="0"/>
              </a:rPr>
              <a:t>A loss of confidentiality is the unauthorized disclosure of information.</a:t>
            </a: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2D066420-AD5F-8047-9A6F-A384BB671BC6}" type="slidenum">
              <a:rPr lang="en-US" altLang="en-US" sz="1200">
                <a:solidFill>
                  <a:srgbClr val="898989"/>
                </a:solidFill>
                <a:latin typeface="Arial" charset="0"/>
              </a:rPr>
              <a:pPr eaLnBrk="1" hangingPunct="1">
                <a:spcBef>
                  <a:spcPct val="0"/>
                </a:spcBef>
                <a:buFontTx/>
                <a:buNone/>
              </a:pPr>
              <a:t>6</a:t>
            </a:fld>
            <a:endParaRPr lang="en-US" altLang="en-US" sz="1200">
              <a:solidFill>
                <a:srgbClr val="89898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4000" dirty="0"/>
              <a:t>Three key concepts or requirements that are at the heart of computer security - 2</a:t>
            </a:r>
            <a:endParaRPr lang="en-US" sz="4000" dirty="0">
              <a:ea typeface="MS PGothic" pitchFamily="34" charset="-128"/>
            </a:endParaRPr>
          </a:p>
        </p:txBody>
      </p:sp>
      <p:sp>
        <p:nvSpPr>
          <p:cNvPr id="3" name="Content Placeholder 2"/>
          <p:cNvSpPr>
            <a:spLocks noGrp="1"/>
          </p:cNvSpPr>
          <p:nvPr>
            <p:ph idx="1"/>
          </p:nvPr>
        </p:nvSpPr>
        <p:spPr>
          <a:xfrm>
            <a:off x="107504" y="1955800"/>
            <a:ext cx="9036496" cy="4281488"/>
          </a:xfrm>
        </p:spPr>
        <p:txBody>
          <a:bodyPr/>
          <a:lstStyle/>
          <a:p>
            <a:pPr eaLnBrk="1" hangingPunct="1"/>
            <a:r>
              <a:rPr lang="en-US" altLang="en-US" b="1" dirty="0"/>
              <a:t>Integrity: </a:t>
            </a:r>
            <a:r>
              <a:rPr lang="en-US" altLang="en-US" dirty="0"/>
              <a:t>This term covers two related concepts:</a:t>
            </a:r>
          </a:p>
          <a:p>
            <a:pPr lvl="1" eaLnBrk="1" hangingPunct="1"/>
            <a:r>
              <a:rPr lang="en-US" altLang="en-US" b="1" dirty="0"/>
              <a:t>Data integrity: </a:t>
            </a:r>
            <a:r>
              <a:rPr lang="en-US" altLang="en-US" dirty="0"/>
              <a:t>Assures that information and programs are changed only in a specified and authorized manner.</a:t>
            </a:r>
          </a:p>
          <a:p>
            <a:pPr lvl="1" eaLnBrk="1" hangingPunct="1"/>
            <a:r>
              <a:rPr lang="en-US" altLang="en-US" b="1" dirty="0"/>
              <a:t>System integrity: </a:t>
            </a:r>
            <a:r>
              <a:rPr lang="en-US" altLang="en-US" dirty="0"/>
              <a:t>Assures that a system performs its intended function in an unimpaired manner, free from deliberate or inadvertent unauthorized manipulation of the system.</a:t>
            </a:r>
          </a:p>
          <a:p>
            <a:pPr lvl="1" eaLnBrk="1" hangingPunct="1">
              <a:buFont typeface="Arial" charset="0"/>
              <a:buNone/>
            </a:pPr>
            <a:br>
              <a:rPr lang="en-US" altLang="en-US" dirty="0">
                <a:solidFill>
                  <a:srgbClr val="000099"/>
                </a:solidFill>
                <a:ea typeface="MS PGothic" charset="-128"/>
                <a:cs typeface="Times New Roman" charset="0"/>
              </a:rPr>
            </a:br>
            <a:r>
              <a:rPr lang="en-US" altLang="en-US" dirty="0">
                <a:solidFill>
                  <a:srgbClr val="000099"/>
                </a:solidFill>
                <a:ea typeface="MS PGothic" charset="-128"/>
                <a:cs typeface="Times New Roman" charset="0"/>
              </a:rPr>
              <a:t>A loss of integrity is the unauthorized modification or destruction of information.</a:t>
            </a:r>
          </a:p>
          <a:p>
            <a:pPr lvl="1" eaLnBrk="1" hangingPunct="1">
              <a:buFont typeface="Arial" charset="0"/>
              <a:buNone/>
            </a:pPr>
            <a:endParaRPr lang="en-US" altLang="en-US" sz="2500" dirty="0"/>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E052BCCB-8CD2-704C-AB86-F591A3AF032B}" type="slidenum">
              <a:rPr lang="en-US" altLang="en-US" sz="1200">
                <a:solidFill>
                  <a:srgbClr val="898989"/>
                </a:solidFill>
                <a:latin typeface="Arial" charset="0"/>
              </a:rPr>
              <a:pPr eaLnBrk="1" hangingPunct="1">
                <a:spcBef>
                  <a:spcPct val="0"/>
                </a:spcBef>
                <a:buFontTx/>
                <a:buNone/>
              </a:pPr>
              <a:t>7</a:t>
            </a:fld>
            <a:endParaRPr lang="en-US" altLang="en-US" sz="1200">
              <a:solidFill>
                <a:srgbClr val="89898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4000" dirty="0"/>
              <a:t>Three key concepts or requirements that are at the heart of computer security - 3</a:t>
            </a:r>
            <a:endParaRPr lang="en-US" sz="4000" dirty="0">
              <a:ea typeface="MS PGothic" pitchFamily="34" charset="-128"/>
            </a:endParaRPr>
          </a:p>
        </p:txBody>
      </p:sp>
      <p:sp>
        <p:nvSpPr>
          <p:cNvPr id="3" name="Content Placeholder 2"/>
          <p:cNvSpPr>
            <a:spLocks noGrp="1"/>
          </p:cNvSpPr>
          <p:nvPr>
            <p:ph idx="1"/>
          </p:nvPr>
        </p:nvSpPr>
        <p:spPr>
          <a:xfrm>
            <a:off x="395288" y="1955800"/>
            <a:ext cx="8424862" cy="4281488"/>
          </a:xfrm>
        </p:spPr>
        <p:txBody>
          <a:bodyPr/>
          <a:lstStyle/>
          <a:p>
            <a:pPr eaLnBrk="1" hangingPunct="1"/>
            <a:r>
              <a:rPr lang="en-US" altLang="en-US" b="1" dirty="0"/>
              <a:t>Availability: </a:t>
            </a:r>
            <a:r>
              <a:rPr lang="en-US" altLang="en-US" dirty="0"/>
              <a:t>Assures that systems work promptly and service is not denied to authorized users.</a:t>
            </a:r>
          </a:p>
          <a:p>
            <a:pPr marL="457200" lvl="1" indent="0" eaLnBrk="1" hangingPunct="1">
              <a:buFont typeface="Arial" charset="0"/>
              <a:buNone/>
            </a:pPr>
            <a:endParaRPr lang="en-US" altLang="en-US" dirty="0">
              <a:solidFill>
                <a:srgbClr val="000099"/>
              </a:solidFill>
              <a:ea typeface="MS PGothic" charset="-128"/>
              <a:cs typeface="Times New Roman" charset="0"/>
            </a:endParaRPr>
          </a:p>
          <a:p>
            <a:pPr marL="457200" lvl="1" indent="0" eaLnBrk="1" hangingPunct="1">
              <a:buFont typeface="Arial" charset="0"/>
              <a:buNone/>
            </a:pPr>
            <a:endParaRPr lang="en-US" altLang="en-US" dirty="0">
              <a:solidFill>
                <a:srgbClr val="000099"/>
              </a:solidFill>
              <a:ea typeface="MS PGothic" charset="-128"/>
              <a:cs typeface="Times New Roman" charset="0"/>
            </a:endParaRPr>
          </a:p>
          <a:p>
            <a:pPr marL="457200" lvl="1" indent="0" eaLnBrk="1" hangingPunct="1">
              <a:buFont typeface="Arial" charset="0"/>
              <a:buNone/>
            </a:pPr>
            <a:r>
              <a:rPr lang="en-US" altLang="en-US" dirty="0">
                <a:solidFill>
                  <a:srgbClr val="000099"/>
                </a:solidFill>
                <a:ea typeface="MS PGothic" charset="-128"/>
                <a:cs typeface="Times New Roman" charset="0"/>
              </a:rPr>
              <a:t>A loss of availability is the disruption of access to or use of information or an information system.</a:t>
            </a: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2A1DDB7B-580B-4B48-9800-D8AA79BCF5CB}" type="slidenum">
              <a:rPr lang="en-US" altLang="en-US" sz="1200">
                <a:solidFill>
                  <a:srgbClr val="898989"/>
                </a:solidFill>
                <a:latin typeface="Arial" charset="0"/>
              </a:rPr>
              <a:pPr eaLnBrk="1" hangingPunct="1">
                <a:spcBef>
                  <a:spcPct val="0"/>
                </a:spcBef>
                <a:buFontTx/>
                <a:buNone/>
              </a:pPr>
              <a:t>8</a:t>
            </a:fld>
            <a:endParaRPr lang="en-US" altLang="en-US" sz="1200">
              <a:solidFill>
                <a:srgbClr val="89898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altLang="en-US">
                <a:ea typeface="ＭＳ Ｐゴシック" charset="-128"/>
              </a:rPr>
              <a:t>Key Security Concepts</a:t>
            </a:r>
          </a:p>
        </p:txBody>
      </p:sp>
      <p:pic>
        <p:nvPicPr>
          <p:cNvPr id="44034" name="Picture 4" descr="&#10;Fig1.1.pdf                                                     00ABB570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4633" t="10739" r="4633" b="21477"/>
          <a:stretch>
            <a:fillRect/>
          </a:stretch>
        </p:blipFill>
        <p:spPr bwMode="auto">
          <a:xfrm>
            <a:off x="1662113" y="1246188"/>
            <a:ext cx="5286375" cy="511016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ChangeArrowheads="1"/>
          </p:cNvSpPr>
          <p:nvPr/>
        </p:nvSpPr>
        <p:spPr bwMode="auto">
          <a:xfrm>
            <a:off x="1619250" y="6083300"/>
            <a:ext cx="5329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dirty="0">
                <a:latin typeface="Arial" charset="0"/>
                <a:ea typeface="Arial" charset="0"/>
                <a:cs typeface="Arial" charset="0"/>
              </a:rPr>
              <a:t>(referred to as the CIA triad, NIST FIPS PUB 199 ) </a:t>
            </a:r>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F4D3E18-2E83-BE48-9722-E11887C53872}"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spTree>
    <p:extLst>
      <p:ext uri="{BB962C8B-B14F-4D97-AF65-F5344CB8AC3E}">
        <p14:creationId xmlns:p14="http://schemas.microsoft.com/office/powerpoint/2010/main" val="190619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1868</TotalTime>
  <Words>2428</Words>
  <Application>Microsoft Macintosh PowerPoint</Application>
  <PresentationFormat>On-screen Show (4:3)</PresentationFormat>
  <Paragraphs>173</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ＭＳ Ｐゴシック</vt:lpstr>
      <vt:lpstr>Arial</vt:lpstr>
      <vt:lpstr>Calibri</vt:lpstr>
      <vt:lpstr>Times</vt:lpstr>
      <vt:lpstr>Times New Roman</vt:lpstr>
      <vt:lpstr>Office Theme</vt:lpstr>
      <vt:lpstr>CSCI 475/585 Information Security and Privacy  Fall 2019</vt:lpstr>
      <vt:lpstr>Roadmap</vt:lpstr>
      <vt:lpstr>Standards Organizations</vt:lpstr>
      <vt:lpstr>Cyber Defense related Websites</vt:lpstr>
      <vt:lpstr>Overview</vt:lpstr>
      <vt:lpstr>Three key concepts or requirements that are at the heart of computer security - 1</vt:lpstr>
      <vt:lpstr>Three key concepts or requirements that are at the heart of computer security - 2</vt:lpstr>
      <vt:lpstr>Three key concepts or requirements that are at the heart of computer security - 3</vt:lpstr>
      <vt:lpstr>Key Security Concepts</vt:lpstr>
      <vt:lpstr>Additional Concepts</vt:lpstr>
      <vt:lpstr>Levels of Impact from Security Breaches</vt:lpstr>
      <vt:lpstr>Examples of Security Requirements</vt:lpstr>
      <vt:lpstr>Computer Security Challenges</vt:lpstr>
      <vt:lpstr>Summary</vt:lpstr>
    </vt:vector>
  </TitlesOfParts>
  <Manager/>
  <Company>Computer Science, UNSW@ADFA</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keywords/>
  <dc:description/>
  <cp:lastModifiedBy>Chuan Yue</cp:lastModifiedBy>
  <cp:revision>110</cp:revision>
  <dcterms:created xsi:type="dcterms:W3CDTF">2002-03-28T02:06:54Z</dcterms:created>
  <dcterms:modified xsi:type="dcterms:W3CDTF">2019-08-17T22:22:39Z</dcterms:modified>
  <cp:category/>
</cp:coreProperties>
</file>