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402" r:id="rId2"/>
    <p:sldId id="365" r:id="rId3"/>
    <p:sldId id="366" r:id="rId4"/>
    <p:sldId id="405" r:id="rId5"/>
    <p:sldId id="367" r:id="rId6"/>
    <p:sldId id="371" r:id="rId7"/>
    <p:sldId id="372" r:id="rId8"/>
    <p:sldId id="389" r:id="rId9"/>
    <p:sldId id="407" r:id="rId10"/>
    <p:sldId id="409" r:id="rId11"/>
    <p:sldId id="393" r:id="rId12"/>
    <p:sldId id="394" r:id="rId13"/>
    <p:sldId id="395" r:id="rId14"/>
    <p:sldId id="396" r:id="rId15"/>
    <p:sldId id="410" r:id="rId16"/>
    <p:sldId id="362" r:id="rId17"/>
    <p:sldId id="411" r:id="rId18"/>
    <p:sldId id="403" r:id="rId1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33067-4FB4-420B-8160-7C41623D68F1}" v="2" dt="2019-08-22T17:09:25.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317" autoAdjust="0"/>
    <p:restoredTop sz="68661" autoAdjust="0"/>
  </p:normalViewPr>
  <p:slideViewPr>
    <p:cSldViewPr>
      <p:cViewPr>
        <p:scale>
          <a:sx n="51" d="100"/>
          <a:sy n="51" d="100"/>
        </p:scale>
        <p:origin x="279"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son Stevens" userId="f5de68551459839c" providerId="LiveId" clId="{69B33067-4FB4-420B-8160-7C41623D68F1}"/>
    <pc:docChg chg="modSld">
      <pc:chgData name="Carson Stevens" userId="f5de68551459839c" providerId="LiveId" clId="{69B33067-4FB4-420B-8160-7C41623D68F1}" dt="2019-08-22T17:09:25.433" v="1" actId="1038"/>
      <pc:docMkLst>
        <pc:docMk/>
      </pc:docMkLst>
      <pc:sldChg chg="modSp">
        <pc:chgData name="Carson Stevens" userId="f5de68551459839c" providerId="LiveId" clId="{69B33067-4FB4-420B-8160-7C41623D68F1}" dt="2019-08-22T17:09:25.433" v="1" actId="1038"/>
        <pc:sldMkLst>
          <pc:docMk/>
          <pc:sldMk cId="0" sldId="365"/>
        </pc:sldMkLst>
        <pc:picChg chg="mod">
          <ac:chgData name="Carson Stevens" userId="f5de68551459839c" providerId="LiveId" clId="{69B33067-4FB4-420B-8160-7C41623D68F1}" dt="2019-08-22T17:09:25.433" v="1" actId="1038"/>
          <ac:picMkLst>
            <pc:docMk/>
            <pc:sldMk cId="0" sldId="365"/>
            <ac:picMk id="14339"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dirty="0">
              <a:latin typeface="+mj-lt"/>
            </a:rPr>
            <a:t>Prevention</a:t>
          </a:r>
          <a:endParaRPr lang="en-US" dirty="0">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a:latin typeface="+mj-lt"/>
            </a:rPr>
            <a:t>Recovery </a:t>
          </a:r>
          <a:endParaRPr lang="en-US">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The degree of confidence one has that the security measures, both technical and operational, work as intended to protect the system and the information it processes</a:t>
          </a:r>
          <a:endParaRPr lang="en-US"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CE858655-4EE8-7F46-95F0-4F6674430278}" srcId="{C9219D09-07BA-604A-A5A3-387C29884A35}" destId="{F06EDC73-BD14-FC4A-9CD9-8A19BFAA1A5F}" srcOrd="2" destOrd="0" parTransId="{56F78122-92A6-FB48-93D2-B4BD084FC730}" sibTransId="{C6ABC34B-9C0F-1E43-87FE-5F698DF7A250}"/>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Policy</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Formal statement of rules and practices that specify or regulate how a system or organization provides security services to protect sensitive and critical system resources</a:t>
          </a:r>
          <a:endParaRPr lang="en-US" sz="13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Implementation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Involves four complementary courses of action: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dirty="0">
              <a:latin typeface="+mj-lt"/>
            </a:rPr>
            <a:t>Prevention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a:latin typeface="+mj-lt"/>
            </a:rPr>
            <a:t>Detection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Response</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Recovery </a:t>
          </a:r>
          <a:endParaRPr lang="en-US" sz="1300" kern="120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Assurance</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The degree of confidence one has that the security measures, both technical and operational, work as intended to protect the system and the information it processes</a:t>
          </a:r>
          <a:endParaRPr lang="en-US" sz="1300"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Evaluation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Process of examining a computer product or system with respect to certain criteria</a:t>
          </a:r>
          <a:endParaRPr lang="en-US" sz="1300"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3E5A8E-A1AD-CD43-B986-AAEE8141A6FB}" type="slidenum">
              <a:rPr lang="en-AU" altLang="en-US"/>
              <a:pPr/>
              <a:t>‹#›</a:t>
            </a:fld>
            <a:endParaRPr lang="en-AU" altLang="en-US"/>
          </a:p>
        </p:txBody>
      </p:sp>
    </p:spTree>
    <p:extLst>
      <p:ext uri="{BB962C8B-B14F-4D97-AF65-F5344CB8AC3E}">
        <p14:creationId xmlns:p14="http://schemas.microsoft.com/office/powerpoint/2010/main" val="1661454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362648D-B321-5C4A-9BC0-FB686B2F4EE2}" type="slidenum">
              <a:rPr lang="en-AU" altLang="en-US"/>
              <a:pPr eaLnBrk="1" hangingPunct="1">
                <a:spcBef>
                  <a:spcPct val="0"/>
                </a:spcBef>
              </a:pPr>
              <a:t>1</a:t>
            </a:fld>
            <a:endParaRPr lang="en-AU" altLang="en-US"/>
          </a:p>
        </p:txBody>
      </p:sp>
      <p:sp>
        <p:nvSpPr>
          <p:cNvPr id="35843" name="Rectangle 4"/>
          <p:cNvSpPr>
            <a:spLocks noGrp="1" noRot="1" noChangeAspect="1" noChangeArrowheads="1" noTextEdit="1"/>
          </p:cNvSpPr>
          <p:nvPr>
            <p:ph type="sldImg"/>
          </p:nvPr>
        </p:nvSpPr>
        <p:spPr>
          <a:ln/>
        </p:spPr>
      </p:sp>
      <p:sp>
        <p:nvSpPr>
          <p:cNvPr id="35844"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Lecture slides prepared by </a:t>
            </a:r>
            <a:r>
              <a:rPr lang="en-US" altLang="en-US" dirty="0" err="1">
                <a:latin typeface="Times New Roman" charset="0"/>
              </a:rPr>
              <a:t>Dr</a:t>
            </a:r>
            <a:r>
              <a:rPr lang="en-US" altLang="en-US" dirty="0">
                <a:latin typeface="Times New Roman" charset="0"/>
              </a:rPr>
              <a:t> Lawrie Brown (UNSW@ADFA) for “Computer Security: Principles and Practice”, by William Stallings and Lawrie Brown, Chapter 1 “Overview”.</a:t>
            </a:r>
          </a:p>
          <a:p>
            <a:pPr eaLnBrk="1" hangingPunct="1"/>
            <a:endParaRPr lang="en-US" altLang="en-US" dirty="0">
              <a:latin typeface="Times New Roman" charset="0"/>
            </a:endParaRPr>
          </a:p>
          <a:p>
            <a:pPr eaLnBrk="1" hangingPunct="1"/>
            <a:r>
              <a:rPr lang="en-US" altLang="en-US" dirty="0"/>
              <a:t>Enhanced and Modified by </a:t>
            </a:r>
            <a:r>
              <a:rPr lang="en-US" altLang="en-US" dirty="0" err="1"/>
              <a:t>Chuan</a:t>
            </a:r>
            <a:r>
              <a:rPr lang="en-US" altLang="en-US" dirty="0"/>
              <a:t> Yue at the Colorado School of Mines.</a:t>
            </a:r>
            <a:endParaRPr lang="en-AU" altLang="en-US" dirty="0">
              <a:latin typeface="Times New Roman" charset="0"/>
            </a:endParaRPr>
          </a:p>
          <a:p>
            <a:pPr eaLnBrk="1" hangingPunct="1"/>
            <a:endParaRPr lang="en-US" altLang="en-US" dirty="0">
              <a:latin typeface="Times New Roman" charset="0"/>
            </a:endParaRPr>
          </a:p>
        </p:txBody>
      </p:sp>
    </p:spTree>
    <p:extLst>
      <p:ext uri="{BB962C8B-B14F-4D97-AF65-F5344CB8AC3E}">
        <p14:creationId xmlns:p14="http://schemas.microsoft.com/office/powerpoint/2010/main" val="1851507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dirty="0"/>
          </a:p>
          <a:p>
            <a:endParaRPr lang="en-US" dirty="0"/>
          </a:p>
          <a:p>
            <a:pPr eaLnBrk="1" hangingPunct="1"/>
            <a:r>
              <a:rPr lang="en-US" altLang="en-US" dirty="0"/>
              <a:t>Active attacks involve some modification of the data stream or the creation of a false stream and can be subdivided into four categories: masquerade, replay, modification of messages, and denial of service</a:t>
            </a:r>
            <a:r>
              <a:rPr lang="en-AU" altLang="en-US" dirty="0"/>
              <a:t>:</a:t>
            </a:r>
          </a:p>
          <a:p>
            <a:pPr eaLnBrk="1" hangingPunct="1">
              <a:lnSpc>
                <a:spcPct val="90000"/>
              </a:lnSpc>
              <a:buFontTx/>
              <a:buChar char="•"/>
            </a:pPr>
            <a:r>
              <a:rPr lang="en-US" altLang="en-US" dirty="0"/>
              <a:t> masquerade of one entity as some other</a:t>
            </a:r>
            <a:endParaRPr lang="en-AU" altLang="en-US" dirty="0"/>
          </a:p>
          <a:p>
            <a:pPr eaLnBrk="1" hangingPunct="1">
              <a:lnSpc>
                <a:spcPct val="90000"/>
              </a:lnSpc>
              <a:buFontTx/>
              <a:buChar char="•"/>
            </a:pPr>
            <a:r>
              <a:rPr lang="en-US" altLang="en-US" dirty="0"/>
              <a:t> replay previous messages (as shown above in Stallings Figure 1.3b)</a:t>
            </a:r>
          </a:p>
          <a:p>
            <a:pPr eaLnBrk="1" hangingPunct="1">
              <a:lnSpc>
                <a:spcPct val="90000"/>
              </a:lnSpc>
              <a:buFontTx/>
              <a:buChar char="•"/>
            </a:pPr>
            <a:r>
              <a:rPr lang="en-US" altLang="en-US" dirty="0"/>
              <a:t> modify/alter (part of) messages in transit to produce an unauthorized effect</a:t>
            </a:r>
          </a:p>
          <a:p>
            <a:pPr eaLnBrk="1" hangingPunct="1">
              <a:buFontTx/>
              <a:buChar char="•"/>
            </a:pPr>
            <a:r>
              <a:rPr lang="en-US" altLang="en-US" dirty="0"/>
              <a:t> denial of service - prevents or inhibits the normal use or management of communications facilities</a:t>
            </a:r>
          </a:p>
          <a:p>
            <a:pPr eaLnBrk="1" hangingPunct="1">
              <a:lnSpc>
                <a:spcPct val="90000"/>
              </a:lnSpc>
            </a:pPr>
            <a:r>
              <a:rPr lang="en-US" altLang="en-US" dirty="0"/>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endParaRPr lang="en-US" dirty="0"/>
          </a:p>
        </p:txBody>
      </p:sp>
      <p:sp>
        <p:nvSpPr>
          <p:cNvPr id="4" name="Slide Number Placeholder 3"/>
          <p:cNvSpPr>
            <a:spLocks noGrp="1"/>
          </p:cNvSpPr>
          <p:nvPr>
            <p:ph type="sldNum" sz="quarter" idx="10"/>
          </p:nvPr>
        </p:nvSpPr>
        <p:spPr/>
        <p:txBody>
          <a:bodyPr/>
          <a:lstStyle/>
          <a:p>
            <a:fld id="{9A3E5A8E-A1AD-CD43-B986-AAEE8141A6FB}" type="slidenum">
              <a:rPr lang="en-AU" altLang="en-US" smtClean="0"/>
              <a:pPr/>
              <a:t>10</a:t>
            </a:fld>
            <a:endParaRPr lang="en-AU" altLang="en-US"/>
          </a:p>
        </p:txBody>
      </p:sp>
    </p:spTree>
    <p:extLst>
      <p:ext uri="{BB962C8B-B14F-4D97-AF65-F5344CB8AC3E}">
        <p14:creationId xmlns:p14="http://schemas.microsoft.com/office/powerpoint/2010/main" val="123712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5A7BE29-0BDC-C24A-A5B8-DD195DF1E3DA}" type="slidenum">
              <a:rPr lang="en-AU" altLang="en-US">
                <a:ea typeface="MS PGothic" charset="-128"/>
              </a:rPr>
              <a:pPr eaLnBrk="1" hangingPunct="1">
                <a:spcBef>
                  <a:spcPct val="0"/>
                </a:spcBef>
              </a:pPr>
              <a:t>11</a:t>
            </a:fld>
            <a:endParaRPr lang="en-AU" altLang="en-US">
              <a:ea typeface="MS PGothic"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solidFill>
                <a:srgbClr val="000000"/>
              </a:solidFill>
              <a:ea typeface="MS PGothic" charset="-128"/>
              <a:cs typeface="Arial" charset="0"/>
            </a:endParaRPr>
          </a:p>
          <a:p>
            <a:pPr eaLnBrk="1" hangingPunct="1"/>
            <a:endParaRPr lang="en-US" altLang="en-US" dirty="0">
              <a:solidFill>
                <a:srgbClr val="000000"/>
              </a:solidFill>
              <a:ea typeface="MS PGothic" charset="-128"/>
              <a:cs typeface="Arial" charset="0"/>
            </a:endParaRPr>
          </a:p>
          <a:p>
            <a:pPr eaLnBrk="1" hangingPunct="1"/>
            <a:r>
              <a:rPr lang="en-US" altLang="en-US" dirty="0">
                <a:solidFill>
                  <a:srgbClr val="000000"/>
                </a:solidFill>
                <a:ea typeface="MS PGothic" charset="-128"/>
                <a:cs typeface="Arial" charset="0"/>
              </a:rPr>
              <a:t>State here a couple of definitions of “security services” from relevant standards</a:t>
            </a:r>
            <a:r>
              <a:rPr lang="en-US" altLang="en-US" i="1" dirty="0">
                <a:solidFill>
                  <a:srgbClr val="000000"/>
                </a:solidFill>
                <a:ea typeface="MS PGothic" charset="-128"/>
                <a:cs typeface="Arial" charset="0"/>
              </a:rPr>
              <a:t>. </a:t>
            </a:r>
            <a:r>
              <a:rPr lang="en-US" altLang="en-US" dirty="0">
                <a:solidFill>
                  <a:srgbClr val="000000"/>
                </a:solidFill>
                <a:ea typeface="MS PGothic" charset="-128"/>
                <a:cs typeface="Arial"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endParaRPr lang="en-US" altLang="en-US" i="1" dirty="0">
              <a:solidFill>
                <a:srgbClr val="000000"/>
              </a:solidFill>
              <a:ea typeface="MS PGothic" charset="-128"/>
              <a:cs typeface="Arial" charset="0"/>
            </a:endParaRPr>
          </a:p>
          <a:p>
            <a:pPr eaLnBrk="1" hangingPunct="1"/>
            <a:endParaRPr lang="en-US" altLang="en-US" i="1" dirty="0">
              <a:solidFill>
                <a:srgbClr val="000000"/>
              </a:solidFill>
              <a:ea typeface="MS PGothic" charset="-128"/>
              <a:cs typeface="Arial" charset="0"/>
            </a:endParaRPr>
          </a:p>
        </p:txBody>
      </p:sp>
    </p:spTree>
    <p:extLst>
      <p:ext uri="{BB962C8B-B14F-4D97-AF65-F5344CB8AC3E}">
        <p14:creationId xmlns:p14="http://schemas.microsoft.com/office/powerpoint/2010/main" val="1542114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A222BE0-F424-3A47-ACA2-A962DC92D578}" type="slidenum">
              <a:rPr lang="en-AU" altLang="en-US">
                <a:ea typeface="MS PGothic" charset="-128"/>
              </a:rPr>
              <a:pPr eaLnBrk="1" hangingPunct="1">
                <a:spcBef>
                  <a:spcPct val="0"/>
                </a:spcBef>
              </a:pPr>
              <a:t>12</a:t>
            </a:fld>
            <a:endParaRPr lang="en-AU" altLang="en-US">
              <a:ea typeface="MS PGothic"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ea typeface="MS PGothic" charset="-128"/>
                <a:cs typeface="Arial" charset="0"/>
              </a:rPr>
              <a:t>This list is taken from Stallings Table 1.2 which provides details of the 5 Security Service categories and the 14 specific services given in X.800.</a:t>
            </a:r>
          </a:p>
          <a:p>
            <a:pPr eaLnBrk="1" hangingPunct="1"/>
            <a:r>
              <a:rPr lang="en-US" altLang="en-US">
                <a:solidFill>
                  <a:srgbClr val="000000"/>
                </a:solidFill>
                <a:ea typeface="MS PGothic" charset="-128"/>
                <a:cs typeface="Arial" charset="0"/>
              </a:rPr>
              <a:t>This list includes the various "classic" security services which are traditionally discussed.  Note there is a degree of ambiguity as to the meaning of these terms, and overlap in their use. The broad service categories are:</a:t>
            </a:r>
          </a:p>
          <a:p>
            <a:pPr eaLnBrk="1" hangingPunct="1">
              <a:buFontTx/>
              <a:buChar char="•"/>
            </a:pPr>
            <a:r>
              <a:rPr lang="en-US" altLang="en-US" b="1">
                <a:ea typeface="MS PGothic" charset="-128"/>
                <a:cs typeface="Arial" charset="0"/>
              </a:rPr>
              <a:t>authentication </a:t>
            </a:r>
            <a:r>
              <a:rPr lang="en-US" altLang="en-US">
                <a:ea typeface="MS PGothic" charset="-128"/>
                <a:cs typeface="Arial" charset="0"/>
              </a:rPr>
              <a:t>is concerned with assuring that a communication is authentic. Two specific authentication services are defined in X.800: </a:t>
            </a:r>
            <a:r>
              <a:rPr lang="en-US" altLang="en-US" b="1">
                <a:ea typeface="MS PGothic" charset="-128"/>
                <a:cs typeface="Arial" charset="0"/>
              </a:rPr>
              <a:t>Peer entity authentication: </a:t>
            </a:r>
            <a:r>
              <a:rPr lang="en-US" altLang="en-US">
                <a:ea typeface="MS PGothic" charset="-128"/>
                <a:cs typeface="Arial" charset="0"/>
              </a:rPr>
              <a:t>provides corroboration of the identity of a peer entity in an association; and </a:t>
            </a:r>
            <a:r>
              <a:rPr lang="en-US" altLang="en-US" b="1">
                <a:ea typeface="MS PGothic" charset="-128"/>
                <a:cs typeface="Arial" charset="0"/>
              </a:rPr>
              <a:t>Data origin authentication: </a:t>
            </a:r>
            <a:r>
              <a:rPr lang="en-US" altLang="en-US">
                <a:ea typeface="MS PGothic" charset="-128"/>
                <a:cs typeface="Arial" charset="0"/>
              </a:rPr>
              <a:t>provides corroboration of the source of a data unit.</a:t>
            </a:r>
          </a:p>
          <a:p>
            <a:pPr eaLnBrk="1" hangingPunct="1">
              <a:buFontTx/>
              <a:buChar char="•"/>
            </a:pPr>
            <a:r>
              <a:rPr lang="en-US" altLang="en-US" b="1">
                <a:ea typeface="MS PGothic" charset="-128"/>
                <a:cs typeface="Arial" charset="0"/>
              </a:rPr>
              <a:t>access control </a:t>
            </a:r>
            <a:r>
              <a:rPr lang="en-US" altLang="en-US">
                <a:ea typeface="MS PGothic" charset="-128"/>
                <a:cs typeface="Arial" charset="0"/>
              </a:rPr>
              <a:t>is the ability to limit and control the access to host systems and applications via communications links.</a:t>
            </a:r>
          </a:p>
          <a:p>
            <a:pPr eaLnBrk="1" hangingPunct="1">
              <a:buFontTx/>
              <a:buChar char="•"/>
            </a:pPr>
            <a:r>
              <a:rPr lang="en-US" altLang="en-US" b="1">
                <a:ea typeface="MS PGothic" charset="-128"/>
                <a:cs typeface="Arial" charset="0"/>
              </a:rPr>
              <a:t>confidentiality </a:t>
            </a:r>
            <a:r>
              <a:rPr lang="en-US" altLang="en-US">
                <a:ea typeface="MS PGothic" charset="-128"/>
                <a:cs typeface="Arial" charset="0"/>
              </a:rPr>
              <a:t>is the protection of transmitted data from passive attacks, and the protection of traffic flow from analysis.</a:t>
            </a:r>
          </a:p>
          <a:p>
            <a:pPr eaLnBrk="1" hangingPunct="1">
              <a:buFontTx/>
              <a:buChar char="•"/>
            </a:pPr>
            <a:r>
              <a:rPr lang="en-US" altLang="en-US" b="1">
                <a:ea typeface="MS PGothic" charset="-128"/>
                <a:cs typeface="Arial" charset="0"/>
              </a:rPr>
              <a:t>integrity </a:t>
            </a:r>
            <a:r>
              <a:rPr lang="en-US" altLang="en-US">
                <a:ea typeface="MS PGothic" charset="-128"/>
                <a:cs typeface="Arial" charset="0"/>
              </a:rPr>
              <a:t>assures that messages are received as sent, with no duplication, insertion, modification, reordering, replay, or loss.</a:t>
            </a:r>
          </a:p>
          <a:p>
            <a:pPr eaLnBrk="1" hangingPunct="1">
              <a:buFontTx/>
              <a:buChar char="•"/>
            </a:pPr>
            <a:r>
              <a:rPr lang="en-US" altLang="en-US" b="1">
                <a:ea typeface="MS PGothic" charset="-128"/>
                <a:cs typeface="Arial" charset="0"/>
              </a:rPr>
              <a:t>availability </a:t>
            </a:r>
            <a:r>
              <a:rPr lang="en-US" altLang="en-US">
                <a:ea typeface="MS PGothic" charset="-128"/>
                <a:cs typeface="Arial" charset="0"/>
              </a:rPr>
              <a:t>is the property of a system / resource being accessible and usable upon demand by an authorized system entity, according to performance specifications for the system.</a:t>
            </a:r>
            <a:endParaRPr lang="en-US" altLang="en-US">
              <a:solidFill>
                <a:srgbClr val="0000FF"/>
              </a:solidFill>
              <a:ea typeface="MS PGothic" charset="-128"/>
              <a:cs typeface="Arial" charset="0"/>
            </a:endParaRPr>
          </a:p>
        </p:txBody>
      </p:sp>
    </p:spTree>
    <p:extLst>
      <p:ext uri="{BB962C8B-B14F-4D97-AF65-F5344CB8AC3E}">
        <p14:creationId xmlns:p14="http://schemas.microsoft.com/office/powerpoint/2010/main" val="3334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1069863-1FC5-FD40-9B75-E0C9A47FDF5E}" type="slidenum">
              <a:rPr lang="en-AU" altLang="en-US">
                <a:ea typeface="MS PGothic" charset="-128"/>
              </a:rPr>
              <a:pPr eaLnBrk="1" hangingPunct="1">
                <a:spcBef>
                  <a:spcPct val="0"/>
                </a:spcBef>
              </a:pPr>
              <a:t>13</a:t>
            </a:fld>
            <a:endParaRPr lang="en-AU" altLang="en-US">
              <a:ea typeface="MS PGothic"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ea typeface="MS PGothic"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194397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195F951-D578-9047-A798-87CC91387E93}" type="slidenum">
              <a:rPr lang="en-AU" altLang="en-US">
                <a:ea typeface="MS PGothic" charset="-128"/>
              </a:rPr>
              <a:pPr eaLnBrk="1" hangingPunct="1">
                <a:spcBef>
                  <a:spcPct val="0"/>
                </a:spcBef>
              </a:pPr>
              <a:t>14</a:t>
            </a:fld>
            <a:endParaRPr lang="en-AU" altLang="en-US">
              <a:ea typeface="MS PGothic"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ea typeface="MS PGothic" charset="-128"/>
              </a:rPr>
              <a:t>Some examples of mechanisms from X.800. Note that the “</a:t>
            </a:r>
            <a:r>
              <a:rPr lang="en-AU" altLang="en-US" dirty="0">
                <a:ea typeface="MS PGothic" charset="-128"/>
              </a:rPr>
              <a:t>specific security mechanisms” are protocol layer specific, whilst the “pervasive security mechanisms” are not. </a:t>
            </a:r>
            <a:r>
              <a:rPr lang="en-US" altLang="en-US" dirty="0">
                <a:ea typeface="MS PGothic" charset="-128"/>
              </a:rPr>
              <a:t>We will meet some of these mechanisms in much greater detail later.</a:t>
            </a:r>
          </a:p>
          <a:p>
            <a:pPr eaLnBrk="1" hangingPunct="1"/>
            <a:r>
              <a:rPr lang="en-US" altLang="en-US" dirty="0">
                <a:ea typeface="MS PGothic" charset="-128"/>
              </a:rPr>
              <a:t>See Stallings Table 1.3 for details of these mechanisms in X.800, and Table 1.4 for the relationship between services and mechanisms.</a:t>
            </a:r>
            <a:endParaRPr lang="en-AU" altLang="en-US" dirty="0">
              <a:ea typeface="MS PGothic" charset="-128"/>
            </a:endParaRPr>
          </a:p>
        </p:txBody>
      </p:sp>
    </p:spTree>
    <p:extLst>
      <p:ext uri="{BB962C8B-B14F-4D97-AF65-F5344CB8AC3E}">
        <p14:creationId xmlns:p14="http://schemas.microsoft.com/office/powerpoint/2010/main" val="615502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3072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16</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p:txBody>
      </p:sp>
    </p:spTree>
    <p:extLst>
      <p:ext uri="{BB962C8B-B14F-4D97-AF65-F5344CB8AC3E}">
        <p14:creationId xmlns:p14="http://schemas.microsoft.com/office/powerpoint/2010/main" val="137234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17</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p:txBody>
      </p:sp>
    </p:spTree>
    <p:extLst>
      <p:ext uri="{BB962C8B-B14F-4D97-AF65-F5344CB8AC3E}">
        <p14:creationId xmlns:p14="http://schemas.microsoft.com/office/powerpoint/2010/main" val="1406224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18</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fontAlgn="auto" hangingPunct="1">
              <a:spcAft>
                <a:spcPts val="0"/>
              </a:spcAft>
              <a:buFont typeface="Arial" pitchFamily="34" charset="0"/>
              <a:buNone/>
              <a:defRPr/>
            </a:pPr>
            <a:r>
              <a:rPr kumimoji="1" lang="en-US" sz="1400" dirty="0">
                <a:solidFill>
                  <a:schemeClr val="tx1"/>
                </a:solidFill>
                <a:latin typeface="Arial" charset="0"/>
              </a:rPr>
              <a:t>Week 1  </a:t>
            </a:r>
            <a:r>
              <a:rPr kumimoji="1" lang="en-US" dirty="0">
                <a:solidFill>
                  <a:schemeClr val="tx1"/>
                </a:solidFill>
                <a:latin typeface="Arial" charset="0"/>
              </a:rPr>
              <a:t>1.2 Security Terminology and </a:t>
            </a:r>
            <a:r>
              <a:rPr kumimoji="1" lang="en-US" altLang="en-US">
                <a:solidFill>
                  <a:schemeClr val="tx1"/>
                </a:solidFill>
                <a:latin typeface="Arial" charset="0"/>
              </a:rPr>
              <a:t>Architecture Summary.</a:t>
            </a:r>
            <a:endParaRPr kumimoji="1" lang="en-US" dirty="0">
              <a:solidFill>
                <a:schemeClr val="tx1"/>
              </a:solidFill>
              <a:latin typeface="Arial" charset="0"/>
            </a:endParaRPr>
          </a:p>
        </p:txBody>
      </p:sp>
    </p:spTree>
    <p:extLst>
      <p:ext uri="{BB962C8B-B14F-4D97-AF65-F5344CB8AC3E}">
        <p14:creationId xmlns:p14="http://schemas.microsoft.com/office/powerpoint/2010/main" val="671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611594-E30D-6247-8FFF-92A4557C6F03}" type="slidenum">
              <a:rPr lang="en-AU" altLang="en-US"/>
              <a:pPr eaLnBrk="1" hangingPunct="1">
                <a:spcBef>
                  <a:spcPct val="0"/>
                </a:spcBef>
              </a:pPr>
              <a:t>2</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eaLnBrk="1" hangingPunct="1"/>
            <a:endParaRPr lang="en-US" altLang="en-US" dirty="0">
              <a:latin typeface="Times New Roman" charset="0"/>
            </a:endParaRPr>
          </a:p>
          <a:p>
            <a:pPr eaLnBrk="1" hangingPunct="1"/>
            <a:r>
              <a:rPr lang="en-US" altLang="en-US" dirty="0">
                <a:latin typeface="Times New Roman" charset="0"/>
              </a:rPr>
              <a:t>Figure 1.2 [CCPS04a] shows the relationship among some terminology that will be useful throughout the book, drawn from RFC 2828, </a:t>
            </a:r>
            <a:r>
              <a:rPr lang="en-US" altLang="en-US" i="1" dirty="0">
                <a:latin typeface="Times New Roman" charset="0"/>
              </a:rPr>
              <a:t>Internet Security Glossary:</a:t>
            </a:r>
          </a:p>
          <a:p>
            <a:pPr eaLnBrk="1" hangingPunct="1"/>
            <a:r>
              <a:rPr lang="en-US" altLang="en-US" b="1" dirty="0">
                <a:latin typeface="Times New Roman" charset="0"/>
              </a:rPr>
              <a:t>Adversary (threat agent)</a:t>
            </a:r>
            <a:r>
              <a:rPr lang="en-US" altLang="en-US" dirty="0">
                <a:latin typeface="Times New Roman" charset="0"/>
              </a:rPr>
              <a:t> - An entity that attacks, or is a threat to, a system.</a:t>
            </a:r>
          </a:p>
          <a:p>
            <a:pPr eaLnBrk="1" hangingPunct="1"/>
            <a:r>
              <a:rPr lang="en-US" altLang="en-US" b="1" dirty="0">
                <a:latin typeface="Times New Roman" charset="0"/>
              </a:rPr>
              <a:t>Attack</a:t>
            </a:r>
            <a:r>
              <a:rPr lang="en-US" altLang="en-US" dirty="0">
                <a:latin typeface="Times New Roman" charset="0"/>
              </a:rPr>
              <a:t> -An assault on system security that derives from an intelligent threat; a deliberate attempt to evade security services and violate security policy of a system.</a:t>
            </a:r>
          </a:p>
          <a:p>
            <a:pPr eaLnBrk="1" hangingPunct="1"/>
            <a:r>
              <a:rPr lang="en-US" altLang="en-US" b="1" dirty="0">
                <a:latin typeface="Times New Roman" charset="0"/>
              </a:rPr>
              <a:t>Countermeasure</a:t>
            </a:r>
            <a:r>
              <a:rPr lang="en-US" altLang="en-US" dirty="0">
                <a:latin typeface="Times New Roman" charset="0"/>
              </a:rPr>
              <a:t> - An action, device, procedure, or technique that reduces a threat, a vulnerability, or an attack by eliminating or preventing it, by minimizing the harm it can cause, or by discovering </a:t>
            </a:r>
            <a:r>
              <a:rPr lang="en-US" altLang="en-US" dirty="0" err="1">
                <a:latin typeface="Times New Roman" charset="0"/>
              </a:rPr>
              <a:t>andreporting</a:t>
            </a:r>
            <a:r>
              <a:rPr lang="en-US" altLang="en-US" dirty="0">
                <a:latin typeface="Times New Roman" charset="0"/>
              </a:rPr>
              <a:t> it so that corrective action can be taken.</a:t>
            </a:r>
          </a:p>
          <a:p>
            <a:pPr eaLnBrk="1" hangingPunct="1"/>
            <a:r>
              <a:rPr lang="en-US" altLang="en-US" b="1" dirty="0">
                <a:latin typeface="Times New Roman" charset="0"/>
              </a:rPr>
              <a:t>Risk</a:t>
            </a:r>
            <a:r>
              <a:rPr lang="en-US" altLang="en-US" dirty="0">
                <a:latin typeface="Times New Roman" charset="0"/>
              </a:rPr>
              <a:t> - An expectation of loss expressed as the probability that a particular threat will exploit a particular vulnerability with a particular harmful result.</a:t>
            </a:r>
          </a:p>
          <a:p>
            <a:pPr eaLnBrk="1" hangingPunct="1"/>
            <a:r>
              <a:rPr lang="en-US" altLang="en-US" b="1" dirty="0">
                <a:latin typeface="Times New Roman" charset="0"/>
              </a:rPr>
              <a:t>Security Policy</a:t>
            </a:r>
            <a:r>
              <a:rPr lang="en-US" altLang="en-US" dirty="0">
                <a:latin typeface="Times New Roman" charset="0"/>
              </a:rPr>
              <a:t> - A set of rules and practices that specify how a system or org provides security services to protect sensitive and critical system resources.</a:t>
            </a:r>
          </a:p>
          <a:p>
            <a:pPr eaLnBrk="1" hangingPunct="1"/>
            <a:r>
              <a:rPr lang="en-US" altLang="en-US" b="1" dirty="0">
                <a:latin typeface="Times New Roman" charset="0"/>
              </a:rPr>
              <a:t>System Resource (Asset)</a:t>
            </a:r>
            <a:r>
              <a:rPr lang="en-US" altLang="en-US" dirty="0">
                <a:latin typeface="Times New Roman" charset="0"/>
              </a:rPr>
              <a:t> - Data; a service provided by a system; a system capability; an item of system equipment; a facility that houses system operations and equipment.</a:t>
            </a:r>
          </a:p>
          <a:p>
            <a:pPr eaLnBrk="1" hangingPunct="1"/>
            <a:r>
              <a:rPr lang="en-US" altLang="en-US" b="1" dirty="0">
                <a:latin typeface="Times New Roman" charset="0"/>
              </a:rPr>
              <a:t>Threat</a:t>
            </a:r>
            <a:r>
              <a:rPr lang="en-US" altLang="en-US" dirty="0">
                <a:latin typeface="Times New Roman" charset="0"/>
              </a:rPr>
              <a:t> - A potential for violation of security, which exists when there is a circumstance, capability, action, or event that could breach security and cause harm.</a:t>
            </a:r>
          </a:p>
          <a:p>
            <a:pPr eaLnBrk="1" hangingPunct="1"/>
            <a:r>
              <a:rPr lang="en-US" altLang="en-US" b="1" dirty="0">
                <a:latin typeface="Times New Roman" charset="0"/>
              </a:rPr>
              <a:t>Vulnerability</a:t>
            </a:r>
            <a:r>
              <a:rPr lang="en-US" altLang="en-US" dirty="0">
                <a:latin typeface="Times New Roman" charset="0"/>
              </a:rPr>
              <a:t> - Flaw or weakness in a system's design, implementation, or operation and management that could be exploited to violate the system's security policy.</a:t>
            </a:r>
            <a:endParaRPr lang="en-US" altLang="en-US" i="1" dirty="0">
              <a:latin typeface="Times New Roman" charset="0"/>
            </a:endParaRPr>
          </a:p>
        </p:txBody>
      </p:sp>
    </p:spTree>
    <p:extLst>
      <p:ext uri="{BB962C8B-B14F-4D97-AF65-F5344CB8AC3E}">
        <p14:creationId xmlns:p14="http://schemas.microsoft.com/office/powerpoint/2010/main" val="127328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A1CC931-9AA5-BE40-BD06-1AFC7773E030}" type="slidenum">
              <a:rPr lang="en-AU" altLang="en-US"/>
              <a:pPr eaLnBrk="1" hangingPunct="1">
                <a:spcBef>
                  <a:spcPct val="0"/>
                </a:spcBef>
              </a:pPr>
              <a:t>3</a:t>
            </a:fld>
            <a:endParaRPr lang="en-AU"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Times New Roman" charset="0"/>
              </a:rPr>
              <a:t>In the context of security, our concern is with the </a:t>
            </a:r>
            <a:r>
              <a:rPr lang="en-US" altLang="en-US" b="1">
                <a:latin typeface="Times New Roman" charset="0"/>
              </a:rPr>
              <a:t>vulnerabilities</a:t>
            </a:r>
            <a:r>
              <a:rPr lang="en-US" altLang="en-US">
                <a:latin typeface="Times New Roman" charset="0"/>
              </a:rPr>
              <a:t> of system resources which [NRC02] shows may be:</a:t>
            </a:r>
          </a:p>
          <a:p>
            <a:pPr eaLnBrk="1" hangingPunct="1"/>
            <a:r>
              <a:rPr lang="en-US" altLang="en-US">
                <a:latin typeface="Times New Roman" charset="0"/>
                <a:ea typeface="Times New Roman" charset="0"/>
                <a:cs typeface="Times New Roman" charset="0"/>
              </a:rPr>
              <a:t>• </a:t>
            </a:r>
            <a:r>
              <a:rPr lang="en-US" altLang="en-US" b="1">
                <a:latin typeface="Times New Roman" charset="0"/>
              </a:rPr>
              <a:t>corrupted</a:t>
            </a:r>
            <a:r>
              <a:rPr lang="en-US" altLang="en-US">
                <a:latin typeface="Times New Roman" charset="0"/>
              </a:rPr>
              <a:t>, so that it does the wrong thing or gives wrong answers. e.g. data stored may be different from what it should be because it has been improperly modified.</a:t>
            </a:r>
          </a:p>
          <a:p>
            <a:pPr eaLnBrk="1" hangingPunct="1"/>
            <a:r>
              <a:rPr lang="en-US" altLang="en-US">
                <a:latin typeface="Times New Roman" charset="0"/>
                <a:ea typeface="Times New Roman" charset="0"/>
                <a:cs typeface="Times New Roman" charset="0"/>
              </a:rPr>
              <a:t>• </a:t>
            </a:r>
            <a:r>
              <a:rPr lang="en-US" altLang="en-US">
                <a:latin typeface="Times New Roman" charset="0"/>
              </a:rPr>
              <a:t>become </a:t>
            </a:r>
            <a:r>
              <a:rPr lang="en-US" altLang="en-US" b="1">
                <a:latin typeface="Times New Roman" charset="0"/>
              </a:rPr>
              <a:t>leaky</a:t>
            </a:r>
            <a:r>
              <a:rPr lang="en-US" altLang="en-US">
                <a:latin typeface="Times New Roman" charset="0"/>
              </a:rPr>
              <a:t>. e.g. someone who should not have access to some or all of the information available through the network obtains such access.</a:t>
            </a:r>
          </a:p>
          <a:p>
            <a:pPr eaLnBrk="1" hangingPunct="1"/>
            <a:r>
              <a:rPr lang="en-US" altLang="en-US">
                <a:latin typeface="Times New Roman" charset="0"/>
                <a:ea typeface="Times New Roman" charset="0"/>
                <a:cs typeface="Times New Roman" charset="0"/>
              </a:rPr>
              <a:t>• </a:t>
            </a:r>
            <a:r>
              <a:rPr lang="en-US" altLang="en-US">
                <a:latin typeface="Times New Roman" charset="0"/>
              </a:rPr>
              <a:t>become </a:t>
            </a:r>
            <a:r>
              <a:rPr lang="en-US" altLang="en-US" b="1">
                <a:latin typeface="Times New Roman" charset="0"/>
              </a:rPr>
              <a:t>unavailable</a:t>
            </a:r>
            <a:r>
              <a:rPr lang="en-US" altLang="en-US">
                <a:latin typeface="Times New Roman" charset="0"/>
              </a:rPr>
              <a:t> or very slow. e.g. using the system / network impossible.</a:t>
            </a:r>
          </a:p>
          <a:p>
            <a:pPr eaLnBrk="1" hangingPunct="1"/>
            <a:r>
              <a:rPr lang="en-US" altLang="en-US">
                <a:latin typeface="Times New Roman" charset="0"/>
              </a:rPr>
              <a:t>These three general types of vulnerability correspond to the concepts of integrity, confidentiality, and availability, enumerated earlier in this section.</a:t>
            </a:r>
          </a:p>
          <a:p>
            <a:pPr eaLnBrk="1" hangingPunct="1"/>
            <a:r>
              <a:rPr lang="en-US" altLang="en-US">
                <a:latin typeface="Times New Roman" charset="0"/>
              </a:rPr>
              <a:t>Corresponding to the various types of vulnerabilities to a system resource are </a:t>
            </a:r>
            <a:r>
              <a:rPr lang="en-US" altLang="en-US" b="1">
                <a:latin typeface="Times New Roman" charset="0"/>
              </a:rPr>
              <a:t>threats</a:t>
            </a:r>
            <a:r>
              <a:rPr lang="en-US" altLang="en-US">
                <a:latin typeface="Times New Roman" charset="0"/>
              </a:rPr>
              <a:t> that are capable of exploiting those vulnerabilities, which represent a potential security harm to an asset. An </a:t>
            </a:r>
            <a:r>
              <a:rPr lang="en-US" altLang="en-US" b="1">
                <a:latin typeface="Times New Roman" charset="0"/>
              </a:rPr>
              <a:t>attack</a:t>
            </a:r>
            <a:r>
              <a:rPr lang="en-US" altLang="en-US">
                <a:latin typeface="Times New Roman" charset="0"/>
              </a:rPr>
              <a:t> is a threat that is carried out. We can distinguish two type of attacks:</a:t>
            </a:r>
          </a:p>
          <a:p>
            <a:pPr eaLnBrk="1" hangingPunct="1"/>
            <a:r>
              <a:rPr lang="en-US" altLang="en-US">
                <a:latin typeface="Times New Roman" charset="0"/>
                <a:ea typeface="Times New Roman" charset="0"/>
                <a:cs typeface="Times New Roman" charset="0"/>
              </a:rPr>
              <a:t>• </a:t>
            </a:r>
            <a:r>
              <a:rPr lang="en-US" altLang="en-US" b="1">
                <a:latin typeface="Times New Roman" charset="0"/>
              </a:rPr>
              <a:t>Active attack:</a:t>
            </a:r>
            <a:r>
              <a:rPr lang="en-US" altLang="en-US">
                <a:latin typeface="Times New Roman" charset="0"/>
              </a:rPr>
              <a:t> attempts to alter system resources or affect their operation</a:t>
            </a:r>
          </a:p>
          <a:p>
            <a:pPr eaLnBrk="1" hangingPunct="1"/>
            <a:r>
              <a:rPr lang="en-US" altLang="en-US">
                <a:latin typeface="Times New Roman" charset="0"/>
                <a:ea typeface="Times New Roman" charset="0"/>
                <a:cs typeface="Times New Roman" charset="0"/>
              </a:rPr>
              <a:t>• </a:t>
            </a:r>
            <a:r>
              <a:rPr lang="en-US" altLang="en-US" b="1">
                <a:latin typeface="Times New Roman" charset="0"/>
              </a:rPr>
              <a:t>Passive attack: </a:t>
            </a:r>
            <a:r>
              <a:rPr lang="en-US" altLang="en-US">
                <a:latin typeface="Times New Roman" charset="0"/>
              </a:rPr>
              <a:t>attempts to learn or make use of information from the system but does not affect system resources</a:t>
            </a:r>
          </a:p>
          <a:p>
            <a:pPr eaLnBrk="1" hangingPunct="1"/>
            <a:r>
              <a:rPr lang="en-US" altLang="en-US">
                <a:latin typeface="Times New Roman" charset="0"/>
              </a:rPr>
              <a:t>We can also classify attacks based on the origin of the attack:</a:t>
            </a:r>
          </a:p>
          <a:p>
            <a:pPr eaLnBrk="1" hangingPunct="1"/>
            <a:r>
              <a:rPr lang="en-US" altLang="en-US">
                <a:latin typeface="Times New Roman" charset="0"/>
                <a:ea typeface="Times New Roman" charset="0"/>
                <a:cs typeface="Times New Roman" charset="0"/>
              </a:rPr>
              <a:t>• </a:t>
            </a:r>
            <a:r>
              <a:rPr lang="en-US" altLang="en-US" b="1">
                <a:latin typeface="Times New Roman" charset="0"/>
              </a:rPr>
              <a:t>Inside attack:</a:t>
            </a:r>
            <a:r>
              <a:rPr lang="en-US" altLang="en-US">
                <a:latin typeface="Times New Roman" charset="0"/>
              </a:rPr>
              <a:t> Initiated by an entity inside the security perimeter (an "insider)</a:t>
            </a:r>
          </a:p>
          <a:p>
            <a:pPr eaLnBrk="1" hangingPunct="1"/>
            <a:r>
              <a:rPr lang="en-US" altLang="en-US">
                <a:latin typeface="Times New Roman" charset="0"/>
                <a:ea typeface="Times New Roman" charset="0"/>
                <a:cs typeface="Times New Roman" charset="0"/>
              </a:rPr>
              <a:t>• </a:t>
            </a:r>
            <a:r>
              <a:rPr lang="en-US" altLang="en-US" b="1">
                <a:latin typeface="Times New Roman" charset="0"/>
              </a:rPr>
              <a:t>Outside attack:</a:t>
            </a:r>
            <a:r>
              <a:rPr lang="en-US" altLang="en-US">
                <a:latin typeface="Times New Roman" charset="0"/>
              </a:rPr>
              <a:t> Initiated from outside the perimeter, by an unauthorized or illegitimate user of the system (an "outsider").</a:t>
            </a:r>
          </a:p>
        </p:txBody>
      </p:sp>
    </p:spTree>
    <p:extLst>
      <p:ext uri="{BB962C8B-B14F-4D97-AF65-F5344CB8AC3E}">
        <p14:creationId xmlns:p14="http://schemas.microsoft.com/office/powerpoint/2010/main" val="35858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Added</a:t>
            </a:r>
            <a:r>
              <a:rPr lang="en-US" altLang="en-US" baseline="0" dirty="0"/>
              <a:t> </a:t>
            </a:r>
            <a:r>
              <a:rPr lang="en-US" altLang="en-US" dirty="0"/>
              <a:t>by </a:t>
            </a:r>
            <a:r>
              <a:rPr lang="en-US" altLang="en-US" dirty="0" err="1"/>
              <a:t>Chuan</a:t>
            </a:r>
            <a:r>
              <a:rPr lang="en-US" altLang="en-US" dirty="0"/>
              <a:t> Yue at the Colorado School of Mines.</a:t>
            </a:r>
            <a:endParaRPr lang="en-AU" altLang="en-US" dirty="0">
              <a:latin typeface="Times New Roman"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u="sng">
                <a:solidFill>
                  <a:schemeClr val="tx1"/>
                </a:solidFill>
                <a:latin typeface="Times New Roman" panose="02020603050405020304" pitchFamily="18" charset="0"/>
              </a:defRPr>
            </a:lvl1pPr>
            <a:lvl2pPr marL="742950" indent="-285750" defTabSz="966788">
              <a:defRPr sz="2000" u="sng">
                <a:solidFill>
                  <a:schemeClr val="tx1"/>
                </a:solidFill>
                <a:latin typeface="Times New Roman" panose="02020603050405020304" pitchFamily="18" charset="0"/>
              </a:defRPr>
            </a:lvl2pPr>
            <a:lvl3pPr marL="1143000" indent="-228600" defTabSz="966788">
              <a:defRPr sz="2000" u="sng">
                <a:solidFill>
                  <a:schemeClr val="tx1"/>
                </a:solidFill>
                <a:latin typeface="Times New Roman" panose="02020603050405020304" pitchFamily="18" charset="0"/>
              </a:defRPr>
            </a:lvl3pPr>
            <a:lvl4pPr marL="1600200" indent="-228600" defTabSz="966788">
              <a:defRPr sz="2000" u="sng">
                <a:solidFill>
                  <a:schemeClr val="tx1"/>
                </a:solidFill>
                <a:latin typeface="Times New Roman" panose="02020603050405020304" pitchFamily="18" charset="0"/>
              </a:defRPr>
            </a:lvl4pPr>
            <a:lvl5pPr marL="2057400" indent="-228600" defTabSz="966788">
              <a:defRPr sz="2000" u="sng">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000" u="sng">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000" u="sng">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000" u="sng">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000" u="sng">
                <a:solidFill>
                  <a:schemeClr val="tx1"/>
                </a:solidFill>
                <a:latin typeface="Times New Roman" panose="02020603050405020304" pitchFamily="18" charset="0"/>
              </a:defRPr>
            </a:lvl9pPr>
          </a:lstStyle>
          <a:p>
            <a:fld id="{E4BD1833-801E-4089-8C36-655B75B587DE}" type="slidenum">
              <a:rPr lang="en-US" altLang="en-US" sz="1300" u="none" smtClean="0"/>
              <a:pPr/>
              <a:t>4</a:t>
            </a:fld>
            <a:endParaRPr lang="en-US" altLang="en-US" sz="1300" u="none"/>
          </a:p>
        </p:txBody>
      </p:sp>
    </p:spTree>
    <p:extLst>
      <p:ext uri="{BB962C8B-B14F-4D97-AF65-F5344CB8AC3E}">
        <p14:creationId xmlns:p14="http://schemas.microsoft.com/office/powerpoint/2010/main" val="11118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FF8A9E-157B-5943-90DB-AE94E172CF23}" type="slidenum">
              <a:rPr lang="en-AU" altLang="en-US"/>
              <a:pPr eaLnBrk="1" hangingPunct="1">
                <a:spcBef>
                  <a:spcPct val="0"/>
                </a:spcBef>
              </a:pPr>
              <a:t>5</a:t>
            </a:fld>
            <a:endParaRPr lang="en-AU"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Times New Roman" charset="0"/>
              </a:rPr>
              <a:t>A </a:t>
            </a:r>
            <a:r>
              <a:rPr lang="en-US" altLang="en-US" b="1">
                <a:latin typeface="Times New Roman" charset="0"/>
              </a:rPr>
              <a:t>countermeasure</a:t>
            </a:r>
            <a:r>
              <a:rPr lang="en-US" altLang="en-US">
                <a:latin typeface="Times New Roman" charset="0"/>
              </a:rPr>
              <a:t> is any means taken to deal with a security attack. Ideally, a countermeasure can be devised to </a:t>
            </a:r>
            <a:r>
              <a:rPr lang="en-US" altLang="en-US" b="1">
                <a:latin typeface="Times New Roman" charset="0"/>
              </a:rPr>
              <a:t>prevent</a:t>
            </a:r>
            <a:r>
              <a:rPr lang="en-US" altLang="en-US">
                <a:latin typeface="Times New Roman" charset="0"/>
              </a:rPr>
              <a:t> a particular type of attack from succeeding. When prevention is not possible, or fails in some instance, the goal is to </a:t>
            </a:r>
            <a:r>
              <a:rPr lang="en-US" altLang="en-US" b="1">
                <a:latin typeface="Times New Roman" charset="0"/>
              </a:rPr>
              <a:t>detect</a:t>
            </a:r>
            <a:r>
              <a:rPr lang="en-US" altLang="en-US">
                <a:latin typeface="Times New Roman" charset="0"/>
              </a:rPr>
              <a:t> the attack, and then </a:t>
            </a:r>
            <a:r>
              <a:rPr lang="en-US" altLang="en-US" b="1">
                <a:latin typeface="Times New Roman" charset="0"/>
              </a:rPr>
              <a:t>recover</a:t>
            </a:r>
            <a:r>
              <a:rPr lang="en-US" altLang="en-US">
                <a:latin typeface="Times New Roman" charset="0"/>
              </a:rPr>
              <a:t> from the effects of the attack. A countermeasure may itself introduce new vulnerabilities. In and case, residual vulnerabilities may remain after the imposition of countermeasures. Such vulnerabilities may be exploited by threat agents representing a residual level of </a:t>
            </a:r>
            <a:r>
              <a:rPr lang="en-US" altLang="en-US" b="1">
                <a:latin typeface="Times New Roman" charset="0"/>
              </a:rPr>
              <a:t>risk</a:t>
            </a:r>
            <a:r>
              <a:rPr lang="en-US" altLang="en-US">
                <a:latin typeface="Times New Roman" charset="0"/>
              </a:rPr>
              <a:t> to the assets. Owners will seek to minimize that risk given other constraints.</a:t>
            </a:r>
          </a:p>
          <a:p>
            <a:pPr eaLnBrk="1" hangingPunct="1"/>
            <a:endParaRPr lang="en-US" altLang="en-US">
              <a:latin typeface="Times New Roman" charset="0"/>
            </a:endParaRPr>
          </a:p>
        </p:txBody>
      </p:sp>
    </p:spTree>
    <p:extLst>
      <p:ext uri="{BB962C8B-B14F-4D97-AF65-F5344CB8AC3E}">
        <p14:creationId xmlns:p14="http://schemas.microsoft.com/office/powerpoint/2010/main" val="115279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9B61AF3-01AE-9445-8FB2-A46D714604F6}" type="slidenum">
              <a:rPr lang="en-AU" altLang="en-US"/>
              <a:pPr eaLnBrk="1" hangingPunct="1">
                <a:spcBef>
                  <a:spcPct val="0"/>
                </a:spcBef>
              </a:pPr>
              <a:t>6</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Here we view countermeasures in terms of functional requirements, and we follow the classification defined in FIPS PUB 200 (</a:t>
            </a:r>
            <a:r>
              <a:rPr lang="en-US" altLang="en-US" i="1" dirty="0">
                <a:latin typeface="Times New Roman" charset="0"/>
              </a:rPr>
              <a:t>Minimum Security Requirements for Federal Information and Information Systems</a:t>
            </a:r>
            <a:r>
              <a:rPr lang="en-US" altLang="en-US" dirty="0">
                <a:latin typeface="Times New Roman" charset="0"/>
              </a:rPr>
              <a:t>). This standard enumerates seventeen security-related areas, and are defined in Table 1.4 in the text. The requirements listed in FIP PUB 200 encompass a wide range of countermeasures to security vulnerabilities and threats. Each of the functional areas may involve both computer security technical measures and management measures. Functional areas that are primarily require computer security technical measures include access control; identification and authentication; system and communication protection; and system and information integrity. Functional areas that primarily involve management controls and procedures include awareness and training; audit and accountability; certification, accreditation, and security assessments; contingency planning; maintenance; physical and environmental protection; planning; personnel security; risk assessment; and systems and services acquisition. Functional areas that overlap computer security technical measures and management controls include configuration management; incident response; and media protection.</a:t>
            </a:r>
          </a:p>
        </p:txBody>
      </p:sp>
    </p:spTree>
    <p:extLst>
      <p:ext uri="{BB962C8B-B14F-4D97-AF65-F5344CB8AC3E}">
        <p14:creationId xmlns:p14="http://schemas.microsoft.com/office/powerpoint/2010/main" val="422874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F035DAB-6C26-2D47-BE65-9968A528E0F1}" type="slidenum">
              <a:rPr lang="en-AU" altLang="en-US"/>
              <a:pPr eaLnBrk="1" hangingPunct="1">
                <a:spcBef>
                  <a:spcPct val="0"/>
                </a:spcBef>
              </a:pPr>
              <a:t>7</a:t>
            </a:fld>
            <a:endParaRPr lang="en-AU"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ITU-T Recommendation X.800, </a:t>
            </a:r>
            <a:r>
              <a:rPr lang="en-US" altLang="en-US" i="1" dirty="0">
                <a:latin typeface="Times New Roman" charset="0"/>
              </a:rPr>
              <a:t>Security Architecture for OSI</a:t>
            </a:r>
            <a:r>
              <a:rPr lang="en-US" altLang="en-US" dirty="0">
                <a:latin typeface="Times New Roman" charset="0"/>
              </a:rPr>
              <a:t>, defines a systematic way of defining the requirements for security and characterizing the approaches to satisfying those requirements. The OSI security architecture is useful to managers as a way of organizing the task of providing security. The OSI security architecture focuses on security attacks, mechanisms, and services. These can be defined briefly as:</a:t>
            </a:r>
          </a:p>
          <a:p>
            <a:pPr eaLnBrk="1" hangingPunct="1"/>
            <a:r>
              <a:rPr lang="en-US" altLang="en-US" dirty="0">
                <a:latin typeface="Times New Roman" charset="0"/>
                <a:ea typeface="Times New Roman" charset="0"/>
                <a:cs typeface="Times New Roman" charset="0"/>
              </a:rPr>
              <a:t>• </a:t>
            </a:r>
            <a:r>
              <a:rPr lang="en-US" altLang="en-US" b="1" dirty="0">
                <a:latin typeface="Times New Roman" charset="0"/>
              </a:rPr>
              <a:t>Security attack:</a:t>
            </a:r>
            <a:r>
              <a:rPr lang="en-US" altLang="en-US" dirty="0">
                <a:latin typeface="Times New Roman" charset="0"/>
              </a:rPr>
              <a:t> Any action that compromises the security of information owned by an organization. cf. network security attacks slide earlier</a:t>
            </a:r>
          </a:p>
          <a:p>
            <a:pPr eaLnBrk="1" hangingPunct="1"/>
            <a:r>
              <a:rPr lang="en-US" altLang="en-US" dirty="0">
                <a:latin typeface="Times New Roman" charset="0"/>
                <a:ea typeface="Times New Roman" charset="0"/>
                <a:cs typeface="Times New Roman" charset="0"/>
              </a:rPr>
              <a:t>• </a:t>
            </a:r>
            <a:r>
              <a:rPr lang="en-US" altLang="en-US" b="1" dirty="0">
                <a:latin typeface="Times New Roman" charset="0"/>
              </a:rPr>
              <a:t>Security mechanism:</a:t>
            </a:r>
            <a:r>
              <a:rPr lang="en-US" altLang="en-US" dirty="0">
                <a:latin typeface="Times New Roman" charset="0"/>
              </a:rPr>
              <a:t> A mechanism that is designed to detect, prevent, or recover from a security attack. cf. functional requirements from previous slide or Table 1.6 in text.</a:t>
            </a:r>
          </a:p>
          <a:p>
            <a:pPr eaLnBrk="1" hangingPunct="1"/>
            <a:r>
              <a:rPr lang="en-US" altLang="en-US" dirty="0">
                <a:latin typeface="Times New Roman" charset="0"/>
                <a:ea typeface="Times New Roman" charset="0"/>
                <a:cs typeface="Times New Roman" charset="0"/>
              </a:rPr>
              <a:t>• </a:t>
            </a:r>
            <a:r>
              <a:rPr lang="en-US" altLang="en-US" b="1" dirty="0">
                <a:latin typeface="Times New Roman" charset="0"/>
              </a:rPr>
              <a:t>Security service:</a:t>
            </a:r>
            <a:r>
              <a:rPr lang="en-US" altLang="en-US" dirty="0">
                <a:latin typeface="Times New Roman" charset="0"/>
              </a:rPr>
              <a:t> A service that enhances the security of the data processing systems and the information transfers of an organization. The services are intended to counter security attacks, and they make use of one or more security mechanisms to provide the service. </a:t>
            </a:r>
            <a:r>
              <a:rPr lang="en-US" altLang="en-US" dirty="0" err="1">
                <a:latin typeface="Times New Roman" charset="0"/>
              </a:rPr>
              <a:t>cf</a:t>
            </a:r>
            <a:r>
              <a:rPr lang="en-US" altLang="en-US" dirty="0">
                <a:latin typeface="Times New Roman" charset="0"/>
              </a:rPr>
              <a:t> CIA security concepts earlier, or Table 1.5 in text.</a:t>
            </a:r>
          </a:p>
        </p:txBody>
      </p:sp>
    </p:spTree>
    <p:extLst>
      <p:ext uri="{BB962C8B-B14F-4D97-AF65-F5344CB8AC3E}">
        <p14:creationId xmlns:p14="http://schemas.microsoft.com/office/powerpoint/2010/main" val="123319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610309E-DF52-9D46-8065-5DDBC6FF8990}" type="slidenum">
              <a:rPr lang="en-AU" altLang="en-US">
                <a:ea typeface="MS PGothic" charset="-128"/>
              </a:rPr>
              <a:pPr eaLnBrk="1" hangingPunct="1">
                <a:spcBef>
                  <a:spcPct val="0"/>
                </a:spcBef>
              </a:pPr>
              <a:t>8</a:t>
            </a:fld>
            <a:endParaRPr lang="en-AU" altLang="en-US">
              <a:ea typeface="MS PGothic" charset="-128"/>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ea typeface="MS PGothic" charset="-128"/>
                <a:cs typeface="Arial" charset="0"/>
              </a:rPr>
              <a:t>A useful means of classifying security attacks, used both in X.800 and RFC 2828, is in terms of </a:t>
            </a:r>
            <a:r>
              <a:rPr lang="en-US" altLang="en-US" i="1" dirty="0">
                <a:ea typeface="MS PGothic" charset="-128"/>
                <a:cs typeface="Arial" charset="0"/>
              </a:rPr>
              <a:t>passive attacks </a:t>
            </a:r>
            <a:r>
              <a:rPr lang="en-US" altLang="en-US" dirty="0">
                <a:ea typeface="MS PGothic" charset="-128"/>
                <a:cs typeface="Arial" charset="0"/>
              </a:rPr>
              <a:t>and </a:t>
            </a:r>
            <a:r>
              <a:rPr lang="en-US" altLang="en-US" i="1" dirty="0">
                <a:ea typeface="MS PGothic" charset="-128"/>
                <a:cs typeface="Arial" charset="0"/>
              </a:rPr>
              <a:t>active attacks. </a:t>
            </a:r>
            <a:r>
              <a:rPr lang="en-US" altLang="en-US" dirty="0">
                <a:ea typeface="MS PGothic" charset="-128"/>
                <a:cs typeface="Arial" charset="0"/>
              </a:rPr>
              <a:t>A passive attack attempts to learn or make use of information from the system but does not affect system resources.</a:t>
            </a:r>
            <a:endParaRPr lang="en-US" altLang="en-US" b="1" dirty="0">
              <a:ea typeface="MS PGothic" charset="-128"/>
              <a:cs typeface="Arial" charset="0"/>
            </a:endParaRPr>
          </a:p>
          <a:p>
            <a:pPr eaLnBrk="1" hangingPunct="1"/>
            <a:r>
              <a:rPr lang="en-US" altLang="en-US" i="1" dirty="0">
                <a:ea typeface="MS PGothic" charset="-128"/>
                <a:cs typeface="Arial" charset="0"/>
              </a:rPr>
              <a:t>Passive attacks </a:t>
            </a:r>
            <a:r>
              <a:rPr lang="en-US" altLang="en-US" dirty="0">
                <a:ea typeface="MS PGothic" charset="-128"/>
                <a:cs typeface="Arial" charset="0"/>
              </a:rPr>
              <a:t>are in the nature of eavesdropping on, or monitoring of, transmissions. The goal of the opponent is to obtain information that is being transmitted. Two types of passive attacks are</a:t>
            </a:r>
            <a:r>
              <a:rPr lang="en-AU" altLang="en-US" dirty="0">
                <a:ea typeface="MS PGothic" charset="-128"/>
                <a:cs typeface="Arial" charset="0"/>
              </a:rPr>
              <a:t>:</a:t>
            </a:r>
          </a:p>
          <a:p>
            <a:pPr eaLnBrk="1" hangingPunct="1"/>
            <a:r>
              <a:rPr lang="en-US" altLang="en-US" dirty="0">
                <a:ea typeface="MS PGothic" charset="-128"/>
                <a:cs typeface="Arial" charset="0"/>
              </a:rPr>
              <a:t>+ release of message contents - as shown above in Stallings Figure 1.2a here</a:t>
            </a:r>
          </a:p>
          <a:p>
            <a:pPr eaLnBrk="1" hangingPunct="1"/>
            <a:r>
              <a:rPr lang="en-US" altLang="en-US" dirty="0">
                <a:ea typeface="MS PGothic" charset="-128"/>
                <a:cs typeface="Arial" charset="0"/>
              </a:rPr>
              <a:t>+ traffic analysis - monitor traffic flow to determine location and identity of communicating hosts and could observe the frequency and length of messages being exchanged</a:t>
            </a:r>
          </a:p>
          <a:p>
            <a:pPr eaLnBrk="1" hangingPunct="1"/>
            <a:r>
              <a:rPr lang="en-US" altLang="en-US" dirty="0">
                <a:ea typeface="MS PGothic" charset="-128"/>
                <a:cs typeface="Arial" charset="0"/>
              </a:rPr>
              <a:t>These attacks are difficult to detect because they do not involve any alteration of the data.</a:t>
            </a:r>
          </a:p>
          <a:p>
            <a:pPr eaLnBrk="1" hangingPunct="1"/>
            <a:endParaRPr lang="en-US" altLang="en-US" dirty="0">
              <a:ea typeface="MS PGothic" charset="-128"/>
              <a:cs typeface="Arial" charset="0"/>
            </a:endParaRPr>
          </a:p>
        </p:txBody>
      </p:sp>
    </p:spTree>
    <p:extLst>
      <p:ext uri="{BB962C8B-B14F-4D97-AF65-F5344CB8AC3E}">
        <p14:creationId xmlns:p14="http://schemas.microsoft.com/office/powerpoint/2010/main" val="87309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p>
          <a:p>
            <a:pPr eaLnBrk="1" hangingPunct="1"/>
            <a:r>
              <a:rPr lang="en-US" altLang="en-US" dirty="0"/>
              <a:t>A useful means of classifying security attacks, used both in X.800 and RFC 2828, is in terms of </a:t>
            </a:r>
            <a:r>
              <a:rPr lang="en-US" altLang="en-US" i="1" dirty="0"/>
              <a:t>passive attacks </a:t>
            </a:r>
            <a:r>
              <a:rPr lang="en-US" altLang="en-US" dirty="0"/>
              <a:t>and </a:t>
            </a:r>
            <a:r>
              <a:rPr lang="en-US" altLang="en-US" i="1" dirty="0"/>
              <a:t>active attacks. </a:t>
            </a:r>
            <a:r>
              <a:rPr lang="en-US" altLang="en-US" dirty="0"/>
              <a:t>A passive attack attempts to learn or make use of information from the system but does not affect system resources.</a:t>
            </a:r>
            <a:endParaRPr lang="en-US" altLang="en-US" b="1" dirty="0"/>
          </a:p>
          <a:p>
            <a:pPr eaLnBrk="1" hangingPunct="1"/>
            <a:r>
              <a:rPr lang="en-US" altLang="en-US" i="1" dirty="0"/>
              <a:t>Passive attacks </a:t>
            </a:r>
            <a:r>
              <a:rPr lang="en-US" altLang="en-US" dirty="0"/>
              <a:t>are in the nature of eavesdropping on, or monitoring of, transmissions. The goal of the opponent is to obtain information that is being transmitted. Two types of passive attacks are</a:t>
            </a:r>
            <a:r>
              <a:rPr lang="en-AU" altLang="en-US" dirty="0"/>
              <a:t>:</a:t>
            </a:r>
          </a:p>
          <a:p>
            <a:pPr eaLnBrk="1" hangingPunct="1"/>
            <a:r>
              <a:rPr lang="en-US" altLang="en-US" dirty="0"/>
              <a:t>+ release of message contents - as shown above in Stallings Figure 1.2a here</a:t>
            </a:r>
          </a:p>
          <a:p>
            <a:pPr eaLnBrk="1" hangingPunct="1"/>
            <a:r>
              <a:rPr lang="en-US" altLang="en-US" dirty="0"/>
              <a:t>+ traffic analysis - monitor traffic flow to determine location and identity of communicating hosts and could observe the frequency and length of messages being exchanged</a:t>
            </a:r>
          </a:p>
          <a:p>
            <a:pPr eaLnBrk="1" hangingPunct="1"/>
            <a:r>
              <a:rPr lang="en-US" altLang="en-US" dirty="0"/>
              <a:t>These attacks are difficult to detect because they do not involve any alteration of the data.</a:t>
            </a:r>
          </a:p>
          <a:p>
            <a:endParaRPr lang="en-US" dirty="0"/>
          </a:p>
        </p:txBody>
      </p:sp>
      <p:sp>
        <p:nvSpPr>
          <p:cNvPr id="4" name="Slide Number Placeholder 3"/>
          <p:cNvSpPr>
            <a:spLocks noGrp="1"/>
          </p:cNvSpPr>
          <p:nvPr>
            <p:ph type="sldNum" sz="quarter" idx="10"/>
          </p:nvPr>
        </p:nvSpPr>
        <p:spPr/>
        <p:txBody>
          <a:bodyPr/>
          <a:lstStyle/>
          <a:p>
            <a:fld id="{9A3E5A8E-A1AD-CD43-B986-AAEE8141A6FB}" type="slidenum">
              <a:rPr lang="en-AU" altLang="en-US" smtClean="0"/>
              <a:pPr/>
              <a:t>9</a:t>
            </a:fld>
            <a:endParaRPr lang="en-AU" altLang="en-US"/>
          </a:p>
        </p:txBody>
      </p:sp>
    </p:spTree>
    <p:extLst>
      <p:ext uri="{BB962C8B-B14F-4D97-AF65-F5344CB8AC3E}">
        <p14:creationId xmlns:p14="http://schemas.microsoft.com/office/powerpoint/2010/main" val="406069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B816D29-3124-4C4E-A2EC-3CAA70F2F8CA}" type="slidenum">
              <a:rPr lang="en-US" altLang="en-US"/>
              <a:pPr/>
              <a:t>‹#›</a:t>
            </a:fld>
            <a:endParaRPr lang="en-US" altLang="en-US"/>
          </a:p>
        </p:txBody>
      </p:sp>
    </p:spTree>
    <p:extLst>
      <p:ext uri="{BB962C8B-B14F-4D97-AF65-F5344CB8AC3E}">
        <p14:creationId xmlns:p14="http://schemas.microsoft.com/office/powerpoint/2010/main" val="105197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84703CE-E33C-3C48-8928-3778765F4474}" type="slidenum">
              <a:rPr lang="en-US" altLang="en-US"/>
              <a:pPr/>
              <a:t>‹#›</a:t>
            </a:fld>
            <a:endParaRPr lang="en-US" altLang="en-US"/>
          </a:p>
        </p:txBody>
      </p:sp>
    </p:spTree>
    <p:extLst>
      <p:ext uri="{BB962C8B-B14F-4D97-AF65-F5344CB8AC3E}">
        <p14:creationId xmlns:p14="http://schemas.microsoft.com/office/powerpoint/2010/main" val="6068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4150E28-8BE4-2E4F-8C47-DCB4BD65F673}" type="slidenum">
              <a:rPr lang="en-US" altLang="en-US"/>
              <a:pPr/>
              <a:t>‹#›</a:t>
            </a:fld>
            <a:endParaRPr lang="en-US" altLang="en-US"/>
          </a:p>
        </p:txBody>
      </p:sp>
    </p:spTree>
    <p:extLst>
      <p:ext uri="{BB962C8B-B14F-4D97-AF65-F5344CB8AC3E}">
        <p14:creationId xmlns:p14="http://schemas.microsoft.com/office/powerpoint/2010/main" val="137391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9B0CABA-6AC3-4342-A988-89D451DD9D3D}" type="slidenum">
              <a:rPr lang="en-US" altLang="en-US"/>
              <a:pPr/>
              <a:t>‹#›</a:t>
            </a:fld>
            <a:endParaRPr lang="en-US" altLang="en-US"/>
          </a:p>
        </p:txBody>
      </p:sp>
    </p:spTree>
    <p:extLst>
      <p:ext uri="{BB962C8B-B14F-4D97-AF65-F5344CB8AC3E}">
        <p14:creationId xmlns:p14="http://schemas.microsoft.com/office/powerpoint/2010/main" val="38470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93D7677-1327-F449-ADC6-915C3D87FD6E}" type="slidenum">
              <a:rPr lang="en-US" altLang="en-US"/>
              <a:pPr/>
              <a:t>‹#›</a:t>
            </a:fld>
            <a:endParaRPr lang="en-US" altLang="en-US"/>
          </a:p>
        </p:txBody>
      </p:sp>
    </p:spTree>
    <p:extLst>
      <p:ext uri="{BB962C8B-B14F-4D97-AF65-F5344CB8AC3E}">
        <p14:creationId xmlns:p14="http://schemas.microsoft.com/office/powerpoint/2010/main" val="186771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442EF00-47DC-B742-BBCE-01640FB85496}" type="slidenum">
              <a:rPr lang="en-US" altLang="en-US"/>
              <a:pPr/>
              <a:t>‹#›</a:t>
            </a:fld>
            <a:endParaRPr lang="en-US" altLang="en-US"/>
          </a:p>
        </p:txBody>
      </p:sp>
    </p:spTree>
    <p:extLst>
      <p:ext uri="{BB962C8B-B14F-4D97-AF65-F5344CB8AC3E}">
        <p14:creationId xmlns:p14="http://schemas.microsoft.com/office/powerpoint/2010/main" val="88535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8923ED4-4E1F-D940-B792-7B9157381D56}" type="slidenum">
              <a:rPr lang="en-US" altLang="en-US"/>
              <a:pPr/>
              <a:t>‹#›</a:t>
            </a:fld>
            <a:endParaRPr lang="en-US" altLang="en-US"/>
          </a:p>
        </p:txBody>
      </p:sp>
    </p:spTree>
    <p:extLst>
      <p:ext uri="{BB962C8B-B14F-4D97-AF65-F5344CB8AC3E}">
        <p14:creationId xmlns:p14="http://schemas.microsoft.com/office/powerpoint/2010/main" val="18672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B5DBF10-D9CD-E449-9434-5EDB206EDB69}" type="slidenum">
              <a:rPr lang="en-US" altLang="en-US"/>
              <a:pPr/>
              <a:t>‹#›</a:t>
            </a:fld>
            <a:endParaRPr lang="en-US" altLang="en-US"/>
          </a:p>
        </p:txBody>
      </p:sp>
    </p:spTree>
    <p:extLst>
      <p:ext uri="{BB962C8B-B14F-4D97-AF65-F5344CB8AC3E}">
        <p14:creationId xmlns:p14="http://schemas.microsoft.com/office/powerpoint/2010/main" val="77160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1D6945B-3DC4-3E4B-91AB-BC567F0DE48D}" type="slidenum">
              <a:rPr lang="en-US" altLang="en-US"/>
              <a:pPr/>
              <a:t>‹#›</a:t>
            </a:fld>
            <a:endParaRPr lang="en-US" altLang="en-US"/>
          </a:p>
        </p:txBody>
      </p:sp>
    </p:spTree>
    <p:extLst>
      <p:ext uri="{BB962C8B-B14F-4D97-AF65-F5344CB8AC3E}">
        <p14:creationId xmlns:p14="http://schemas.microsoft.com/office/powerpoint/2010/main" val="178327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BBF3811-2C7A-2841-9AC0-7B805B397E15}" type="slidenum">
              <a:rPr lang="en-US" altLang="en-US"/>
              <a:pPr/>
              <a:t>‹#›</a:t>
            </a:fld>
            <a:endParaRPr lang="en-US" altLang="en-US"/>
          </a:p>
        </p:txBody>
      </p:sp>
    </p:spTree>
    <p:extLst>
      <p:ext uri="{BB962C8B-B14F-4D97-AF65-F5344CB8AC3E}">
        <p14:creationId xmlns:p14="http://schemas.microsoft.com/office/powerpoint/2010/main" val="12326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12F3604-2B4A-F640-9DC4-8209730A1AB9}" type="slidenum">
              <a:rPr lang="en-US" altLang="en-US"/>
              <a:pPr/>
              <a:t>‹#›</a:t>
            </a:fld>
            <a:endParaRPr lang="en-US" altLang="en-US"/>
          </a:p>
        </p:txBody>
      </p:sp>
    </p:spTree>
    <p:extLst>
      <p:ext uri="{BB962C8B-B14F-4D97-AF65-F5344CB8AC3E}">
        <p14:creationId xmlns:p14="http://schemas.microsoft.com/office/powerpoint/2010/main" val="82877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8A76F45-85AA-0547-BD84-B0920F43785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subTitle" idx="1"/>
          </p:nvPr>
        </p:nvSpPr>
        <p:spPr>
          <a:xfrm>
            <a:off x="611560" y="4343400"/>
            <a:ext cx="8246368" cy="2057400"/>
          </a:xfrm>
        </p:spPr>
        <p:txBody>
          <a:bodyPr rtlCol="0">
            <a:normAutofit/>
          </a:bodyPr>
          <a:lstStyle/>
          <a:p>
            <a:pPr eaLnBrk="1" fontAlgn="auto" hangingPunct="1">
              <a:spcAft>
                <a:spcPts val="0"/>
              </a:spcAft>
              <a:buFont typeface="Arial" pitchFamily="34" charset="0"/>
              <a:buNone/>
              <a:defRPr/>
            </a:pPr>
            <a:r>
              <a:rPr kumimoji="1" lang="en-US" sz="3600" dirty="0">
                <a:solidFill>
                  <a:schemeClr val="tx1"/>
                </a:solidFill>
                <a:latin typeface="Arial" charset="0"/>
              </a:rPr>
              <a:t>Week 1  </a:t>
            </a:r>
          </a:p>
          <a:p>
            <a:pPr eaLnBrk="1" fontAlgn="auto" hangingPunct="1">
              <a:spcAft>
                <a:spcPts val="0"/>
              </a:spcAft>
              <a:defRPr/>
            </a:pPr>
            <a:r>
              <a:rPr kumimoji="1" lang="en-US" dirty="0">
                <a:solidFill>
                  <a:schemeClr val="tx1"/>
                </a:solidFill>
                <a:latin typeface="Arial" charset="0"/>
              </a:rPr>
              <a:t>1.2 Security Terminology and </a:t>
            </a:r>
            <a:r>
              <a:rPr kumimoji="1" lang="en-US" altLang="en-US" dirty="0">
                <a:solidFill>
                  <a:schemeClr val="tx1"/>
                </a:solidFill>
                <a:latin typeface="Arial" charset="0"/>
              </a:rPr>
              <a:t>Architecture</a:t>
            </a:r>
            <a:endParaRPr kumimoji="1" lang="en-US" dirty="0">
              <a:solidFill>
                <a:schemeClr val="tx1"/>
              </a:solidFill>
              <a:latin typeface="Arial" charset="0"/>
            </a:endParaRPr>
          </a:p>
        </p:txBody>
      </p:sp>
      <p:sp>
        <p:nvSpPr>
          <p:cNvPr id="2052" name="Text Box 4"/>
          <p:cNvSpPr txBox="1">
            <a:spLocks noChangeArrowheads="1"/>
          </p:cNvSpPr>
          <p:nvPr/>
        </p:nvSpPr>
        <p:spPr bwMode="auto">
          <a:xfrm>
            <a:off x="332090" y="3527352"/>
            <a:ext cx="85344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pPr>
            <a:r>
              <a:rPr lang="en-US" altLang="en-US" sz="3600" dirty="0">
                <a:latin typeface="Arial" charset="0"/>
              </a:rPr>
              <a:t>Chapter 1 – </a:t>
            </a:r>
            <a:r>
              <a:rPr kumimoji="1" lang="en-GB" altLang="en-US" sz="3600" dirty="0">
                <a:latin typeface="Arial" charset="0"/>
              </a:rPr>
              <a:t>Overview</a:t>
            </a:r>
            <a:endParaRPr kumimoji="1" lang="en-US" altLang="en-US" sz="3600" dirty="0">
              <a:latin typeface="Arial" charset="0"/>
            </a:endParaRPr>
          </a:p>
        </p:txBody>
      </p:sp>
      <p:sp>
        <p:nvSpPr>
          <p:cNvPr id="205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91532E6E-2064-AA46-9056-94DD3380F4F1}" type="slidenum">
              <a:rPr lang="en-US" altLang="en-US" sz="1200">
                <a:solidFill>
                  <a:srgbClr val="898989"/>
                </a:solidFill>
                <a:latin typeface="Arial" charset="0"/>
              </a:rPr>
              <a:pPr eaLnBrk="1" hangingPunct="1">
                <a:spcBef>
                  <a:spcPct val="0"/>
                </a:spcBef>
                <a:buFontTx/>
                <a:buNone/>
              </a:pPr>
              <a:t>1</a:t>
            </a:fld>
            <a:endParaRPr lang="en-US" altLang="en-US" sz="1200">
              <a:solidFill>
                <a:srgbClr val="898989"/>
              </a:solidFill>
              <a:latin typeface="Arial" charset="0"/>
            </a:endParaRPr>
          </a:p>
        </p:txBody>
      </p:sp>
      <p:sp>
        <p:nvSpPr>
          <p:cNvPr id="9" name="Rectangle 2"/>
          <p:cNvSpPr>
            <a:spLocks noGrp="1" noChangeArrowheads="1"/>
          </p:cNvSpPr>
          <p:nvPr>
            <p:ph type="ctrTitle"/>
          </p:nvPr>
        </p:nvSpPr>
        <p:spPr>
          <a:xfrm>
            <a:off x="945453" y="600968"/>
            <a:ext cx="7741347" cy="2735957"/>
          </a:xfrm>
        </p:spPr>
        <p:txBody>
          <a:bodyPr/>
          <a:lstStyle/>
          <a:p>
            <a:pPr eaLnBrk="1" hangingPunct="1"/>
            <a:r>
              <a:rPr lang="en-US" altLang="en-US" b="1" dirty="0"/>
              <a:t>CSCI 475/585 </a:t>
            </a:r>
            <a:r>
              <a:rPr lang="en-US" b="1" dirty="0"/>
              <a:t>Information Security and Privacy</a:t>
            </a:r>
            <a:r>
              <a:rPr lang="en-US" dirty="0"/>
              <a:t> </a:t>
            </a:r>
            <a:br>
              <a:rPr lang="en-US" altLang="en-US" b="1" dirty="0"/>
            </a:br>
            <a:r>
              <a:rPr lang="en-US" altLang="en-US" b="1"/>
              <a:t>Fall 2019</a:t>
            </a:r>
            <a:endParaRPr lang="en-AU" altLang="en-US" dirty="0">
              <a:ea typeface="ＭＳ Ｐゴシック" charset="-128"/>
            </a:endParaRPr>
          </a:p>
        </p:txBody>
      </p:sp>
    </p:spTree>
    <p:extLst>
      <p:ext uri="{BB962C8B-B14F-4D97-AF65-F5344CB8AC3E}">
        <p14:creationId xmlns:p14="http://schemas.microsoft.com/office/powerpoint/2010/main" val="7354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7BE6E66-912D-2341-A1BC-E561354E2327}"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196753"/>
            <a:ext cx="2827007"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196752"/>
            <a:ext cx="2808312" cy="3683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AU" altLang="en-US" dirty="0">
                <a:ea typeface="ＭＳ Ｐゴシック" charset="-128"/>
              </a:rPr>
              <a:t>Active Attacks</a:t>
            </a:r>
          </a:p>
        </p:txBody>
      </p:sp>
      <p:sp>
        <p:nvSpPr>
          <p:cNvPr id="3" name="Rectangle 2"/>
          <p:cNvSpPr/>
          <p:nvPr/>
        </p:nvSpPr>
        <p:spPr>
          <a:xfrm>
            <a:off x="827585" y="5111684"/>
            <a:ext cx="7283152" cy="1615827"/>
          </a:xfrm>
          <a:prstGeom prst="rect">
            <a:avLst/>
          </a:prstGeom>
        </p:spPr>
        <p:txBody>
          <a:bodyPr wrap="square">
            <a:spAutoFit/>
          </a:bodyPr>
          <a:lstStyle/>
          <a:p>
            <a:pPr marL="342900" indent="-342900" eaLnBrk="1" hangingPunct="1">
              <a:lnSpc>
                <a:spcPct val="90000"/>
              </a:lnSpc>
              <a:buFont typeface="Arial" panose="020B0604020202020204" pitchFamily="34" charset="0"/>
              <a:buChar char="•"/>
            </a:pPr>
            <a:r>
              <a:rPr lang="en-US" altLang="en-US" sz="2200" dirty="0">
                <a:ea typeface="ＭＳ Ｐゴシック" charset="-128"/>
                <a:cs typeface="Arial" charset="0"/>
              </a:rPr>
              <a:t>Active attacks are difficult to prevent because of the wide variety of potential physical, software, and network vulnerabilities. </a:t>
            </a:r>
          </a:p>
          <a:p>
            <a:pPr marL="342900" indent="-342900" eaLnBrk="1" hangingPunct="1">
              <a:lnSpc>
                <a:spcPct val="90000"/>
              </a:lnSpc>
              <a:buFont typeface="Arial" panose="020B0604020202020204" pitchFamily="34" charset="0"/>
              <a:buChar char="•"/>
            </a:pPr>
            <a:r>
              <a:rPr lang="en-US" altLang="en-US" sz="2200" dirty="0">
                <a:ea typeface="ＭＳ Ｐゴシック" charset="-128"/>
                <a:cs typeface="Arial" charset="0"/>
              </a:rPr>
              <a:t>Our main goal is to detect them and to recover from any disruption or delays caused by them.</a:t>
            </a:r>
          </a:p>
        </p:txBody>
      </p:sp>
    </p:spTree>
    <p:extLst>
      <p:ext uri="{BB962C8B-B14F-4D97-AF65-F5344CB8AC3E}">
        <p14:creationId xmlns:p14="http://schemas.microsoft.com/office/powerpoint/2010/main" val="39822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ltLang="en-US">
                <a:ea typeface="MS PGothic" charset="-128"/>
              </a:rPr>
              <a:t>Security Services</a:t>
            </a:r>
            <a:endParaRPr lang="en-AU" altLang="en-US">
              <a:ea typeface="MS PGothic" charset="-128"/>
            </a:endParaRPr>
          </a:p>
        </p:txBody>
      </p:sp>
      <p:sp>
        <p:nvSpPr>
          <p:cNvPr id="24579" name="Rectangle 1027"/>
          <p:cNvSpPr>
            <a:spLocks noGrp="1" noChangeArrowheads="1"/>
          </p:cNvSpPr>
          <p:nvPr>
            <p:ph idx="1"/>
          </p:nvPr>
        </p:nvSpPr>
        <p:spPr>
          <a:xfrm>
            <a:off x="251520" y="1676400"/>
            <a:ext cx="8784976" cy="4800600"/>
          </a:xfrm>
        </p:spPr>
        <p:txBody>
          <a:bodyPr/>
          <a:lstStyle/>
          <a:p>
            <a:pPr eaLnBrk="1" hangingPunct="1">
              <a:lnSpc>
                <a:spcPct val="90000"/>
              </a:lnSpc>
            </a:pPr>
            <a:r>
              <a:rPr lang="en-AU" altLang="en-US" sz="2800" dirty="0">
                <a:ea typeface="MS PGothic" charset="-128"/>
              </a:rPr>
              <a:t>X.800: “a service provided by a protocol layer of communicating open systems, which ensures </a:t>
            </a:r>
            <a:r>
              <a:rPr lang="en-AU" altLang="en-US" sz="2800" dirty="0">
                <a:solidFill>
                  <a:srgbClr val="003399"/>
                </a:solidFill>
                <a:ea typeface="MS PGothic" charset="-128"/>
              </a:rPr>
              <a:t>adequate</a:t>
            </a:r>
            <a:r>
              <a:rPr lang="en-AU" altLang="en-US" sz="2800" dirty="0">
                <a:ea typeface="MS PGothic" charset="-128"/>
              </a:rPr>
              <a:t> security of the systems or of data transfers”</a:t>
            </a:r>
          </a:p>
          <a:p>
            <a:pPr eaLnBrk="1" hangingPunct="1">
              <a:lnSpc>
                <a:spcPct val="90000"/>
              </a:lnSpc>
            </a:pPr>
            <a:r>
              <a:rPr lang="en-AU" altLang="en-US" sz="2800" dirty="0">
                <a:ea typeface="MS PGothic" charset="-128"/>
              </a:rPr>
              <a:t>RFC 2828: “a </a:t>
            </a:r>
            <a:r>
              <a:rPr lang="en-AU" altLang="en-US" sz="2800" dirty="0">
                <a:solidFill>
                  <a:srgbClr val="003399"/>
                </a:solidFill>
                <a:ea typeface="MS PGothic" charset="-128"/>
              </a:rPr>
              <a:t>processing</a:t>
            </a:r>
            <a:r>
              <a:rPr lang="en-AU" altLang="en-US" sz="2800" dirty="0">
                <a:ea typeface="MS PGothic" charset="-128"/>
              </a:rPr>
              <a:t> or </a:t>
            </a:r>
            <a:r>
              <a:rPr lang="en-AU" altLang="en-US" sz="2800" dirty="0">
                <a:solidFill>
                  <a:srgbClr val="003399"/>
                </a:solidFill>
                <a:ea typeface="MS PGothic" charset="-128"/>
              </a:rPr>
              <a:t>communication</a:t>
            </a:r>
            <a:r>
              <a:rPr lang="en-AU" altLang="en-US" sz="2800" dirty="0">
                <a:ea typeface="MS PGothic" charset="-128"/>
              </a:rPr>
              <a:t> service provided by a system to give a specific kind of protection to system resources”</a:t>
            </a:r>
          </a:p>
          <a:p>
            <a:pPr eaLnBrk="1" hangingPunct="1"/>
            <a:r>
              <a:rPr lang="en-US" altLang="en-US" sz="2800" dirty="0">
                <a:solidFill>
                  <a:srgbClr val="0E0A99"/>
                </a:solidFill>
                <a:ea typeface="MS PGothic" charset="-128"/>
              </a:rPr>
              <a:t>uses one or more security mechanisms </a:t>
            </a:r>
          </a:p>
          <a:p>
            <a:pPr eaLnBrk="1" hangingPunct="1"/>
            <a:r>
              <a:rPr lang="en-US" altLang="en-US" sz="2800" dirty="0">
                <a:ea typeface="MS PGothic" charset="-128"/>
              </a:rPr>
              <a:t>often replicates functions normally associated with physical documents</a:t>
            </a:r>
          </a:p>
          <a:p>
            <a:pPr lvl="1" eaLnBrk="1" hangingPunct="1"/>
            <a:r>
              <a:rPr lang="en-US" altLang="en-US" sz="2200" dirty="0">
                <a:ea typeface="MS PGothic" charset="-128"/>
              </a:rPr>
              <a:t>for example, have signatures, dates; need protection from disclosure, tampering, or destruction; be notarized or witnessed; be recorded or licensed</a:t>
            </a:r>
            <a:endParaRPr lang="en-AU" altLang="en-US" sz="2200" dirty="0">
              <a:ea typeface="MS PGothic" charset="-128"/>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C5369EDA-9838-4E44-957E-60444750E530}" type="slidenum">
              <a:rPr lang="en-US" altLang="en-US" sz="1200">
                <a:solidFill>
                  <a:srgbClr val="898989"/>
                </a:solidFill>
                <a:latin typeface="Arial" charset="0"/>
              </a:rPr>
              <a:pPr eaLnBrk="1" hangingPunct="1">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39825"/>
          </a:xfrm>
        </p:spPr>
        <p:txBody>
          <a:bodyPr/>
          <a:lstStyle/>
          <a:p>
            <a:pPr eaLnBrk="1" hangingPunct="1"/>
            <a:r>
              <a:rPr lang="en-US" altLang="en-US">
                <a:ea typeface="MS PGothic" charset="-128"/>
              </a:rPr>
              <a:t>Security Services (X.800)</a:t>
            </a:r>
            <a:endParaRPr lang="en-AU" altLang="en-US">
              <a:ea typeface="MS PGothic" charset="-128"/>
            </a:endParaRPr>
          </a:p>
        </p:txBody>
      </p:sp>
      <p:sp>
        <p:nvSpPr>
          <p:cNvPr id="25603" name="Rectangle 3"/>
          <p:cNvSpPr>
            <a:spLocks noGrp="1" noChangeArrowheads="1"/>
          </p:cNvSpPr>
          <p:nvPr>
            <p:ph idx="1"/>
          </p:nvPr>
        </p:nvSpPr>
        <p:spPr>
          <a:xfrm>
            <a:off x="457200" y="1371600"/>
            <a:ext cx="8507413" cy="5105400"/>
          </a:xfrm>
        </p:spPr>
        <p:txBody>
          <a:bodyPr/>
          <a:lstStyle/>
          <a:p>
            <a:pPr eaLnBrk="1" hangingPunct="1">
              <a:lnSpc>
                <a:spcPct val="80000"/>
              </a:lnSpc>
            </a:pPr>
            <a:r>
              <a:rPr lang="en-US" altLang="en-US" sz="2800" b="1">
                <a:ea typeface="MS PGothic" charset="-128"/>
              </a:rPr>
              <a:t>Authentication</a:t>
            </a:r>
            <a:r>
              <a:rPr lang="en-US" altLang="en-US" sz="2800">
                <a:ea typeface="MS PGothic" charset="-128"/>
              </a:rPr>
              <a:t> - </a:t>
            </a:r>
            <a:r>
              <a:rPr lang="en-AU" altLang="en-US" sz="2800">
                <a:ea typeface="MS PGothic" charset="-128"/>
              </a:rPr>
              <a:t>assurance that communicating entity is the one claimed</a:t>
            </a:r>
          </a:p>
          <a:p>
            <a:pPr lvl="1" eaLnBrk="1" hangingPunct="1">
              <a:lnSpc>
                <a:spcPct val="80000"/>
              </a:lnSpc>
            </a:pPr>
            <a:r>
              <a:rPr lang="en-AU" altLang="en-US" sz="2400">
                <a:ea typeface="MS PGothic" charset="-128"/>
              </a:rPr>
              <a:t>have both peer-entity &amp; data origin authentication</a:t>
            </a:r>
          </a:p>
          <a:p>
            <a:pPr eaLnBrk="1" hangingPunct="1">
              <a:lnSpc>
                <a:spcPct val="80000"/>
              </a:lnSpc>
            </a:pPr>
            <a:r>
              <a:rPr lang="en-US" altLang="en-US" sz="2800" b="1">
                <a:ea typeface="MS PGothic" charset="-128"/>
              </a:rPr>
              <a:t>Access Control</a:t>
            </a:r>
            <a:r>
              <a:rPr lang="en-US" altLang="en-US" sz="2800">
                <a:ea typeface="MS PGothic" charset="-128"/>
              </a:rPr>
              <a:t> - </a:t>
            </a:r>
            <a:r>
              <a:rPr lang="en-AU" altLang="en-US" sz="2800">
                <a:ea typeface="MS PGothic" charset="-128"/>
              </a:rPr>
              <a:t>prevention of the unauthorized use of a resource</a:t>
            </a:r>
          </a:p>
          <a:p>
            <a:pPr eaLnBrk="1" hangingPunct="1">
              <a:lnSpc>
                <a:spcPct val="80000"/>
              </a:lnSpc>
            </a:pPr>
            <a:r>
              <a:rPr lang="en-US" altLang="en-US" sz="2800" b="1">
                <a:ea typeface="MS PGothic" charset="-128"/>
              </a:rPr>
              <a:t>Data Confidentiality</a:t>
            </a:r>
            <a:r>
              <a:rPr lang="en-US" altLang="en-US" sz="2800">
                <a:ea typeface="MS PGothic" charset="-128"/>
              </a:rPr>
              <a:t> –</a:t>
            </a:r>
            <a:r>
              <a:rPr lang="en-AU" altLang="en-US" sz="2800">
                <a:ea typeface="MS PGothic" charset="-128"/>
              </a:rPr>
              <a:t>protection of data from unauthorized disclosure</a:t>
            </a:r>
          </a:p>
          <a:p>
            <a:pPr eaLnBrk="1" hangingPunct="1">
              <a:lnSpc>
                <a:spcPct val="80000"/>
              </a:lnSpc>
            </a:pPr>
            <a:r>
              <a:rPr lang="en-US" altLang="en-US" sz="2800" b="1">
                <a:ea typeface="MS PGothic" charset="-128"/>
              </a:rPr>
              <a:t>Data Integrity</a:t>
            </a:r>
            <a:r>
              <a:rPr lang="en-US" altLang="en-US" sz="2800">
                <a:ea typeface="MS PGothic" charset="-128"/>
              </a:rPr>
              <a:t> - </a:t>
            </a:r>
            <a:r>
              <a:rPr lang="en-AU" altLang="en-US" sz="2800">
                <a:ea typeface="MS PGothic" charset="-128"/>
              </a:rPr>
              <a:t>assurance that data received is as sent by an authorized entity, no modification, replay, etc.</a:t>
            </a:r>
          </a:p>
          <a:p>
            <a:pPr eaLnBrk="1" hangingPunct="1">
              <a:lnSpc>
                <a:spcPct val="80000"/>
              </a:lnSpc>
            </a:pPr>
            <a:r>
              <a:rPr lang="en-US" altLang="en-US" sz="2800" b="1">
                <a:ea typeface="MS PGothic" charset="-128"/>
              </a:rPr>
              <a:t>Non-Repudiation</a:t>
            </a:r>
            <a:r>
              <a:rPr lang="en-US" altLang="en-US" sz="2800">
                <a:ea typeface="MS PGothic" charset="-128"/>
              </a:rPr>
              <a:t> - </a:t>
            </a:r>
            <a:r>
              <a:rPr lang="en-AU" altLang="en-US" sz="2800">
                <a:ea typeface="MS PGothic" charset="-128"/>
              </a:rPr>
              <a:t>protection against denial by one of the parties in a communication</a:t>
            </a:r>
          </a:p>
          <a:p>
            <a:pPr eaLnBrk="1" hangingPunct="1">
              <a:lnSpc>
                <a:spcPct val="90000"/>
              </a:lnSpc>
            </a:pPr>
            <a:r>
              <a:rPr lang="en-US" altLang="en-US" sz="2800" b="1">
                <a:ea typeface="MS PGothic" charset="-128"/>
              </a:rPr>
              <a:t>Availability</a:t>
            </a:r>
            <a:r>
              <a:rPr lang="en-US" altLang="en-US" sz="2800">
                <a:ea typeface="MS PGothic" charset="-128"/>
              </a:rPr>
              <a:t> – resource accessible/usable</a:t>
            </a:r>
            <a:endParaRPr lang="en-AU" altLang="en-US" sz="2800">
              <a:ea typeface="MS PGothic" charset="-128"/>
            </a:endParaRPr>
          </a:p>
          <a:p>
            <a:pPr eaLnBrk="1" hangingPunct="1">
              <a:lnSpc>
                <a:spcPct val="80000"/>
              </a:lnSpc>
            </a:pPr>
            <a:endParaRPr lang="en-AU" altLang="en-US" sz="2800">
              <a:ea typeface="MS PGothic" charset="-128"/>
            </a:endParaRPr>
          </a:p>
          <a:p>
            <a:pPr eaLnBrk="1" hangingPunct="1">
              <a:lnSpc>
                <a:spcPct val="80000"/>
              </a:lnSpc>
            </a:pPr>
            <a:endParaRPr lang="en-AU" altLang="en-US" sz="2800">
              <a:ea typeface="MS PGothic" charset="-128"/>
            </a:endParaRPr>
          </a:p>
          <a:p>
            <a:pPr eaLnBrk="1" hangingPunct="1">
              <a:lnSpc>
                <a:spcPct val="80000"/>
              </a:lnSpc>
            </a:pPr>
            <a:endParaRPr lang="en-AU" altLang="en-US" sz="2800">
              <a:ea typeface="MS PGothic" charset="-128"/>
            </a:endParaRPr>
          </a:p>
          <a:p>
            <a:pPr eaLnBrk="1" hangingPunct="1">
              <a:lnSpc>
                <a:spcPct val="80000"/>
              </a:lnSpc>
            </a:pPr>
            <a:endParaRPr lang="en-AU" altLang="en-US" sz="2800">
              <a:ea typeface="MS PGothic" charset="-128"/>
            </a:endParaRPr>
          </a:p>
        </p:txBody>
      </p:sp>
      <p:sp>
        <p:nvSpPr>
          <p:cNvPr id="256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D4F4CACD-DB31-FD4B-B0FE-548A44BB9BDB}" type="slidenum">
              <a:rPr lang="en-US" altLang="en-US" sz="1200">
                <a:solidFill>
                  <a:srgbClr val="898989"/>
                </a:solidFill>
                <a:latin typeface="Arial" charset="0"/>
              </a:rPr>
              <a:pPr eaLnBrk="1" hangingPunct="1">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ea typeface="MS PGothic" charset="-128"/>
              </a:rPr>
              <a:t>Security Mechanism</a:t>
            </a:r>
            <a:endParaRPr lang="en-AU" altLang="en-US">
              <a:ea typeface="MS PGothic" charset="-128"/>
            </a:endParaRPr>
          </a:p>
        </p:txBody>
      </p:sp>
      <p:sp>
        <p:nvSpPr>
          <p:cNvPr id="26627" name="Rectangle 3"/>
          <p:cNvSpPr>
            <a:spLocks noGrp="1" noChangeArrowheads="1"/>
          </p:cNvSpPr>
          <p:nvPr>
            <p:ph idx="1"/>
          </p:nvPr>
        </p:nvSpPr>
        <p:spPr/>
        <p:txBody>
          <a:bodyPr/>
          <a:lstStyle/>
          <a:p>
            <a:pPr eaLnBrk="1" hangingPunct="1">
              <a:lnSpc>
                <a:spcPct val="90000"/>
              </a:lnSpc>
            </a:pPr>
            <a:r>
              <a:rPr lang="en-US" altLang="en-US">
                <a:ea typeface="MS PGothic" charset="-128"/>
              </a:rPr>
              <a:t>feature designed to detect, prevent, or recover from a security attack</a:t>
            </a:r>
            <a:endParaRPr lang="en-AU" altLang="en-US">
              <a:ea typeface="MS PGothic" charset="-128"/>
            </a:endParaRPr>
          </a:p>
          <a:p>
            <a:pPr eaLnBrk="1" hangingPunct="1">
              <a:lnSpc>
                <a:spcPct val="90000"/>
              </a:lnSpc>
            </a:pPr>
            <a:r>
              <a:rPr lang="en-AU" altLang="en-US">
                <a:ea typeface="MS PGothic" charset="-128"/>
              </a:rPr>
              <a:t>no single mechanism that will support all services required</a:t>
            </a:r>
          </a:p>
          <a:p>
            <a:pPr eaLnBrk="1" hangingPunct="1">
              <a:lnSpc>
                <a:spcPct val="90000"/>
              </a:lnSpc>
            </a:pPr>
            <a:r>
              <a:rPr lang="en-US" altLang="en-US">
                <a:ea typeface="MS PGothic" charset="-128"/>
              </a:rPr>
              <a:t>however </a:t>
            </a:r>
            <a:r>
              <a:rPr lang="en-AU" altLang="en-US">
                <a:ea typeface="MS PGothic" charset="-128"/>
              </a:rPr>
              <a:t>one particular element underlies many of the security mechanisms in use:</a:t>
            </a:r>
          </a:p>
          <a:p>
            <a:pPr lvl="1" eaLnBrk="1" hangingPunct="1">
              <a:lnSpc>
                <a:spcPct val="90000"/>
              </a:lnSpc>
            </a:pPr>
            <a:r>
              <a:rPr lang="en-AU" altLang="en-US" b="1">
                <a:ea typeface="MS PGothic" charset="-128"/>
              </a:rPr>
              <a:t>cryptographic techniques</a:t>
            </a:r>
            <a:endParaRPr lang="en-AU" altLang="en-US">
              <a:ea typeface="MS PGothic" charset="-128"/>
            </a:endParaRPr>
          </a:p>
        </p:txBody>
      </p:sp>
      <p:sp>
        <p:nvSpPr>
          <p:cNvPr id="2662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06D1138A-154A-BF46-B4AA-B57B35BD85A8}" type="slidenum">
              <a:rPr lang="en-US" altLang="en-US" sz="1200">
                <a:solidFill>
                  <a:srgbClr val="898989"/>
                </a:solidFill>
                <a:latin typeface="Arial" charset="0"/>
              </a:rPr>
              <a:pPr eaLnBrk="1" hangingPunct="1">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ea typeface="MS PGothic" charset="-128"/>
              </a:rPr>
              <a:t>Security Mechanisms (X.800)</a:t>
            </a:r>
            <a:endParaRPr lang="en-AU" altLang="en-US">
              <a:ea typeface="MS PGothic" charset="-128"/>
            </a:endParaRPr>
          </a:p>
        </p:txBody>
      </p:sp>
      <p:sp>
        <p:nvSpPr>
          <p:cNvPr id="27651" name="Rectangle 3"/>
          <p:cNvSpPr>
            <a:spLocks noGrp="1" noChangeArrowheads="1"/>
          </p:cNvSpPr>
          <p:nvPr>
            <p:ph idx="1"/>
          </p:nvPr>
        </p:nvSpPr>
        <p:spPr>
          <a:xfrm>
            <a:off x="457200" y="1676400"/>
            <a:ext cx="8229600" cy="4876800"/>
          </a:xfrm>
        </p:spPr>
        <p:txBody>
          <a:bodyPr/>
          <a:lstStyle/>
          <a:p>
            <a:pPr eaLnBrk="1" hangingPunct="1">
              <a:lnSpc>
                <a:spcPct val="90000"/>
              </a:lnSpc>
            </a:pPr>
            <a:r>
              <a:rPr lang="en-AU" altLang="en-US" sz="3600" dirty="0">
                <a:ea typeface="MS PGothic" charset="-128"/>
              </a:rPr>
              <a:t>pervasive security mechanisms:</a:t>
            </a:r>
          </a:p>
          <a:p>
            <a:pPr lvl="1" eaLnBrk="1" hangingPunct="1">
              <a:lnSpc>
                <a:spcPct val="90000"/>
              </a:lnSpc>
            </a:pPr>
            <a:r>
              <a:rPr lang="en-US" altLang="en-US" dirty="0">
                <a:ea typeface="MS PGothic" charset="-128"/>
              </a:rPr>
              <a:t>trusted functionality, security labels, event detection, security audit trail, security recovery</a:t>
            </a:r>
          </a:p>
          <a:p>
            <a:pPr lvl="1" eaLnBrk="1" hangingPunct="1">
              <a:lnSpc>
                <a:spcPct val="90000"/>
              </a:lnSpc>
            </a:pPr>
            <a:r>
              <a:rPr lang="en-US" altLang="en-US" dirty="0">
                <a:ea typeface="MS PGothic" charset="-128"/>
              </a:rPr>
              <a:t>not specific to any particular OSI security service or protocol layer</a:t>
            </a:r>
            <a:endParaRPr lang="en-AU" altLang="en-US" sz="3600" dirty="0">
              <a:ea typeface="MS PGothic" charset="-128"/>
            </a:endParaRPr>
          </a:p>
          <a:p>
            <a:pPr eaLnBrk="1" hangingPunct="1">
              <a:lnSpc>
                <a:spcPct val="90000"/>
              </a:lnSpc>
            </a:pPr>
            <a:r>
              <a:rPr lang="en-AU" altLang="en-US" sz="3600" dirty="0">
                <a:ea typeface="MS PGothic" charset="-128"/>
              </a:rPr>
              <a:t>specific security mechanisms:</a:t>
            </a:r>
          </a:p>
          <a:p>
            <a:pPr lvl="1" eaLnBrk="1" hangingPunct="1">
              <a:lnSpc>
                <a:spcPct val="90000"/>
              </a:lnSpc>
            </a:pPr>
            <a:r>
              <a:rPr lang="en-US" altLang="en-US" dirty="0" err="1">
                <a:ea typeface="MS PGothic" charset="-128"/>
              </a:rPr>
              <a:t>encipherment</a:t>
            </a:r>
            <a:r>
              <a:rPr lang="en-US" altLang="en-US" dirty="0">
                <a:ea typeface="MS PGothic" charset="-128"/>
              </a:rPr>
              <a:t>, digital signature, access control, data integrity, authentication exchange, traffic padding, routing control, notarization</a:t>
            </a:r>
            <a:endParaRPr lang="en-AU" altLang="en-US" dirty="0">
              <a:ea typeface="MS PGothic" charset="-128"/>
            </a:endParaRPr>
          </a:p>
          <a:p>
            <a:pPr eaLnBrk="1" hangingPunct="1">
              <a:lnSpc>
                <a:spcPct val="90000"/>
              </a:lnSpc>
              <a:buFont typeface="Wingdings" charset="2"/>
              <a:buNone/>
            </a:pPr>
            <a:endParaRPr lang="en-AU" altLang="en-US" dirty="0">
              <a:ea typeface="MS PGothic" charset="-128"/>
            </a:endParaRPr>
          </a:p>
        </p:txBody>
      </p:sp>
      <p:sp>
        <p:nvSpPr>
          <p:cNvPr id="276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14B6E5D1-818E-A546-A3B6-2FB656C38F8E}" type="slidenum">
              <a:rPr lang="en-US" altLang="en-US" sz="1200">
                <a:solidFill>
                  <a:srgbClr val="898989"/>
                </a:solidFill>
                <a:latin typeface="Arial" charset="0"/>
              </a:rPr>
              <a:pPr eaLnBrk="1" hangingPunct="1">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212485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260648"/>
            <a:ext cx="8686800" cy="634082"/>
          </a:xfrm>
        </p:spPr>
        <p:txBody>
          <a:bodyPr/>
          <a:lstStyle/>
          <a:p>
            <a:pPr eaLnBrk="1" hangingPunct="1"/>
            <a:r>
              <a:rPr lang="en-US" altLang="en-US" sz="3200" dirty="0"/>
              <a:t>Security Trends </a:t>
            </a:r>
            <a:r>
              <a:rPr lang="en-US" altLang="zh-CN" sz="3200" dirty="0">
                <a:ea typeface="新細明體" panose="02020500000000000000" pitchFamily="18" charset="-120"/>
              </a:rPr>
              <a:t>(Symantec, </a:t>
            </a:r>
            <a:r>
              <a:rPr lang="en-US" altLang="en-US" sz="3200" dirty="0">
                <a:ea typeface="新細明體" panose="02020500000000000000" pitchFamily="18" charset="-120"/>
              </a:rPr>
              <a:t>Gartner, SANS, etc.</a:t>
            </a:r>
            <a:r>
              <a:rPr lang="en-US" altLang="zh-CN" sz="3200" dirty="0">
                <a:ea typeface="新細明體" panose="02020500000000000000" pitchFamily="18" charset="-120"/>
              </a:rPr>
              <a:t>)</a:t>
            </a:r>
            <a:endParaRPr lang="en-AU" altLang="en-US" sz="3200" dirty="0"/>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16</a:t>
            </a:fld>
            <a:endParaRPr lang="en-US" altLang="en-US" sz="1200">
              <a:solidFill>
                <a:srgbClr val="898989"/>
              </a:solidFill>
              <a:latin typeface="Arial" charset="0"/>
            </a:endParaRPr>
          </a:p>
        </p:txBody>
      </p:sp>
      <p:sp>
        <p:nvSpPr>
          <p:cNvPr id="8" name="Rectangle 7"/>
          <p:cNvSpPr/>
          <p:nvPr/>
        </p:nvSpPr>
        <p:spPr>
          <a:xfrm>
            <a:off x="346448" y="980728"/>
            <a:ext cx="8496944" cy="1200329"/>
          </a:xfrm>
          <a:prstGeom prst="rect">
            <a:avLst/>
          </a:prstGeom>
        </p:spPr>
        <p:txBody>
          <a:bodyPr wrap="square">
            <a:spAutoFit/>
          </a:bodyPr>
          <a:lstStyle/>
          <a:p>
            <a:pPr marL="285750" indent="-285750">
              <a:buFont typeface="Arial" panose="020B0604020202020204" pitchFamily="34" charset="0"/>
              <a:buChar char="•"/>
            </a:pPr>
            <a:r>
              <a:rPr lang="en-US" altLang="zh-CN" dirty="0">
                <a:ea typeface="新細明體" panose="02020500000000000000" pitchFamily="18" charset="-120"/>
              </a:rPr>
              <a:t>Targeting end users, online underground economy, rapidly adaptable attacking techniques</a:t>
            </a:r>
          </a:p>
          <a:p>
            <a:pPr marL="285750" indent="-285750">
              <a:buFont typeface="Arial" panose="020B0604020202020204" pitchFamily="34" charset="0"/>
              <a:buChar char="•"/>
            </a:pPr>
            <a:r>
              <a:rPr lang="en-US" dirty="0"/>
              <a:t>2019 Symantec Internet Security Threat Report Volume 24:</a:t>
            </a:r>
          </a:p>
          <a:p>
            <a:endParaRPr lang="en-US" dirty="0"/>
          </a:p>
        </p:txBody>
      </p:sp>
      <p:pic>
        <p:nvPicPr>
          <p:cNvPr id="6" name="Picture 5">
            <a:extLst>
              <a:ext uri="{FF2B5EF4-FFF2-40B4-BE49-F238E27FC236}">
                <a16:creationId xmlns:a16="http://schemas.microsoft.com/office/drawing/2014/main" id="{0B745810-6644-B244-B375-89EB3044B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988840"/>
            <a:ext cx="3856390" cy="2103120"/>
          </a:xfrm>
          <a:prstGeom prst="rect">
            <a:avLst/>
          </a:prstGeom>
        </p:spPr>
      </p:pic>
      <p:pic>
        <p:nvPicPr>
          <p:cNvPr id="10" name="Picture 9">
            <a:extLst>
              <a:ext uri="{FF2B5EF4-FFF2-40B4-BE49-F238E27FC236}">
                <a16:creationId xmlns:a16="http://schemas.microsoft.com/office/drawing/2014/main" id="{83F31BD6-6690-2549-8754-FB42310F6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4738" y="1988840"/>
            <a:ext cx="3797409" cy="2103120"/>
          </a:xfrm>
          <a:prstGeom prst="rect">
            <a:avLst/>
          </a:prstGeom>
        </p:spPr>
      </p:pic>
      <p:pic>
        <p:nvPicPr>
          <p:cNvPr id="13" name="Picture 12">
            <a:extLst>
              <a:ext uri="{FF2B5EF4-FFF2-40B4-BE49-F238E27FC236}">
                <a16:creationId xmlns:a16="http://schemas.microsoft.com/office/drawing/2014/main" id="{CE334FBA-7DC7-6043-B036-0EA8B1918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240" y="4232070"/>
            <a:ext cx="3805272" cy="2103120"/>
          </a:xfrm>
          <a:prstGeom prst="rect">
            <a:avLst/>
          </a:prstGeom>
        </p:spPr>
      </p:pic>
      <p:pic>
        <p:nvPicPr>
          <p:cNvPr id="14" name="Picture 13">
            <a:extLst>
              <a:ext uri="{FF2B5EF4-FFF2-40B4-BE49-F238E27FC236}">
                <a16:creationId xmlns:a16="http://schemas.microsoft.com/office/drawing/2014/main" id="{415776A7-E0D7-AF43-900B-4C64CC7C91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2975" y="4232071"/>
            <a:ext cx="3827801" cy="2103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9512" y="260648"/>
            <a:ext cx="8856984" cy="634082"/>
          </a:xfrm>
        </p:spPr>
        <p:txBody>
          <a:bodyPr/>
          <a:lstStyle/>
          <a:p>
            <a:pPr eaLnBrk="1" hangingPunct="1"/>
            <a:r>
              <a:rPr lang="en-US" altLang="en-US" sz="3200" dirty="0"/>
              <a:t>Security Trends Cont. </a:t>
            </a:r>
            <a:r>
              <a:rPr lang="en-US" altLang="zh-CN" sz="3200" dirty="0">
                <a:ea typeface="新細明體" panose="02020500000000000000" pitchFamily="18" charset="-120"/>
              </a:rPr>
              <a:t>(Symantec, </a:t>
            </a:r>
            <a:r>
              <a:rPr lang="en-US" altLang="en-US" sz="3200" dirty="0">
                <a:ea typeface="新細明體" panose="02020500000000000000" pitchFamily="18" charset="-120"/>
              </a:rPr>
              <a:t>Gartner, SANS, etc.</a:t>
            </a:r>
            <a:r>
              <a:rPr lang="en-US" altLang="zh-CN" sz="3200" dirty="0">
                <a:ea typeface="新細明體" panose="02020500000000000000" pitchFamily="18" charset="-120"/>
              </a:rPr>
              <a:t>)</a:t>
            </a:r>
            <a:endParaRPr lang="en-AU" altLang="en-US" sz="3200" dirty="0"/>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17</a:t>
            </a:fld>
            <a:endParaRPr lang="en-US" altLang="en-US" sz="1200">
              <a:solidFill>
                <a:srgbClr val="898989"/>
              </a:solidFill>
              <a:latin typeface="Arial" charset="0"/>
            </a:endParaRPr>
          </a:p>
        </p:txBody>
      </p:sp>
      <p:sp>
        <p:nvSpPr>
          <p:cNvPr id="8" name="Rectangle 7"/>
          <p:cNvSpPr/>
          <p:nvPr/>
        </p:nvSpPr>
        <p:spPr>
          <a:xfrm>
            <a:off x="346448" y="980728"/>
            <a:ext cx="8496944" cy="1200329"/>
          </a:xfrm>
          <a:prstGeom prst="rect">
            <a:avLst/>
          </a:prstGeom>
        </p:spPr>
        <p:txBody>
          <a:bodyPr wrap="square">
            <a:spAutoFit/>
          </a:bodyPr>
          <a:lstStyle/>
          <a:p>
            <a:pPr marL="285750" indent="-285750">
              <a:buFont typeface="Arial" panose="020B0604020202020204" pitchFamily="34" charset="0"/>
              <a:buChar char="•"/>
            </a:pPr>
            <a:r>
              <a:rPr lang="en-US" altLang="zh-CN" dirty="0">
                <a:ea typeface="新細明體" panose="02020500000000000000" pitchFamily="18" charset="-120"/>
              </a:rPr>
              <a:t>Targeting end users, online underground economy, rapidly adaptable attacking techniques</a:t>
            </a:r>
          </a:p>
          <a:p>
            <a:pPr marL="285750" indent="-285750">
              <a:buFont typeface="Arial" panose="020B0604020202020204" pitchFamily="34" charset="0"/>
              <a:buChar char="•"/>
            </a:pPr>
            <a:r>
              <a:rPr lang="en-US" dirty="0"/>
              <a:t>2019 Symantec Internet Security Threat Report Volume 24:</a:t>
            </a:r>
          </a:p>
          <a:p>
            <a:endParaRPr lang="en-US" dirty="0"/>
          </a:p>
        </p:txBody>
      </p:sp>
      <p:pic>
        <p:nvPicPr>
          <p:cNvPr id="9" name="Picture 8">
            <a:extLst>
              <a:ext uri="{FF2B5EF4-FFF2-40B4-BE49-F238E27FC236}">
                <a16:creationId xmlns:a16="http://schemas.microsoft.com/office/drawing/2014/main" id="{A552A87B-2338-FC4D-9BA7-1C8BD2C01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988840"/>
            <a:ext cx="3797408" cy="2103120"/>
          </a:xfrm>
          <a:prstGeom prst="rect">
            <a:avLst/>
          </a:prstGeom>
        </p:spPr>
      </p:pic>
      <p:pic>
        <p:nvPicPr>
          <p:cNvPr id="12" name="Picture 11">
            <a:extLst>
              <a:ext uri="{FF2B5EF4-FFF2-40B4-BE49-F238E27FC236}">
                <a16:creationId xmlns:a16="http://schemas.microsoft.com/office/drawing/2014/main" id="{E436C6EF-1854-F54F-98C3-469622A0A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88840"/>
            <a:ext cx="3797407" cy="2103120"/>
          </a:xfrm>
          <a:prstGeom prst="rect">
            <a:avLst/>
          </a:prstGeom>
        </p:spPr>
      </p:pic>
      <p:pic>
        <p:nvPicPr>
          <p:cNvPr id="14" name="Picture 13">
            <a:extLst>
              <a:ext uri="{FF2B5EF4-FFF2-40B4-BE49-F238E27FC236}">
                <a16:creationId xmlns:a16="http://schemas.microsoft.com/office/drawing/2014/main" id="{B628ECA3-DC0A-D54E-826A-DC683A518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3" y="4221088"/>
            <a:ext cx="3797407" cy="2103120"/>
          </a:xfrm>
          <a:prstGeom prst="rect">
            <a:avLst/>
          </a:prstGeom>
        </p:spPr>
      </p:pic>
      <p:pic>
        <p:nvPicPr>
          <p:cNvPr id="16" name="Picture 15">
            <a:extLst>
              <a:ext uri="{FF2B5EF4-FFF2-40B4-BE49-F238E27FC236}">
                <a16:creationId xmlns:a16="http://schemas.microsoft.com/office/drawing/2014/main" id="{F89D54C3-72B0-6D4C-8DC1-976092AEB3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6016" y="4221088"/>
            <a:ext cx="3797410" cy="2103120"/>
          </a:xfrm>
          <a:prstGeom prst="rect">
            <a:avLst/>
          </a:prstGeom>
        </p:spPr>
      </p:pic>
    </p:spTree>
    <p:extLst>
      <p:ext uri="{BB962C8B-B14F-4D97-AF65-F5344CB8AC3E}">
        <p14:creationId xmlns:p14="http://schemas.microsoft.com/office/powerpoint/2010/main" val="348687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33795" name="Rectangle 3"/>
          <p:cNvSpPr>
            <a:spLocks noGrp="1" noChangeArrowheads="1"/>
          </p:cNvSpPr>
          <p:nvPr>
            <p:ph idx="1"/>
          </p:nvPr>
        </p:nvSpPr>
        <p:spPr/>
        <p:txBody>
          <a:bodyPr/>
          <a:lstStyle/>
          <a:p>
            <a:pPr eaLnBrk="1" hangingPunct="1"/>
            <a:r>
              <a:rPr lang="en-AU" altLang="en-US" dirty="0"/>
              <a:t>terminology</a:t>
            </a:r>
          </a:p>
          <a:p>
            <a:pPr eaLnBrk="1" hangingPunct="1"/>
            <a:r>
              <a:rPr lang="en-AU" altLang="en-US" dirty="0"/>
              <a:t>functional requirements</a:t>
            </a:r>
          </a:p>
          <a:p>
            <a:pPr eaLnBrk="1" hangingPunct="1"/>
            <a:r>
              <a:rPr lang="en-AU" altLang="en-US" dirty="0"/>
              <a:t>security architecture</a:t>
            </a:r>
          </a:p>
          <a:p>
            <a:pPr eaLnBrk="1" hangingPunct="1"/>
            <a:r>
              <a:rPr lang="en-AU" altLang="en-US" dirty="0"/>
              <a:t>security strategy</a:t>
            </a:r>
          </a:p>
          <a:p>
            <a:pPr eaLnBrk="1" hangingPunct="1"/>
            <a:r>
              <a:rPr lang="en-AU" altLang="en-US" dirty="0"/>
              <a:t>security trends</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18</a:t>
            </a:fld>
            <a:endParaRPr lang="en-US" altLang="en-US" sz="1200">
              <a:solidFill>
                <a:srgbClr val="898989"/>
              </a:solidFill>
              <a:latin typeface="Arial" charset="0"/>
            </a:endParaRPr>
          </a:p>
        </p:txBody>
      </p:sp>
    </p:spTree>
    <p:extLst>
      <p:ext uri="{BB962C8B-B14F-4D97-AF65-F5344CB8AC3E}">
        <p14:creationId xmlns:p14="http://schemas.microsoft.com/office/powerpoint/2010/main" val="58788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Security Terminology</a:t>
            </a:r>
          </a:p>
        </p:txBody>
      </p:sp>
      <p:pic>
        <p:nvPicPr>
          <p:cNvPr id="14339" name="Picture 4" descr="&#10;Fig1.2.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6949" t="25056" r="6949" b="28636"/>
          <a:stretch>
            <a:fillRect/>
          </a:stretch>
        </p:blipFill>
        <p:spPr bwMode="auto">
          <a:xfrm>
            <a:off x="1482675" y="2202064"/>
            <a:ext cx="6689725" cy="433456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84469D5A-36B1-EB43-AEBA-F5B2F32D94B6}" type="slidenum">
              <a:rPr lang="en-US" altLang="en-US" sz="1200">
                <a:solidFill>
                  <a:srgbClr val="898989"/>
                </a:solidFill>
                <a:latin typeface="Arial" charset="0"/>
              </a:rPr>
              <a:pPr eaLnBrk="1" hangingPunct="1">
                <a:spcBef>
                  <a:spcPct val="0"/>
                </a:spcBef>
                <a:buFontTx/>
                <a:buNone/>
              </a:pPr>
              <a:t>2</a:t>
            </a:fld>
            <a:endParaRPr lang="en-US" altLang="en-US" sz="1200">
              <a:solidFill>
                <a:srgbClr val="898989"/>
              </a:solidFill>
              <a:latin typeface="Arial" charset="0"/>
            </a:endParaRPr>
          </a:p>
        </p:txBody>
      </p:sp>
      <p:sp>
        <p:nvSpPr>
          <p:cNvPr id="2" name="Rectangle 1"/>
          <p:cNvSpPr/>
          <p:nvPr/>
        </p:nvSpPr>
        <p:spPr>
          <a:xfrm>
            <a:off x="179512" y="1555733"/>
            <a:ext cx="8856984" cy="738664"/>
          </a:xfrm>
          <a:prstGeom prst="rect">
            <a:avLst/>
          </a:prstGeom>
        </p:spPr>
        <p:txBody>
          <a:bodyPr wrap="square">
            <a:spAutoFit/>
          </a:bodyPr>
          <a:lstStyle/>
          <a:p>
            <a:r>
              <a:rPr lang="en-US" sz="2200" dirty="0"/>
              <a:t>“</a:t>
            </a:r>
            <a:r>
              <a:rPr lang="de-DE" sz="2200" dirty="0" err="1"/>
              <a:t>Where</a:t>
            </a:r>
            <a:r>
              <a:rPr lang="de-DE" sz="2200" dirty="0"/>
              <a:t> a </a:t>
            </a:r>
            <a:r>
              <a:rPr lang="de-DE" sz="2200" dirty="0" err="1">
                <a:solidFill>
                  <a:srgbClr val="000099"/>
                </a:solidFill>
              </a:rPr>
              <a:t>threat</a:t>
            </a:r>
            <a:r>
              <a:rPr lang="de-DE" sz="2200" dirty="0">
                <a:solidFill>
                  <a:srgbClr val="000099"/>
                </a:solidFill>
              </a:rPr>
              <a:t> </a:t>
            </a:r>
            <a:r>
              <a:rPr lang="de-DE" sz="2200" dirty="0" err="1"/>
              <a:t>intersects</a:t>
            </a:r>
            <a:r>
              <a:rPr lang="de-DE" sz="2200" dirty="0"/>
              <a:t> </a:t>
            </a:r>
            <a:r>
              <a:rPr lang="de-DE" sz="2200" dirty="0" err="1"/>
              <a:t>with</a:t>
            </a:r>
            <a:r>
              <a:rPr lang="de-DE" sz="2200" dirty="0"/>
              <a:t> a </a:t>
            </a:r>
            <a:r>
              <a:rPr lang="de-DE" sz="2200" dirty="0" err="1">
                <a:solidFill>
                  <a:srgbClr val="000099"/>
                </a:solidFill>
              </a:rPr>
              <a:t>vulnerability</a:t>
            </a:r>
            <a:r>
              <a:rPr lang="de-DE" sz="2200" dirty="0"/>
              <a:t>, </a:t>
            </a:r>
            <a:r>
              <a:rPr lang="de-DE" sz="2200" dirty="0" err="1">
                <a:solidFill>
                  <a:srgbClr val="000099"/>
                </a:solidFill>
              </a:rPr>
              <a:t>risk</a:t>
            </a:r>
            <a:r>
              <a:rPr lang="de-DE" sz="2200" dirty="0"/>
              <a:t> </a:t>
            </a:r>
            <a:r>
              <a:rPr lang="de-DE" sz="2200" dirty="0" err="1"/>
              <a:t>is</a:t>
            </a:r>
            <a:r>
              <a:rPr lang="de-DE" sz="2200" dirty="0"/>
              <a:t> </a:t>
            </a:r>
            <a:r>
              <a:rPr lang="de-DE" sz="2200" dirty="0" err="1"/>
              <a:t>present</a:t>
            </a:r>
            <a:r>
              <a:rPr lang="en-US" sz="2200" dirty="0"/>
              <a:t>”</a:t>
            </a:r>
            <a:r>
              <a:rPr lang="de-DE" sz="2200" dirty="0"/>
              <a:t> </a:t>
            </a:r>
            <a:r>
              <a:rPr lang="de-DE" sz="2000" dirty="0"/>
              <a:t>– </a:t>
            </a:r>
            <a:r>
              <a:rPr lang="de-DE" dirty="0"/>
              <a:t>NIST Special Publication 800-100: </a:t>
            </a:r>
            <a:r>
              <a:rPr lang="en-US" dirty="0"/>
              <a:t>Information Security Handbook: A Guide for Managers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Vulnerabilities and Attacks</a:t>
            </a:r>
          </a:p>
        </p:txBody>
      </p:sp>
      <p:sp>
        <p:nvSpPr>
          <p:cNvPr id="15363" name="Rectangle 3"/>
          <p:cNvSpPr>
            <a:spLocks noGrp="1" noChangeArrowheads="1"/>
          </p:cNvSpPr>
          <p:nvPr>
            <p:ph idx="1"/>
          </p:nvPr>
        </p:nvSpPr>
        <p:spPr>
          <a:xfrm>
            <a:off x="457200" y="1676400"/>
            <a:ext cx="8229600" cy="4800600"/>
          </a:xfrm>
        </p:spPr>
        <p:txBody>
          <a:bodyPr/>
          <a:lstStyle/>
          <a:p>
            <a:pPr eaLnBrk="1" hangingPunct="1"/>
            <a:r>
              <a:rPr lang="en-US" altLang="en-US" dirty="0"/>
              <a:t>system resource vulnerabilities may</a:t>
            </a:r>
          </a:p>
          <a:p>
            <a:pPr lvl="1" eaLnBrk="1" hangingPunct="1"/>
            <a:r>
              <a:rPr lang="en-US" altLang="en-US" dirty="0"/>
              <a:t>be corrupted (loss of integrity)</a:t>
            </a:r>
          </a:p>
          <a:p>
            <a:pPr lvl="1" eaLnBrk="1" hangingPunct="1"/>
            <a:r>
              <a:rPr lang="en-US" altLang="en-US" dirty="0"/>
              <a:t>become leaky (loss of confidentiality)</a:t>
            </a:r>
          </a:p>
          <a:p>
            <a:pPr lvl="1" eaLnBrk="1" hangingPunct="1"/>
            <a:r>
              <a:rPr lang="en-US" altLang="en-US" dirty="0"/>
              <a:t>become unavailable (loss of availability)</a:t>
            </a:r>
          </a:p>
          <a:p>
            <a:pPr eaLnBrk="1" hangingPunct="1"/>
            <a:r>
              <a:rPr lang="en-US" altLang="en-US" dirty="0"/>
              <a:t>attacks are threats carried out and may be</a:t>
            </a:r>
          </a:p>
          <a:p>
            <a:pPr lvl="1" eaLnBrk="1" hangingPunct="1"/>
            <a:r>
              <a:rPr lang="en-US" altLang="en-US" dirty="0"/>
              <a:t>passive</a:t>
            </a:r>
          </a:p>
          <a:p>
            <a:pPr lvl="1" eaLnBrk="1" hangingPunct="1"/>
            <a:r>
              <a:rPr lang="en-US" altLang="en-US" dirty="0"/>
              <a:t>active</a:t>
            </a:r>
          </a:p>
          <a:p>
            <a:pPr lvl="1" eaLnBrk="1" hangingPunct="1"/>
            <a:r>
              <a:rPr lang="en-US" altLang="en-US" dirty="0"/>
              <a:t>insider</a:t>
            </a:r>
          </a:p>
          <a:p>
            <a:pPr lvl="1" eaLnBrk="1" hangingPunct="1"/>
            <a:r>
              <a:rPr lang="en-US" altLang="en-US" dirty="0"/>
              <a:t>outsider</a:t>
            </a: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5B0E6C9A-D3A9-D042-BF73-0BBB9A9903D4}" type="slidenum">
              <a:rPr lang="en-US" altLang="en-US" sz="1200">
                <a:solidFill>
                  <a:srgbClr val="898989"/>
                </a:solidFill>
                <a:latin typeface="Arial" charset="0"/>
              </a:rPr>
              <a:pPr eaLnBrk="1" hangingPunct="1">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Security &amp; Privacy Vulnerabilities</a:t>
            </a:r>
            <a:br>
              <a:rPr lang="en-US" dirty="0"/>
            </a:br>
            <a:r>
              <a:rPr lang="en-US" sz="2700" dirty="0"/>
              <a:t>- </a:t>
            </a:r>
            <a:r>
              <a:rPr lang="en-US" sz="3100" dirty="0">
                <a:solidFill>
                  <a:srgbClr val="0E0A99"/>
                </a:solidFill>
              </a:rPr>
              <a:t>The Path to Exploitation</a:t>
            </a:r>
          </a:p>
        </p:txBody>
      </p:sp>
      <p:sp>
        <p:nvSpPr>
          <p:cNvPr id="3" name="Content Placeholder 2"/>
          <p:cNvSpPr>
            <a:spLocks noGrp="1"/>
          </p:cNvSpPr>
          <p:nvPr>
            <p:ph idx="1"/>
          </p:nvPr>
        </p:nvSpPr>
        <p:spPr>
          <a:xfrm>
            <a:off x="76200" y="1752600"/>
            <a:ext cx="8991600" cy="4724400"/>
          </a:xfrm>
        </p:spPr>
        <p:txBody>
          <a:bodyPr>
            <a:normAutofit/>
          </a:bodyPr>
          <a:lstStyle/>
          <a:p>
            <a:pPr>
              <a:spcBef>
                <a:spcPts val="1200"/>
              </a:spcBef>
              <a:defRPr/>
            </a:pPr>
            <a:r>
              <a:rPr lang="de-DE" dirty="0"/>
              <a:t>Vulnerabilities are pervasive in computer &amp; network systems:</a:t>
            </a:r>
            <a:endParaRPr lang="de-DE" sz="2800" dirty="0"/>
          </a:p>
          <a:p>
            <a:pPr lvl="1">
              <a:defRPr/>
            </a:pPr>
            <a:r>
              <a:rPr lang="de-DE" dirty="0"/>
              <a:t>Req. analysis, design, implementation, deployment, maintenance, ...</a:t>
            </a:r>
          </a:p>
          <a:p>
            <a:pPr lvl="1">
              <a:defRPr/>
            </a:pPr>
            <a:r>
              <a:rPr lang="de-DE" dirty="0"/>
              <a:t>Web-based, cloud-based, mobile-based, ...</a:t>
            </a:r>
          </a:p>
          <a:p>
            <a:pPr lvl="1">
              <a:defRPr/>
            </a:pPr>
            <a:r>
              <a:rPr lang="de-DE" dirty="0"/>
              <a:t>Application, middleware, OS, VMM, Hardware, ...</a:t>
            </a:r>
          </a:p>
          <a:p>
            <a:pPr lvl="1">
              <a:defRPr/>
            </a:pPr>
            <a:r>
              <a:rPr lang="de-DE" dirty="0"/>
              <a:t>Functionality related, usability related, ...</a:t>
            </a:r>
          </a:p>
          <a:p>
            <a:pPr lvl="1">
              <a:defRPr/>
            </a:pPr>
            <a:r>
              <a:rPr lang="de-DE" dirty="0"/>
              <a:t>Human users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23952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Countermeasures</a:t>
            </a:r>
          </a:p>
        </p:txBody>
      </p:sp>
      <p:sp>
        <p:nvSpPr>
          <p:cNvPr id="17411" name="Rectangle 3"/>
          <p:cNvSpPr>
            <a:spLocks noGrp="1" noChangeArrowheads="1"/>
          </p:cNvSpPr>
          <p:nvPr>
            <p:ph idx="1"/>
          </p:nvPr>
        </p:nvSpPr>
        <p:spPr/>
        <p:txBody>
          <a:bodyPr/>
          <a:lstStyle/>
          <a:p>
            <a:pPr eaLnBrk="1" hangingPunct="1"/>
            <a:r>
              <a:rPr lang="en-US" altLang="en-US" dirty="0"/>
              <a:t>means used to deal with security attacks</a:t>
            </a:r>
          </a:p>
          <a:p>
            <a:pPr lvl="1" eaLnBrk="1" hangingPunct="1"/>
            <a:r>
              <a:rPr lang="en-US" altLang="en-US" dirty="0"/>
              <a:t>prevent</a:t>
            </a:r>
          </a:p>
          <a:p>
            <a:pPr lvl="1" eaLnBrk="1" hangingPunct="1"/>
            <a:r>
              <a:rPr lang="en-US" altLang="en-US" dirty="0"/>
              <a:t>detect</a:t>
            </a:r>
          </a:p>
          <a:p>
            <a:pPr lvl="1" eaLnBrk="1" hangingPunct="1"/>
            <a:r>
              <a:rPr lang="en-US" altLang="en-US" dirty="0"/>
              <a:t>recover</a:t>
            </a:r>
          </a:p>
          <a:p>
            <a:pPr eaLnBrk="1" hangingPunct="1"/>
            <a:r>
              <a:rPr lang="en-US" altLang="en-US" dirty="0"/>
              <a:t>may result in new vulnerabilities</a:t>
            </a:r>
          </a:p>
          <a:p>
            <a:pPr eaLnBrk="1" hangingPunct="1"/>
            <a:r>
              <a:rPr lang="en-US" altLang="en-US" dirty="0"/>
              <a:t>will have residual vulnerability</a:t>
            </a:r>
          </a:p>
          <a:p>
            <a:pPr eaLnBrk="1" hangingPunct="1"/>
            <a:r>
              <a:rPr lang="en-US" altLang="en-US" dirty="0"/>
              <a:t>goal is to minimize risk given constraints</a:t>
            </a:r>
          </a:p>
        </p:txBody>
      </p:sp>
      <p:sp>
        <p:nvSpPr>
          <p:cNvPr id="174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707007C9-345A-0043-A0E0-FF6AE3FFA570}" type="slidenum">
              <a:rPr lang="en-US" altLang="en-US" sz="1200">
                <a:solidFill>
                  <a:srgbClr val="898989"/>
                </a:solidFill>
                <a:latin typeface="Arial" charset="0"/>
              </a:rPr>
              <a:pPr eaLnBrk="1" hangingPunct="1">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77813"/>
            <a:ext cx="8686800" cy="1139825"/>
          </a:xfrm>
        </p:spPr>
        <p:txBody>
          <a:bodyPr/>
          <a:lstStyle/>
          <a:p>
            <a:pPr eaLnBrk="1" hangingPunct="1"/>
            <a:r>
              <a:rPr lang="en-US" altLang="en-US"/>
              <a:t>Security Functional Requirements</a:t>
            </a:r>
            <a:endParaRPr lang="en-US" altLang="en-US">
              <a:latin typeface="Times" charset="0"/>
            </a:endParaRPr>
          </a:p>
        </p:txBody>
      </p:sp>
      <p:sp>
        <p:nvSpPr>
          <p:cNvPr id="18435" name="Rectangle 3"/>
          <p:cNvSpPr>
            <a:spLocks noGrp="1" noChangeArrowheads="1"/>
          </p:cNvSpPr>
          <p:nvPr>
            <p:ph idx="1"/>
          </p:nvPr>
        </p:nvSpPr>
        <p:spPr>
          <a:xfrm>
            <a:off x="228600" y="1676400"/>
            <a:ext cx="8686800" cy="4724400"/>
          </a:xfrm>
        </p:spPr>
        <p:txBody>
          <a:bodyPr/>
          <a:lstStyle/>
          <a:p>
            <a:pPr eaLnBrk="1" hangingPunct="1">
              <a:lnSpc>
                <a:spcPct val="90000"/>
              </a:lnSpc>
            </a:pPr>
            <a:r>
              <a:rPr lang="en-US" altLang="en-US" sz="2800" dirty="0">
                <a:solidFill>
                  <a:srgbClr val="0E0A99"/>
                </a:solidFill>
              </a:rPr>
              <a:t>technical measures:</a:t>
            </a:r>
          </a:p>
          <a:p>
            <a:pPr lvl="1" eaLnBrk="1" hangingPunct="1">
              <a:lnSpc>
                <a:spcPct val="90000"/>
              </a:lnSpc>
            </a:pPr>
            <a:r>
              <a:rPr lang="en-US" altLang="en-US" sz="2400" dirty="0"/>
              <a:t>access control; identification &amp; authentication; system &amp; communication protection; system &amp; information integrity</a:t>
            </a:r>
          </a:p>
          <a:p>
            <a:pPr eaLnBrk="1" hangingPunct="1">
              <a:lnSpc>
                <a:spcPct val="90000"/>
              </a:lnSpc>
            </a:pPr>
            <a:r>
              <a:rPr lang="en-US" altLang="en-US" sz="2800" dirty="0">
                <a:solidFill>
                  <a:srgbClr val="0E0A99"/>
                </a:solidFill>
              </a:rPr>
              <a:t>management controls and procedures </a:t>
            </a:r>
          </a:p>
          <a:p>
            <a:pPr lvl="1" eaLnBrk="1" hangingPunct="1">
              <a:lnSpc>
                <a:spcPct val="90000"/>
              </a:lnSpc>
            </a:pPr>
            <a:r>
              <a:rPr lang="en-US" altLang="en-US" sz="2400" dirty="0"/>
              <a:t>awareness &amp; training; audit &amp; accountability; certification, accreditation, &amp; security assessments; contingency planning; maintenance; physical &amp; environmental protection; planning; personnel security; risk assessment; systems &amp; services acquisition</a:t>
            </a:r>
          </a:p>
          <a:p>
            <a:pPr eaLnBrk="1" hangingPunct="1">
              <a:lnSpc>
                <a:spcPct val="90000"/>
              </a:lnSpc>
            </a:pPr>
            <a:r>
              <a:rPr lang="en-US" altLang="en-US" sz="2800" dirty="0">
                <a:solidFill>
                  <a:srgbClr val="0E0A99"/>
                </a:solidFill>
              </a:rPr>
              <a:t>overlapping technical and management:</a:t>
            </a:r>
          </a:p>
          <a:p>
            <a:pPr lvl="1" eaLnBrk="1" hangingPunct="1">
              <a:lnSpc>
                <a:spcPct val="90000"/>
              </a:lnSpc>
            </a:pPr>
            <a:r>
              <a:rPr lang="en-US" altLang="en-US" sz="2400" dirty="0"/>
              <a:t>configuration management; incident response; media protection</a:t>
            </a:r>
          </a:p>
        </p:txBody>
      </p:sp>
      <p:sp>
        <p:nvSpPr>
          <p:cNvPr id="18436" name="Rectangle 4"/>
          <p:cNvSpPr>
            <a:spLocks noChangeArrowheads="1"/>
          </p:cNvSpPr>
          <p:nvPr/>
        </p:nvSpPr>
        <p:spPr bwMode="auto">
          <a:xfrm>
            <a:off x="331788" y="37973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en-US" altLang="en-US" sz="1800">
              <a:latin typeface="Arial" charset="0"/>
            </a:endParaRPr>
          </a:p>
        </p:txBody>
      </p:sp>
      <p:sp>
        <p:nvSpPr>
          <p:cNvPr id="184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D34D2041-BFE9-BB40-9998-4271C3D8F523}" type="slidenum">
              <a:rPr lang="en-US" altLang="en-US" sz="1200">
                <a:solidFill>
                  <a:srgbClr val="898989"/>
                </a:solidFill>
                <a:latin typeface="Arial" charset="0"/>
              </a:rPr>
              <a:pPr eaLnBrk="1" hangingPunct="1">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X.800 Security Architecture</a:t>
            </a:r>
          </a:p>
        </p:txBody>
      </p:sp>
      <p:sp>
        <p:nvSpPr>
          <p:cNvPr id="19459" name="Rectangle 3"/>
          <p:cNvSpPr>
            <a:spLocks noGrp="1" noChangeArrowheads="1"/>
          </p:cNvSpPr>
          <p:nvPr>
            <p:ph idx="1"/>
          </p:nvPr>
        </p:nvSpPr>
        <p:spPr>
          <a:xfrm>
            <a:off x="457200" y="1676400"/>
            <a:ext cx="8229600" cy="4800600"/>
          </a:xfrm>
        </p:spPr>
        <p:txBody>
          <a:bodyPr/>
          <a:lstStyle/>
          <a:p>
            <a:pPr eaLnBrk="1" hangingPunct="1"/>
            <a:r>
              <a:rPr lang="en-US" altLang="en-US" dirty="0"/>
              <a:t>X.800, </a:t>
            </a:r>
            <a:r>
              <a:rPr lang="en-US" altLang="en-US" i="1" dirty="0"/>
              <a:t>Security Architecture for OSI</a:t>
            </a:r>
          </a:p>
          <a:p>
            <a:pPr eaLnBrk="1" hangingPunct="1"/>
            <a:r>
              <a:rPr lang="en-US" altLang="en-US" dirty="0"/>
              <a:t>systematic way of defining requirements for security and characterizing approaches to satisfying them</a:t>
            </a:r>
          </a:p>
          <a:p>
            <a:pPr eaLnBrk="1" hangingPunct="1"/>
            <a:r>
              <a:rPr lang="en-US" altLang="en-US" dirty="0"/>
              <a:t>defines:</a:t>
            </a:r>
          </a:p>
          <a:p>
            <a:pPr lvl="1" eaLnBrk="1" hangingPunct="1"/>
            <a:r>
              <a:rPr lang="en-US" altLang="en-US" dirty="0"/>
              <a:t>security attacks </a:t>
            </a:r>
          </a:p>
          <a:p>
            <a:pPr lvl="1" eaLnBrk="1" hangingPunct="1"/>
            <a:r>
              <a:rPr lang="en-US" altLang="en-US" dirty="0"/>
              <a:t>security mechanisms </a:t>
            </a:r>
          </a:p>
          <a:p>
            <a:pPr lvl="1" eaLnBrk="1" hangingPunct="1"/>
            <a:r>
              <a:rPr lang="en-US" altLang="en-US" dirty="0"/>
              <a:t>security services</a:t>
            </a:r>
          </a:p>
        </p:txBody>
      </p:sp>
      <p:sp>
        <p:nvSpPr>
          <p:cNvPr id="194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6D55BEA3-FD4E-684C-BC80-27D791089398}" type="slidenum">
              <a:rPr lang="en-US" altLang="en-US" sz="1200">
                <a:solidFill>
                  <a:srgbClr val="898989"/>
                </a:solidFill>
                <a:latin typeface="Arial" charset="0"/>
              </a:rPr>
              <a:pPr eaLnBrk="1" hangingPunct="1">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altLang="en-US">
                <a:ea typeface="MS PGothic" charset="-128"/>
              </a:rPr>
              <a:t>Security Attack</a:t>
            </a:r>
          </a:p>
        </p:txBody>
      </p:sp>
      <p:sp>
        <p:nvSpPr>
          <p:cNvPr id="20483" name="Rectangle 3"/>
          <p:cNvSpPr>
            <a:spLocks noGrp="1" noChangeArrowheads="1"/>
          </p:cNvSpPr>
          <p:nvPr>
            <p:ph idx="1"/>
          </p:nvPr>
        </p:nvSpPr>
        <p:spPr/>
        <p:txBody>
          <a:bodyPr/>
          <a:lstStyle/>
          <a:p>
            <a:pPr eaLnBrk="1" hangingPunct="1"/>
            <a:r>
              <a:rPr lang="en-US" altLang="en-US" dirty="0">
                <a:ea typeface="MS PGothic" charset="-128"/>
              </a:rPr>
              <a:t>Passive Attacks</a:t>
            </a:r>
          </a:p>
          <a:p>
            <a:pPr lvl="1" eaLnBrk="1" hangingPunct="1"/>
            <a:r>
              <a:rPr lang="en-US" altLang="en-US" dirty="0">
                <a:ea typeface="MS PGothic" charset="-128"/>
              </a:rPr>
              <a:t>A passive attack attempts to learn or make use of information from the system but does not affect system resources.</a:t>
            </a:r>
          </a:p>
          <a:p>
            <a:pPr lvl="1" eaLnBrk="1" hangingPunct="1"/>
            <a:endParaRPr lang="en-US" altLang="en-US" dirty="0">
              <a:ea typeface="MS PGothic" charset="-128"/>
            </a:endParaRPr>
          </a:p>
          <a:p>
            <a:pPr eaLnBrk="1" hangingPunct="1"/>
            <a:r>
              <a:rPr lang="en-AU" altLang="en-US" dirty="0">
                <a:ea typeface="MS PGothic" charset="-128"/>
              </a:rPr>
              <a:t>Active Attacks</a:t>
            </a:r>
          </a:p>
          <a:p>
            <a:pPr lvl="1" eaLnBrk="1" hangingPunct="1"/>
            <a:r>
              <a:rPr lang="en-US" altLang="en-US" i="1" dirty="0">
                <a:ea typeface="MS PGothic" charset="-128"/>
              </a:rPr>
              <a:t>An active attack attempts to alter system resources or affect their operation.</a:t>
            </a:r>
            <a:endParaRPr lang="en-AU" altLang="en-US" dirty="0">
              <a:ea typeface="MS PGothic" charset="-128"/>
            </a:endParaRPr>
          </a:p>
          <a:p>
            <a:pPr lvl="1" eaLnBrk="1" hangingPunct="1"/>
            <a:endParaRPr lang="en-AU" altLang="en-US" dirty="0">
              <a:ea typeface="MS PGothic" charset="-128"/>
            </a:endParaRPr>
          </a:p>
        </p:txBody>
      </p:sp>
      <p:sp>
        <p:nvSpPr>
          <p:cNvPr id="204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ADBDD17E-3F22-BD4D-8602-1DCA0D7C4B30}" type="slidenum">
              <a:rPr lang="en-US" altLang="en-US" sz="1200">
                <a:solidFill>
                  <a:srgbClr val="898989"/>
                </a:solidFill>
                <a:latin typeface="Arial" charset="0"/>
              </a:rPr>
              <a:pPr eaLnBrk="1" hangingPunct="1">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CC49BF9-5305-2F4B-8D58-CEA5D59E58BE}"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72841"/>
            <a:ext cx="4854104" cy="4625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Rectangle 2"/>
          <p:cNvSpPr>
            <a:spLocks noGrp="1" noChangeArrowheads="1"/>
          </p:cNvSpPr>
          <p:nvPr>
            <p:ph type="title"/>
          </p:nvPr>
        </p:nvSpPr>
        <p:spPr>
          <a:xfrm>
            <a:off x="457200" y="274638"/>
            <a:ext cx="8229600" cy="1143000"/>
          </a:xfrm>
        </p:spPr>
        <p:txBody>
          <a:bodyPr/>
          <a:lstStyle/>
          <a:p>
            <a:pPr eaLnBrk="1" hangingPunct="1"/>
            <a:r>
              <a:rPr lang="en-AU" altLang="en-US" dirty="0">
                <a:ea typeface="ＭＳ Ｐゴシック" charset="-128"/>
              </a:rPr>
              <a:t>Passive Attacks</a:t>
            </a:r>
          </a:p>
        </p:txBody>
      </p:sp>
      <p:sp>
        <p:nvSpPr>
          <p:cNvPr id="2" name="Rectangle 1"/>
          <p:cNvSpPr/>
          <p:nvPr/>
        </p:nvSpPr>
        <p:spPr>
          <a:xfrm>
            <a:off x="5321648" y="2348880"/>
            <a:ext cx="3610272" cy="2751522"/>
          </a:xfrm>
          <a:prstGeom prst="rect">
            <a:avLst/>
          </a:prstGeom>
        </p:spPr>
        <p:txBody>
          <a:bodyPr wrap="square">
            <a:spAutoFit/>
          </a:bodyPr>
          <a:lstStyle/>
          <a:p>
            <a:pPr marL="457200" indent="-457200" eaLnBrk="1" hangingPunct="1">
              <a:lnSpc>
                <a:spcPct val="90000"/>
              </a:lnSpc>
              <a:buFont typeface="Arial" panose="020B0604020202020204" pitchFamily="34" charset="0"/>
              <a:buChar char="•"/>
            </a:pPr>
            <a:r>
              <a:rPr lang="en-US" altLang="en-US" sz="2400" dirty="0">
                <a:ea typeface="ＭＳ Ｐゴシック" charset="-128"/>
                <a:cs typeface="Arial" charset="0"/>
              </a:rPr>
              <a:t>Passive attacks are difficult to detect because they do not involve any alteration of the data.</a:t>
            </a:r>
          </a:p>
          <a:p>
            <a:pPr marL="457200" indent="-457200" eaLnBrk="1" hangingPunct="1">
              <a:lnSpc>
                <a:spcPct val="90000"/>
              </a:lnSpc>
              <a:buFont typeface="Arial" panose="020B0604020202020204" pitchFamily="34" charset="0"/>
              <a:buChar char="•"/>
            </a:pPr>
            <a:endParaRPr lang="en-US" altLang="en-US" sz="2400" dirty="0">
              <a:ea typeface="ＭＳ Ｐゴシック" charset="-128"/>
              <a:cs typeface="Arial" charset="0"/>
            </a:endParaRPr>
          </a:p>
          <a:p>
            <a:pPr marL="457200" indent="-457200" eaLnBrk="1" hangingPunct="1">
              <a:lnSpc>
                <a:spcPct val="90000"/>
              </a:lnSpc>
              <a:buFont typeface="Arial" panose="020B0604020202020204" pitchFamily="34" charset="0"/>
              <a:buChar char="•"/>
            </a:pPr>
            <a:r>
              <a:rPr lang="en-US" altLang="en-US" sz="2400" dirty="0">
                <a:ea typeface="ＭＳ Ｐゴシック" charset="-128"/>
                <a:cs typeface="Arial" charset="0"/>
              </a:rPr>
              <a:t>Our main goal is to prevent their success.</a:t>
            </a:r>
          </a:p>
        </p:txBody>
      </p:sp>
    </p:spTree>
    <p:extLst>
      <p:ext uri="{BB962C8B-B14F-4D97-AF65-F5344CB8AC3E}">
        <p14:creationId xmlns:p14="http://schemas.microsoft.com/office/powerpoint/2010/main" val="2994669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1913</TotalTime>
  <Words>3543</Words>
  <Application>Microsoft Office PowerPoint</Application>
  <PresentationFormat>On-screen Show (4:3)</PresentationFormat>
  <Paragraphs>275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vt:lpstr>
      <vt:lpstr>Times New Roman</vt:lpstr>
      <vt:lpstr>Wingdings</vt:lpstr>
      <vt:lpstr>Office Theme</vt:lpstr>
      <vt:lpstr>CSCI 475/585 Information Security and Privacy  Fall 2019</vt:lpstr>
      <vt:lpstr>Security Terminology</vt:lpstr>
      <vt:lpstr>Vulnerabilities and Attacks</vt:lpstr>
      <vt:lpstr>Security &amp; Privacy Vulnerabilities - The Path to Exploitation</vt:lpstr>
      <vt:lpstr>Countermeasures</vt:lpstr>
      <vt:lpstr>Security Functional Requirements</vt:lpstr>
      <vt:lpstr>X.800 Security Architecture</vt:lpstr>
      <vt:lpstr>Security Attack</vt:lpstr>
      <vt:lpstr>Passive Attacks</vt:lpstr>
      <vt:lpstr>Active Attacks</vt:lpstr>
      <vt:lpstr>Security Services</vt:lpstr>
      <vt:lpstr>Security Services (X.800)</vt:lpstr>
      <vt:lpstr>Security Mechanism</vt:lpstr>
      <vt:lpstr>Security Mechanisms (X.800)</vt:lpstr>
      <vt:lpstr>Computer Security Strategy</vt:lpstr>
      <vt:lpstr>Security Trends (Symantec, Gartner, SANS, etc.)</vt:lpstr>
      <vt:lpstr>Security Trends Cont. (Symantec, Gartner, SANS, etc.)</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keywords/>
  <dc:description/>
  <cp:lastModifiedBy>Carson Stevens</cp:lastModifiedBy>
  <cp:revision>126</cp:revision>
  <dcterms:created xsi:type="dcterms:W3CDTF">2002-03-28T02:06:54Z</dcterms:created>
  <dcterms:modified xsi:type="dcterms:W3CDTF">2019-08-22T17:09:35Z</dcterms:modified>
  <cp:category/>
</cp:coreProperties>
</file>