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34"/>
  </p:notesMasterIdLst>
  <p:sldIdLst>
    <p:sldId id="360" r:id="rId2"/>
    <p:sldId id="439" r:id="rId3"/>
    <p:sldId id="440" r:id="rId4"/>
    <p:sldId id="389" r:id="rId5"/>
    <p:sldId id="390" r:id="rId6"/>
    <p:sldId id="443" r:id="rId7"/>
    <p:sldId id="374" r:id="rId8"/>
    <p:sldId id="392" r:id="rId9"/>
    <p:sldId id="441" r:id="rId10"/>
    <p:sldId id="395" r:id="rId11"/>
    <p:sldId id="396" r:id="rId12"/>
    <p:sldId id="397" r:id="rId13"/>
    <p:sldId id="398" r:id="rId14"/>
    <p:sldId id="444" r:id="rId15"/>
    <p:sldId id="401" r:id="rId16"/>
    <p:sldId id="403" r:id="rId17"/>
    <p:sldId id="405" r:id="rId18"/>
    <p:sldId id="407" r:id="rId19"/>
    <p:sldId id="408" r:id="rId20"/>
    <p:sldId id="411" r:id="rId21"/>
    <p:sldId id="412" r:id="rId22"/>
    <p:sldId id="442" r:id="rId23"/>
    <p:sldId id="446" r:id="rId24"/>
    <p:sldId id="419" r:id="rId25"/>
    <p:sldId id="445" r:id="rId26"/>
    <p:sldId id="421" r:id="rId27"/>
    <p:sldId id="433" r:id="rId28"/>
    <p:sldId id="430" r:id="rId29"/>
    <p:sldId id="431" r:id="rId30"/>
    <p:sldId id="432" r:id="rId31"/>
    <p:sldId id="437" r:id="rId32"/>
    <p:sldId id="362" r:id="rId33"/>
  </p:sldIdLst>
  <p:sldSz cx="9144000" cy="6858000" type="screen4x3"/>
  <p:notesSz cx="6858000" cy="9144000"/>
  <p:defaultTextStyle>
    <a:defPPr>
      <a:defRPr lang="en-AU"/>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0A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0"/>
    <p:restoredTop sz="76894" autoAdjust="0"/>
  </p:normalViewPr>
  <p:slideViewPr>
    <p:cSldViewPr>
      <p:cViewPr varScale="1">
        <p:scale>
          <a:sx n="161" d="100"/>
          <a:sy n="161" d="100"/>
        </p:scale>
        <p:origin x="4088"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60"/>
    </p:cViewPr>
  </p:sorterViewPr>
  <p:notesViewPr>
    <p:cSldViewPr>
      <p:cViewPr varScale="1">
        <p:scale>
          <a:sx n="119" d="100"/>
          <a:sy n="119" d="100"/>
        </p:scale>
        <p:origin x="-212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en-US" altLang="en-US"/>
          </a:p>
        </p:txBody>
      </p:sp>
      <p:sp>
        <p:nvSpPr>
          <p:cNvPr id="2253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ltLang="en-US"/>
          </a:p>
        </p:txBody>
      </p:sp>
      <p:sp>
        <p:nvSpPr>
          <p:cNvPr id="522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xmlns="" val="1"/>
            </a:ext>
          </a:ex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US" altLang="en-US"/>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EB1CB4EB-1605-2A4D-8A50-5201D8530D9E}" type="slidenum">
              <a:rPr lang="en-AU" altLang="en-US"/>
              <a:pPr>
                <a:defRPr/>
              </a:pPr>
              <a:t>‹#›</a:t>
            </a:fld>
            <a:endParaRPr lang="en-AU" altLang="en-US"/>
          </a:p>
        </p:txBody>
      </p:sp>
    </p:spTree>
    <p:extLst>
      <p:ext uri="{BB962C8B-B14F-4D97-AF65-F5344CB8AC3E}">
        <p14:creationId xmlns:p14="http://schemas.microsoft.com/office/powerpoint/2010/main" val="19237767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defRPr/>
            </a:pPr>
            <a:fld id="{CB48F03B-9045-AA4D-9EA4-CEADF2E0F927}" type="slidenum">
              <a:rPr lang="en-AU" altLang="en-US" smtClean="0"/>
              <a:pPr eaLnBrk="1" hangingPunct="1">
                <a:spcBef>
                  <a:spcPct val="0"/>
                </a:spcBef>
                <a:defRPr/>
              </a:pPr>
              <a:t>1</a:t>
            </a:fld>
            <a:endParaRPr lang="en-AU" altLang="en-US"/>
          </a:p>
        </p:txBody>
      </p:sp>
      <p:sp>
        <p:nvSpPr>
          <p:cNvPr id="53251" name="Rectangle 4"/>
          <p:cNvSpPr>
            <a:spLocks noGrp="1" noRot="1" noChangeAspect="1" noChangeArrowheads="1" noTextEdit="1"/>
          </p:cNvSpPr>
          <p:nvPr>
            <p:ph type="sldImg"/>
          </p:nvPr>
        </p:nvSpPr>
        <p:spPr>
          <a:ln/>
        </p:spPr>
      </p:sp>
      <p:sp>
        <p:nvSpPr>
          <p:cNvPr id="53252" name="Rectangle 5"/>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r>
              <a:rPr lang="en-US" altLang="en-US" dirty="0">
                <a:latin typeface="Times New Roman" charset="0"/>
              </a:rPr>
              <a:t>Lecture slides prepared by </a:t>
            </a:r>
            <a:r>
              <a:rPr lang="en-US" altLang="en-US" dirty="0" err="1">
                <a:latin typeface="Times New Roman" charset="0"/>
              </a:rPr>
              <a:t>Dr</a:t>
            </a:r>
            <a:r>
              <a:rPr lang="en-US" altLang="en-US" dirty="0">
                <a:latin typeface="Times New Roman" charset="0"/>
              </a:rPr>
              <a:t> Lawrie Brown (UNSW@ADFA) for “Computer Security: Principles and Practice”, by William Stallings and Lawrie Brown, Chapter 2 “Cryptographic Tools”.</a:t>
            </a:r>
            <a:endParaRPr lang="en-AU" altLang="en-US" dirty="0">
              <a:latin typeface="Times New Roman" charset="0"/>
            </a:endParaRPr>
          </a:p>
          <a:p>
            <a:pPr eaLnBrk="1" hangingPunct="1">
              <a:defRPr/>
            </a:pPr>
            <a:endParaRPr lang="en-US" altLang="en-US" dirty="0">
              <a:latin typeface="Arial"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dirty="0"/>
              <a:t>Enhanced and Modified by </a:t>
            </a:r>
            <a:r>
              <a:rPr lang="en-US" altLang="en-US" dirty="0" err="1"/>
              <a:t>Chuan</a:t>
            </a:r>
            <a:r>
              <a:rPr lang="en-US" altLang="en-US" dirty="0"/>
              <a:t> Yue at the Colorado School of </a:t>
            </a:r>
            <a:r>
              <a:rPr lang="en-US" altLang="en-US"/>
              <a:t>Mines.</a:t>
            </a:r>
            <a:endParaRPr lang="en-AU" altLang="en-US" dirty="0">
              <a:latin typeface="Times New Roman" charset="0"/>
            </a:endParaRPr>
          </a:p>
          <a:p>
            <a:pPr eaLnBrk="1" hangingPunct="1">
              <a:defRPr/>
            </a:pPr>
            <a:endParaRPr lang="en-AU" altLang="en-US" dirty="0">
              <a:latin typeface="Arial" charset="0"/>
              <a:ea typeface="MS PGothic" charset="-128"/>
            </a:endParaRPr>
          </a:p>
          <a:p>
            <a:pPr eaLnBrk="1" hangingPunct="1">
              <a:defRPr/>
            </a:pPr>
            <a:endParaRPr lang="en-US" altLang="en-US" dirty="0">
              <a:latin typeface="Arial" charset="0"/>
            </a:endParaRPr>
          </a:p>
        </p:txBody>
      </p:sp>
    </p:spTree>
    <p:extLst>
      <p:ext uri="{BB962C8B-B14F-4D97-AF65-F5344CB8AC3E}">
        <p14:creationId xmlns:p14="http://schemas.microsoft.com/office/powerpoint/2010/main" val="4025522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defRPr/>
            </a:pPr>
            <a:fld id="{0326F20B-C6F4-5B44-A024-79DB910B3A32}" type="slidenum">
              <a:rPr lang="en-AU" altLang="en-US" smtClean="0">
                <a:ea typeface="MS PGothic" charset="-128"/>
              </a:rPr>
              <a:pPr eaLnBrk="1" hangingPunct="1">
                <a:spcBef>
                  <a:spcPct val="0"/>
                </a:spcBef>
                <a:defRPr/>
              </a:pPr>
              <a:t>10</a:t>
            </a:fld>
            <a:endParaRPr lang="en-AU" altLang="en-US">
              <a:ea typeface="MS PGothic" charset="-128"/>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r>
              <a:rPr lang="en-AU" altLang="en-US">
                <a:latin typeface="Arial" charset="0"/>
              </a:rPr>
              <a:t>In this section and the next, we examine a sampling of what might be called classical encryption techniques. A study of these techniques enables us to illustrate the basic approaches to symmetric encryption used today and the types of cryptanalytic attacks that must be anticipated. The two basic building blocks of all encryption technique are substitution and transposition. We examine these in the next two sections. Finally, we discuss a system that combine both substitution and transposition.</a:t>
            </a:r>
          </a:p>
          <a:p>
            <a:pPr eaLnBrk="1" hangingPunct="1">
              <a:defRPr/>
            </a:pPr>
            <a:r>
              <a:rPr lang="en-US" altLang="en-US">
                <a:latin typeface="Arial" charset="0"/>
              </a:rPr>
              <a:t>A substitution technique is one in which the letters of plaintext are replaced by other letters or by numbers or symbols. If the plaintext is viewed as a sequence of bits, then substitution involves replacing plaintext bit patterns with ciphertext bit patterns. </a:t>
            </a:r>
            <a:endParaRPr lang="en-AU" altLang="en-US">
              <a:latin typeface="Arial" charset="0"/>
            </a:endParaRPr>
          </a:p>
        </p:txBody>
      </p:sp>
    </p:spTree>
    <p:extLst>
      <p:ext uri="{BB962C8B-B14F-4D97-AF65-F5344CB8AC3E}">
        <p14:creationId xmlns:p14="http://schemas.microsoft.com/office/powerpoint/2010/main" val="17945062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defRPr/>
            </a:pPr>
            <a:fld id="{4BF58CF1-2F96-9643-A069-E701D8576716}" type="slidenum">
              <a:rPr lang="en-AU" altLang="en-US" smtClean="0">
                <a:ea typeface="MS PGothic" charset="-128"/>
              </a:rPr>
              <a:pPr eaLnBrk="1" hangingPunct="1">
                <a:spcBef>
                  <a:spcPct val="0"/>
                </a:spcBef>
                <a:defRPr/>
              </a:pPr>
              <a:t>11</a:t>
            </a:fld>
            <a:endParaRPr lang="en-AU" altLang="en-US">
              <a:ea typeface="MS PGothic" charset="-128"/>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r>
              <a:rPr lang="en-AU" altLang="en-US">
                <a:latin typeface="Arial" charset="0"/>
              </a:rPr>
              <a:t>Substitution ciphers form the first of the fundamental building blocks. The core idea is to replace one basic unit (letter/byte) with another. Whilst the early Greeks described several substitution ciphers, the first attested use in military affairs of one was by Julius Caesar, described by him in </a:t>
            </a:r>
            <a:r>
              <a:rPr lang="en-AU" altLang="en-US" i="1">
                <a:latin typeface="Arial" charset="0"/>
              </a:rPr>
              <a:t>Gallic Wars</a:t>
            </a:r>
            <a:r>
              <a:rPr lang="en-AU" altLang="en-US">
                <a:latin typeface="Arial" charset="0"/>
              </a:rPr>
              <a:t> (cf. Kahn pp83-84). Still call any cipher using a simple letter shift a </a:t>
            </a:r>
            <a:r>
              <a:rPr lang="en-AU" altLang="en-US" b="1">
                <a:latin typeface="Arial" charset="0"/>
              </a:rPr>
              <a:t>caesar cipher</a:t>
            </a:r>
            <a:r>
              <a:rPr lang="en-AU" altLang="en-US">
                <a:latin typeface="Arial" charset="0"/>
              </a:rPr>
              <a:t>, not just those with shift 3. </a:t>
            </a:r>
          </a:p>
          <a:p>
            <a:pPr eaLnBrk="1" hangingPunct="1">
              <a:defRPr/>
            </a:pPr>
            <a:endParaRPr lang="en-AU" altLang="en-US">
              <a:latin typeface="Arial" charset="0"/>
            </a:endParaRPr>
          </a:p>
        </p:txBody>
      </p:sp>
    </p:spTree>
    <p:extLst>
      <p:ext uri="{BB962C8B-B14F-4D97-AF65-F5344CB8AC3E}">
        <p14:creationId xmlns:p14="http://schemas.microsoft.com/office/powerpoint/2010/main" val="10057178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defRPr/>
            </a:pPr>
            <a:fld id="{882E02F9-374F-1145-9A89-B4D1A5DDA53D}" type="slidenum">
              <a:rPr lang="en-AU" altLang="en-US" smtClean="0">
                <a:ea typeface="MS PGothic" charset="-128"/>
              </a:rPr>
              <a:pPr eaLnBrk="1" hangingPunct="1">
                <a:spcBef>
                  <a:spcPct val="0"/>
                </a:spcBef>
                <a:defRPr/>
              </a:pPr>
              <a:t>12</a:t>
            </a:fld>
            <a:endParaRPr lang="en-AU" altLang="en-US">
              <a:ea typeface="MS PGothic" charset="-128"/>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r>
              <a:rPr lang="en-AU" altLang="en-US">
                <a:latin typeface="Arial" charset="0"/>
              </a:rPr>
              <a:t>This mathematical description uses </a:t>
            </a:r>
            <a:r>
              <a:rPr lang="en-AU" altLang="en-US" b="1">
                <a:latin typeface="Arial" charset="0"/>
              </a:rPr>
              <a:t>modulo (clock) arithmetic</a:t>
            </a:r>
            <a:r>
              <a:rPr lang="en-AU" altLang="en-US">
                <a:latin typeface="Arial" charset="0"/>
              </a:rPr>
              <a:t>. Here, when you reach Z you go back to A and start again. Mod 26 implies that when you reach 26, you use 0 instead (ie the letter after Z, or 25 + 1 goes to A or 0). </a:t>
            </a:r>
          </a:p>
          <a:p>
            <a:pPr eaLnBrk="1" hangingPunct="1">
              <a:defRPr/>
            </a:pPr>
            <a:r>
              <a:rPr lang="en-AU" altLang="en-US">
                <a:latin typeface="Arial" charset="0"/>
              </a:rPr>
              <a:t>Example: howdy (7,14,22,3,24) encrypted using key </a:t>
            </a:r>
            <a:r>
              <a:rPr lang="en-AU" altLang="en-US" i="1">
                <a:latin typeface="Arial" charset="0"/>
              </a:rPr>
              <a:t>f </a:t>
            </a:r>
            <a:r>
              <a:rPr lang="en-AU" altLang="en-US">
                <a:latin typeface="Arial" charset="0"/>
              </a:rPr>
              <a:t>(ie a shift of 5) is MTBID</a:t>
            </a:r>
          </a:p>
          <a:p>
            <a:pPr eaLnBrk="1" hangingPunct="1">
              <a:defRPr/>
            </a:pPr>
            <a:r>
              <a:rPr lang="en-AU" altLang="en-US">
                <a:latin typeface="Arial" charset="0"/>
              </a:rPr>
              <a:t>Chuan: mention the mudulo operation.</a:t>
            </a:r>
          </a:p>
        </p:txBody>
      </p:sp>
    </p:spTree>
    <p:extLst>
      <p:ext uri="{BB962C8B-B14F-4D97-AF65-F5344CB8AC3E}">
        <p14:creationId xmlns:p14="http://schemas.microsoft.com/office/powerpoint/2010/main" val="2566068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defRPr/>
            </a:pPr>
            <a:fld id="{5AA49482-3F5F-2D43-B7BC-3A0C79330AD1}" type="slidenum">
              <a:rPr lang="en-AU" altLang="en-US" smtClean="0">
                <a:ea typeface="MS PGothic" charset="-128"/>
              </a:rPr>
              <a:pPr eaLnBrk="1" hangingPunct="1">
                <a:spcBef>
                  <a:spcPct val="0"/>
                </a:spcBef>
                <a:defRPr/>
              </a:pPr>
              <a:t>13</a:t>
            </a:fld>
            <a:endParaRPr lang="en-AU" altLang="en-US">
              <a:ea typeface="MS PGothic" charset="-128"/>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r>
              <a:rPr lang="en-AU" altLang="en-US">
                <a:latin typeface="Arial" charset="0"/>
              </a:rPr>
              <a:t>With a caesar cipher, there are only 26 possible keys, of which only 25 are of any use, since mapping A to A etc doesn't really obscure the message! Note this basic rule of cryptanalysis "check to ensure the cipher operator hasn't goofed and sent a plaintext message by mistake"! </a:t>
            </a:r>
          </a:p>
          <a:p>
            <a:pPr eaLnBrk="1" hangingPunct="1">
              <a:defRPr/>
            </a:pPr>
            <a:r>
              <a:rPr lang="en-AU" altLang="en-US">
                <a:latin typeface="Arial" charset="0"/>
              </a:rPr>
              <a:t>Can try each of the keys (shifts) in turn, until can recognise the original message. </a:t>
            </a:r>
          </a:p>
          <a:p>
            <a:pPr eaLnBrk="1" hangingPunct="1">
              <a:defRPr/>
            </a:pPr>
            <a:r>
              <a:rPr lang="en-AU" altLang="en-US">
                <a:latin typeface="Arial" charset="0"/>
              </a:rPr>
              <a:t>Note: as mentioned before, do need to be able to </a:t>
            </a:r>
            <a:r>
              <a:rPr lang="en-AU" altLang="en-US" b="1">
                <a:latin typeface="Arial" charset="0"/>
              </a:rPr>
              <a:t>recognise</a:t>
            </a:r>
            <a:r>
              <a:rPr lang="en-AU" altLang="en-US">
                <a:latin typeface="Arial" charset="0"/>
              </a:rPr>
              <a:t> when have an original message (ie is it English or whatever). Usually easy for humans, hard for computers. Though if using say compressed data could be much harder.</a:t>
            </a:r>
          </a:p>
          <a:p>
            <a:pPr eaLnBrk="1" hangingPunct="1">
              <a:defRPr/>
            </a:pPr>
            <a:r>
              <a:rPr lang="en-AU" altLang="en-US">
                <a:latin typeface="Arial" charset="0"/>
              </a:rPr>
              <a:t>Example "GCUA VQ DTGCM" when broken gives "easy to break", with a shift of 2 (key C). </a:t>
            </a:r>
          </a:p>
        </p:txBody>
      </p:sp>
    </p:spTree>
    <p:extLst>
      <p:ext uri="{BB962C8B-B14F-4D97-AF65-F5344CB8AC3E}">
        <p14:creationId xmlns:p14="http://schemas.microsoft.com/office/powerpoint/2010/main" val="6435933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1991BD0D-B7AE-0B45-91D1-12A7EBF048EE}" type="slidenum">
              <a:rPr lang="en-AU" altLang="en-US"/>
              <a:pPr>
                <a:spcBef>
                  <a:spcPct val="0"/>
                </a:spcBef>
              </a:pPr>
              <a:t>14</a:t>
            </a:fld>
            <a:endParaRPr lang="en-AU" altLang="en-US"/>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ea typeface="ＭＳ Ｐゴシック" charset="-128"/>
              </a:rPr>
              <a:t>With only 26 possible keys, the Caesar cipher is far from secure. A dramatic increase in the key space can be achieved by allowing an arbitrary substitution, where the translation alphabet can be any permutation of the 26 alphabetic characters. A permutation of a finite set of elements S is an ordered sequence of all the elements of S, with each element appearing exactly once. In general, there are </a:t>
            </a:r>
            <a:r>
              <a:rPr lang="en-US" altLang="en-US" i="1">
                <a:ea typeface="ＭＳ Ｐゴシック" charset="-128"/>
              </a:rPr>
              <a:t>n</a:t>
            </a:r>
            <a:r>
              <a:rPr lang="en-US" altLang="en-US">
                <a:ea typeface="ＭＳ Ｐゴシック" charset="-128"/>
              </a:rPr>
              <a:t>! permutations of a set of </a:t>
            </a:r>
            <a:r>
              <a:rPr lang="en-US" altLang="en-US" i="1">
                <a:ea typeface="ＭＳ Ｐゴシック" charset="-128"/>
              </a:rPr>
              <a:t>n</a:t>
            </a:r>
            <a:r>
              <a:rPr lang="en-US" altLang="en-US">
                <a:ea typeface="ＭＳ Ｐゴシック" charset="-128"/>
              </a:rPr>
              <a:t> elements.</a:t>
            </a:r>
          </a:p>
          <a:p>
            <a:pPr eaLnBrk="1" hangingPunct="1"/>
            <a:r>
              <a:rPr lang="en-US" altLang="en-US">
                <a:ea typeface="ＭＳ Ｐゴシック" charset="-128"/>
              </a:rPr>
              <a:t>See text example of a translation alphabet, and an encrypted message using it.</a:t>
            </a:r>
          </a:p>
        </p:txBody>
      </p:sp>
    </p:spTree>
    <p:extLst>
      <p:ext uri="{BB962C8B-B14F-4D97-AF65-F5344CB8AC3E}">
        <p14:creationId xmlns:p14="http://schemas.microsoft.com/office/powerpoint/2010/main" val="6316565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defRPr/>
            </a:pPr>
            <a:fld id="{0B008E58-E632-BA44-A61A-4C3AA153AF3E}" type="slidenum">
              <a:rPr lang="en-AU" altLang="en-US" smtClean="0">
                <a:ea typeface="MS PGothic" charset="-128"/>
              </a:rPr>
              <a:pPr eaLnBrk="1" hangingPunct="1">
                <a:spcBef>
                  <a:spcPct val="0"/>
                </a:spcBef>
                <a:defRPr/>
              </a:pPr>
              <a:t>15</a:t>
            </a:fld>
            <a:endParaRPr lang="en-AU" altLang="en-US">
              <a:ea typeface="MS PGothic" charset="-128"/>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r>
              <a:rPr lang="en-US" altLang="en-US">
                <a:latin typeface="Arial" charset="0"/>
              </a:rPr>
              <a:t>Note that even given the very large number of keys, being </a:t>
            </a:r>
            <a:r>
              <a:rPr lang="en-US" altLang="en-US">
                <a:latin typeface="Times-Roman" charset="0"/>
              </a:rPr>
              <a:t>10 orders of magnitude greater than the key space for DES,</a:t>
            </a:r>
            <a:r>
              <a:rPr lang="en-US" altLang="en-US">
                <a:latin typeface="Arial" charset="0"/>
              </a:rPr>
              <a:t> the </a:t>
            </a:r>
            <a:r>
              <a:rPr lang="en-AU" altLang="en-US">
                <a:latin typeface="Arial" charset="0"/>
              </a:rPr>
              <a:t>monoalphabetic substitution cipher is not secure, because it does not sufficiently obscure the underlying language characteristics.</a:t>
            </a:r>
            <a:endParaRPr lang="en-US" altLang="en-US">
              <a:latin typeface="Arial" charset="0"/>
            </a:endParaRPr>
          </a:p>
        </p:txBody>
      </p:sp>
    </p:spTree>
    <p:extLst>
      <p:ext uri="{BB962C8B-B14F-4D97-AF65-F5344CB8AC3E}">
        <p14:creationId xmlns:p14="http://schemas.microsoft.com/office/powerpoint/2010/main" val="18921942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defRPr/>
            </a:pPr>
            <a:fld id="{D9B01174-60CE-014D-9A22-B7AD43B5FACA}" type="slidenum">
              <a:rPr lang="en-AU" altLang="en-US" smtClean="0">
                <a:ea typeface="MS PGothic" charset="-128"/>
              </a:rPr>
              <a:pPr eaLnBrk="1" hangingPunct="1">
                <a:spcBef>
                  <a:spcPct val="0"/>
                </a:spcBef>
                <a:defRPr/>
              </a:pPr>
              <a:t>16</a:t>
            </a:fld>
            <a:endParaRPr lang="en-AU" altLang="en-US">
              <a:ea typeface="MS PGothic" charset="-128"/>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sz="1200" dirty="0"/>
              <a:t>Added by </a:t>
            </a:r>
            <a:r>
              <a:rPr lang="en-US" altLang="en-US" sz="1200" dirty="0" err="1"/>
              <a:t>Chuan</a:t>
            </a:r>
            <a:r>
              <a:rPr lang="en-US" altLang="en-US" sz="1200" dirty="0"/>
              <a:t> Yue at the Colorado School of Mines.</a:t>
            </a:r>
          </a:p>
          <a:p>
            <a:pPr eaLnBrk="1" hangingPunct="1"/>
            <a:endParaRPr lang="en-US" altLang="en-US" dirty="0">
              <a:solidFill>
                <a:srgbClr val="000000"/>
              </a:solidFill>
              <a:latin typeface="Arial" charset="0"/>
              <a:ea typeface="Arial" charset="0"/>
              <a:cs typeface="Arial" charset="0"/>
            </a:endParaRPr>
          </a:p>
        </p:txBody>
      </p:sp>
    </p:spTree>
    <p:extLst>
      <p:ext uri="{BB962C8B-B14F-4D97-AF65-F5344CB8AC3E}">
        <p14:creationId xmlns:p14="http://schemas.microsoft.com/office/powerpoint/2010/main" val="9909623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defRPr/>
            </a:pPr>
            <a:fld id="{128291D3-AA85-8449-BDC0-A94F17C16668}" type="slidenum">
              <a:rPr lang="en-AU" altLang="en-US" smtClean="0">
                <a:ea typeface="MS PGothic" charset="-128"/>
              </a:rPr>
              <a:pPr eaLnBrk="1" hangingPunct="1">
                <a:spcBef>
                  <a:spcPct val="0"/>
                </a:spcBef>
                <a:defRPr/>
              </a:pPr>
              <a:t>17</a:t>
            </a:fld>
            <a:endParaRPr lang="en-AU" altLang="en-US">
              <a:ea typeface="MS PGothic" charset="-128"/>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r>
              <a:rPr lang="en-AU" altLang="en-US">
                <a:latin typeface="Arial" charset="0"/>
                <a:ea typeface="Arial" charset="0"/>
                <a:cs typeface="Arial" charset="0"/>
              </a:rPr>
              <a:t>The simplicity and strength of the monoalphabetic substitution cipher meant it dominated cryptographic use for the first millenium AD. It was broken by Arabic scientists. The earliest known description is in Abu al-Kindi's "A Manuscript on Deciphering Cryptographic Messages", published in the 9th century but only rediscovered in 1987 in Istanbul, but other later works also attest to their knowledge of the field. </a:t>
            </a:r>
            <a:r>
              <a:rPr lang="en-US" altLang="en-US">
                <a:latin typeface="Arial" charset="0"/>
                <a:ea typeface="Arial" charset="0"/>
                <a:cs typeface="Arial" charset="0"/>
              </a:rPr>
              <a:t>Monoalphabetic ciphers are easy to break because they reflect the frequency data of the original alphabet. The cryptanalyst looks for a mapping between the observed pattern in the ciphertext, and the known source language letter frequencies. If English, look for </a:t>
            </a:r>
            <a:r>
              <a:rPr lang="en-AU" altLang="en-US">
                <a:latin typeface="Arial" charset="0"/>
                <a:ea typeface="Arial" charset="0"/>
                <a:cs typeface="Arial" charset="0"/>
              </a:rPr>
              <a:t>peaks at: A-E-I triple, NO pair, RST triple, and troughs at: JK, X-Z.</a:t>
            </a:r>
          </a:p>
          <a:p>
            <a:pPr eaLnBrk="1" hangingPunct="1"/>
            <a:r>
              <a:rPr lang="en-US" altLang="en-US">
                <a:latin typeface="Arial" charset="0"/>
                <a:ea typeface="Arial" charset="0"/>
                <a:cs typeface="Arial" charset="0"/>
              </a:rPr>
              <a:t>Monoalphabetic ciphers are easy to break because they reflect the frequency data of the original alphabet. </a:t>
            </a:r>
            <a:endParaRPr lang="en-AU" altLang="en-US">
              <a:latin typeface="Arial" charset="0"/>
              <a:ea typeface="Arial" charset="0"/>
              <a:cs typeface="Arial" charset="0"/>
            </a:endParaRPr>
          </a:p>
          <a:p>
            <a:pPr lvl="1" eaLnBrk="1" hangingPunct="1"/>
            <a:endParaRPr lang="en-AU" altLang="en-US">
              <a:latin typeface="Arial" charset="0"/>
              <a:ea typeface="Arial" charset="0"/>
              <a:cs typeface="Arial" charset="0"/>
            </a:endParaRPr>
          </a:p>
          <a:p>
            <a:pPr eaLnBrk="1" hangingPunct="1"/>
            <a:endParaRPr lang="en-AU" altLang="en-US">
              <a:latin typeface="Arial" charset="0"/>
              <a:ea typeface="Arial" charset="0"/>
              <a:cs typeface="Arial" charset="0"/>
            </a:endParaRPr>
          </a:p>
          <a:p>
            <a:pPr eaLnBrk="1" hangingPunct="1"/>
            <a:r>
              <a:rPr lang="en-AU" altLang="en-US">
                <a:latin typeface="Arial" charset="0"/>
                <a:ea typeface="Arial" charset="0"/>
                <a:cs typeface="Arial" charset="0"/>
              </a:rPr>
              <a:t> </a:t>
            </a:r>
          </a:p>
        </p:txBody>
      </p:sp>
    </p:spTree>
    <p:extLst>
      <p:ext uri="{BB962C8B-B14F-4D97-AF65-F5344CB8AC3E}">
        <p14:creationId xmlns:p14="http://schemas.microsoft.com/office/powerpoint/2010/main" val="3795489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defRPr/>
            </a:pPr>
            <a:fld id="{C3B0C699-C9EE-B94B-848C-EAE1BAB4BEDC}" type="slidenum">
              <a:rPr lang="en-AU" altLang="en-US" smtClean="0">
                <a:ea typeface="MS PGothic" charset="-128"/>
              </a:rPr>
              <a:pPr eaLnBrk="1" hangingPunct="1">
                <a:spcBef>
                  <a:spcPct val="0"/>
                </a:spcBef>
                <a:defRPr/>
              </a:pPr>
              <a:t>18</a:t>
            </a:fld>
            <a:endParaRPr lang="en-AU" altLang="en-US">
              <a:ea typeface="MS PGothic" charset="-128"/>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r>
              <a:rPr lang="en-US" altLang="en-US">
                <a:latin typeface="Arial" charset="0"/>
                <a:ea typeface="Arial" charset="0"/>
                <a:cs typeface="Arial" charset="0"/>
              </a:rPr>
              <a:t>All the techniques examined so far involve the substitution of a ciphertext symbol for a plaintext symbol. A very different kind of mapping is achieved by performing some sort of permutation on the plaintext letters. This technique is referred to as a transposition cipher, and </a:t>
            </a:r>
            <a:r>
              <a:rPr lang="en-AU" altLang="en-US">
                <a:latin typeface="Arial" charset="0"/>
                <a:ea typeface="Arial" charset="0"/>
                <a:cs typeface="Arial" charset="0"/>
              </a:rPr>
              <a:t>form the second basic building block of ciphers. The core idea is to rearrange the order of basic units (letters/bytes/bits) without altering their actual values. </a:t>
            </a:r>
          </a:p>
        </p:txBody>
      </p:sp>
    </p:spTree>
    <p:extLst>
      <p:ext uri="{BB962C8B-B14F-4D97-AF65-F5344CB8AC3E}">
        <p14:creationId xmlns:p14="http://schemas.microsoft.com/office/powerpoint/2010/main" val="17651818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defRPr/>
            </a:pPr>
            <a:fld id="{2F8A3076-ECEF-6C48-AD03-D03279417847}" type="slidenum">
              <a:rPr lang="en-AU" altLang="en-US" smtClean="0">
                <a:ea typeface="MS PGothic" charset="-128"/>
              </a:rPr>
              <a:pPr eaLnBrk="1" hangingPunct="1">
                <a:spcBef>
                  <a:spcPct val="0"/>
                </a:spcBef>
                <a:defRPr/>
              </a:pPr>
              <a:t>19</a:t>
            </a:fld>
            <a:endParaRPr lang="en-AU" altLang="en-US">
              <a:ea typeface="MS PGothic" charset="-128"/>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r>
              <a:rPr lang="en-US" altLang="en-US">
                <a:latin typeface="Arial" charset="0"/>
                <a:ea typeface="Arial" charset="0"/>
                <a:cs typeface="Arial" charset="0"/>
              </a:rPr>
              <a:t>The simplest such cipher is the rail fence technique, in which the plaintext is written down as a sequence of diagonals and then read off as a sequence of rows.</a:t>
            </a:r>
          </a:p>
          <a:p>
            <a:pPr eaLnBrk="1" hangingPunct="1"/>
            <a:r>
              <a:rPr lang="en-US" altLang="en-US">
                <a:latin typeface="Arial" charset="0"/>
                <a:ea typeface="Arial" charset="0"/>
                <a:cs typeface="Arial" charset="0"/>
              </a:rPr>
              <a:t>The example message is: </a:t>
            </a:r>
            <a:r>
              <a:rPr lang="en-AU" altLang="en-US">
                <a:latin typeface="Arial" charset="0"/>
                <a:ea typeface="Arial" charset="0"/>
                <a:cs typeface="Arial" charset="0"/>
              </a:rPr>
              <a:t>"meet me after the toga party" with a rail fence of depth 2.</a:t>
            </a:r>
          </a:p>
          <a:p>
            <a:pPr eaLnBrk="1" hangingPunct="1"/>
            <a:r>
              <a:rPr lang="en-US" altLang="en-US">
                <a:latin typeface="Arial" charset="0"/>
                <a:ea typeface="Arial" charset="0"/>
                <a:cs typeface="Arial" charset="0"/>
              </a:rPr>
              <a:t>This sort of thing would be trivial to cryptanalyze.</a:t>
            </a:r>
            <a:endParaRPr lang="en-AU" altLang="en-US">
              <a:latin typeface="Arial" charset="0"/>
              <a:ea typeface="Arial" charset="0"/>
              <a:cs typeface="Arial" charset="0"/>
            </a:endParaRPr>
          </a:p>
        </p:txBody>
      </p:sp>
    </p:spTree>
    <p:extLst>
      <p:ext uri="{BB962C8B-B14F-4D97-AF65-F5344CB8AC3E}">
        <p14:creationId xmlns:p14="http://schemas.microsoft.com/office/powerpoint/2010/main" val="2072740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64F59D71-27E9-4408-AD59-9D5F6101FF41}" type="slidenum">
              <a:rPr lang="en-AU" altLang="en-US" smtClean="0"/>
              <a:pPr>
                <a:spcBef>
                  <a:spcPct val="0"/>
                </a:spcBef>
              </a:pPr>
              <a:t>2</a:t>
            </a:fld>
            <a:endParaRPr lang="en-AU" altLang="en-US"/>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dirty="0" err="1">
                <a:latin typeface="Arial" panose="020B0604020202020204" pitchFamily="34" charset="0"/>
                <a:ea typeface="ＭＳ Ｐゴシック" panose="020B0600070205080204" pitchFamily="34" charset="-128"/>
              </a:rPr>
              <a:t>Chuan</a:t>
            </a:r>
            <a:r>
              <a:rPr lang="en-AU" altLang="en-US" dirty="0">
                <a:latin typeface="Arial" panose="020B0604020202020204" pitchFamily="34" charset="0"/>
                <a:ea typeface="ＭＳ Ｐゴシック" panose="020B0600070205080204" pitchFamily="34" charset="-128"/>
              </a:rPr>
              <a:t>: The model that we consider</a:t>
            </a:r>
            <a:r>
              <a:rPr lang="en-AU" altLang="en-US" baseline="0" dirty="0">
                <a:latin typeface="Arial" panose="020B0604020202020204" pitchFamily="34" charset="0"/>
                <a:ea typeface="ＭＳ Ｐゴシック" panose="020B0600070205080204" pitchFamily="34" charset="-128"/>
              </a:rPr>
              <a:t> in CSCI474/574.</a:t>
            </a:r>
            <a:endParaRPr lang="en-AU" altLang="en-US" dirty="0">
              <a:latin typeface="Arial" panose="020B0604020202020204" pitchFamily="34" charset="0"/>
              <a:ea typeface="ＭＳ Ｐゴシック" panose="020B0600070205080204" pitchFamily="34" charset="-128"/>
            </a:endParaRPr>
          </a:p>
          <a:p>
            <a:pPr eaLnBrk="1" hangingPunct="1"/>
            <a:r>
              <a:rPr lang="en-AU" altLang="en-US" dirty="0">
                <a:latin typeface="Arial" panose="020B0604020202020204" pitchFamily="34" charset="0"/>
                <a:ea typeface="ＭＳ Ｐゴシック" panose="020B0600070205080204" pitchFamily="34" charset="-128"/>
              </a:rPr>
              <a:t>In considering the place of encryption, its useful to use the following two models from Stallings section 1.6.</a:t>
            </a:r>
          </a:p>
          <a:p>
            <a:pPr eaLnBrk="1" hangingPunct="1"/>
            <a:r>
              <a:rPr lang="en-AU" altLang="en-US" dirty="0">
                <a:latin typeface="Arial" panose="020B0604020202020204" pitchFamily="34" charset="0"/>
                <a:ea typeface="ＭＳ Ｐゴシック" panose="020B0600070205080204" pitchFamily="34" charset="-128"/>
              </a:rPr>
              <a:t>The first, illustrated in Figure 1.4, models information being </a:t>
            </a:r>
            <a:r>
              <a:rPr lang="en-US" altLang="en-US" dirty="0">
                <a:latin typeface="Arial" panose="020B0604020202020204" pitchFamily="34" charset="0"/>
                <a:ea typeface="ＭＳ Ｐゴシック" panose="020B0600070205080204" pitchFamily="34" charset="-128"/>
              </a:rPr>
              <a:t>transferred from one party to another </a:t>
            </a:r>
            <a:r>
              <a:rPr lang="en-AU" altLang="en-US" dirty="0">
                <a:latin typeface="Arial" panose="020B0604020202020204" pitchFamily="34" charset="0"/>
                <a:ea typeface="ＭＳ Ｐゴシック" panose="020B0600070205080204" pitchFamily="34" charset="-128"/>
              </a:rPr>
              <a:t>over an insecure communications channel, in the presence of possible opponents.</a:t>
            </a:r>
            <a:r>
              <a:rPr lang="en-US" altLang="en-US" dirty="0">
                <a:latin typeface="Arial" panose="020B0604020202020204" pitchFamily="34" charset="0"/>
                <a:ea typeface="ＭＳ Ｐゴシック" panose="020B0600070205080204" pitchFamily="34" charset="-128"/>
              </a:rPr>
              <a:t> The two parties, who are the principals in this transaction, must cooperate for the exchange to take place</a:t>
            </a:r>
            <a:r>
              <a:rPr lang="en-US" altLang="en-US" i="1" dirty="0">
                <a:latin typeface="Arial" panose="020B0604020202020204" pitchFamily="34" charset="0"/>
                <a:ea typeface="ＭＳ Ｐゴシック" panose="020B0600070205080204" pitchFamily="34" charset="-128"/>
              </a:rPr>
              <a:t>.</a:t>
            </a:r>
          </a:p>
          <a:p>
            <a:pPr eaLnBrk="1" hangingPunct="1"/>
            <a:endParaRPr lang="en-US" altLang="en-US" i="1" dirty="0">
              <a:latin typeface="Arial" panose="020B0604020202020204" pitchFamily="34" charset="0"/>
              <a:ea typeface="ＭＳ Ｐゴシック" panose="020B0600070205080204" pitchFamily="34" charset="-128"/>
            </a:endParaRPr>
          </a:p>
          <a:p>
            <a:pPr eaLnBrk="1" hangingPunct="1"/>
            <a:r>
              <a:rPr lang="en-AU" altLang="en-US" dirty="0">
                <a:latin typeface="Arial" panose="020B0604020202020204" pitchFamily="34" charset="0"/>
                <a:ea typeface="ＭＳ Ｐゴシック" panose="020B0600070205080204" pitchFamily="34" charset="-128"/>
              </a:rPr>
              <a:t>Security aspects come into play when it is necessary or desirable to protect the information transmission from an opponent who may present a threat to confidentiality, integrity, and so on.  All the techniques for providing security have two components:</a:t>
            </a:r>
          </a:p>
          <a:p>
            <a:pPr eaLnBrk="1" hangingPunct="1">
              <a:buFontTx/>
              <a:buChar char="•"/>
            </a:pPr>
            <a:r>
              <a:rPr lang="en-AU" altLang="en-US" i="1" dirty="0">
                <a:latin typeface="Arial" panose="020B0604020202020204" pitchFamily="34" charset="0"/>
                <a:ea typeface="ＭＳ Ｐゴシック" panose="020B0600070205080204" pitchFamily="34" charset="-128"/>
              </a:rPr>
              <a:t>A security-related transformation on the information to be sent.</a:t>
            </a:r>
          </a:p>
          <a:p>
            <a:pPr eaLnBrk="1" hangingPunct="1">
              <a:buFontTx/>
              <a:buChar char="•"/>
            </a:pPr>
            <a:r>
              <a:rPr lang="en-AU" altLang="en-US" i="1" dirty="0">
                <a:latin typeface="Arial" panose="020B0604020202020204" pitchFamily="34" charset="0"/>
                <a:ea typeface="ＭＳ Ｐゴシック" panose="020B0600070205080204" pitchFamily="34" charset="-128"/>
              </a:rPr>
              <a:t>Some secret information shared by the two principals and, it is hoped, unknown to the opponent.</a:t>
            </a:r>
            <a:endParaRPr lang="en-US" altLang="en-US" i="1" dirty="0">
              <a:latin typeface="Arial" panose="020B0604020202020204" pitchFamily="34" charset="0"/>
              <a:ea typeface="ＭＳ Ｐゴシック" panose="020B0600070205080204" pitchFamily="34" charset="-128"/>
            </a:endParaRPr>
          </a:p>
          <a:p>
            <a:pPr eaLnBrk="1" hangingPunct="1"/>
            <a:endParaRPr lang="en-US" altLang="en-US" i="1" dirty="0">
              <a:latin typeface="Arial" panose="020B0604020202020204" pitchFamily="34" charset="0"/>
              <a:ea typeface="ＭＳ Ｐゴシック" panose="020B0600070205080204" pitchFamily="34" charset="-128"/>
            </a:endParaRPr>
          </a:p>
          <a:p>
            <a:pPr eaLnBrk="1" hangingPunct="1"/>
            <a:r>
              <a:rPr lang="en-AU" altLang="en-US" dirty="0">
                <a:latin typeface="Arial" panose="020B0604020202020204" pitchFamily="34" charset="0"/>
                <a:ea typeface="ＭＳ Ｐゴシック" panose="020B0600070205080204" pitchFamily="34" charset="-128"/>
              </a:rPr>
              <a:t>They can use an appropriate </a:t>
            </a:r>
            <a:r>
              <a:rPr lang="en-AU" altLang="en-US" b="1" dirty="0">
                <a:latin typeface="Arial" panose="020B0604020202020204" pitchFamily="34" charset="0"/>
                <a:ea typeface="ＭＳ Ｐゴシック" panose="020B0600070205080204" pitchFamily="34" charset="-128"/>
              </a:rPr>
              <a:t>security transform (encryption algorithm)</a:t>
            </a:r>
            <a:r>
              <a:rPr lang="en-AU" altLang="en-US" dirty="0">
                <a:latin typeface="Arial" panose="020B0604020202020204" pitchFamily="34" charset="0"/>
                <a:ea typeface="ＭＳ Ｐゴシック" panose="020B0600070205080204" pitchFamily="34" charset="-128"/>
              </a:rPr>
              <a:t>, with suitable </a:t>
            </a:r>
            <a:r>
              <a:rPr lang="en-AU" altLang="en-US" b="1" dirty="0">
                <a:latin typeface="Arial" panose="020B0604020202020204" pitchFamily="34" charset="0"/>
                <a:ea typeface="ＭＳ Ｐゴシック" panose="020B0600070205080204" pitchFamily="34" charset="-128"/>
              </a:rPr>
              <a:t>keys</a:t>
            </a:r>
            <a:r>
              <a:rPr lang="en-AU" altLang="en-US" dirty="0">
                <a:latin typeface="Arial" panose="020B0604020202020204" pitchFamily="34" charset="0"/>
                <a:ea typeface="ＭＳ Ｐゴシック" panose="020B0600070205080204" pitchFamily="34" charset="-128"/>
              </a:rPr>
              <a:t>, possibly negotiated using the presence of a </a:t>
            </a:r>
            <a:r>
              <a:rPr lang="en-AU" altLang="en-US" b="1" dirty="0">
                <a:latin typeface="Arial" panose="020B0604020202020204" pitchFamily="34" charset="0"/>
                <a:ea typeface="ＭＳ Ｐゴシック" panose="020B0600070205080204" pitchFamily="34" charset="-128"/>
              </a:rPr>
              <a:t>trusted third party</a:t>
            </a:r>
            <a:r>
              <a:rPr lang="en-AU" altLang="en-US" dirty="0">
                <a:latin typeface="Arial" panose="020B0604020202020204" pitchFamily="34" charset="0"/>
                <a:ea typeface="ＭＳ Ｐゴシック" panose="020B0600070205080204" pitchFamily="34" charset="-128"/>
              </a:rPr>
              <a:t>. </a:t>
            </a:r>
            <a:r>
              <a:rPr lang="en-US" altLang="en-US" dirty="0">
                <a:latin typeface="Arial" panose="020B0604020202020204" pitchFamily="34" charset="0"/>
                <a:ea typeface="ＭＳ Ｐゴシック" panose="020B0600070205080204" pitchFamily="34" charset="-128"/>
              </a:rPr>
              <a:t>Parts One through Four of this book concentrates on the types of security mechanisms and services that fit into the model shown here.</a:t>
            </a:r>
            <a:endParaRPr lang="en-AU" altLang="en-US" dirty="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8008859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defRPr/>
            </a:pPr>
            <a:fld id="{68C67037-3AC1-9C4D-9CE8-AFFFA32444C9}" type="slidenum">
              <a:rPr lang="en-AU" altLang="en-US" smtClean="0">
                <a:ea typeface="MS PGothic" charset="-128"/>
              </a:rPr>
              <a:pPr eaLnBrk="1" hangingPunct="1">
                <a:spcBef>
                  <a:spcPct val="0"/>
                </a:spcBef>
                <a:defRPr/>
              </a:pPr>
              <a:t>20</a:t>
            </a:fld>
            <a:endParaRPr lang="en-AU" altLang="en-US">
              <a:ea typeface="MS PGothic" charset="-128"/>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r>
              <a:rPr lang="en-US" altLang="en-US">
                <a:solidFill>
                  <a:srgbClr val="000000"/>
                </a:solidFill>
                <a:latin typeface="Arial" charset="0"/>
                <a:ea typeface="Arial" charset="0"/>
                <a:cs typeface="Arial" charset="0"/>
              </a:rPr>
              <a:t>Have seen that ciphers based on just substitutions or transpositions are not secure, and can be attacked because they do not sufficient obscure the underlying language structure</a:t>
            </a:r>
          </a:p>
          <a:p>
            <a:pPr eaLnBrk="1" hangingPunct="1">
              <a:defRPr/>
            </a:pPr>
            <a:r>
              <a:rPr lang="en-US" altLang="en-US">
                <a:solidFill>
                  <a:srgbClr val="000000"/>
                </a:solidFill>
                <a:latin typeface="Arial" charset="0"/>
                <a:ea typeface="Arial" charset="0"/>
                <a:cs typeface="Arial" charset="0"/>
              </a:rPr>
              <a:t>So consider using several ciphers in succession to make harder.</a:t>
            </a:r>
          </a:p>
          <a:p>
            <a:pPr eaLnBrk="1" hangingPunct="1">
              <a:defRPr/>
            </a:pPr>
            <a:r>
              <a:rPr lang="en-US" altLang="en-US">
                <a:solidFill>
                  <a:srgbClr val="000000"/>
                </a:solidFill>
                <a:latin typeface="Arial" charset="0"/>
                <a:ea typeface="Arial" charset="0"/>
                <a:cs typeface="Arial" charset="0"/>
              </a:rPr>
              <a:t>A substitution followed by a transposition is known as a Product Cipher, and makes a new much more secure cipher, and forms the bridge to modern ciphers.</a:t>
            </a:r>
          </a:p>
        </p:txBody>
      </p:sp>
    </p:spTree>
    <p:extLst>
      <p:ext uri="{BB962C8B-B14F-4D97-AF65-F5344CB8AC3E}">
        <p14:creationId xmlns:p14="http://schemas.microsoft.com/office/powerpoint/2010/main" val="14436074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defRPr/>
            </a:pPr>
            <a:fld id="{7AED717E-7602-6842-8622-24D4F6B0F873}" type="slidenum">
              <a:rPr lang="en-AU" altLang="en-US" smtClean="0">
                <a:ea typeface="MS PGothic" charset="-128"/>
              </a:rPr>
              <a:pPr eaLnBrk="1" hangingPunct="1">
                <a:spcBef>
                  <a:spcPct val="0"/>
                </a:spcBef>
                <a:defRPr/>
              </a:pPr>
              <a:t>21</a:t>
            </a:fld>
            <a:endParaRPr lang="en-AU" altLang="en-US">
              <a:ea typeface="MS PGothic" charset="-128"/>
            </a:endParaRPr>
          </a:p>
        </p:txBody>
      </p:sp>
      <p:sp>
        <p:nvSpPr>
          <p:cNvPr id="81923" name="Rectangle 2"/>
          <p:cNvSpPr>
            <a:spLocks noGrp="1" noRot="1" noChangeAspect="1" noChangeArrowheads="1" noTextEdit="1"/>
          </p:cNvSpPr>
          <p:nvPr>
            <p:ph type="sldImg"/>
          </p:nvPr>
        </p:nvSpPr>
        <p:spPr>
          <a:solidFill>
            <a:srgbClr val="FFFFFF"/>
          </a:solidFill>
          <a:ln/>
        </p:spPr>
      </p:sp>
      <p:sp>
        <p:nvSpPr>
          <p:cNvPr id="81924" name="Rectangle 3"/>
          <p:cNvSpPr>
            <a:spLocks noGrp="1" noChangeArrowheads="1"/>
          </p:cNvSpPr>
          <p:nvPr>
            <p:ph type="body"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dirty="0"/>
              <a:t>Enhanced and Modified by </a:t>
            </a:r>
            <a:r>
              <a:rPr lang="en-US" altLang="en-US" dirty="0" err="1"/>
              <a:t>Chuan</a:t>
            </a:r>
            <a:r>
              <a:rPr lang="en-US" altLang="en-US" dirty="0"/>
              <a:t> Yue at the Colorado School of Mines.</a:t>
            </a:r>
            <a:endParaRPr lang="en-AU" altLang="en-US" dirty="0">
              <a:latin typeface="Times New Roman" charset="0"/>
            </a:endParaRPr>
          </a:p>
          <a:p>
            <a:pPr eaLnBrk="1" hangingPunct="1">
              <a:defRPr/>
            </a:pPr>
            <a:endParaRPr lang="en-US" altLang="en-US" dirty="0">
              <a:solidFill>
                <a:srgbClr val="000000"/>
              </a:solidFill>
              <a:latin typeface="Arial" charset="0"/>
              <a:ea typeface="Arial" charset="0"/>
              <a:cs typeface="Arial" charset="0"/>
            </a:endParaRPr>
          </a:p>
          <a:p>
            <a:pPr eaLnBrk="1" hangingPunct="1">
              <a:defRPr/>
            </a:pPr>
            <a:r>
              <a:rPr lang="en-US" altLang="en-US" dirty="0">
                <a:solidFill>
                  <a:srgbClr val="000000"/>
                </a:solidFill>
                <a:latin typeface="Arial" charset="0"/>
                <a:ea typeface="Arial" charset="0"/>
                <a:cs typeface="Arial" charset="0"/>
              </a:rPr>
              <a:t>This photo of an Allied </a:t>
            </a:r>
            <a:r>
              <a:rPr lang="en-US" altLang="en-US" i="1" dirty="0" err="1">
                <a:solidFill>
                  <a:srgbClr val="000000"/>
                </a:solidFill>
                <a:latin typeface="Arial" charset="0"/>
                <a:ea typeface="Arial" charset="0"/>
                <a:cs typeface="Arial" charset="0"/>
              </a:rPr>
              <a:t>Hagelin</a:t>
            </a:r>
            <a:r>
              <a:rPr lang="en-US" altLang="en-US" i="1" dirty="0">
                <a:solidFill>
                  <a:srgbClr val="000000"/>
                </a:solidFill>
                <a:latin typeface="Arial" charset="0"/>
                <a:ea typeface="Arial" charset="0"/>
                <a:cs typeface="Arial" charset="0"/>
              </a:rPr>
              <a:t> </a:t>
            </a:r>
            <a:r>
              <a:rPr lang="en-US" altLang="en-US" dirty="0">
                <a:solidFill>
                  <a:srgbClr val="000000"/>
                </a:solidFill>
                <a:latin typeface="Arial" charset="0"/>
                <a:ea typeface="Arial" charset="0"/>
                <a:cs typeface="Arial" charset="0"/>
              </a:rPr>
              <a:t>machine was taken by Lawrie Brown at Eurocrypt'93 in Norway. Note pen for scale, and the rotating cipher wheels near the front.</a:t>
            </a:r>
          </a:p>
          <a:p>
            <a:pPr eaLnBrk="1" hangingPunct="1">
              <a:defRPr/>
            </a:pPr>
            <a:r>
              <a:rPr lang="en-US" altLang="en-US" dirty="0">
                <a:solidFill>
                  <a:srgbClr val="000000"/>
                </a:solidFill>
                <a:latin typeface="Arial" charset="0"/>
                <a:ea typeface="Arial" charset="0"/>
                <a:cs typeface="Arial" charset="0"/>
              </a:rPr>
              <a:t>This phone of an Enigma</a:t>
            </a:r>
            <a:r>
              <a:rPr lang="en-US" altLang="en-US" baseline="0" dirty="0">
                <a:solidFill>
                  <a:srgbClr val="000000"/>
                </a:solidFill>
                <a:latin typeface="Arial" charset="0"/>
                <a:ea typeface="Arial" charset="0"/>
                <a:cs typeface="Arial" charset="0"/>
              </a:rPr>
              <a:t> machine was take by </a:t>
            </a:r>
            <a:r>
              <a:rPr lang="en-US" altLang="en-US" baseline="0" dirty="0" err="1">
                <a:solidFill>
                  <a:srgbClr val="000000"/>
                </a:solidFill>
                <a:latin typeface="Arial" charset="0"/>
                <a:ea typeface="Arial" charset="0"/>
                <a:cs typeface="Arial" charset="0"/>
              </a:rPr>
              <a:t>Chuan</a:t>
            </a:r>
            <a:r>
              <a:rPr lang="en-US" altLang="en-US" baseline="0" dirty="0">
                <a:solidFill>
                  <a:srgbClr val="000000"/>
                </a:solidFill>
                <a:latin typeface="Arial" charset="0"/>
                <a:ea typeface="Arial" charset="0"/>
                <a:cs typeface="Arial" charset="0"/>
              </a:rPr>
              <a:t> Yue at </a:t>
            </a:r>
            <a:r>
              <a:rPr lang="en-US" altLang="en-US" sz="1200" b="0" i="0" kern="1200" baseline="0" dirty="0">
                <a:solidFill>
                  <a:schemeClr val="tx1"/>
                </a:solidFill>
                <a:effectLst/>
                <a:latin typeface="Arial" pitchFamily="34" charset="0"/>
                <a:ea typeface="+mn-ea"/>
                <a:cs typeface="+mn-cs"/>
              </a:rPr>
              <a:t>the </a:t>
            </a:r>
            <a:r>
              <a:rPr lang="en-US" sz="1200" b="0" i="0" kern="1200" dirty="0">
                <a:solidFill>
                  <a:schemeClr val="tx1"/>
                </a:solidFill>
                <a:effectLst/>
                <a:latin typeface="Arial" pitchFamily="34" charset="0"/>
                <a:ea typeface="+mn-ea"/>
                <a:cs typeface="+mn-cs"/>
              </a:rPr>
              <a:t>National Cyber Security Summit</a:t>
            </a:r>
            <a:r>
              <a:rPr lang="en-US" sz="1200" b="0" i="0" kern="1200" baseline="0" dirty="0">
                <a:solidFill>
                  <a:schemeClr val="tx1"/>
                </a:solidFill>
                <a:effectLst/>
                <a:latin typeface="Arial" pitchFamily="34" charset="0"/>
                <a:ea typeface="+mn-ea"/>
                <a:cs typeface="+mn-cs"/>
              </a:rPr>
              <a:t> in </a:t>
            </a:r>
            <a:r>
              <a:rPr lang="en-US" sz="1200" b="0" i="0" kern="1200" dirty="0">
                <a:solidFill>
                  <a:schemeClr val="tx1"/>
                </a:solidFill>
                <a:effectLst/>
                <a:latin typeface="Arial" pitchFamily="34" charset="0"/>
                <a:ea typeface="+mn-ea"/>
                <a:cs typeface="+mn-cs"/>
              </a:rPr>
              <a:t>2016.</a:t>
            </a:r>
            <a:endParaRPr lang="en-US" altLang="en-US" dirty="0">
              <a:solidFill>
                <a:srgbClr val="000000"/>
              </a:solidFill>
              <a:latin typeface="Arial" charset="0"/>
              <a:ea typeface="Arial" charset="0"/>
              <a:cs typeface="Arial" charset="0"/>
            </a:endParaRPr>
          </a:p>
        </p:txBody>
      </p:sp>
    </p:spTree>
    <p:extLst>
      <p:ext uri="{BB962C8B-B14F-4D97-AF65-F5344CB8AC3E}">
        <p14:creationId xmlns:p14="http://schemas.microsoft.com/office/powerpoint/2010/main" val="4399162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noTextEdit="1"/>
          </p:cNvSpPr>
          <p:nvPr>
            <p:ph type="sldImg"/>
          </p:nvPr>
        </p:nvSpPr>
        <p:spPr>
          <a:ln/>
        </p:spPr>
      </p:sp>
      <p:sp>
        <p:nvSpPr>
          <p:cNvPr id="2253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A block cipher is one in which a block of plaintext is treated as a whole and used to produce a ciphertext block of equal length. Typically, a block size of 64 or 128 bits is used. As with a stream cipher, the two users share a symmetric encryption key (Figure 3.1b). A stream cipher is one that encrypts a digital data stream one bit or one byte at a time. In the ideal case, a one-time pad version of the Vernam cipher would be used (Figure 2.7), in which the keystream (k ) is as long as the plaintext bit stream (p). </a:t>
            </a:r>
          </a:p>
        </p:txBody>
      </p:sp>
      <p:sp>
        <p:nvSpPr>
          <p:cNvPr id="2253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2B70AE95-A1CC-42FA-853A-A65F676BE55B}" type="slidenum">
              <a:rPr lang="en-AU" altLang="en-US" smtClean="0"/>
              <a:pPr>
                <a:spcBef>
                  <a:spcPct val="0"/>
                </a:spcBef>
              </a:pPr>
              <a:t>22</a:t>
            </a:fld>
            <a:endParaRPr lang="en-AU" altLang="en-US"/>
          </a:p>
        </p:txBody>
      </p:sp>
    </p:spTree>
    <p:extLst>
      <p:ext uri="{BB962C8B-B14F-4D97-AF65-F5344CB8AC3E}">
        <p14:creationId xmlns:p14="http://schemas.microsoft.com/office/powerpoint/2010/main" val="41276433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60CC0E38-1B62-E145-BFB1-7EE5661D5935}" type="slidenum">
              <a:rPr lang="en-AU" altLang="en-US"/>
              <a:pPr>
                <a:spcBef>
                  <a:spcPct val="0"/>
                </a:spcBef>
              </a:pPr>
              <a:t>23</a:t>
            </a:fld>
            <a:endParaRPr lang="en-AU" altLang="en-US"/>
          </a:p>
        </p:txBody>
      </p:sp>
      <p:sp>
        <p:nvSpPr>
          <p:cNvPr id="44035" name="Rectangle 1026"/>
          <p:cNvSpPr>
            <a:spLocks noGrp="1" noRot="1" noChangeAspect="1" noChangeArrowheads="1" noTextEdit="1"/>
          </p:cNvSpPr>
          <p:nvPr>
            <p:ph type="sldImg"/>
          </p:nvPr>
        </p:nvSpPr>
        <p:spPr>
          <a:ln/>
        </p:spPr>
      </p:sp>
      <p:sp>
        <p:nvSpPr>
          <p:cNvPr id="4403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ea typeface="ＭＳ Ｐゴシック" charset="-128"/>
              </a:rPr>
              <a:t>In the late 1960s, IBM set up a research project in computer cryptography led by Horst Feistel. The project concluded in 1971 with the development of the LUCIFER algorithm. LUCIFER is a Feistel block cipher that operates on blocks of 64 bits, using a key size of 128 bits.</a:t>
            </a:r>
          </a:p>
          <a:p>
            <a:pPr eaLnBrk="1" hangingPunct="1"/>
            <a:r>
              <a:rPr lang="en-US" altLang="en-US">
                <a:ea typeface="ＭＳ Ｐゴシック" charset="-128"/>
              </a:rPr>
              <a:t>Because of the promising results produced by the LUCIFER project, IBM embarked on an effort, headed by Walter Tuchman and Carl Meyer, to develop a marketable commercial encryption product that ideally could be implemented on a single chip.  It involved not only IBM researchers but also outside consultants and technical advice from NSA. The outcome of this effort was a refined version of LUCIFER that was more resistant to cryptanalysis but that had a reduced key size of 56 bits, to fit on a single chip. </a:t>
            </a:r>
          </a:p>
          <a:p>
            <a:pPr eaLnBrk="1" hangingPunct="1"/>
            <a:r>
              <a:rPr lang="en-US" altLang="en-US">
                <a:ea typeface="ＭＳ Ｐゴシック" charset="-128"/>
              </a:rPr>
              <a:t>In 1973, the National Bureau of Standards (NBS) issued a request for proposals for a national cipher standard. IBM submitted the modified LUCIFER. It was by far the best algorithm proposed and was adopted in 1977 as the Data Encryption Standard. </a:t>
            </a:r>
          </a:p>
          <a:p>
            <a:pPr eaLnBrk="1" hangingPunct="1"/>
            <a:endParaRPr lang="en-US" altLang="en-US">
              <a:ea typeface="ＭＳ Ｐゴシック" charset="-128"/>
            </a:endParaRPr>
          </a:p>
        </p:txBody>
      </p:sp>
    </p:spTree>
    <p:extLst>
      <p:ext uri="{BB962C8B-B14F-4D97-AF65-F5344CB8AC3E}">
        <p14:creationId xmlns:p14="http://schemas.microsoft.com/office/powerpoint/2010/main" val="1826739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1031"/>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defRPr/>
            </a:pPr>
            <a:fld id="{7F288F6E-35F9-164D-9769-EA15ABCAF7E9}" type="slidenum">
              <a:rPr lang="en-AU" altLang="en-US" smtClean="0">
                <a:ea typeface="MS PGothic" charset="-128"/>
              </a:rPr>
              <a:pPr eaLnBrk="1" hangingPunct="1">
                <a:spcBef>
                  <a:spcPct val="0"/>
                </a:spcBef>
                <a:defRPr/>
              </a:pPr>
              <a:t>24</a:t>
            </a:fld>
            <a:endParaRPr lang="en-AU" altLang="en-US">
              <a:ea typeface="MS PGothic" charset="-128"/>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endParaRPr lang="en-US" altLang="en-US">
              <a:latin typeface="Arial" charset="0"/>
              <a:ea typeface="Arial" charset="0"/>
              <a:cs typeface="Arial" charset="0"/>
            </a:endParaRPr>
          </a:p>
          <a:p>
            <a:pPr eaLnBrk="1" hangingPunct="1"/>
            <a:endParaRPr lang="en-AU" altLang="en-US">
              <a:latin typeface="Arial" charset="0"/>
              <a:ea typeface="Arial" charset="0"/>
              <a:cs typeface="Arial" charset="0"/>
            </a:endParaRPr>
          </a:p>
        </p:txBody>
      </p:sp>
    </p:spTree>
    <p:extLst>
      <p:ext uri="{BB962C8B-B14F-4D97-AF65-F5344CB8AC3E}">
        <p14:creationId xmlns:p14="http://schemas.microsoft.com/office/powerpoint/2010/main" val="469441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68B7AE3F-7914-AC4D-8FB2-CB36A36DE447}" type="slidenum">
              <a:rPr lang="en-AU" altLang="en-US"/>
              <a:pPr>
                <a:spcBef>
                  <a:spcPct val="0"/>
                </a:spcBef>
              </a:pPr>
              <a:t>25</a:t>
            </a:fld>
            <a:endParaRPr lang="en-AU" alt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ea typeface="ＭＳ Ｐゴシック" charset="-128"/>
              </a:rPr>
              <a:t>Stallings Figure 3.6 illustrates the single round of DES algorithm.</a:t>
            </a:r>
          </a:p>
          <a:p>
            <a:pPr eaLnBrk="1" hangingPunct="1">
              <a:lnSpc>
                <a:spcPct val="90000"/>
              </a:lnSpc>
            </a:pPr>
            <a:r>
              <a:rPr lang="en-US" altLang="en-US" dirty="0">
                <a:ea typeface="ＭＳ Ｐゴシック" charset="-128"/>
              </a:rPr>
              <a:t>F takes 32-bit R half and 48-bit </a:t>
            </a:r>
            <a:r>
              <a:rPr lang="en-US" altLang="en-US" dirty="0" err="1">
                <a:ea typeface="ＭＳ Ｐゴシック" charset="-128"/>
              </a:rPr>
              <a:t>subkey</a:t>
            </a:r>
            <a:r>
              <a:rPr lang="en-US" altLang="en-US" dirty="0">
                <a:ea typeface="ＭＳ Ｐゴシック" charset="-128"/>
              </a:rPr>
              <a:t>:</a:t>
            </a:r>
          </a:p>
          <a:p>
            <a:pPr lvl="1" eaLnBrk="1" hangingPunct="1">
              <a:lnSpc>
                <a:spcPct val="90000"/>
              </a:lnSpc>
            </a:pPr>
            <a:r>
              <a:rPr lang="en-US" altLang="en-US" dirty="0"/>
              <a:t>expands R to 48-bits using perm E</a:t>
            </a:r>
          </a:p>
          <a:p>
            <a:pPr lvl="1" eaLnBrk="1" hangingPunct="1">
              <a:lnSpc>
                <a:spcPct val="90000"/>
              </a:lnSpc>
            </a:pPr>
            <a:r>
              <a:rPr lang="en-US" altLang="en-US" dirty="0"/>
              <a:t>adds to </a:t>
            </a:r>
            <a:r>
              <a:rPr lang="en-US" altLang="en-US" dirty="0" err="1"/>
              <a:t>subkey</a:t>
            </a:r>
            <a:r>
              <a:rPr lang="en-US" altLang="en-US" dirty="0"/>
              <a:t> using XOR</a:t>
            </a:r>
          </a:p>
          <a:p>
            <a:pPr lvl="1" eaLnBrk="1" hangingPunct="1">
              <a:lnSpc>
                <a:spcPct val="90000"/>
              </a:lnSpc>
            </a:pPr>
            <a:r>
              <a:rPr lang="en-US" altLang="en-US" dirty="0"/>
              <a:t>passes through 8 S-boxes to get 32-bit result</a:t>
            </a:r>
          </a:p>
          <a:p>
            <a:pPr lvl="1" eaLnBrk="1" hangingPunct="1">
              <a:lnSpc>
                <a:spcPct val="90000"/>
              </a:lnSpc>
            </a:pPr>
            <a:r>
              <a:rPr lang="en-US" altLang="en-US" dirty="0"/>
              <a:t>finally permutes using 32-bit perm P</a:t>
            </a:r>
            <a:endParaRPr lang="en-AU" altLang="en-US" dirty="0"/>
          </a:p>
          <a:p>
            <a:pPr eaLnBrk="1" hangingPunct="1"/>
            <a:endParaRPr lang="en-US" altLang="en-US" dirty="0">
              <a:ea typeface="ＭＳ Ｐゴシック" charset="-128"/>
            </a:endParaRPr>
          </a:p>
          <a:p>
            <a:pPr eaLnBrk="1" hangingPunct="1"/>
            <a:r>
              <a:rPr lang="en-US" altLang="en-US" dirty="0">
                <a:ea typeface="ＭＳ Ｐゴシック" charset="-128"/>
              </a:rPr>
              <a:t>We now review the internal structure of the DES round function F, which takes R half &amp; </a:t>
            </a:r>
            <a:r>
              <a:rPr lang="en-US" altLang="en-US" dirty="0" err="1">
                <a:ea typeface="ＭＳ Ｐゴシック" charset="-128"/>
              </a:rPr>
              <a:t>subkey</a:t>
            </a:r>
            <a:r>
              <a:rPr lang="en-US" altLang="en-US" dirty="0">
                <a:ea typeface="ＭＳ Ｐゴシック" charset="-128"/>
              </a:rPr>
              <a:t>, and processes them. The round key </a:t>
            </a:r>
            <a:r>
              <a:rPr lang="en-AU" altLang="en-US" i="1" dirty="0">
                <a:ea typeface="ＭＳ Ｐゴシック" charset="-128"/>
              </a:rPr>
              <a:t>K</a:t>
            </a:r>
            <a:r>
              <a:rPr lang="en-AU" altLang="en-US" baseline="-25000" dirty="0">
                <a:ea typeface="ＭＳ Ｐゴシック" charset="-128"/>
              </a:rPr>
              <a:t>i </a:t>
            </a:r>
            <a:r>
              <a:rPr lang="en-AU" altLang="en-US" dirty="0">
                <a:ea typeface="ＭＳ Ｐゴシック" charset="-128"/>
              </a:rPr>
              <a:t> </a:t>
            </a:r>
            <a:r>
              <a:rPr lang="en-US" altLang="en-US" dirty="0">
                <a:ea typeface="ＭＳ Ｐゴシック" charset="-128"/>
              </a:rPr>
              <a:t>is 48 bits. The R input is 32 bits. This R input is first expanded to 48 bits by using a table that defines a permutation plus an expansion that involves duplication of 16 of the R bits (Table 3.2c). The resulting 48 bits are </a:t>
            </a:r>
            <a:r>
              <a:rPr lang="en-US" altLang="en-US" dirty="0" err="1">
                <a:ea typeface="ＭＳ Ｐゴシック" charset="-128"/>
              </a:rPr>
              <a:t>XORed</a:t>
            </a:r>
            <a:r>
              <a:rPr lang="en-US" altLang="en-US" dirty="0">
                <a:ea typeface="ＭＳ Ｐゴシック" charset="-128"/>
              </a:rPr>
              <a:t> with </a:t>
            </a:r>
            <a:r>
              <a:rPr lang="en-AU" altLang="en-US" i="1" dirty="0">
                <a:ea typeface="ＭＳ Ｐゴシック" charset="-128"/>
              </a:rPr>
              <a:t>K</a:t>
            </a:r>
            <a:r>
              <a:rPr lang="en-AU" altLang="en-US" baseline="-25000" dirty="0">
                <a:ea typeface="ＭＳ Ｐゴシック" charset="-128"/>
              </a:rPr>
              <a:t>i  </a:t>
            </a:r>
            <a:r>
              <a:rPr lang="en-US" altLang="en-US" dirty="0">
                <a:ea typeface="ＭＳ Ｐゴシック" charset="-128"/>
              </a:rPr>
              <a:t>This 48-bit result passes through a substitution function that produces a 32-bit output, which is permuted as defined by Table 3.2d. This follows the classic structure for a </a:t>
            </a:r>
            <a:r>
              <a:rPr lang="en-US" altLang="en-US" dirty="0" err="1">
                <a:ea typeface="ＭＳ Ｐゴシック" charset="-128"/>
              </a:rPr>
              <a:t>feistel</a:t>
            </a:r>
            <a:r>
              <a:rPr lang="en-US" altLang="en-US" dirty="0">
                <a:ea typeface="ＭＳ Ｐゴシック" charset="-128"/>
              </a:rPr>
              <a:t> cipher.</a:t>
            </a:r>
          </a:p>
          <a:p>
            <a:pPr eaLnBrk="1" hangingPunct="1"/>
            <a:r>
              <a:rPr lang="en-US" altLang="en-US" dirty="0">
                <a:ea typeface="ＭＳ Ｐゴシック" charset="-128"/>
              </a:rPr>
              <a:t>Note that the s-boxes provide the “confusion” of data and key values, whilst the permutation P then spreads this as widely as possible, so each S-box output affects as many S-box inputs in the next round as possible, giving “diffusion”.</a:t>
            </a:r>
            <a:endParaRPr lang="en-AU" altLang="en-US" dirty="0">
              <a:ea typeface="ＭＳ Ｐゴシック" charset="-128"/>
            </a:endParaRPr>
          </a:p>
          <a:p>
            <a:pPr eaLnBrk="1" hangingPunct="1"/>
            <a:endParaRPr lang="en-US" altLang="en-US" dirty="0">
              <a:ea typeface="ＭＳ Ｐゴシック" charset="-128"/>
            </a:endParaRPr>
          </a:p>
        </p:txBody>
      </p:sp>
    </p:spTree>
    <p:extLst>
      <p:ext uri="{BB962C8B-B14F-4D97-AF65-F5344CB8AC3E}">
        <p14:creationId xmlns:p14="http://schemas.microsoft.com/office/powerpoint/2010/main" val="27067387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1031"/>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defRPr/>
            </a:pPr>
            <a:fld id="{AAFE9172-F02D-AD40-BAE2-67709E7C3587}" type="slidenum">
              <a:rPr lang="en-AU" altLang="en-US" smtClean="0">
                <a:ea typeface="MS PGothic" charset="-128"/>
              </a:rPr>
              <a:pPr eaLnBrk="1" hangingPunct="1">
                <a:spcBef>
                  <a:spcPct val="0"/>
                </a:spcBef>
                <a:defRPr/>
              </a:pPr>
              <a:t>26</a:t>
            </a:fld>
            <a:endParaRPr lang="en-AU" altLang="en-US">
              <a:ea typeface="MS PGothic" charset="-128"/>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r>
              <a:rPr lang="en-US" altLang="en-US">
                <a:latin typeface="Arial" charset="0"/>
                <a:ea typeface="Arial" charset="0"/>
                <a:cs typeface="Arial" charset="0"/>
              </a:rPr>
              <a:t>Since its adoption as a federal standard, there have been lingering concerns about the level of security provided by DES in two areas: key size and the nature of the algorithm.</a:t>
            </a:r>
            <a:endParaRPr lang="en-AU" altLang="en-US">
              <a:latin typeface="Arial" charset="0"/>
              <a:ea typeface="Arial" charset="0"/>
              <a:cs typeface="Arial" charset="0"/>
            </a:endParaRPr>
          </a:p>
          <a:p>
            <a:pPr eaLnBrk="1" hangingPunct="1"/>
            <a:r>
              <a:rPr lang="en-US" altLang="en-US">
                <a:latin typeface="Arial" charset="0"/>
                <a:ea typeface="Arial" charset="0"/>
                <a:cs typeface="Arial" charset="0"/>
              </a:rPr>
              <a:t>With a key length of 56 bits, there are 2</a:t>
            </a:r>
            <a:r>
              <a:rPr lang="en-US" altLang="en-US" baseline="30000">
                <a:latin typeface="Arial" charset="0"/>
                <a:ea typeface="Arial" charset="0"/>
                <a:cs typeface="Arial" charset="0"/>
              </a:rPr>
              <a:t>56</a:t>
            </a:r>
            <a:r>
              <a:rPr lang="en-US" altLang="en-US">
                <a:latin typeface="Arial" charset="0"/>
                <a:ea typeface="Arial" charset="0"/>
                <a:cs typeface="Arial" charset="0"/>
              </a:rPr>
              <a:t> possible keys, which is approximately 7.2*10</a:t>
            </a:r>
            <a:r>
              <a:rPr lang="en-US" altLang="en-US" baseline="30000">
                <a:latin typeface="Arial" charset="0"/>
                <a:ea typeface="Arial" charset="0"/>
                <a:cs typeface="Arial" charset="0"/>
              </a:rPr>
              <a:t>16</a:t>
            </a:r>
            <a:r>
              <a:rPr lang="en-US" altLang="en-US">
                <a:latin typeface="Arial" charset="0"/>
                <a:ea typeface="Arial" charset="0"/>
                <a:cs typeface="Arial" charset="0"/>
              </a:rPr>
              <a:t> keys. Thus a brute-force attack appeared impractical. </a:t>
            </a:r>
            <a:endParaRPr lang="en-AU" altLang="en-US">
              <a:latin typeface="Arial" charset="0"/>
              <a:ea typeface="Arial" charset="0"/>
              <a:cs typeface="Arial" charset="0"/>
            </a:endParaRPr>
          </a:p>
          <a:p>
            <a:pPr eaLnBrk="1" hangingPunct="1"/>
            <a:r>
              <a:rPr lang="en-AU" altLang="en-US">
                <a:latin typeface="Arial" charset="0"/>
                <a:ea typeface="Arial" charset="0"/>
                <a:cs typeface="Arial" charset="0"/>
              </a:rPr>
              <a:t>However DES was finally and definitively proved insecure in July 1998, when the Electronic Frontier Foundation (EFF) announced that it had broken a DES encryption using a special-purpose "DES cracker" machine that was built for less than $250,000. The attack took less than three days. The EFF has published a detailed description of the machine, enabling others to build their own cracker [EFF98].</a:t>
            </a:r>
          </a:p>
          <a:p>
            <a:pPr eaLnBrk="1" hangingPunct="1"/>
            <a:r>
              <a:rPr lang="en-AU" altLang="en-US">
                <a:latin typeface="Arial" charset="0"/>
                <a:ea typeface="Arial" charset="0"/>
                <a:cs typeface="Arial" charset="0"/>
              </a:rPr>
              <a:t>There have been other demonstrated breaks of the DES using both large networks of computers &amp; dedicated h/w, including: </a:t>
            </a:r>
          </a:p>
          <a:p>
            <a:pPr eaLnBrk="1" hangingPunct="1"/>
            <a:r>
              <a:rPr lang="en-AU" altLang="en-US">
                <a:latin typeface="Arial" charset="0"/>
                <a:ea typeface="Arial" charset="0"/>
                <a:cs typeface="Arial" charset="0"/>
              </a:rPr>
              <a:t>- 1997 on a large network of computers in a few months </a:t>
            </a:r>
          </a:p>
          <a:p>
            <a:pPr eaLnBrk="1" hangingPunct="1"/>
            <a:r>
              <a:rPr lang="en-AU" altLang="en-US">
                <a:latin typeface="Arial" charset="0"/>
                <a:ea typeface="Arial" charset="0"/>
                <a:cs typeface="Arial" charset="0"/>
              </a:rPr>
              <a:t>- 1998 on dedicated h/w (EFF) in a few days </a:t>
            </a:r>
          </a:p>
          <a:p>
            <a:pPr eaLnBrk="1" hangingPunct="1"/>
            <a:r>
              <a:rPr lang="en-AU" altLang="en-US">
                <a:latin typeface="Arial" charset="0"/>
                <a:ea typeface="Arial" charset="0"/>
                <a:cs typeface="Arial" charset="0"/>
              </a:rPr>
              <a:t>- 1999 above combined in 22hrs!</a:t>
            </a:r>
          </a:p>
          <a:p>
            <a:pPr eaLnBrk="1" hangingPunct="1"/>
            <a:r>
              <a:rPr lang="en-US" altLang="en-US">
                <a:latin typeface="Arial" charset="0"/>
                <a:ea typeface="Arial" charset="0"/>
                <a:cs typeface="Arial" charset="0"/>
              </a:rPr>
              <a:t>It is important to note that there is more to a key-search attack than simply running through all possible keys. Unless known plaintext is provided, the analyst must be able to recognize plaintext as plaintext.</a:t>
            </a:r>
          </a:p>
          <a:p>
            <a:pPr eaLnBrk="1" hangingPunct="1"/>
            <a:r>
              <a:rPr lang="en-US" altLang="en-US">
                <a:latin typeface="Arial" charset="0"/>
                <a:ea typeface="Arial" charset="0"/>
                <a:cs typeface="Arial" charset="0"/>
              </a:rPr>
              <a:t>Clearly must now consider alternatives to DES, the most important of which are AES and triple DES.</a:t>
            </a:r>
            <a:endParaRPr lang="en-AU" altLang="en-US">
              <a:latin typeface="Arial" charset="0"/>
              <a:ea typeface="Arial" charset="0"/>
              <a:cs typeface="Arial" charset="0"/>
            </a:endParaRPr>
          </a:p>
          <a:p>
            <a:pPr eaLnBrk="1" hangingPunct="1"/>
            <a:endParaRPr lang="en-AU" altLang="en-US">
              <a:latin typeface="Arial" charset="0"/>
              <a:ea typeface="Arial" charset="0"/>
              <a:cs typeface="Arial" charset="0"/>
            </a:endParaRPr>
          </a:p>
        </p:txBody>
      </p:sp>
    </p:spTree>
    <p:extLst>
      <p:ext uri="{BB962C8B-B14F-4D97-AF65-F5344CB8AC3E}">
        <p14:creationId xmlns:p14="http://schemas.microsoft.com/office/powerpoint/2010/main" val="12413003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defRPr/>
            </a:pPr>
            <a:fld id="{1BD06C3B-ADFF-2348-AC00-CF048BBF2D0A}" type="slidenum">
              <a:rPr lang="en-AU" altLang="en-US" smtClean="0">
                <a:ea typeface="MS PGothic" charset="-128"/>
              </a:rPr>
              <a:pPr eaLnBrk="1" hangingPunct="1">
                <a:spcBef>
                  <a:spcPct val="0"/>
                </a:spcBef>
                <a:defRPr/>
              </a:pPr>
              <a:t>27</a:t>
            </a:fld>
            <a:endParaRPr lang="en-AU" altLang="en-US">
              <a:ea typeface="MS PGothic" charset="-128"/>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r>
              <a:rPr lang="en-US" altLang="en-US">
                <a:latin typeface="Arial" charset="0"/>
                <a:ea typeface="Arial" charset="0"/>
                <a:cs typeface="Arial" charset="0"/>
              </a:rPr>
              <a:t>The Advanced Encryption Standard (AES) was published by NIST (National Institute of Standards and Technology) in 2001. AES is a symmetric block cipher that is intended to replace DES as the approved standard for a wide range of applications.</a:t>
            </a:r>
            <a:r>
              <a:rPr lang="en-AU" altLang="en-US">
                <a:latin typeface="Arial" charset="0"/>
                <a:ea typeface="Arial" charset="0"/>
                <a:cs typeface="Arial" charset="0"/>
              </a:rPr>
              <a:t> The AES cipher (&amp; other candidates) form the latest generation of block ciphers, and now we see a significant increase in the block size - from the old standard of 64-bits up to 128-bits; and keys from 128 to 256-bits. In part this has been driven by the public demonstrations of exhaustive key searches of DES. Whilst triple-DES is regarded as secure and well understood, it is slow, especially in s/w. </a:t>
            </a:r>
            <a:r>
              <a:rPr lang="en-US" altLang="en-US">
                <a:latin typeface="Arial" charset="0"/>
                <a:ea typeface="Arial" charset="0"/>
                <a:cs typeface="Arial" charset="0"/>
              </a:rPr>
              <a:t>In a first round of evaluation, 15 proposed algorithms were accepted. A second round narrowed the field to 5 algorithms. NIST completed its evaluation process and published a final standard (FIPS PUB 197) in November of 2001. NIST selected Rijndael as the proposed AES algorithm. The two researchers who developed and submitted Rijndael for the AES are both cryptographers from Belgium: Dr. Joan Daemen and Dr.Vincent Rijmen. </a:t>
            </a:r>
            <a:endParaRPr lang="en-AU" altLang="en-US">
              <a:latin typeface="Arial" charset="0"/>
              <a:ea typeface="Arial" charset="0"/>
              <a:cs typeface="Arial" charset="0"/>
            </a:endParaRPr>
          </a:p>
        </p:txBody>
      </p:sp>
    </p:spTree>
    <p:extLst>
      <p:ext uri="{BB962C8B-B14F-4D97-AF65-F5344CB8AC3E}">
        <p14:creationId xmlns:p14="http://schemas.microsoft.com/office/powerpoint/2010/main" val="17203171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defRPr/>
            </a:pPr>
            <a:fld id="{471D7894-942F-B34D-AABF-D4A7E9428802}" type="slidenum">
              <a:rPr lang="en-AU" altLang="en-US" smtClean="0">
                <a:ea typeface="MS PGothic" charset="-128"/>
              </a:rPr>
              <a:pPr eaLnBrk="1" hangingPunct="1">
                <a:spcBef>
                  <a:spcPct val="0"/>
                </a:spcBef>
                <a:defRPr/>
              </a:pPr>
              <a:t>28</a:t>
            </a:fld>
            <a:endParaRPr lang="en-AU" altLang="en-US">
              <a:ea typeface="MS PGothic" charset="-128"/>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r>
              <a:rPr lang="en-US" altLang="en-US">
                <a:latin typeface="Arial" charset="0"/>
                <a:ea typeface="Arial" charset="0"/>
                <a:cs typeface="Arial" charset="0"/>
              </a:rPr>
              <a:t>The Rijndael proposal for AES defined a cipher in which the block length and the key length can be independently specified to be 128,192,or 256 bits. The AES specification uses the same three key size alternatives but limits the block length to 128 bits. Rijndael is an academic submission, based on the earlier Square cipher, from Belgium academics Dr Joan Daemen and Dr Vincent Rijmen. It is an iterative cipher (operates on entire data block in every round) rather than feistel (operate on halves at a time), and was designed to have characteristics of: Resistance against all known attacks, Speed and code compactness on a wide range of platforms, &amp; Design simplicity.</a:t>
            </a:r>
          </a:p>
          <a:p>
            <a:pPr eaLnBrk="1" hangingPunct="1"/>
            <a:endParaRPr lang="en-US" altLang="en-US">
              <a:latin typeface="Arial" charset="0"/>
              <a:ea typeface="Arial" charset="0"/>
              <a:cs typeface="Arial" charset="0"/>
            </a:endParaRPr>
          </a:p>
          <a:p>
            <a:pPr eaLnBrk="1" hangingPunct="1"/>
            <a:endParaRPr lang="en-AU" altLang="en-US">
              <a:latin typeface="Arial" charset="0"/>
              <a:ea typeface="Arial" charset="0"/>
              <a:cs typeface="Arial" charset="0"/>
            </a:endParaRPr>
          </a:p>
        </p:txBody>
      </p:sp>
    </p:spTree>
    <p:extLst>
      <p:ext uri="{BB962C8B-B14F-4D97-AF65-F5344CB8AC3E}">
        <p14:creationId xmlns:p14="http://schemas.microsoft.com/office/powerpoint/2010/main" val="17985887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defRPr/>
            </a:pPr>
            <a:fld id="{748516BE-814B-A345-B093-CA6924D1DE40}" type="slidenum">
              <a:rPr lang="en-AU" altLang="en-US" smtClean="0">
                <a:ea typeface="MS PGothic" charset="-128"/>
              </a:rPr>
              <a:pPr eaLnBrk="1" hangingPunct="1">
                <a:spcBef>
                  <a:spcPct val="0"/>
                </a:spcBef>
                <a:defRPr/>
              </a:pPr>
              <a:t>29</a:t>
            </a:fld>
            <a:endParaRPr lang="en-AU" altLang="en-US">
              <a:ea typeface="MS PGothic" charset="-128"/>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eaLnBrk="1" hangingPunct="1"/>
            <a:endParaRPr lang="en-US" altLang="en-US">
              <a:latin typeface="Arial" charset="0"/>
              <a:ea typeface="Arial" charset="0"/>
              <a:cs typeface="Arial" charset="0"/>
            </a:endParaRPr>
          </a:p>
        </p:txBody>
      </p:sp>
    </p:spTree>
    <p:extLst>
      <p:ext uri="{BB962C8B-B14F-4D97-AF65-F5344CB8AC3E}">
        <p14:creationId xmlns:p14="http://schemas.microsoft.com/office/powerpoint/2010/main" val="901037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D7D46D70-84F4-46E5-AF6F-7B7C24F71806}" type="slidenum">
              <a:rPr lang="en-AU" altLang="en-US" smtClean="0"/>
              <a:pPr>
                <a:spcBef>
                  <a:spcPct val="0"/>
                </a:spcBef>
              </a:pPr>
              <a:t>3</a:t>
            </a:fld>
            <a:endParaRPr lang="en-AU" altLang="en-US"/>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dirty="0" err="1">
                <a:latin typeface="Arial" panose="020B0604020202020204" pitchFamily="34" charset="0"/>
                <a:ea typeface="ＭＳ Ｐゴシック" panose="020B0600070205080204" pitchFamily="34" charset="-128"/>
              </a:rPr>
              <a:t>Chuan</a:t>
            </a:r>
            <a:r>
              <a:rPr lang="en-AU" altLang="en-US" dirty="0">
                <a:latin typeface="Arial" panose="020B0604020202020204" pitchFamily="34" charset="0"/>
                <a:ea typeface="ＭＳ Ｐゴシック" panose="020B0600070205080204" pitchFamily="34" charset="-128"/>
              </a:rPr>
              <a:t>: The model that we consider</a:t>
            </a:r>
            <a:r>
              <a:rPr lang="en-AU" altLang="en-US" baseline="0" dirty="0">
                <a:latin typeface="Arial" panose="020B0604020202020204" pitchFamily="34" charset="0"/>
                <a:ea typeface="ＭＳ Ｐゴシック" panose="020B0600070205080204" pitchFamily="34" charset="-128"/>
              </a:rPr>
              <a:t> in CSCI475/585.</a:t>
            </a:r>
            <a:endParaRPr lang="en-AU" altLang="en-US" dirty="0">
              <a:latin typeface="Arial" panose="020B0604020202020204" pitchFamily="34" charset="0"/>
              <a:ea typeface="ＭＳ Ｐゴシック" panose="020B0600070205080204" pitchFamily="34" charset="-128"/>
            </a:endParaRPr>
          </a:p>
          <a:p>
            <a:pPr eaLnBrk="1" hangingPunct="1"/>
            <a:r>
              <a:rPr lang="en-AU" altLang="en-US" dirty="0">
                <a:latin typeface="Arial" panose="020B0604020202020204" pitchFamily="34" charset="0"/>
                <a:ea typeface="ＭＳ Ｐゴシック" panose="020B0600070205080204" pitchFamily="34" charset="-128"/>
              </a:rPr>
              <a:t>The second, illustrated in Figure 1.5, model is concerned with controlled access to information or resources on a computer system, in the presence of possible opponents. Here appropriate controls are needed on the access to and within the system, to provide suitable security.</a:t>
            </a:r>
          </a:p>
          <a:p>
            <a:pPr eaLnBrk="1" hangingPunct="1"/>
            <a:r>
              <a:rPr lang="en-US" altLang="en-US" dirty="0">
                <a:latin typeface="Arial" panose="020B0604020202020204" pitchFamily="34" charset="0"/>
                <a:ea typeface="ＭＳ Ｐゴシック" panose="020B0600070205080204" pitchFamily="34" charset="-128"/>
              </a:rPr>
              <a:t>The security mechanisms needed to cope with unwanted access fall into two broad categories (as shown in this figure). The first category might be termed a gatekeeper function. (</a:t>
            </a:r>
            <a:r>
              <a:rPr lang="en-US" altLang="en-US" dirty="0" err="1">
                <a:latin typeface="Arial" panose="020B0604020202020204" pitchFamily="34" charset="0"/>
                <a:ea typeface="ＭＳ Ｐゴシック" panose="020B0600070205080204" pitchFamily="34" charset="-128"/>
              </a:rPr>
              <a:t>Chuan</a:t>
            </a:r>
            <a:r>
              <a:rPr lang="en-US" altLang="en-US" dirty="0">
                <a:latin typeface="Arial" panose="020B0604020202020204" pitchFamily="34" charset="0"/>
                <a:ea typeface="ＭＳ Ｐゴシック" panose="020B0600070205080204" pitchFamily="34" charset="-128"/>
              </a:rPr>
              <a:t>: talk about the four authentication factors). It includes password-based login procedures that are designed to deny access to all but authorized users and screening logic that is designed to detect and reject worms, viruses, and other similar attacks. Once either an unwanted user or unwanted software gains access, the second line of defense consists of a variety of internal controls that monitor activity and analyze stored information in an attempt to detect the presence of unwanted intruders. These issues are explored in Part Four.</a:t>
            </a:r>
            <a:endParaRPr lang="en-AU" altLang="en-US" dirty="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0661741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defRPr/>
            </a:pPr>
            <a:fld id="{D595F326-269E-E046-876A-866A5327FAA9}" type="slidenum">
              <a:rPr lang="en-AU" altLang="en-US" smtClean="0">
                <a:ea typeface="MS PGothic" charset="-128"/>
              </a:rPr>
              <a:pPr eaLnBrk="1" hangingPunct="1">
                <a:spcBef>
                  <a:spcPct val="0"/>
                </a:spcBef>
                <a:defRPr/>
              </a:pPr>
              <a:t>30</a:t>
            </a:fld>
            <a:endParaRPr lang="en-AU" altLang="en-US">
              <a:ea typeface="MS PGothic" charset="-128"/>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eaLnBrk="1" hangingPunct="1"/>
            <a:endParaRPr lang="en-US" altLang="en-US">
              <a:latin typeface="Arial" charset="0"/>
              <a:ea typeface="Arial" charset="0"/>
              <a:cs typeface="Arial" charset="0"/>
            </a:endParaRPr>
          </a:p>
        </p:txBody>
      </p:sp>
    </p:spTree>
    <p:extLst>
      <p:ext uri="{BB962C8B-B14F-4D97-AF65-F5344CB8AC3E}">
        <p14:creationId xmlns:p14="http://schemas.microsoft.com/office/powerpoint/2010/main" val="18244539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defRPr/>
            </a:pPr>
            <a:fld id="{FAA856CE-7CDE-514D-AAB9-9D981A530A80}" type="slidenum">
              <a:rPr lang="en-AU" altLang="en-US" smtClean="0">
                <a:ea typeface="MS PGothic" charset="-128"/>
              </a:rPr>
              <a:pPr eaLnBrk="1" hangingPunct="1">
                <a:spcBef>
                  <a:spcPct val="0"/>
                </a:spcBef>
                <a:defRPr/>
              </a:pPr>
              <a:t>31</a:t>
            </a:fld>
            <a:endParaRPr lang="en-AU" altLang="en-US">
              <a:ea typeface="MS PGothic" charset="-128"/>
            </a:endParaRPr>
          </a:p>
        </p:txBody>
      </p:sp>
      <p:sp>
        <p:nvSpPr>
          <p:cNvPr id="100355" name="Rectangle 1026"/>
          <p:cNvSpPr>
            <a:spLocks noGrp="1" noRot="1" noChangeAspect="1" noChangeArrowheads="1" noTextEdit="1"/>
          </p:cNvSpPr>
          <p:nvPr>
            <p:ph type="sldImg"/>
          </p:nvPr>
        </p:nvSpPr>
        <p:spPr>
          <a:solidFill>
            <a:srgbClr val="FFFFFF"/>
          </a:solidFill>
          <a:ln/>
        </p:spPr>
      </p:sp>
      <p:sp>
        <p:nvSpPr>
          <p:cNvPr id="100356" name="Rectangle 1027"/>
          <p:cNvSpPr>
            <a:spLocks noGrp="1" noChangeArrowheads="1"/>
          </p:cNvSpPr>
          <p:nvPr>
            <p:ph type="body"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r>
              <a:rPr lang="en-AU" altLang="en-US">
                <a:latin typeface="Arial" charset="0"/>
              </a:rPr>
              <a:t>DES (or any block cipher) forms a basic building block, which en/decrypts a fixed sized block of data. However to use these in practise, we usually need to handle arbitrary amounts of data, which may be available in advance (in which case a block mode is appropriate), and may only be available a bit/byte at a time (in which case a stream mode is used). </a:t>
            </a:r>
            <a:r>
              <a:rPr lang="en-US" altLang="en-US">
                <a:latin typeface="Arial" charset="0"/>
              </a:rPr>
              <a:t>To apply a block cipher in a variety of applications, five "modes of operation" have been defined by NIST (SP 800-38A). In essence, a mode of operation is a technique for enhancing the effect of a cryptographic algorithm or adapting the algorithm for an application, such as applying a block cipher to a sequence of data blocks or a data stream. The five modes are intended to cover a wide variety of applications of encryption for which a block cipher could be used. These modes are intended for use with any symmetric block cipher, including triple DES and AES. </a:t>
            </a:r>
            <a:r>
              <a:rPr lang="en-US" altLang="en-US">
                <a:latin typeface="Times-Roman" charset="0"/>
              </a:rPr>
              <a:t>. </a:t>
            </a:r>
            <a:endParaRPr lang="en-AU" altLang="en-US">
              <a:latin typeface="Times-Roman" charset="0"/>
            </a:endParaRPr>
          </a:p>
        </p:txBody>
      </p:sp>
    </p:spTree>
    <p:extLst>
      <p:ext uri="{BB962C8B-B14F-4D97-AF65-F5344CB8AC3E}">
        <p14:creationId xmlns:p14="http://schemas.microsoft.com/office/powerpoint/2010/main" val="2687138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defRPr/>
            </a:pPr>
            <a:fld id="{00E44B62-8FEC-B043-95F6-4E9370D911C3}" type="slidenum">
              <a:rPr lang="en-AU" altLang="en-US" smtClean="0"/>
              <a:pPr eaLnBrk="1" hangingPunct="1">
                <a:spcBef>
                  <a:spcPct val="0"/>
                </a:spcBef>
                <a:defRPr/>
              </a:pPr>
              <a:t>32</a:t>
            </a:fld>
            <a:endParaRPr lang="en-AU" altLang="en-US"/>
          </a:p>
        </p:txBody>
      </p:sp>
      <p:sp>
        <p:nvSpPr>
          <p:cNvPr id="102403" name="Rectangle 4"/>
          <p:cNvSpPr>
            <a:spLocks noGrp="1" noRot="1" noChangeAspect="1" noChangeArrowheads="1" noTextEdit="1"/>
          </p:cNvSpPr>
          <p:nvPr>
            <p:ph type="sldImg"/>
          </p:nvPr>
        </p:nvSpPr>
        <p:spPr>
          <a:ln/>
        </p:spPr>
      </p:sp>
      <p:sp>
        <p:nvSpPr>
          <p:cNvPr id="102404" name="Rectangle 5"/>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ltLang="en-US" dirty="0">
              <a:latin typeface="Times New Roman" charset="0"/>
            </a:endParaRPr>
          </a:p>
        </p:txBody>
      </p:sp>
    </p:spTree>
    <p:extLst>
      <p:ext uri="{BB962C8B-B14F-4D97-AF65-F5344CB8AC3E}">
        <p14:creationId xmlns:p14="http://schemas.microsoft.com/office/powerpoint/2010/main" val="1579495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defRPr/>
            </a:pPr>
            <a:fld id="{7B98FDF1-1DEF-4449-A523-76BD72BF59B7}" type="slidenum">
              <a:rPr lang="en-AU" altLang="en-US" smtClean="0">
                <a:ea typeface="MS PGothic" charset="-128"/>
              </a:rPr>
              <a:pPr eaLnBrk="1" hangingPunct="1">
                <a:spcBef>
                  <a:spcPct val="0"/>
                </a:spcBef>
                <a:defRPr/>
              </a:pPr>
              <a:t>4</a:t>
            </a:fld>
            <a:endParaRPr lang="en-AU" altLang="en-US">
              <a:ea typeface="MS PGothic" charset="-128"/>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eaLnBrk="1" hangingPunct="1">
              <a:defRPr/>
            </a:pPr>
            <a:endParaRPr lang="en-US" altLang="en-US">
              <a:latin typeface="Arial" charset="0"/>
            </a:endParaRPr>
          </a:p>
        </p:txBody>
      </p:sp>
    </p:spTree>
    <p:extLst>
      <p:ext uri="{BB962C8B-B14F-4D97-AF65-F5344CB8AC3E}">
        <p14:creationId xmlns:p14="http://schemas.microsoft.com/office/powerpoint/2010/main" val="20149162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defRPr/>
            </a:pPr>
            <a:fld id="{F73BB429-C5F0-EE4C-B0EA-13C44836C056}" type="slidenum">
              <a:rPr lang="en-AU" altLang="en-US" smtClean="0">
                <a:ea typeface="MS PGothic" charset="-128"/>
              </a:rPr>
              <a:pPr eaLnBrk="1" hangingPunct="1">
                <a:spcBef>
                  <a:spcPct val="0"/>
                </a:spcBef>
                <a:defRPr/>
              </a:pPr>
              <a:t>5</a:t>
            </a:fld>
            <a:endParaRPr lang="en-AU" altLang="en-US">
              <a:ea typeface="MS PGothic" charset="-128"/>
            </a:endParaRPr>
          </a:p>
        </p:txBody>
      </p:sp>
      <p:sp>
        <p:nvSpPr>
          <p:cNvPr id="57347" name="Rectangle 1026"/>
          <p:cNvSpPr>
            <a:spLocks noGrp="1" noRot="1" noChangeAspect="1" noChangeArrowheads="1" noTextEdit="1"/>
          </p:cNvSpPr>
          <p:nvPr>
            <p:ph type="sldImg"/>
          </p:nvPr>
        </p:nvSpPr>
        <p:spPr>
          <a:ln/>
        </p:spPr>
      </p:sp>
      <p:sp>
        <p:nvSpPr>
          <p:cNvPr id="57348" name="Rectangle 1027"/>
          <p:cNvSpPr>
            <a:spLocks noGrp="1" noChangeArrowheads="1"/>
          </p:cNvSpPr>
          <p:nvPr>
            <p:ph type="body"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dirty="0"/>
              <a:t>Enhanced and Modified by </a:t>
            </a:r>
            <a:r>
              <a:rPr lang="en-US" altLang="en-US" dirty="0" err="1"/>
              <a:t>Chuan</a:t>
            </a:r>
            <a:r>
              <a:rPr lang="en-US" altLang="en-US" dirty="0"/>
              <a:t> Yue at the Colorado School of Mines.</a:t>
            </a:r>
            <a:endParaRPr lang="en-US" altLang="en-US" dirty="0">
              <a:latin typeface="Times-Roman" charset="0"/>
            </a:endParaRPr>
          </a:p>
          <a:p>
            <a:pPr eaLnBrk="1" hangingPunct="1">
              <a:defRPr/>
            </a:pPr>
            <a:endParaRPr lang="en-US" altLang="en-US" dirty="0">
              <a:latin typeface="Times-Roman" charset="0"/>
            </a:endParaRPr>
          </a:p>
          <a:p>
            <a:pPr eaLnBrk="1" hangingPunct="1">
              <a:defRPr/>
            </a:pPr>
            <a:r>
              <a:rPr lang="en-US" altLang="en-US" dirty="0">
                <a:latin typeface="Times-Roman" charset="0"/>
              </a:rPr>
              <a:t>Cryptographic systems can be characterized along these three independent dimensions.</a:t>
            </a:r>
          </a:p>
          <a:p>
            <a:pPr eaLnBrk="1" hangingPunct="1">
              <a:buFontTx/>
              <a:buAutoNum type="arabicPeriod"/>
              <a:defRPr/>
            </a:pPr>
            <a:r>
              <a:rPr lang="en-US" altLang="en-US" b="1" dirty="0">
                <a:latin typeface="Arial" charset="0"/>
              </a:rPr>
              <a:t>The type of operations used for transforming plaintext to </a:t>
            </a:r>
            <a:r>
              <a:rPr lang="en-US" altLang="en-US" b="1" dirty="0" err="1">
                <a:latin typeface="Arial" charset="0"/>
              </a:rPr>
              <a:t>ciphertext</a:t>
            </a:r>
            <a:r>
              <a:rPr lang="en-US" altLang="en-US" dirty="0">
                <a:latin typeface="Arial" charset="0"/>
              </a:rPr>
              <a:t>. All encryption algorithms are based on two general principles: substitution, in which each element in the plaintext (bit, letter, group of bits or letters) is mapped into another element, and transposition, in which elements in the plaintext are rearranged. The fundamental requirement is that no information be lost (that is, that all operations are reversible). Most systems, referred to as product systems, involve multiple stages of substitutions and transpositions.  </a:t>
            </a:r>
          </a:p>
          <a:p>
            <a:pPr eaLnBrk="1" hangingPunct="1">
              <a:buFontTx/>
              <a:buAutoNum type="arabicPeriod"/>
              <a:defRPr/>
            </a:pPr>
            <a:r>
              <a:rPr lang="en-US" altLang="en-US" b="1" dirty="0">
                <a:latin typeface="Arial" charset="0"/>
              </a:rPr>
              <a:t>The number of keys used</a:t>
            </a:r>
            <a:r>
              <a:rPr lang="en-US" altLang="en-US" dirty="0">
                <a:latin typeface="Arial" charset="0"/>
              </a:rPr>
              <a:t>. If both sender and receiver use the same key, the system is referred to as symmetric, single-key, secret-key, or conventional encryption. If the sender and receiver use different keys, the system is referred to as asymmetric, two-key, or public-key encryption.  </a:t>
            </a:r>
          </a:p>
          <a:p>
            <a:pPr eaLnBrk="1" hangingPunct="1">
              <a:buFontTx/>
              <a:buAutoNum type="arabicPeriod"/>
              <a:defRPr/>
            </a:pPr>
            <a:r>
              <a:rPr lang="en-US" altLang="en-US" b="1" dirty="0">
                <a:latin typeface="Arial" charset="0"/>
              </a:rPr>
              <a:t>The way in which the plaintext is processed</a:t>
            </a:r>
            <a:r>
              <a:rPr lang="en-US" altLang="en-US" dirty="0">
                <a:latin typeface="Arial" charset="0"/>
              </a:rPr>
              <a:t>. A block cipher processes the input one block of elements at a time, producing an output block for each input block. A stream cipher processes the input elements continuously, producing output one element at a time, as it goes along. </a:t>
            </a:r>
            <a:endParaRPr lang="en-US" altLang="en-US" dirty="0">
              <a:latin typeface="Times-Roman" charset="0"/>
            </a:endParaRPr>
          </a:p>
        </p:txBody>
      </p:sp>
    </p:spTree>
    <p:extLst>
      <p:ext uri="{BB962C8B-B14F-4D97-AF65-F5344CB8AC3E}">
        <p14:creationId xmlns:p14="http://schemas.microsoft.com/office/powerpoint/2010/main" val="10270951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748A4696-4E0F-4F52-836C-76CC1FE65C7A}" type="slidenum">
              <a:rPr lang="en-AU" altLang="en-US" smtClean="0"/>
              <a:pPr>
                <a:spcBef>
                  <a:spcPct val="0"/>
                </a:spcBef>
              </a:pPr>
              <a:t>6</a:t>
            </a:fld>
            <a:endParaRPr lang="en-AU" altLang="en-US"/>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rPr>
              <a:t>Detail the five ingredients of the symmetric cipher model, shown in Stallings Figure 2.1:</a:t>
            </a:r>
          </a:p>
          <a:p>
            <a:pPr eaLnBrk="1" hangingPunct="1">
              <a:buFontTx/>
              <a:buChar char="•"/>
            </a:pPr>
            <a:r>
              <a:rPr lang="en-US" altLang="en-US" dirty="0">
                <a:latin typeface="Arial" panose="020B0604020202020204" pitchFamily="34" charset="0"/>
              </a:rPr>
              <a:t> plaintext - original message</a:t>
            </a:r>
          </a:p>
          <a:p>
            <a:pPr eaLnBrk="1" hangingPunct="1">
              <a:buFontTx/>
              <a:buChar char="•"/>
            </a:pPr>
            <a:r>
              <a:rPr lang="en-US" altLang="en-US" dirty="0">
                <a:latin typeface="Arial" panose="020B0604020202020204" pitchFamily="34" charset="0"/>
              </a:rPr>
              <a:t> encryption algorithm – performs substitutions/transformations on plaintext</a:t>
            </a:r>
          </a:p>
          <a:p>
            <a:pPr eaLnBrk="1" hangingPunct="1">
              <a:buFontTx/>
              <a:buChar char="•"/>
            </a:pPr>
            <a:r>
              <a:rPr lang="en-US" altLang="en-US" dirty="0">
                <a:latin typeface="Arial" panose="020B0604020202020204" pitchFamily="34" charset="0"/>
              </a:rPr>
              <a:t> secret key – control exact substitutions/transformations used in encryption algorithm</a:t>
            </a:r>
          </a:p>
          <a:p>
            <a:pPr eaLnBrk="1" hangingPunct="1">
              <a:buFontTx/>
              <a:buChar char="•"/>
            </a:pPr>
            <a:r>
              <a:rPr lang="en-US" altLang="en-US" dirty="0">
                <a:latin typeface="Arial" panose="020B0604020202020204" pitchFamily="34" charset="0"/>
              </a:rPr>
              <a:t> </a:t>
            </a:r>
            <a:r>
              <a:rPr lang="en-US" altLang="en-US" dirty="0" err="1">
                <a:latin typeface="Arial" panose="020B0604020202020204" pitchFamily="34" charset="0"/>
              </a:rPr>
              <a:t>ciphertext</a:t>
            </a:r>
            <a:r>
              <a:rPr lang="en-US" altLang="en-US" dirty="0">
                <a:latin typeface="Arial" panose="020B0604020202020204" pitchFamily="34" charset="0"/>
              </a:rPr>
              <a:t> - scrambled message</a:t>
            </a:r>
          </a:p>
          <a:p>
            <a:pPr eaLnBrk="1" hangingPunct="1">
              <a:buFontTx/>
              <a:buChar char="•"/>
            </a:pPr>
            <a:r>
              <a:rPr lang="en-US" altLang="en-US" dirty="0">
                <a:latin typeface="Arial" panose="020B0604020202020204" pitchFamily="34" charset="0"/>
              </a:rPr>
              <a:t> decryption algorithm – inverse of encryption algorithm</a:t>
            </a:r>
          </a:p>
          <a:p>
            <a:pPr eaLnBrk="1" hangingPunct="1">
              <a:buFontTx/>
              <a:buChar char="•"/>
            </a:pPr>
            <a:endParaRPr lang="en-US" altLang="en-US" dirty="0">
              <a:latin typeface="Arial" panose="020B0604020202020204" pitchFamily="34" charset="0"/>
            </a:endParaRPr>
          </a:p>
          <a:p>
            <a:pPr eaLnBrk="1" hangingPunct="1"/>
            <a:r>
              <a:rPr lang="en-US" altLang="en-US" dirty="0">
                <a:latin typeface="Arial" charset="0"/>
                <a:ea typeface="Arial" charset="0"/>
                <a:cs typeface="Arial" charset="0"/>
              </a:rPr>
              <a:t>There are two requirements for secure use of conventional encryption that mean we assume that it is impractical to decrypt a message on the basis of the cipher- text plus knowledge of the encryption/decryption algorithm, and hence do not need to keep the algorithm secret; rather we only need to keep the key secret. This feature of symmetric encryption is what makes it feasible for widespread use. It allows </a:t>
            </a:r>
            <a:r>
              <a:rPr lang="en-US" altLang="en-US" i="1" dirty="0">
                <a:latin typeface="Arial" charset="0"/>
                <a:ea typeface="Arial" charset="0"/>
                <a:cs typeface="Arial" charset="0"/>
              </a:rPr>
              <a:t>easy</a:t>
            </a:r>
            <a:r>
              <a:rPr lang="en-US" altLang="en-US" dirty="0">
                <a:latin typeface="Arial" charset="0"/>
                <a:ea typeface="Arial" charset="0"/>
                <a:cs typeface="Arial" charset="0"/>
              </a:rPr>
              <a:t> distribution of s/w and h/w implementations.</a:t>
            </a:r>
          </a:p>
          <a:p>
            <a:pPr eaLnBrk="1" hangingPunct="1"/>
            <a:r>
              <a:rPr lang="en-US" altLang="en-US" dirty="0">
                <a:latin typeface="Arial" charset="0"/>
                <a:ea typeface="Arial" charset="0"/>
                <a:cs typeface="Arial" charset="0"/>
              </a:rPr>
              <a:t>Can take a closer look at the essential elements of a symmetric encryption scheme: mathematically it can be considered a pair of functions with: plaintext X, </a:t>
            </a:r>
            <a:r>
              <a:rPr lang="en-US" altLang="en-US" dirty="0" err="1">
                <a:latin typeface="Arial" charset="0"/>
                <a:ea typeface="Arial" charset="0"/>
                <a:cs typeface="Arial" charset="0"/>
              </a:rPr>
              <a:t>ciphertext</a:t>
            </a:r>
            <a:r>
              <a:rPr lang="en-US" altLang="en-US" dirty="0">
                <a:latin typeface="Arial" charset="0"/>
                <a:ea typeface="Arial" charset="0"/>
                <a:cs typeface="Arial" charset="0"/>
              </a:rPr>
              <a:t> Y, key K, encryption algorithm E, decryption algorithm D. The intended receiver, in possession of the key, is able to invert the transformation. An opponent, observing Y but not having access to K or X, may attempt to recover X or K.</a:t>
            </a:r>
          </a:p>
        </p:txBody>
      </p:sp>
    </p:spTree>
    <p:extLst>
      <p:ext uri="{BB962C8B-B14F-4D97-AF65-F5344CB8AC3E}">
        <p14:creationId xmlns:p14="http://schemas.microsoft.com/office/powerpoint/2010/main" val="15822911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defRPr/>
            </a:pPr>
            <a:fld id="{8C801DD4-E8DB-2741-BDF0-255907F28624}" type="slidenum">
              <a:rPr lang="en-AU" altLang="en-US" smtClean="0"/>
              <a:pPr eaLnBrk="1" hangingPunct="1">
                <a:spcBef>
                  <a:spcPct val="0"/>
                </a:spcBef>
                <a:defRPr/>
              </a:pPr>
              <a:t>7</a:t>
            </a:fld>
            <a:endParaRPr lang="en-AU" alt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r>
              <a:rPr lang="en-US" altLang="en-US">
                <a:latin typeface="Times New Roman" charset="0"/>
              </a:rPr>
              <a:t>There are two general approaches to attacking a symmetric encryption scheme. The first attack is known as </a:t>
            </a:r>
            <a:r>
              <a:rPr lang="en-US" altLang="en-US" b="1">
                <a:latin typeface="Times New Roman" charset="0"/>
              </a:rPr>
              <a:t>cryptanalysis</a:t>
            </a:r>
            <a:r>
              <a:rPr lang="en-US" altLang="en-US">
                <a:latin typeface="Times New Roman" charset="0"/>
              </a:rPr>
              <a:t>. Cryptanalytic attacks rely on the nature of the algorithm plus perhaps some knowledge of the general characteristics of the plaintext or even some sample plaintext-ciphertext pairs. This type of attack exploits the characteristics of the algorithm to attempt to deduce a specific plaintext or to deduce the key being used. If the attack succeeds in deducing the key, the effect is catastrophic: All future and past messages encrypted with that key are compromised. The second method, known as the </a:t>
            </a:r>
            <a:r>
              <a:rPr lang="en-US" altLang="en-US" b="1">
                <a:latin typeface="Times New Roman" charset="0"/>
              </a:rPr>
              <a:t>brute-force</a:t>
            </a:r>
            <a:r>
              <a:rPr lang="en-US" altLang="en-US">
                <a:latin typeface="Times New Roman" charset="0"/>
              </a:rPr>
              <a:t> </a:t>
            </a:r>
            <a:r>
              <a:rPr lang="en-US" altLang="en-US" b="1">
                <a:latin typeface="Times New Roman" charset="0"/>
              </a:rPr>
              <a:t>attack</a:t>
            </a:r>
            <a:r>
              <a:rPr lang="en-US" altLang="en-US">
                <a:latin typeface="Times New Roman" charset="0"/>
              </a:rPr>
              <a:t>, is to try every possible key on a piece of ciphertext until an intelligible translation into plaintext is obtained. On average, half of all possible keys must be tried to achieve success. </a:t>
            </a:r>
          </a:p>
        </p:txBody>
      </p:sp>
    </p:spTree>
    <p:extLst>
      <p:ext uri="{BB962C8B-B14F-4D97-AF65-F5344CB8AC3E}">
        <p14:creationId xmlns:p14="http://schemas.microsoft.com/office/powerpoint/2010/main" val="6140320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defRPr/>
            </a:pPr>
            <a:fld id="{B562AB78-4CF1-5C45-B975-7ED9C55B0435}" type="slidenum">
              <a:rPr lang="en-AU" altLang="en-US" smtClean="0">
                <a:ea typeface="MS PGothic" charset="-128"/>
              </a:rPr>
              <a:pPr eaLnBrk="1" hangingPunct="1">
                <a:spcBef>
                  <a:spcPct val="0"/>
                </a:spcBef>
                <a:defRPr/>
              </a:pPr>
              <a:t>8</a:t>
            </a:fld>
            <a:endParaRPr lang="en-AU" altLang="en-US">
              <a:ea typeface="MS PGothic" charset="-128"/>
            </a:endParaRPr>
          </a:p>
        </p:txBody>
      </p:sp>
      <p:sp>
        <p:nvSpPr>
          <p:cNvPr id="62467" name="Rectangle 1026"/>
          <p:cNvSpPr>
            <a:spLocks noGrp="1" noRot="1" noChangeAspect="1" noChangeArrowheads="1" noTextEdit="1"/>
          </p:cNvSpPr>
          <p:nvPr>
            <p:ph type="sldImg"/>
          </p:nvPr>
        </p:nvSpPr>
        <p:spPr>
          <a:ln/>
        </p:spPr>
      </p:sp>
      <p:sp>
        <p:nvSpPr>
          <p:cNvPr id="62468" name="Rectangle 1027"/>
          <p:cNvSpPr>
            <a:spLocks noGrp="1" noChangeArrowheads="1"/>
          </p:cNvSpPr>
          <p:nvPr>
            <p:ph type="body"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sz="1200" dirty="0"/>
              <a:t>Added by </a:t>
            </a:r>
            <a:r>
              <a:rPr lang="en-US" altLang="en-US" sz="1200" dirty="0" err="1"/>
              <a:t>Chuan</a:t>
            </a:r>
            <a:r>
              <a:rPr lang="en-US" altLang="en-US" sz="1200" dirty="0"/>
              <a:t> Yue at the Colorado School of Mines.</a:t>
            </a:r>
          </a:p>
          <a:p>
            <a:pPr eaLnBrk="1" hangingPunct="1"/>
            <a:endParaRPr lang="en-US" altLang="en-US" dirty="0">
              <a:latin typeface="Arial" charset="0"/>
              <a:ea typeface="Arial" charset="0"/>
              <a:cs typeface="Arial" charset="0"/>
            </a:endParaRPr>
          </a:p>
        </p:txBody>
      </p:sp>
    </p:spTree>
    <p:extLst>
      <p:ext uri="{BB962C8B-B14F-4D97-AF65-F5344CB8AC3E}">
        <p14:creationId xmlns:p14="http://schemas.microsoft.com/office/powerpoint/2010/main" val="13785136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82762773-CD9F-4D4E-81BE-3C9180B7D94C}" type="slidenum">
              <a:rPr lang="en-AU" altLang="en-US" smtClean="0"/>
              <a:pPr>
                <a:spcBef>
                  <a:spcPct val="0"/>
                </a:spcBef>
              </a:pPr>
              <a:t>9</a:t>
            </a:fld>
            <a:endParaRPr lang="en-AU" altLang="en-US"/>
          </a:p>
        </p:txBody>
      </p:sp>
      <p:sp>
        <p:nvSpPr>
          <p:cNvPr id="33794" name="Rectangle 1026"/>
          <p:cNvSpPr>
            <a:spLocks noGrp="1" noRot="1" noChangeAspect="1" noChangeArrowheads="1" noTextEdit="1"/>
          </p:cNvSpPr>
          <p:nvPr>
            <p:ph type="sldImg"/>
          </p:nvPr>
        </p:nvSpPr>
        <p:spPr>
          <a:ln/>
        </p:spPr>
      </p:sp>
      <p:sp>
        <p:nvSpPr>
          <p:cNvPr id="33795"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A brute-force attack involves trying every possible key until an intelligible translation of the ciphertext into plaintext is obtained. On average, half of all possible keys must be tried to achieve success. Stallings Table 2.2 shows how much time is required to conduct a brute-force attack, for various common key sizes (DES is 56, AES is 128, Triple-DES is 168, plus general mono-alphabetic cipher), where either a single system or a million parallel systems, are used.   In terms of the number of decryptions in per microsecond. </a:t>
            </a:r>
          </a:p>
          <a:p>
            <a:pPr eaLnBrk="1" hangingPunct="1"/>
            <a:endParaRPr lang="en-US" altLang="en-US">
              <a:latin typeface="Arial" panose="020B0604020202020204" pitchFamily="34" charset="0"/>
            </a:endParaRPr>
          </a:p>
          <a:p>
            <a:pPr eaLnBrk="1" hangingPunct="1"/>
            <a:r>
              <a:rPr lang="en-US" altLang="en-US">
                <a:latin typeface="Arial" panose="020B0604020202020204" pitchFamily="34" charset="0"/>
              </a:rPr>
              <a:t>Chuan: The Table 3.5 (chapter 3, page 78, and 6th edition) of this textbook shows that a rate of 1 billion (10^9 ) decryptions per second can be achieved by today’s multicore computers.</a:t>
            </a:r>
          </a:p>
        </p:txBody>
      </p:sp>
    </p:spTree>
    <p:extLst>
      <p:ext uri="{BB962C8B-B14F-4D97-AF65-F5344CB8AC3E}">
        <p14:creationId xmlns:p14="http://schemas.microsoft.com/office/powerpoint/2010/main" val="4252709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A78AE437-A472-3148-9A71-5A2CDF01A209}" type="slidenum">
              <a:rPr lang="en-US" altLang="en-US"/>
              <a:pPr>
                <a:defRPr/>
              </a:pPr>
              <a:t>‹#›</a:t>
            </a:fld>
            <a:endParaRPr lang="en-US" altLang="en-US"/>
          </a:p>
        </p:txBody>
      </p:sp>
    </p:spTree>
    <p:extLst>
      <p:ext uri="{BB962C8B-B14F-4D97-AF65-F5344CB8AC3E}">
        <p14:creationId xmlns:p14="http://schemas.microsoft.com/office/powerpoint/2010/main" val="1543457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C83404BD-5396-B440-898C-29B6AF2BF716}" type="slidenum">
              <a:rPr lang="en-US" altLang="en-US"/>
              <a:pPr>
                <a:defRPr/>
              </a:pPr>
              <a:t>‹#›</a:t>
            </a:fld>
            <a:endParaRPr lang="en-US" altLang="en-US"/>
          </a:p>
        </p:txBody>
      </p:sp>
    </p:spTree>
    <p:extLst>
      <p:ext uri="{BB962C8B-B14F-4D97-AF65-F5344CB8AC3E}">
        <p14:creationId xmlns:p14="http://schemas.microsoft.com/office/powerpoint/2010/main" val="279699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A2F732D6-8AF9-0C49-AA2A-C9FA9F251F7E}" type="slidenum">
              <a:rPr lang="en-US" altLang="en-US"/>
              <a:pPr>
                <a:defRPr/>
              </a:pPr>
              <a:t>‹#›</a:t>
            </a:fld>
            <a:endParaRPr lang="en-US" altLang="en-US"/>
          </a:p>
        </p:txBody>
      </p:sp>
    </p:spTree>
    <p:extLst>
      <p:ext uri="{BB962C8B-B14F-4D97-AF65-F5344CB8AC3E}">
        <p14:creationId xmlns:p14="http://schemas.microsoft.com/office/powerpoint/2010/main" val="69507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621C2AE6-7FFC-B441-86FD-1AEB2D28FD19}" type="slidenum">
              <a:rPr lang="en-US" altLang="en-US"/>
              <a:pPr>
                <a:defRPr/>
              </a:pPr>
              <a:t>‹#›</a:t>
            </a:fld>
            <a:endParaRPr lang="en-US" altLang="en-US"/>
          </a:p>
        </p:txBody>
      </p:sp>
    </p:spTree>
    <p:extLst>
      <p:ext uri="{BB962C8B-B14F-4D97-AF65-F5344CB8AC3E}">
        <p14:creationId xmlns:p14="http://schemas.microsoft.com/office/powerpoint/2010/main" val="1437650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F10BB864-DE7D-9E44-BEDE-D6723E7B4480}" type="slidenum">
              <a:rPr lang="en-US" altLang="en-US"/>
              <a:pPr>
                <a:defRPr/>
              </a:pPr>
              <a:t>‹#›</a:t>
            </a:fld>
            <a:endParaRPr lang="en-US" altLang="en-US"/>
          </a:p>
        </p:txBody>
      </p:sp>
    </p:spTree>
    <p:extLst>
      <p:ext uri="{BB962C8B-B14F-4D97-AF65-F5344CB8AC3E}">
        <p14:creationId xmlns:p14="http://schemas.microsoft.com/office/powerpoint/2010/main" val="1255037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E21A4823-EA72-084D-8286-C08121B943C2}" type="slidenum">
              <a:rPr lang="en-US" altLang="en-US"/>
              <a:pPr>
                <a:defRPr/>
              </a:pPr>
              <a:t>‹#›</a:t>
            </a:fld>
            <a:endParaRPr lang="en-US" altLang="en-US"/>
          </a:p>
        </p:txBody>
      </p:sp>
    </p:spTree>
    <p:extLst>
      <p:ext uri="{BB962C8B-B14F-4D97-AF65-F5344CB8AC3E}">
        <p14:creationId xmlns:p14="http://schemas.microsoft.com/office/powerpoint/2010/main" val="835385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ltLang="en-US"/>
          </a:p>
        </p:txBody>
      </p:sp>
      <p:sp>
        <p:nvSpPr>
          <p:cNvPr id="9" name="Slide Number Placeholder 5"/>
          <p:cNvSpPr>
            <a:spLocks noGrp="1"/>
          </p:cNvSpPr>
          <p:nvPr>
            <p:ph type="sldNum" sz="quarter" idx="12"/>
          </p:nvPr>
        </p:nvSpPr>
        <p:spPr/>
        <p:txBody>
          <a:bodyPr/>
          <a:lstStyle>
            <a:lvl1pPr>
              <a:defRPr/>
            </a:lvl1pPr>
          </a:lstStyle>
          <a:p>
            <a:pPr>
              <a:defRPr/>
            </a:pPr>
            <a:fld id="{73FA49BA-88AA-DA48-915D-C999A09D5288}" type="slidenum">
              <a:rPr lang="en-US" altLang="en-US"/>
              <a:pPr>
                <a:defRPr/>
              </a:pPr>
              <a:t>‹#›</a:t>
            </a:fld>
            <a:endParaRPr lang="en-US" altLang="en-US"/>
          </a:p>
        </p:txBody>
      </p:sp>
    </p:spTree>
    <p:extLst>
      <p:ext uri="{BB962C8B-B14F-4D97-AF65-F5344CB8AC3E}">
        <p14:creationId xmlns:p14="http://schemas.microsoft.com/office/powerpoint/2010/main" val="83443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ltLang="en-US"/>
          </a:p>
        </p:txBody>
      </p:sp>
      <p:sp>
        <p:nvSpPr>
          <p:cNvPr id="5" name="Slide Number Placeholder 5"/>
          <p:cNvSpPr>
            <a:spLocks noGrp="1"/>
          </p:cNvSpPr>
          <p:nvPr>
            <p:ph type="sldNum" sz="quarter" idx="12"/>
          </p:nvPr>
        </p:nvSpPr>
        <p:spPr/>
        <p:txBody>
          <a:bodyPr/>
          <a:lstStyle>
            <a:lvl1pPr>
              <a:defRPr/>
            </a:lvl1pPr>
          </a:lstStyle>
          <a:p>
            <a:pPr>
              <a:defRPr/>
            </a:pPr>
            <a:fld id="{CEAAF1EC-5402-104F-8F11-3607D8DE0B3C}" type="slidenum">
              <a:rPr lang="en-US" altLang="en-US"/>
              <a:pPr>
                <a:defRPr/>
              </a:pPr>
              <a:t>‹#›</a:t>
            </a:fld>
            <a:endParaRPr lang="en-US" altLang="en-US"/>
          </a:p>
        </p:txBody>
      </p:sp>
    </p:spTree>
    <p:extLst>
      <p:ext uri="{BB962C8B-B14F-4D97-AF65-F5344CB8AC3E}">
        <p14:creationId xmlns:p14="http://schemas.microsoft.com/office/powerpoint/2010/main" val="121494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ltLang="en-US"/>
          </a:p>
        </p:txBody>
      </p:sp>
      <p:sp>
        <p:nvSpPr>
          <p:cNvPr id="4" name="Slide Number Placeholder 5"/>
          <p:cNvSpPr>
            <a:spLocks noGrp="1"/>
          </p:cNvSpPr>
          <p:nvPr>
            <p:ph type="sldNum" sz="quarter" idx="12"/>
          </p:nvPr>
        </p:nvSpPr>
        <p:spPr/>
        <p:txBody>
          <a:bodyPr/>
          <a:lstStyle>
            <a:lvl1pPr>
              <a:defRPr/>
            </a:lvl1pPr>
          </a:lstStyle>
          <a:p>
            <a:pPr>
              <a:defRPr/>
            </a:pPr>
            <a:fld id="{DE9669DA-B402-2943-8CD1-EE6DEF5B5A3F}" type="slidenum">
              <a:rPr lang="en-US" altLang="en-US"/>
              <a:pPr>
                <a:defRPr/>
              </a:pPr>
              <a:t>‹#›</a:t>
            </a:fld>
            <a:endParaRPr lang="en-US" altLang="en-US"/>
          </a:p>
        </p:txBody>
      </p:sp>
    </p:spTree>
    <p:extLst>
      <p:ext uri="{BB962C8B-B14F-4D97-AF65-F5344CB8AC3E}">
        <p14:creationId xmlns:p14="http://schemas.microsoft.com/office/powerpoint/2010/main" val="1851370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C8396593-698E-C644-8557-33C09BD90073}" type="slidenum">
              <a:rPr lang="en-US" altLang="en-US"/>
              <a:pPr>
                <a:defRPr/>
              </a:pPr>
              <a:t>‹#›</a:t>
            </a:fld>
            <a:endParaRPr lang="en-US" altLang="en-US"/>
          </a:p>
        </p:txBody>
      </p:sp>
    </p:spTree>
    <p:extLst>
      <p:ext uri="{BB962C8B-B14F-4D97-AF65-F5344CB8AC3E}">
        <p14:creationId xmlns:p14="http://schemas.microsoft.com/office/powerpoint/2010/main" val="1085112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D2098598-7F99-6248-A2DB-5C00136AB3B4}" type="slidenum">
              <a:rPr lang="en-US" altLang="en-US"/>
              <a:pPr>
                <a:defRPr/>
              </a:pPr>
              <a:t>‹#›</a:t>
            </a:fld>
            <a:endParaRPr lang="en-US" altLang="en-US"/>
          </a:p>
        </p:txBody>
      </p:sp>
    </p:spTree>
    <p:extLst>
      <p:ext uri="{BB962C8B-B14F-4D97-AF65-F5344CB8AC3E}">
        <p14:creationId xmlns:p14="http://schemas.microsoft.com/office/powerpoint/2010/main" val="1057211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Arial" pitchFamily="34" charset="0"/>
              </a:defRPr>
            </a:lvl1pPr>
          </a:lstStyle>
          <a:p>
            <a:pPr>
              <a:defRPr/>
            </a:pPr>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Arial" pitchFamily="34" charset="0"/>
              </a:defRPr>
            </a:lvl1pPr>
          </a:lstStyle>
          <a:p>
            <a:pPr>
              <a:defRPr/>
            </a:pPr>
            <a:endParaRPr lang="en-US"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BBE4C940-92A5-CA48-99BC-EAF6D824E38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8K1RapDozuw"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ext Box 4"/>
          <p:cNvSpPr txBox="1">
            <a:spLocks noChangeArrowheads="1"/>
          </p:cNvSpPr>
          <p:nvPr/>
        </p:nvSpPr>
        <p:spPr bwMode="auto">
          <a:xfrm>
            <a:off x="381000" y="3227387"/>
            <a:ext cx="8534400" cy="64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lvl1pPr eaLnBrk="0" hangingPunct="0">
              <a:spcBef>
                <a:spcPct val="20000"/>
              </a:spcBef>
              <a:buFont typeface="Arial" charset="0"/>
              <a:buChar char="•"/>
              <a:defRPr sz="3200">
                <a:solidFill>
                  <a:schemeClr val="tx1"/>
                </a:solidFill>
                <a:latin typeface="Calibri" charset="0"/>
              </a:defRPr>
            </a:lvl1pPr>
            <a:lvl2pPr eaLnBrk="0" hangingPunct="0">
              <a:spcBef>
                <a:spcPct val="20000"/>
              </a:spcBef>
              <a:buFont typeface="Arial" charset="0"/>
              <a:buChar char="–"/>
              <a:defRPr sz="2800">
                <a:solidFill>
                  <a:schemeClr val="tx1"/>
                </a:solidFill>
                <a:latin typeface="Calibri" charset="0"/>
              </a:defRPr>
            </a:lvl2pPr>
            <a:lvl3pPr marL="1143000" indent="-228600" eaLnBrk="0" hangingPunct="0">
              <a:spcBef>
                <a:spcPct val="20000"/>
              </a:spcBef>
              <a:buFont typeface="Arial" charset="0"/>
              <a:buChar char="•"/>
              <a:defRPr sz="2400">
                <a:solidFill>
                  <a:schemeClr val="tx1"/>
                </a:solidFill>
                <a:latin typeface="Calibri" charset="0"/>
              </a:defRPr>
            </a:lvl3pPr>
            <a:lvl4pPr marL="1600200" indent="-228600" eaLnBrk="0" hangingPunct="0">
              <a:spcBef>
                <a:spcPct val="20000"/>
              </a:spcBef>
              <a:buFont typeface="Arial" charset="0"/>
              <a:buChar char="–"/>
              <a:defRPr sz="2000">
                <a:solidFill>
                  <a:schemeClr val="tx1"/>
                </a:solidFill>
                <a:latin typeface="Calibri" charset="0"/>
              </a:defRPr>
            </a:lvl4pPr>
            <a:lvl5pPr marL="2057400" indent="-228600" eaLnBrk="0" hangingPunct="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a:spcBef>
                <a:spcPct val="0"/>
              </a:spcBef>
              <a:buFontTx/>
              <a:buNone/>
              <a:defRPr/>
            </a:pPr>
            <a:r>
              <a:rPr lang="en-US" altLang="en-US" sz="3600" dirty="0">
                <a:latin typeface="Arial" charset="0"/>
              </a:rPr>
              <a:t>Chapter 2 – </a:t>
            </a:r>
            <a:r>
              <a:rPr lang="en-GB" altLang="en-US" sz="3600" dirty="0">
                <a:latin typeface="Arial" charset="0"/>
              </a:rPr>
              <a:t>Cryptographic Tools</a:t>
            </a:r>
          </a:p>
        </p:txBody>
      </p:sp>
      <p:sp>
        <p:nvSpPr>
          <p:cNvPr id="1434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2D837BF5-AE99-3642-867F-4C985CBD746E}" type="slidenum">
              <a:rPr lang="en-US" altLang="en-US" sz="1200">
                <a:solidFill>
                  <a:srgbClr val="898989"/>
                </a:solidFill>
                <a:latin typeface="Arial" charset="0"/>
              </a:rPr>
              <a:pPr>
                <a:spcBef>
                  <a:spcPct val="0"/>
                </a:spcBef>
                <a:buFontTx/>
                <a:buNone/>
              </a:pPr>
              <a:t>1</a:t>
            </a:fld>
            <a:endParaRPr lang="en-US" altLang="en-US" sz="1200">
              <a:solidFill>
                <a:srgbClr val="898989"/>
              </a:solidFill>
              <a:latin typeface="Arial" charset="0"/>
            </a:endParaRPr>
          </a:p>
        </p:txBody>
      </p:sp>
      <p:sp>
        <p:nvSpPr>
          <p:cNvPr id="8" name="Rectangle 2"/>
          <p:cNvSpPr>
            <a:spLocks noGrp="1" noChangeArrowheads="1"/>
          </p:cNvSpPr>
          <p:nvPr>
            <p:ph type="ctrTitle"/>
          </p:nvPr>
        </p:nvSpPr>
        <p:spPr>
          <a:xfrm>
            <a:off x="945453" y="600968"/>
            <a:ext cx="7741347" cy="2735957"/>
          </a:xfrm>
        </p:spPr>
        <p:txBody>
          <a:bodyPr/>
          <a:lstStyle/>
          <a:p>
            <a:pPr eaLnBrk="1" hangingPunct="1"/>
            <a:r>
              <a:rPr lang="en-US" altLang="en-US" b="1" dirty="0"/>
              <a:t>CSCI 475/585 </a:t>
            </a:r>
            <a:r>
              <a:rPr lang="en-US" b="1" dirty="0"/>
              <a:t>Information Security and Privacy</a:t>
            </a:r>
            <a:r>
              <a:rPr lang="en-US" dirty="0"/>
              <a:t> </a:t>
            </a:r>
            <a:br>
              <a:rPr lang="en-US" altLang="en-US" b="1" dirty="0"/>
            </a:br>
            <a:r>
              <a:rPr lang="en-US" altLang="en-US" b="1" dirty="0"/>
              <a:t>Fall 2019</a:t>
            </a:r>
            <a:endParaRPr lang="en-AU" altLang="en-US" dirty="0">
              <a:ea typeface="ＭＳ Ｐゴシック" charset="-128"/>
            </a:endParaRPr>
          </a:p>
        </p:txBody>
      </p:sp>
      <p:sp>
        <p:nvSpPr>
          <p:cNvPr id="7" name="Rectangle 3"/>
          <p:cNvSpPr>
            <a:spLocks noGrp="1" noChangeArrowheads="1"/>
          </p:cNvSpPr>
          <p:nvPr>
            <p:ph type="subTitle" idx="1"/>
          </p:nvPr>
        </p:nvSpPr>
        <p:spPr>
          <a:xfrm>
            <a:off x="611560" y="4343400"/>
            <a:ext cx="8246368" cy="2057400"/>
          </a:xfrm>
        </p:spPr>
        <p:txBody>
          <a:bodyPr rtlCol="0">
            <a:normAutofit/>
          </a:bodyPr>
          <a:lstStyle/>
          <a:p>
            <a:pPr eaLnBrk="1" fontAlgn="auto" hangingPunct="1">
              <a:spcAft>
                <a:spcPts val="0"/>
              </a:spcAft>
              <a:buFont typeface="Arial" pitchFamily="34" charset="0"/>
              <a:buNone/>
              <a:defRPr/>
            </a:pPr>
            <a:r>
              <a:rPr kumimoji="1" lang="en-US" sz="3600" dirty="0">
                <a:solidFill>
                  <a:schemeClr val="tx1"/>
                </a:solidFill>
                <a:latin typeface="Arial" charset="0"/>
              </a:rPr>
              <a:t>Week 2</a:t>
            </a:r>
          </a:p>
          <a:p>
            <a:pPr eaLnBrk="1" fontAlgn="auto" hangingPunct="1">
              <a:spcAft>
                <a:spcPts val="0"/>
              </a:spcAft>
              <a:buFont typeface="Arial" pitchFamily="34" charset="0"/>
              <a:buNone/>
              <a:defRPr/>
            </a:pPr>
            <a:r>
              <a:rPr kumimoji="1" lang="en-US" dirty="0">
                <a:solidFill>
                  <a:schemeClr val="tx1"/>
                </a:solidFill>
                <a:latin typeface="Arial" charset="0"/>
              </a:rPr>
              <a:t>2.1 Symmetric Encryption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p:txBody>
          <a:bodyPr/>
          <a:lstStyle/>
          <a:p>
            <a:pPr eaLnBrk="1" hangingPunct="1"/>
            <a:r>
              <a:rPr lang="en-US" altLang="en-US">
                <a:ea typeface="MS PGothic" charset="-128"/>
              </a:rPr>
              <a:t>Classical Substitution Ciphers</a:t>
            </a:r>
            <a:endParaRPr lang="en-AU" altLang="en-US">
              <a:ea typeface="MS PGothic" charset="-128"/>
            </a:endParaRPr>
          </a:p>
        </p:txBody>
      </p:sp>
      <p:sp>
        <p:nvSpPr>
          <p:cNvPr id="38914" name="Rectangle 3"/>
          <p:cNvSpPr>
            <a:spLocks noGrp="1" noChangeArrowheads="1"/>
          </p:cNvSpPr>
          <p:nvPr>
            <p:ph idx="1"/>
          </p:nvPr>
        </p:nvSpPr>
        <p:spPr/>
        <p:txBody>
          <a:bodyPr/>
          <a:lstStyle/>
          <a:p>
            <a:pPr eaLnBrk="1" hangingPunct="1"/>
            <a:r>
              <a:rPr lang="en-US" altLang="en-US" dirty="0">
                <a:ea typeface="MS PGothic" charset="-128"/>
              </a:rPr>
              <a:t>where </a:t>
            </a:r>
            <a:r>
              <a:rPr lang="en-AU" altLang="en-US" dirty="0">
                <a:ea typeface="MS PGothic" charset="-128"/>
              </a:rPr>
              <a:t>letters of plaintext are </a:t>
            </a:r>
            <a:r>
              <a:rPr lang="en-AU" altLang="en-US" dirty="0">
                <a:solidFill>
                  <a:srgbClr val="0E0A99"/>
                </a:solidFill>
                <a:ea typeface="MS PGothic" charset="-128"/>
              </a:rPr>
              <a:t>replaced</a:t>
            </a:r>
            <a:r>
              <a:rPr lang="en-AU" altLang="en-US" dirty="0">
                <a:ea typeface="MS PGothic" charset="-128"/>
              </a:rPr>
              <a:t> by other letters or by numbers or symbols</a:t>
            </a:r>
          </a:p>
          <a:p>
            <a:pPr eaLnBrk="1" hangingPunct="1"/>
            <a:r>
              <a:rPr lang="en-US" altLang="en-US" dirty="0">
                <a:ea typeface="MS PGothic" charset="-128"/>
              </a:rPr>
              <a:t>or if plaintext is </a:t>
            </a:r>
            <a:r>
              <a:rPr lang="en-AU" altLang="en-US" dirty="0">
                <a:ea typeface="MS PGothic" charset="-128"/>
              </a:rPr>
              <a:t>viewed as a sequence of bits, then </a:t>
            </a:r>
            <a:r>
              <a:rPr lang="en-AU" altLang="en-US" dirty="0">
                <a:solidFill>
                  <a:srgbClr val="0E0A99"/>
                </a:solidFill>
                <a:ea typeface="MS PGothic" charset="-128"/>
              </a:rPr>
              <a:t>substitution</a:t>
            </a:r>
            <a:r>
              <a:rPr lang="en-AU" altLang="en-US" dirty="0">
                <a:ea typeface="MS PGothic" charset="-128"/>
              </a:rPr>
              <a:t> involves replacing plaintext bit patterns with </a:t>
            </a:r>
            <a:r>
              <a:rPr lang="en-AU" altLang="en-US" dirty="0" err="1">
                <a:ea typeface="MS PGothic" charset="-128"/>
              </a:rPr>
              <a:t>ciphertext</a:t>
            </a:r>
            <a:r>
              <a:rPr lang="en-AU" altLang="en-US" dirty="0">
                <a:ea typeface="MS PGothic" charset="-128"/>
              </a:rPr>
              <a:t> bit patterns</a:t>
            </a:r>
          </a:p>
          <a:p>
            <a:pPr eaLnBrk="1" hangingPunct="1"/>
            <a:endParaRPr lang="en-AU" altLang="en-US" dirty="0">
              <a:ea typeface="MS PGothic" charset="-128"/>
            </a:endParaRPr>
          </a:p>
          <a:p>
            <a:pPr eaLnBrk="1" hangingPunct="1"/>
            <a:endParaRPr lang="en-AU" altLang="en-US" dirty="0">
              <a:ea typeface="MS PGothic" charset="-128"/>
            </a:endParaRPr>
          </a:p>
        </p:txBody>
      </p:sp>
      <p:sp>
        <p:nvSpPr>
          <p:cNvPr id="38915"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14F75FB9-3820-FD48-A519-0566A651E642}" type="slidenum">
              <a:rPr lang="en-US" altLang="en-US" sz="1200">
                <a:solidFill>
                  <a:srgbClr val="898989"/>
                </a:solidFill>
                <a:latin typeface="Arial" charset="0"/>
              </a:rPr>
              <a:pPr>
                <a:spcBef>
                  <a:spcPct val="0"/>
                </a:spcBef>
                <a:buFontTx/>
                <a:buNone/>
              </a:pPr>
              <a:t>10</a:t>
            </a:fld>
            <a:endParaRPr lang="en-US" altLang="en-US" sz="1200">
              <a:solidFill>
                <a:srgbClr val="898989"/>
              </a:solidFill>
              <a:latin typeface="Arial"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p:txBody>
          <a:bodyPr/>
          <a:lstStyle/>
          <a:p>
            <a:pPr eaLnBrk="1" hangingPunct="1"/>
            <a:r>
              <a:rPr lang="en-AU" altLang="en-US" dirty="0"/>
              <a:t>Caesar Cipher</a:t>
            </a:r>
          </a:p>
        </p:txBody>
      </p:sp>
      <p:sp>
        <p:nvSpPr>
          <p:cNvPr id="40962" name="Rectangle 3"/>
          <p:cNvSpPr>
            <a:spLocks noGrp="1" noChangeArrowheads="1"/>
          </p:cNvSpPr>
          <p:nvPr>
            <p:ph idx="1"/>
          </p:nvPr>
        </p:nvSpPr>
        <p:spPr/>
        <p:txBody>
          <a:bodyPr/>
          <a:lstStyle/>
          <a:p>
            <a:pPr eaLnBrk="1" hangingPunct="1">
              <a:lnSpc>
                <a:spcPct val="90000"/>
              </a:lnSpc>
            </a:pPr>
            <a:r>
              <a:rPr lang="en-AU" altLang="en-US" dirty="0">
                <a:ea typeface="MS PGothic" charset="-128"/>
              </a:rPr>
              <a:t>earliest known substitution cipher</a:t>
            </a:r>
          </a:p>
          <a:p>
            <a:pPr eaLnBrk="1" hangingPunct="1">
              <a:lnSpc>
                <a:spcPct val="90000"/>
              </a:lnSpc>
            </a:pPr>
            <a:r>
              <a:rPr lang="en-AU" altLang="en-US" dirty="0">
                <a:ea typeface="MS PGothic" charset="-128"/>
              </a:rPr>
              <a:t>by Julius Caesar (a </a:t>
            </a:r>
            <a:r>
              <a:rPr lang="en-US" altLang="en-US" dirty="0"/>
              <a:t>Roman general</a:t>
            </a:r>
            <a:r>
              <a:rPr lang="en-AU" altLang="en-US" dirty="0">
                <a:ea typeface="MS PGothic" charset="-128"/>
              </a:rPr>
              <a:t>)</a:t>
            </a:r>
          </a:p>
          <a:p>
            <a:pPr eaLnBrk="1" hangingPunct="1">
              <a:lnSpc>
                <a:spcPct val="90000"/>
              </a:lnSpc>
            </a:pPr>
            <a:r>
              <a:rPr lang="en-AU" altLang="en-US" dirty="0">
                <a:ea typeface="MS PGothic" charset="-128"/>
              </a:rPr>
              <a:t>first attested use in military affairs</a:t>
            </a:r>
          </a:p>
          <a:p>
            <a:pPr eaLnBrk="1" hangingPunct="1">
              <a:lnSpc>
                <a:spcPct val="90000"/>
              </a:lnSpc>
            </a:pPr>
            <a:r>
              <a:rPr lang="en-AU" altLang="en-US" dirty="0">
                <a:ea typeface="MS PGothic" charset="-128"/>
              </a:rPr>
              <a:t>replaces each letter with the letter 3 places further down the alphabet</a:t>
            </a:r>
          </a:p>
          <a:p>
            <a:pPr eaLnBrk="1" hangingPunct="1">
              <a:lnSpc>
                <a:spcPct val="90000"/>
              </a:lnSpc>
            </a:pPr>
            <a:r>
              <a:rPr lang="en-US" altLang="en-US" dirty="0">
                <a:ea typeface="MS PGothic" charset="-128"/>
              </a:rPr>
              <a:t>example:</a:t>
            </a:r>
            <a:endParaRPr lang="en-AU" altLang="en-US" dirty="0">
              <a:ea typeface="MS PGothic" charset="-128"/>
            </a:endParaRPr>
          </a:p>
          <a:p>
            <a:pPr lvl="1" eaLnBrk="1" hangingPunct="1">
              <a:lnSpc>
                <a:spcPct val="90000"/>
              </a:lnSpc>
              <a:buFont typeface="Wingdings" charset="2"/>
              <a:buNone/>
            </a:pPr>
            <a:r>
              <a:rPr lang="en-AU" altLang="en-US" dirty="0">
                <a:latin typeface="Courier" charset="0"/>
                <a:ea typeface="MS PGothic" charset="-128"/>
              </a:rPr>
              <a:t>meet me after the toga party</a:t>
            </a:r>
          </a:p>
          <a:p>
            <a:pPr lvl="1" eaLnBrk="1" hangingPunct="1">
              <a:lnSpc>
                <a:spcPct val="90000"/>
              </a:lnSpc>
              <a:buFont typeface="Wingdings" charset="2"/>
              <a:buNone/>
            </a:pPr>
            <a:r>
              <a:rPr lang="en-AU" altLang="en-US" dirty="0">
                <a:latin typeface="Courier" charset="0"/>
                <a:ea typeface="MS PGothic" charset="-128"/>
              </a:rPr>
              <a:t>PHHW PH DIWHU WKH WRJD SDUWB</a:t>
            </a:r>
          </a:p>
          <a:p>
            <a:pPr eaLnBrk="1" hangingPunct="1">
              <a:lnSpc>
                <a:spcPct val="90000"/>
              </a:lnSpc>
            </a:pPr>
            <a:endParaRPr lang="en-AU" altLang="en-US" dirty="0">
              <a:latin typeface="Courier New" charset="0"/>
              <a:ea typeface="MS PGothic" charset="-128"/>
            </a:endParaRPr>
          </a:p>
        </p:txBody>
      </p:sp>
      <p:sp>
        <p:nvSpPr>
          <p:cNvPr id="40963"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9369F485-886B-4746-9890-BD15D90B7477}" type="slidenum">
              <a:rPr lang="en-US" altLang="en-US" sz="1200">
                <a:solidFill>
                  <a:srgbClr val="898989"/>
                </a:solidFill>
                <a:latin typeface="Arial" charset="0"/>
              </a:rPr>
              <a:pPr>
                <a:spcBef>
                  <a:spcPct val="0"/>
                </a:spcBef>
                <a:buFontTx/>
                <a:buNone/>
              </a:pPr>
              <a:t>11</a:t>
            </a:fld>
            <a:endParaRPr lang="en-US" altLang="en-US" sz="1200">
              <a:solidFill>
                <a:srgbClr val="898989"/>
              </a:solidFill>
              <a:latin typeface="Arial"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p:txBody>
          <a:bodyPr/>
          <a:lstStyle/>
          <a:p>
            <a:pPr eaLnBrk="1" hangingPunct="1"/>
            <a:r>
              <a:rPr lang="en-AU" altLang="en-US"/>
              <a:t>Caesar Cipher</a:t>
            </a:r>
          </a:p>
        </p:txBody>
      </p:sp>
      <p:sp>
        <p:nvSpPr>
          <p:cNvPr id="43010" name="Rectangle 3"/>
          <p:cNvSpPr>
            <a:spLocks noGrp="1" noChangeArrowheads="1"/>
          </p:cNvSpPr>
          <p:nvPr>
            <p:ph idx="1"/>
          </p:nvPr>
        </p:nvSpPr>
        <p:spPr/>
        <p:txBody>
          <a:bodyPr/>
          <a:lstStyle/>
          <a:p>
            <a:pPr eaLnBrk="1" hangingPunct="1">
              <a:lnSpc>
                <a:spcPct val="90000"/>
              </a:lnSpc>
            </a:pPr>
            <a:r>
              <a:rPr lang="en-US" altLang="en-US">
                <a:ea typeface="MS PGothic" charset="-128"/>
              </a:rPr>
              <a:t>can define transformation as:</a:t>
            </a:r>
          </a:p>
          <a:p>
            <a:pPr lvl="1" eaLnBrk="1" hangingPunct="1">
              <a:lnSpc>
                <a:spcPct val="90000"/>
              </a:lnSpc>
              <a:buFont typeface="Wingdings" charset="2"/>
              <a:buNone/>
            </a:pPr>
            <a:r>
              <a:rPr lang="en-AU" altLang="en-US" sz="1800">
                <a:latin typeface="Courier" charset="0"/>
                <a:ea typeface="MS PGothic" charset="-128"/>
              </a:rPr>
              <a:t>a b c d e f g h i j k l m n o p q r s t u v w x y z</a:t>
            </a:r>
          </a:p>
          <a:p>
            <a:pPr lvl="1" eaLnBrk="1" hangingPunct="1">
              <a:lnSpc>
                <a:spcPct val="90000"/>
              </a:lnSpc>
              <a:buFont typeface="Wingdings" charset="2"/>
              <a:buNone/>
            </a:pPr>
            <a:r>
              <a:rPr lang="en-AU" altLang="en-US" sz="1800">
                <a:latin typeface="Courier" charset="0"/>
                <a:ea typeface="MS PGothic" charset="-128"/>
              </a:rPr>
              <a:t>D E F G H I J K L M N O P Q R S T U V W X Y Z A B C</a:t>
            </a:r>
          </a:p>
          <a:p>
            <a:pPr eaLnBrk="1" hangingPunct="1">
              <a:lnSpc>
                <a:spcPct val="90000"/>
              </a:lnSpc>
            </a:pPr>
            <a:r>
              <a:rPr lang="en-US" altLang="en-US">
                <a:ea typeface="MS PGothic" charset="-128"/>
              </a:rPr>
              <a:t>mathematically give each letter a number</a:t>
            </a:r>
          </a:p>
          <a:p>
            <a:pPr lvl="1" eaLnBrk="1" hangingPunct="1">
              <a:lnSpc>
                <a:spcPct val="90000"/>
              </a:lnSpc>
              <a:buFont typeface="Wingdings" charset="2"/>
              <a:buNone/>
            </a:pPr>
            <a:r>
              <a:rPr lang="en-AU" altLang="en-US" sz="1400">
                <a:latin typeface="Courier" charset="0"/>
                <a:ea typeface="MS PGothic" charset="-128"/>
              </a:rPr>
              <a:t>a b c d e f g h i j  k  l  m  n  o  p  q  r  s  t  u  v  w  x  y  z</a:t>
            </a:r>
          </a:p>
          <a:p>
            <a:pPr lvl="1" eaLnBrk="1" hangingPunct="1">
              <a:lnSpc>
                <a:spcPct val="90000"/>
              </a:lnSpc>
              <a:buFont typeface="Wingdings" charset="2"/>
              <a:buNone/>
            </a:pPr>
            <a:r>
              <a:rPr lang="en-AU" altLang="en-US" sz="1400">
                <a:latin typeface="Courier" charset="0"/>
                <a:ea typeface="MS PGothic" charset="-128"/>
              </a:rPr>
              <a:t>0 1 2 3 4 5 6 7 8 9 10 11 12 13 14 15 16 17 18 19 20 21 22 23 24 25</a:t>
            </a:r>
          </a:p>
          <a:p>
            <a:pPr eaLnBrk="1" hangingPunct="1">
              <a:lnSpc>
                <a:spcPct val="90000"/>
              </a:lnSpc>
            </a:pPr>
            <a:r>
              <a:rPr lang="en-US" altLang="en-US">
                <a:ea typeface="MS PGothic" charset="-128"/>
              </a:rPr>
              <a:t>then have the general form of Caesar cipher:</a:t>
            </a:r>
          </a:p>
          <a:p>
            <a:pPr lvl="1" eaLnBrk="1" hangingPunct="1">
              <a:lnSpc>
                <a:spcPct val="90000"/>
              </a:lnSpc>
              <a:buFont typeface="Wingdings" charset="2"/>
              <a:buNone/>
            </a:pPr>
            <a:r>
              <a:rPr lang="en-AU" altLang="en-US" i="1">
                <a:ea typeface="MS PGothic" charset="-128"/>
              </a:rPr>
              <a:t>c </a:t>
            </a:r>
            <a:r>
              <a:rPr lang="en-AU" altLang="en-US">
                <a:ea typeface="MS PGothic" charset="-128"/>
              </a:rPr>
              <a:t>= E(k, </a:t>
            </a:r>
            <a:r>
              <a:rPr lang="en-AU" altLang="en-US" i="1">
                <a:ea typeface="MS PGothic" charset="-128"/>
              </a:rPr>
              <a:t>p</a:t>
            </a:r>
            <a:r>
              <a:rPr lang="en-AU" altLang="en-US">
                <a:ea typeface="MS PGothic" charset="-128"/>
              </a:rPr>
              <a:t>) = (</a:t>
            </a:r>
            <a:r>
              <a:rPr lang="en-AU" altLang="en-US" i="1">
                <a:ea typeface="MS PGothic" charset="-128"/>
              </a:rPr>
              <a:t>p </a:t>
            </a:r>
            <a:r>
              <a:rPr lang="en-AU" altLang="en-US">
                <a:ea typeface="MS PGothic" charset="-128"/>
              </a:rPr>
              <a:t>+ </a:t>
            </a:r>
            <a:r>
              <a:rPr lang="en-AU" altLang="en-US" i="1">
                <a:ea typeface="MS PGothic" charset="-128"/>
              </a:rPr>
              <a:t>k</a:t>
            </a:r>
            <a:r>
              <a:rPr lang="en-AU" altLang="en-US">
                <a:ea typeface="MS PGothic" charset="-128"/>
              </a:rPr>
              <a:t>) mod (26)</a:t>
            </a:r>
          </a:p>
          <a:p>
            <a:pPr lvl="1" eaLnBrk="1" hangingPunct="1">
              <a:lnSpc>
                <a:spcPct val="90000"/>
              </a:lnSpc>
              <a:buFont typeface="Wingdings" charset="2"/>
              <a:buNone/>
            </a:pPr>
            <a:r>
              <a:rPr lang="en-AU" altLang="en-US" i="1">
                <a:ea typeface="MS PGothic" charset="-128"/>
              </a:rPr>
              <a:t>p </a:t>
            </a:r>
            <a:r>
              <a:rPr lang="en-AU" altLang="en-US">
                <a:ea typeface="MS PGothic" charset="-128"/>
              </a:rPr>
              <a:t>= D(k, c) = (c – </a:t>
            </a:r>
            <a:r>
              <a:rPr lang="en-AU" altLang="en-US" i="1">
                <a:ea typeface="MS PGothic" charset="-128"/>
              </a:rPr>
              <a:t>k</a:t>
            </a:r>
            <a:r>
              <a:rPr lang="en-AU" altLang="en-US">
                <a:ea typeface="MS PGothic" charset="-128"/>
              </a:rPr>
              <a:t>) mod (26)</a:t>
            </a:r>
          </a:p>
          <a:p>
            <a:pPr eaLnBrk="1" hangingPunct="1">
              <a:lnSpc>
                <a:spcPct val="90000"/>
              </a:lnSpc>
            </a:pPr>
            <a:r>
              <a:rPr lang="en-US" altLang="en-US">
                <a:ea typeface="MS PGothic" charset="-128"/>
              </a:rPr>
              <a:t>key is 1 letter long</a:t>
            </a:r>
          </a:p>
          <a:p>
            <a:pPr lvl="1" eaLnBrk="1" hangingPunct="1">
              <a:lnSpc>
                <a:spcPct val="90000"/>
              </a:lnSpc>
              <a:buFont typeface="Wingdings" charset="2"/>
              <a:buNone/>
            </a:pPr>
            <a:endParaRPr lang="en-AU" altLang="en-US" sz="1800">
              <a:latin typeface="Courier New" charset="0"/>
              <a:ea typeface="MS PGothic" charset="-128"/>
            </a:endParaRPr>
          </a:p>
          <a:p>
            <a:pPr eaLnBrk="1" hangingPunct="1">
              <a:lnSpc>
                <a:spcPct val="90000"/>
              </a:lnSpc>
            </a:pPr>
            <a:endParaRPr lang="en-AU" altLang="en-US" sz="2000">
              <a:latin typeface="Courier New" charset="0"/>
              <a:ea typeface="MS PGothic" charset="-128"/>
            </a:endParaRPr>
          </a:p>
        </p:txBody>
      </p:sp>
      <p:sp>
        <p:nvSpPr>
          <p:cNvPr id="43011"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76CD8F50-9F81-D749-A386-C3C098F532D9}" type="slidenum">
              <a:rPr lang="en-US" altLang="en-US" sz="1200">
                <a:solidFill>
                  <a:srgbClr val="898989"/>
                </a:solidFill>
                <a:latin typeface="Arial" charset="0"/>
              </a:rPr>
              <a:pPr>
                <a:spcBef>
                  <a:spcPct val="0"/>
                </a:spcBef>
                <a:buFontTx/>
                <a:buNone/>
              </a:pPr>
              <a:t>12</a:t>
            </a:fld>
            <a:endParaRPr lang="en-US" altLang="en-US" sz="1200">
              <a:solidFill>
                <a:srgbClr val="898989"/>
              </a:solidFill>
              <a:latin typeface="Arial"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p:txBody>
          <a:bodyPr/>
          <a:lstStyle/>
          <a:p>
            <a:pPr eaLnBrk="1" hangingPunct="1"/>
            <a:r>
              <a:rPr lang="en-AU" altLang="en-US"/>
              <a:t>Cryptanalysis of Caesar Cipher </a:t>
            </a:r>
          </a:p>
        </p:txBody>
      </p:sp>
      <p:sp>
        <p:nvSpPr>
          <p:cNvPr id="45058" name="Rectangle 3"/>
          <p:cNvSpPr>
            <a:spLocks noGrp="1" noChangeArrowheads="1"/>
          </p:cNvSpPr>
          <p:nvPr>
            <p:ph idx="1"/>
          </p:nvPr>
        </p:nvSpPr>
        <p:spPr>
          <a:xfrm>
            <a:off x="457200" y="1600200"/>
            <a:ext cx="8686800" cy="4525963"/>
          </a:xfrm>
        </p:spPr>
        <p:txBody>
          <a:bodyPr/>
          <a:lstStyle/>
          <a:p>
            <a:pPr eaLnBrk="1" hangingPunct="1"/>
            <a:r>
              <a:rPr lang="en-AU" altLang="en-US"/>
              <a:t>encryption and decryption algorithms are known</a:t>
            </a:r>
          </a:p>
          <a:p>
            <a:pPr eaLnBrk="1" hangingPunct="1"/>
            <a:r>
              <a:rPr lang="en-AU" altLang="en-US"/>
              <a:t>only have 26 possible ciphers </a:t>
            </a:r>
          </a:p>
          <a:p>
            <a:pPr lvl="1" eaLnBrk="1" hangingPunct="1"/>
            <a:r>
              <a:rPr lang="en-AU" altLang="en-US">
                <a:ea typeface="MS PGothic" charset="-128"/>
              </a:rPr>
              <a:t>A maps to A,B,..Z </a:t>
            </a:r>
          </a:p>
          <a:p>
            <a:pPr lvl="1" eaLnBrk="1" hangingPunct="1"/>
            <a:r>
              <a:rPr lang="en-AU" altLang="en-US"/>
              <a:t>a </a:t>
            </a:r>
            <a:r>
              <a:rPr lang="en-AU" altLang="en-US" b="1"/>
              <a:t>brute force search</a:t>
            </a:r>
            <a:r>
              <a:rPr lang="en-AU" altLang="en-US"/>
              <a:t>, could simply try each in turn </a:t>
            </a:r>
          </a:p>
          <a:p>
            <a:pPr lvl="1" eaLnBrk="1" hangingPunct="1"/>
            <a:r>
              <a:rPr lang="en-US" altLang="en-US"/>
              <a:t>do need to recognize when have plaintext</a:t>
            </a:r>
            <a:endParaRPr lang="en-AU" altLang="en-US"/>
          </a:p>
          <a:p>
            <a:pPr lvl="1" eaLnBrk="1" hangingPunct="1"/>
            <a:r>
              <a:rPr lang="en-AU" altLang="en-US"/>
              <a:t>eg. break ciphertext "GCUA VQ DTGCM“</a:t>
            </a:r>
          </a:p>
          <a:p>
            <a:pPr eaLnBrk="1" hangingPunct="1"/>
            <a:r>
              <a:rPr lang="en-AU" altLang="en-US"/>
              <a:t>language of the plaintext is known and easily recognizable</a:t>
            </a:r>
          </a:p>
        </p:txBody>
      </p:sp>
      <p:sp>
        <p:nvSpPr>
          <p:cNvPr id="45059"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7B2C16FB-533F-CC49-ABD0-643567781D27}" type="slidenum">
              <a:rPr lang="en-US" altLang="en-US" sz="1200">
                <a:solidFill>
                  <a:srgbClr val="898989"/>
                </a:solidFill>
                <a:latin typeface="Arial" charset="0"/>
              </a:rPr>
              <a:pPr>
                <a:spcBef>
                  <a:spcPct val="0"/>
                </a:spcBef>
                <a:buFontTx/>
                <a:buNone/>
              </a:pPr>
              <a:t>13</a:t>
            </a:fld>
            <a:endParaRPr lang="en-US" altLang="en-US" sz="1200">
              <a:solidFill>
                <a:srgbClr val="898989"/>
              </a:solidFill>
              <a:latin typeface="Arial"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p:txBody>
          <a:bodyPr/>
          <a:lstStyle/>
          <a:p>
            <a:pPr eaLnBrk="1" hangingPunct="1"/>
            <a:r>
              <a:rPr lang="en-AU" altLang="en-US"/>
              <a:t>Monoalphabetic Cipher</a:t>
            </a:r>
          </a:p>
        </p:txBody>
      </p:sp>
      <p:sp>
        <p:nvSpPr>
          <p:cNvPr id="45058" name="Rectangle 3"/>
          <p:cNvSpPr>
            <a:spLocks noGrp="1" noChangeArrowheads="1"/>
          </p:cNvSpPr>
          <p:nvPr>
            <p:ph idx="1"/>
          </p:nvPr>
        </p:nvSpPr>
        <p:spPr>
          <a:xfrm>
            <a:off x="457200" y="1600200"/>
            <a:ext cx="8229600" cy="4852988"/>
          </a:xfrm>
        </p:spPr>
        <p:txBody>
          <a:bodyPr/>
          <a:lstStyle/>
          <a:p>
            <a:pPr eaLnBrk="1" hangingPunct="1">
              <a:lnSpc>
                <a:spcPct val="90000"/>
              </a:lnSpc>
            </a:pPr>
            <a:r>
              <a:rPr lang="en-AU" altLang="en-US" sz="2800">
                <a:ea typeface="ＭＳ Ｐゴシック" charset="-128"/>
              </a:rPr>
              <a:t>rather than just shifting the alphabet </a:t>
            </a:r>
          </a:p>
          <a:p>
            <a:pPr eaLnBrk="1" hangingPunct="1">
              <a:lnSpc>
                <a:spcPct val="90000"/>
              </a:lnSpc>
            </a:pPr>
            <a:r>
              <a:rPr lang="en-AU" altLang="en-US" sz="2800">
                <a:ea typeface="ＭＳ Ｐゴシック" charset="-128"/>
              </a:rPr>
              <a:t>could shuffle (jumble) the letters arbitrarily </a:t>
            </a:r>
          </a:p>
          <a:p>
            <a:pPr eaLnBrk="1" hangingPunct="1">
              <a:lnSpc>
                <a:spcPct val="90000"/>
              </a:lnSpc>
            </a:pPr>
            <a:r>
              <a:rPr lang="en-AU" altLang="en-US" sz="2800">
                <a:ea typeface="ＭＳ Ｐゴシック" charset="-128"/>
              </a:rPr>
              <a:t>each plaintext letter maps to a different random ciphertext letter </a:t>
            </a:r>
          </a:p>
          <a:p>
            <a:pPr eaLnBrk="1" hangingPunct="1">
              <a:lnSpc>
                <a:spcPct val="90000"/>
              </a:lnSpc>
            </a:pPr>
            <a:r>
              <a:rPr lang="en-AU" altLang="en-US" sz="2800">
                <a:ea typeface="ＭＳ Ｐゴシック" charset="-128"/>
              </a:rPr>
              <a:t>key is 26 letters long </a:t>
            </a:r>
            <a:endParaRPr lang="en-AU" altLang="en-US" sz="2400">
              <a:latin typeface="Courier" charset="0"/>
              <a:ea typeface="ＭＳ Ｐゴシック" charset="-128"/>
            </a:endParaRPr>
          </a:p>
          <a:p>
            <a:pPr lvl="1" eaLnBrk="1" hangingPunct="1">
              <a:lnSpc>
                <a:spcPct val="90000"/>
              </a:lnSpc>
              <a:buFont typeface="Wingdings" charset="2"/>
              <a:buNone/>
            </a:pPr>
            <a:r>
              <a:rPr lang="en-AU" altLang="en-US" sz="2400">
                <a:latin typeface="Courier" charset="0"/>
                <a:ea typeface="ＭＳ Ｐゴシック" charset="-128"/>
              </a:rPr>
              <a:t>One Mapping:</a:t>
            </a:r>
          </a:p>
          <a:p>
            <a:pPr lvl="1" eaLnBrk="1" hangingPunct="1">
              <a:lnSpc>
                <a:spcPct val="90000"/>
              </a:lnSpc>
              <a:buFont typeface="Wingdings" charset="2"/>
              <a:buNone/>
            </a:pPr>
            <a:r>
              <a:rPr lang="en-AU" altLang="en-US" sz="2400">
                <a:latin typeface="Courier" charset="0"/>
                <a:ea typeface="ＭＳ Ｐゴシック" charset="-128"/>
              </a:rPr>
              <a:t>  abcdefghijklmnopqrstuvwxyz                         </a:t>
            </a:r>
          </a:p>
          <a:p>
            <a:pPr lvl="1" eaLnBrk="1" hangingPunct="1">
              <a:lnSpc>
                <a:spcPct val="90000"/>
              </a:lnSpc>
              <a:buFont typeface="Wingdings" charset="2"/>
              <a:buNone/>
            </a:pPr>
            <a:r>
              <a:rPr lang="en-AU" altLang="en-US" sz="2400">
                <a:latin typeface="Courier" charset="0"/>
                <a:ea typeface="ＭＳ Ｐゴシック" charset="-128"/>
              </a:rPr>
              <a:t>  DKVQFIBJWPESCXHTMYAUOLRGZN</a:t>
            </a:r>
          </a:p>
          <a:p>
            <a:pPr lvl="1" eaLnBrk="1" hangingPunct="1">
              <a:lnSpc>
                <a:spcPct val="90000"/>
              </a:lnSpc>
              <a:buFont typeface="Wingdings" charset="2"/>
              <a:buNone/>
            </a:pPr>
            <a:endParaRPr lang="en-AU" altLang="en-US" sz="2400">
              <a:latin typeface="Courier" charset="0"/>
              <a:ea typeface="ＭＳ Ｐゴシック" charset="-128"/>
            </a:endParaRPr>
          </a:p>
          <a:p>
            <a:pPr lvl="1" eaLnBrk="1" hangingPunct="1">
              <a:lnSpc>
                <a:spcPct val="90000"/>
              </a:lnSpc>
              <a:buFont typeface="Wingdings" charset="2"/>
              <a:buNone/>
            </a:pPr>
            <a:r>
              <a:rPr lang="en-AU" altLang="en-US" sz="2400">
                <a:latin typeface="Courier" charset="0"/>
                <a:ea typeface="ＭＳ Ｐゴシック" charset="-128"/>
              </a:rPr>
              <a:t>Plaintext:  ifwewishtoreplaceletters</a:t>
            </a:r>
          </a:p>
          <a:p>
            <a:pPr lvl="1" eaLnBrk="1" hangingPunct="1">
              <a:lnSpc>
                <a:spcPct val="90000"/>
              </a:lnSpc>
              <a:buFont typeface="Wingdings" charset="2"/>
              <a:buNone/>
            </a:pPr>
            <a:r>
              <a:rPr lang="en-AU" altLang="en-US" sz="2400">
                <a:latin typeface="Courier" charset="0"/>
                <a:ea typeface="ＭＳ Ｐゴシック" charset="-128"/>
              </a:rPr>
              <a:t>Ciphertext: WIRFRWAJUHYFTSDVFSFUUFYA </a:t>
            </a:r>
          </a:p>
          <a:p>
            <a:pPr eaLnBrk="1" hangingPunct="1">
              <a:lnSpc>
                <a:spcPct val="90000"/>
              </a:lnSpc>
            </a:pPr>
            <a:endParaRPr lang="en-AU" altLang="en-US" sz="2800">
              <a:ea typeface="ＭＳ Ｐゴシック" charset="-128"/>
            </a:endParaRPr>
          </a:p>
        </p:txBody>
      </p:sp>
      <p:sp>
        <p:nvSpPr>
          <p:cNvPr id="45059"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A64CD9BF-BA69-EA40-B5AF-4BDF1440FB0B}" type="slidenum">
              <a:rPr lang="en-US" altLang="en-US" sz="1200">
                <a:solidFill>
                  <a:srgbClr val="898989"/>
                </a:solidFill>
                <a:latin typeface="Arial" charset="0"/>
              </a:rPr>
              <a:pPr>
                <a:spcBef>
                  <a:spcPct val="0"/>
                </a:spcBef>
                <a:buFontTx/>
                <a:buNone/>
              </a:pPr>
              <a:t>14</a:t>
            </a:fld>
            <a:endParaRPr lang="en-US" altLang="en-US" sz="1200">
              <a:solidFill>
                <a:srgbClr val="898989"/>
              </a:solidFill>
              <a:latin typeface="Arial" charset="0"/>
            </a:endParaRPr>
          </a:p>
        </p:txBody>
      </p:sp>
    </p:spTree>
    <p:extLst>
      <p:ext uri="{BB962C8B-B14F-4D97-AF65-F5344CB8AC3E}">
        <p14:creationId xmlns:p14="http://schemas.microsoft.com/office/powerpoint/2010/main" val="1853004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p:txBody>
          <a:bodyPr/>
          <a:lstStyle/>
          <a:p>
            <a:pPr eaLnBrk="1" hangingPunct="1"/>
            <a:r>
              <a:rPr lang="en-AU" altLang="en-US"/>
              <a:t>Monoalphabetic Cipher Security</a:t>
            </a:r>
          </a:p>
        </p:txBody>
      </p:sp>
      <p:sp>
        <p:nvSpPr>
          <p:cNvPr id="49154" name="Rectangle 3"/>
          <p:cNvSpPr>
            <a:spLocks noGrp="1" noChangeArrowheads="1"/>
          </p:cNvSpPr>
          <p:nvPr>
            <p:ph idx="1"/>
          </p:nvPr>
        </p:nvSpPr>
        <p:spPr>
          <a:xfrm>
            <a:off x="457200" y="1484784"/>
            <a:ext cx="8578850" cy="4525963"/>
          </a:xfrm>
        </p:spPr>
        <p:txBody>
          <a:bodyPr/>
          <a:lstStyle/>
          <a:p>
            <a:pPr eaLnBrk="1" hangingPunct="1"/>
            <a:r>
              <a:rPr lang="en-AU" altLang="en-US" dirty="0">
                <a:ea typeface="MS PGothic" charset="-128"/>
              </a:rPr>
              <a:t>now have a total of 26! = 4 x 10</a:t>
            </a:r>
            <a:r>
              <a:rPr lang="en-AU" altLang="en-US" baseline="30000" dirty="0">
                <a:ea typeface="MS PGothic" charset="-128"/>
              </a:rPr>
              <a:t>26</a:t>
            </a:r>
            <a:r>
              <a:rPr lang="en-AU" altLang="en-US" dirty="0">
                <a:ea typeface="MS PGothic" charset="-128"/>
              </a:rPr>
              <a:t> keys</a:t>
            </a:r>
          </a:p>
          <a:p>
            <a:pPr lvl="1" eaLnBrk="1" hangingPunct="1"/>
            <a:r>
              <a:rPr lang="en-AU" altLang="en-US" dirty="0">
                <a:ea typeface="MS PGothic" charset="-128"/>
              </a:rPr>
              <a:t>permutation </a:t>
            </a:r>
          </a:p>
          <a:p>
            <a:pPr lvl="1" eaLnBrk="1" hangingPunct="1"/>
            <a:r>
              <a:rPr lang="en-AU" altLang="en-US" dirty="0">
                <a:ea typeface="MS PGothic" charset="-128"/>
              </a:rPr>
              <a:t>key space: 10 orders of magnitude greater than DES</a:t>
            </a:r>
          </a:p>
          <a:p>
            <a:pPr eaLnBrk="1" hangingPunct="1"/>
            <a:r>
              <a:rPr lang="en-AU" altLang="en-US" dirty="0">
                <a:ea typeface="MS PGothic" charset="-128"/>
              </a:rPr>
              <a:t>with so many keys, might think it is secure </a:t>
            </a:r>
          </a:p>
          <a:p>
            <a:pPr eaLnBrk="1" hangingPunct="1"/>
            <a:r>
              <a:rPr lang="en-AU" altLang="en-US" dirty="0">
                <a:ea typeface="MS PGothic" charset="-128"/>
              </a:rPr>
              <a:t>but would be </a:t>
            </a:r>
            <a:r>
              <a:rPr lang="en-AU" altLang="en-US" b="1" dirty="0">
                <a:ea typeface="MS PGothic" charset="-128"/>
              </a:rPr>
              <a:t>!!!WRONG!!!</a:t>
            </a:r>
            <a:r>
              <a:rPr lang="en-AU" altLang="en-US" dirty="0">
                <a:ea typeface="MS PGothic" charset="-128"/>
              </a:rPr>
              <a:t> </a:t>
            </a:r>
          </a:p>
          <a:p>
            <a:pPr eaLnBrk="1" hangingPunct="1"/>
            <a:r>
              <a:rPr lang="en-US" altLang="en-US" dirty="0">
                <a:ea typeface="MS PGothic" charset="-128"/>
              </a:rPr>
              <a:t>problem is </a:t>
            </a:r>
            <a:r>
              <a:rPr lang="en-US" altLang="en-US" dirty="0">
                <a:solidFill>
                  <a:srgbClr val="000099"/>
                </a:solidFill>
                <a:ea typeface="MS PGothic" charset="-128"/>
              </a:rPr>
              <a:t>language characteristics</a:t>
            </a:r>
          </a:p>
          <a:p>
            <a:pPr lvl="1" eaLnBrk="1" hangingPunct="1"/>
            <a:r>
              <a:rPr lang="en-AU" altLang="en-US" sz="2400" dirty="0">
                <a:solidFill>
                  <a:srgbClr val="0E0A99"/>
                </a:solidFill>
              </a:rPr>
              <a:t>letters are not equally commonly used </a:t>
            </a:r>
          </a:p>
          <a:p>
            <a:pPr lvl="1" eaLnBrk="1" hangingPunct="1"/>
            <a:r>
              <a:rPr lang="en-AU" altLang="en-US" sz="2400" dirty="0"/>
              <a:t>in English E is by far the most common letter </a:t>
            </a:r>
          </a:p>
          <a:p>
            <a:pPr lvl="2" eaLnBrk="1" hangingPunct="1"/>
            <a:r>
              <a:rPr lang="en-AU" altLang="en-US" sz="2000" dirty="0">
                <a:ea typeface="MS PGothic" charset="-128"/>
              </a:rPr>
              <a:t>followed by T,R,N,I,O,A,S </a:t>
            </a:r>
          </a:p>
          <a:p>
            <a:pPr lvl="1" eaLnBrk="1" hangingPunct="1"/>
            <a:r>
              <a:rPr lang="en-AU" altLang="en-US" sz="2400" dirty="0"/>
              <a:t>other letters like Z,J,K,Q,X are fairly rare </a:t>
            </a:r>
          </a:p>
          <a:p>
            <a:pPr lvl="1" eaLnBrk="1" hangingPunct="1"/>
            <a:endParaRPr lang="en-AU" altLang="en-US" dirty="0">
              <a:solidFill>
                <a:srgbClr val="000099"/>
              </a:solidFill>
              <a:ea typeface="MS PGothic" charset="-128"/>
            </a:endParaRPr>
          </a:p>
        </p:txBody>
      </p:sp>
      <p:sp>
        <p:nvSpPr>
          <p:cNvPr id="49155"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C4DF5F89-A1D7-BD4F-BFF5-A00051913589}" type="slidenum">
              <a:rPr lang="en-US" altLang="en-US" sz="1200">
                <a:solidFill>
                  <a:srgbClr val="898989"/>
                </a:solidFill>
                <a:latin typeface="Arial" charset="0"/>
              </a:rPr>
              <a:pPr>
                <a:spcBef>
                  <a:spcPct val="0"/>
                </a:spcBef>
                <a:buFontTx/>
                <a:buNone/>
              </a:pPr>
              <a:t>15</a:t>
            </a:fld>
            <a:endParaRPr lang="en-US" altLang="en-US" sz="1200" dirty="0">
              <a:solidFill>
                <a:srgbClr val="898989"/>
              </a:solidFill>
              <a:latin typeface="Arial"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p:nvPr>
        </p:nvSpPr>
        <p:spPr>
          <a:xfrm>
            <a:off x="457200" y="0"/>
            <a:ext cx="8229600" cy="1139825"/>
          </a:xfrm>
        </p:spPr>
        <p:txBody>
          <a:bodyPr/>
          <a:lstStyle/>
          <a:p>
            <a:pPr eaLnBrk="1" hangingPunct="1"/>
            <a:r>
              <a:rPr lang="en-AU" altLang="en-US"/>
              <a:t>English Letter Frequencies</a:t>
            </a:r>
          </a:p>
        </p:txBody>
      </p:sp>
      <p:sp>
        <p:nvSpPr>
          <p:cNvPr id="53251"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09EFCE8F-048C-0146-ABB1-60505774C8FC}" type="slidenum">
              <a:rPr lang="en-US" altLang="en-US" sz="1200">
                <a:solidFill>
                  <a:srgbClr val="898989"/>
                </a:solidFill>
                <a:latin typeface="Arial" charset="0"/>
              </a:rPr>
              <a:pPr>
                <a:spcBef>
                  <a:spcPct val="0"/>
                </a:spcBef>
                <a:buFontTx/>
                <a:buNone/>
              </a:pPr>
              <a:t>16</a:t>
            </a:fld>
            <a:endParaRPr lang="en-US" altLang="en-US" sz="1200">
              <a:solidFill>
                <a:srgbClr val="898989"/>
              </a:solidFill>
              <a:latin typeface="Arial" charset="0"/>
            </a:endParaRPr>
          </a:p>
        </p:txBody>
      </p:sp>
      <p:pic>
        <p:nvPicPr>
          <p:cNvPr id="5"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920568"/>
            <a:ext cx="6101556" cy="4363961"/>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a:spLocks noGrp="1" noChangeArrowheads="1"/>
          </p:cNvSpPr>
          <p:nvPr>
            <p:ph idx="1"/>
          </p:nvPr>
        </p:nvSpPr>
        <p:spPr>
          <a:xfrm>
            <a:off x="372532" y="5303676"/>
            <a:ext cx="8519947" cy="1398652"/>
          </a:xfrm>
        </p:spPr>
        <p:txBody>
          <a:bodyPr/>
          <a:lstStyle/>
          <a:p>
            <a:pPr eaLnBrk="1" hangingPunct="1"/>
            <a:r>
              <a:rPr lang="en-AU" altLang="en-US" sz="2000" dirty="0">
                <a:solidFill>
                  <a:srgbClr val="000000"/>
                </a:solidFill>
                <a:latin typeface="Arial" charset="0"/>
                <a:ea typeface="MS PGothic" charset="-128"/>
                <a:cs typeface="Arial" charset="0"/>
              </a:rPr>
              <a:t>Also useful are frequencies of common </a:t>
            </a:r>
            <a:r>
              <a:rPr lang="en-US" altLang="en-US" sz="2000" dirty="0">
                <a:solidFill>
                  <a:srgbClr val="000000"/>
                </a:solidFill>
                <a:latin typeface="Arial" charset="0"/>
                <a:ea typeface="MS PGothic" charset="-128"/>
                <a:cs typeface="Arial" charset="0"/>
              </a:rPr>
              <a:t>two-letter combinations, known as </a:t>
            </a:r>
            <a:r>
              <a:rPr lang="en-US" altLang="en-US" sz="2000" dirty="0" err="1">
                <a:solidFill>
                  <a:srgbClr val="0E0A99"/>
                </a:solidFill>
                <a:latin typeface="Arial" charset="0"/>
                <a:ea typeface="MS PGothic" charset="-128"/>
                <a:cs typeface="Arial" charset="0"/>
              </a:rPr>
              <a:t>digrams</a:t>
            </a:r>
            <a:r>
              <a:rPr lang="en-US" altLang="en-US" sz="2000" dirty="0">
                <a:solidFill>
                  <a:srgbClr val="000000"/>
                </a:solidFill>
                <a:latin typeface="Arial" charset="0"/>
                <a:ea typeface="MS PGothic" charset="-128"/>
                <a:cs typeface="Arial" charset="0"/>
              </a:rPr>
              <a:t>, and three-letter combinations, known as </a:t>
            </a:r>
            <a:r>
              <a:rPr lang="en-US" altLang="en-US" sz="2000" dirty="0">
                <a:solidFill>
                  <a:srgbClr val="0E0A99"/>
                </a:solidFill>
                <a:latin typeface="Arial" charset="0"/>
                <a:ea typeface="MS PGothic" charset="-128"/>
                <a:cs typeface="Arial" charset="0"/>
              </a:rPr>
              <a:t>trigrams</a:t>
            </a:r>
            <a:r>
              <a:rPr lang="en-US" altLang="en-US" sz="2000" dirty="0">
                <a:solidFill>
                  <a:srgbClr val="000000"/>
                </a:solidFill>
                <a:latin typeface="Arial" charset="0"/>
                <a:ea typeface="MS PGothic" charset="-128"/>
                <a:cs typeface="Arial" charset="0"/>
              </a:rPr>
              <a:t>. </a:t>
            </a:r>
            <a:endParaRPr lang="en-US" altLang="en-US" sz="2000" dirty="0">
              <a:ea typeface="MS PGothic" charset="-128"/>
              <a:cs typeface="Arial" charset="0"/>
            </a:endParaRPr>
          </a:p>
          <a:p>
            <a:pPr eaLnBrk="1" hangingPunct="1"/>
            <a:r>
              <a:rPr lang="en-US" altLang="en-US" sz="2000" dirty="0">
                <a:solidFill>
                  <a:srgbClr val="000000"/>
                </a:solidFill>
                <a:latin typeface="Arial" charset="0"/>
                <a:ea typeface="MS PGothic" charset="-128"/>
                <a:cs typeface="Arial" charset="0"/>
              </a:rPr>
              <a:t>Common libraries exist for single, double, triple, etc. occurrences in a particular language.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p:nvPr>
        </p:nvSpPr>
        <p:spPr/>
        <p:txBody>
          <a:bodyPr/>
          <a:lstStyle/>
          <a:p>
            <a:pPr eaLnBrk="1" hangingPunct="1"/>
            <a:r>
              <a:rPr lang="en-AU" altLang="en-US"/>
              <a:t>Use in Cryptanalysis</a:t>
            </a:r>
          </a:p>
        </p:txBody>
      </p:sp>
      <p:sp>
        <p:nvSpPr>
          <p:cNvPr id="57346" name="Rectangle 3"/>
          <p:cNvSpPr>
            <a:spLocks noGrp="1" noChangeArrowheads="1"/>
          </p:cNvSpPr>
          <p:nvPr>
            <p:ph idx="1"/>
          </p:nvPr>
        </p:nvSpPr>
        <p:spPr>
          <a:xfrm>
            <a:off x="457200" y="1341438"/>
            <a:ext cx="8229600" cy="5040312"/>
          </a:xfrm>
        </p:spPr>
        <p:txBody>
          <a:bodyPr/>
          <a:lstStyle/>
          <a:p>
            <a:pPr eaLnBrk="1" hangingPunct="1"/>
            <a:r>
              <a:rPr lang="en-AU" altLang="en-US" sz="2800" dirty="0">
                <a:ea typeface="MS PGothic" charset="-128"/>
              </a:rPr>
              <a:t>key concept - </a:t>
            </a:r>
            <a:r>
              <a:rPr lang="en-AU" altLang="en-US" sz="2800" dirty="0" err="1">
                <a:solidFill>
                  <a:srgbClr val="0E0A99"/>
                </a:solidFill>
                <a:ea typeface="MS PGothic" charset="-128"/>
              </a:rPr>
              <a:t>monoalphabetic</a:t>
            </a:r>
            <a:r>
              <a:rPr lang="en-AU" altLang="en-US" sz="2800" dirty="0">
                <a:solidFill>
                  <a:srgbClr val="0E0A99"/>
                </a:solidFill>
                <a:ea typeface="MS PGothic" charset="-128"/>
              </a:rPr>
              <a:t> substitution ciphers do not change relative letter frequencies</a:t>
            </a:r>
            <a:r>
              <a:rPr lang="en-AU" altLang="en-US" sz="2800" dirty="0">
                <a:ea typeface="MS PGothic" charset="-128"/>
              </a:rPr>
              <a:t> </a:t>
            </a:r>
          </a:p>
          <a:p>
            <a:pPr eaLnBrk="1" hangingPunct="1"/>
            <a:r>
              <a:rPr lang="en-AU" altLang="en-US" sz="2800" dirty="0">
                <a:ea typeface="MS PGothic" charset="-128"/>
              </a:rPr>
              <a:t>discovered by Arabian scientists in 9</a:t>
            </a:r>
            <a:r>
              <a:rPr lang="en-AU" altLang="en-US" sz="2800" baseline="30000" dirty="0">
                <a:ea typeface="MS PGothic" charset="-128"/>
              </a:rPr>
              <a:t>th</a:t>
            </a:r>
            <a:r>
              <a:rPr lang="en-AU" altLang="en-US" sz="2800" dirty="0">
                <a:ea typeface="MS PGothic" charset="-128"/>
              </a:rPr>
              <a:t> century</a:t>
            </a:r>
          </a:p>
          <a:p>
            <a:pPr eaLnBrk="1" hangingPunct="1"/>
            <a:r>
              <a:rPr lang="en-AU" altLang="en-US" sz="2800" dirty="0">
                <a:solidFill>
                  <a:srgbClr val="0E0A99"/>
                </a:solidFill>
                <a:ea typeface="MS PGothic" charset="-128"/>
              </a:rPr>
              <a:t>calculate letter frequencies for </a:t>
            </a:r>
            <a:r>
              <a:rPr lang="en-AU" altLang="en-US" sz="2800" dirty="0" err="1">
                <a:solidFill>
                  <a:srgbClr val="0E0A99"/>
                </a:solidFill>
                <a:ea typeface="MS PGothic" charset="-128"/>
              </a:rPr>
              <a:t>ciphertext</a:t>
            </a:r>
            <a:endParaRPr lang="en-AU" altLang="en-US" sz="2800" dirty="0">
              <a:solidFill>
                <a:srgbClr val="0E0A99"/>
              </a:solidFill>
              <a:ea typeface="MS PGothic" charset="-128"/>
            </a:endParaRPr>
          </a:p>
          <a:p>
            <a:pPr eaLnBrk="1" hangingPunct="1"/>
            <a:r>
              <a:rPr lang="en-AU" altLang="en-US" sz="2800" dirty="0">
                <a:solidFill>
                  <a:srgbClr val="0E0A99"/>
                </a:solidFill>
                <a:ea typeface="MS PGothic" charset="-128"/>
              </a:rPr>
              <a:t>compare counts/plots against known values </a:t>
            </a:r>
          </a:p>
          <a:p>
            <a:pPr eaLnBrk="1" hangingPunct="1"/>
            <a:r>
              <a:rPr lang="en-US" altLang="en-US" sz="2800" dirty="0">
                <a:ea typeface="MS PGothic" charset="-128"/>
              </a:rPr>
              <a:t>for </a:t>
            </a:r>
            <a:r>
              <a:rPr lang="en-AU" altLang="en-US" sz="2800" dirty="0" err="1">
                <a:ea typeface="MS PGothic" charset="-128"/>
              </a:rPr>
              <a:t>monoalphabetic</a:t>
            </a:r>
            <a:r>
              <a:rPr lang="en-AU" altLang="en-US" sz="2800" dirty="0">
                <a:ea typeface="MS PGothic" charset="-128"/>
              </a:rPr>
              <a:t> must identify each letter</a:t>
            </a:r>
          </a:p>
          <a:p>
            <a:pPr lvl="1" eaLnBrk="1" hangingPunct="1"/>
            <a:r>
              <a:rPr lang="en-US" altLang="en-US" sz="2400" dirty="0">
                <a:ea typeface="MS PGothic" charset="-128"/>
              </a:rPr>
              <a:t>tables of common double/triple letters help</a:t>
            </a:r>
          </a:p>
          <a:p>
            <a:pPr lvl="1" eaLnBrk="1" hangingPunct="1"/>
            <a:r>
              <a:rPr lang="en-US" altLang="en-US" sz="2400" dirty="0">
                <a:ea typeface="MS PGothic" charset="-128"/>
              </a:rPr>
              <a:t>the most frequent trigram is “the”</a:t>
            </a:r>
            <a:endParaRPr lang="en-AU" altLang="en-US" sz="2400" dirty="0">
              <a:ea typeface="MS PGothic" charset="-128"/>
            </a:endParaRPr>
          </a:p>
        </p:txBody>
      </p:sp>
      <p:sp>
        <p:nvSpPr>
          <p:cNvPr id="57347"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012489A2-6612-7E4C-90FF-2687D465F3D8}" type="slidenum">
              <a:rPr lang="en-US" altLang="en-US" sz="1200">
                <a:solidFill>
                  <a:srgbClr val="898989"/>
                </a:solidFill>
                <a:latin typeface="Arial" charset="0"/>
              </a:rPr>
              <a:pPr>
                <a:spcBef>
                  <a:spcPct val="0"/>
                </a:spcBef>
                <a:buFontTx/>
                <a:buNone/>
              </a:pPr>
              <a:t>17</a:t>
            </a:fld>
            <a:endParaRPr lang="en-US" altLang="en-US" sz="1200">
              <a:solidFill>
                <a:srgbClr val="898989"/>
              </a:solidFill>
              <a:latin typeface="Arial"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ChangeArrowheads="1"/>
          </p:cNvSpPr>
          <p:nvPr>
            <p:ph type="title"/>
          </p:nvPr>
        </p:nvSpPr>
        <p:spPr/>
        <p:txBody>
          <a:bodyPr/>
          <a:lstStyle/>
          <a:p>
            <a:pPr eaLnBrk="1" hangingPunct="1"/>
            <a:r>
              <a:rPr lang="en-AU" altLang="en-US"/>
              <a:t>Transposition Ciphers</a:t>
            </a:r>
          </a:p>
        </p:txBody>
      </p:sp>
      <p:sp>
        <p:nvSpPr>
          <p:cNvPr id="61442" name="Rectangle 3"/>
          <p:cNvSpPr>
            <a:spLocks noGrp="1" noChangeArrowheads="1"/>
          </p:cNvSpPr>
          <p:nvPr>
            <p:ph idx="1"/>
          </p:nvPr>
        </p:nvSpPr>
        <p:spPr/>
        <p:txBody>
          <a:bodyPr/>
          <a:lstStyle/>
          <a:p>
            <a:pPr eaLnBrk="1" hangingPunct="1"/>
            <a:r>
              <a:rPr lang="en-AU" altLang="en-US" dirty="0"/>
              <a:t>now consider classical </a:t>
            </a:r>
            <a:r>
              <a:rPr lang="en-AU" altLang="en-US" dirty="0">
                <a:solidFill>
                  <a:srgbClr val="0E0A99"/>
                </a:solidFill>
              </a:rPr>
              <a:t>transposition</a:t>
            </a:r>
            <a:r>
              <a:rPr lang="en-AU" altLang="en-US" dirty="0"/>
              <a:t> or </a:t>
            </a:r>
            <a:r>
              <a:rPr lang="en-AU" altLang="en-US" dirty="0">
                <a:solidFill>
                  <a:srgbClr val="0E0A99"/>
                </a:solidFill>
              </a:rPr>
              <a:t>permutation</a:t>
            </a:r>
            <a:r>
              <a:rPr lang="en-AU" altLang="en-US" dirty="0"/>
              <a:t> ciphers </a:t>
            </a:r>
          </a:p>
          <a:p>
            <a:pPr eaLnBrk="1" hangingPunct="1"/>
            <a:r>
              <a:rPr lang="en-AU" altLang="en-US" dirty="0"/>
              <a:t>these hide the message by rearranging the letter order </a:t>
            </a:r>
          </a:p>
          <a:p>
            <a:pPr eaLnBrk="1" hangingPunct="1"/>
            <a:r>
              <a:rPr lang="en-AU" altLang="en-US" dirty="0"/>
              <a:t>without altering the actual letters used</a:t>
            </a:r>
          </a:p>
          <a:p>
            <a:pPr eaLnBrk="1" hangingPunct="1"/>
            <a:r>
              <a:rPr lang="en-AU" altLang="en-US" dirty="0"/>
              <a:t>can recognise these since have the same frequency distribution as the original text </a:t>
            </a:r>
          </a:p>
        </p:txBody>
      </p:sp>
      <p:sp>
        <p:nvSpPr>
          <p:cNvPr id="61443"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D8F52DF9-81C0-4145-B390-C76E79746104}" type="slidenum">
              <a:rPr lang="en-US" altLang="en-US" sz="1200">
                <a:solidFill>
                  <a:srgbClr val="898989"/>
                </a:solidFill>
                <a:latin typeface="Arial" charset="0"/>
              </a:rPr>
              <a:pPr>
                <a:spcBef>
                  <a:spcPct val="0"/>
                </a:spcBef>
                <a:buFontTx/>
                <a:buNone/>
              </a:pPr>
              <a:t>18</a:t>
            </a:fld>
            <a:endParaRPr lang="en-US" altLang="en-US" sz="1200">
              <a:solidFill>
                <a:srgbClr val="898989"/>
              </a:solidFill>
              <a:latin typeface="Arial"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ChangeArrowheads="1"/>
          </p:cNvSpPr>
          <p:nvPr>
            <p:ph type="title"/>
          </p:nvPr>
        </p:nvSpPr>
        <p:spPr/>
        <p:txBody>
          <a:bodyPr/>
          <a:lstStyle/>
          <a:p>
            <a:pPr eaLnBrk="1" hangingPunct="1"/>
            <a:r>
              <a:rPr lang="en-AU" altLang="en-US"/>
              <a:t>Rail Fence cipher</a:t>
            </a:r>
          </a:p>
        </p:txBody>
      </p:sp>
      <p:sp>
        <p:nvSpPr>
          <p:cNvPr id="63490" name="Rectangle 3"/>
          <p:cNvSpPr>
            <a:spLocks noGrp="1" noChangeArrowheads="1"/>
          </p:cNvSpPr>
          <p:nvPr>
            <p:ph idx="1"/>
          </p:nvPr>
        </p:nvSpPr>
        <p:spPr/>
        <p:txBody>
          <a:bodyPr/>
          <a:lstStyle/>
          <a:p>
            <a:pPr eaLnBrk="1" hangingPunct="1">
              <a:lnSpc>
                <a:spcPct val="90000"/>
              </a:lnSpc>
            </a:pPr>
            <a:r>
              <a:rPr lang="en-AU" altLang="en-US" sz="3600">
                <a:ea typeface="MS PGothic" charset="-128"/>
              </a:rPr>
              <a:t>write message letters out diagonally over a number of rows </a:t>
            </a:r>
          </a:p>
          <a:p>
            <a:pPr eaLnBrk="1" hangingPunct="1">
              <a:lnSpc>
                <a:spcPct val="90000"/>
              </a:lnSpc>
            </a:pPr>
            <a:r>
              <a:rPr lang="en-AU" altLang="en-US" sz="3600">
                <a:ea typeface="MS PGothic" charset="-128"/>
              </a:rPr>
              <a:t>then read off cipher row by row</a:t>
            </a:r>
          </a:p>
          <a:p>
            <a:pPr eaLnBrk="1" hangingPunct="1">
              <a:lnSpc>
                <a:spcPct val="90000"/>
              </a:lnSpc>
            </a:pPr>
            <a:r>
              <a:rPr lang="en-US" altLang="en-US" sz="3600">
                <a:ea typeface="MS PGothic" charset="-128"/>
              </a:rPr>
              <a:t>eg. write message out as:</a:t>
            </a:r>
            <a:endParaRPr lang="en-AU" altLang="en-US" sz="3600">
              <a:ea typeface="MS PGothic" charset="-128"/>
            </a:endParaRPr>
          </a:p>
          <a:p>
            <a:pPr lvl="1" eaLnBrk="1" hangingPunct="1">
              <a:lnSpc>
                <a:spcPct val="90000"/>
              </a:lnSpc>
              <a:buFont typeface="Wingdings" charset="2"/>
              <a:buNone/>
            </a:pPr>
            <a:r>
              <a:rPr lang="en-AU" altLang="en-US">
                <a:latin typeface="Courier New" charset="0"/>
                <a:ea typeface="MS PGothic" charset="-128"/>
              </a:rPr>
              <a:t>m e m a t r h t g p r y</a:t>
            </a:r>
          </a:p>
          <a:p>
            <a:pPr lvl="1" eaLnBrk="1" hangingPunct="1">
              <a:lnSpc>
                <a:spcPct val="90000"/>
              </a:lnSpc>
              <a:buFont typeface="Wingdings" charset="2"/>
              <a:buNone/>
            </a:pPr>
            <a:r>
              <a:rPr lang="en-AU" altLang="en-US">
                <a:latin typeface="Courier New" charset="0"/>
                <a:ea typeface="MS PGothic" charset="-128"/>
              </a:rPr>
              <a:t> e t e f e t e o a a t</a:t>
            </a:r>
          </a:p>
          <a:p>
            <a:pPr eaLnBrk="1" hangingPunct="1">
              <a:lnSpc>
                <a:spcPct val="90000"/>
              </a:lnSpc>
            </a:pPr>
            <a:r>
              <a:rPr lang="en-US" altLang="en-US" sz="3600">
                <a:ea typeface="MS PGothic" charset="-128"/>
              </a:rPr>
              <a:t>giving ciphertext</a:t>
            </a:r>
          </a:p>
          <a:p>
            <a:pPr lvl="1" eaLnBrk="1" hangingPunct="1">
              <a:lnSpc>
                <a:spcPct val="90000"/>
              </a:lnSpc>
              <a:buFont typeface="Wingdings" charset="2"/>
              <a:buNone/>
            </a:pPr>
            <a:r>
              <a:rPr lang="en-AU" altLang="en-US">
                <a:latin typeface="Courier New" charset="0"/>
                <a:ea typeface="MS PGothic" charset="-128"/>
              </a:rPr>
              <a:t>MEMATRHTGPRYETEFETEOAAT</a:t>
            </a:r>
          </a:p>
          <a:p>
            <a:pPr lvl="1" eaLnBrk="1" hangingPunct="1">
              <a:lnSpc>
                <a:spcPct val="90000"/>
              </a:lnSpc>
              <a:buFont typeface="Wingdings" charset="2"/>
              <a:buNone/>
            </a:pPr>
            <a:endParaRPr lang="en-AU" altLang="en-US" sz="2400">
              <a:ea typeface="MS PGothic" charset="-128"/>
            </a:endParaRPr>
          </a:p>
          <a:p>
            <a:pPr lvl="1" eaLnBrk="1" hangingPunct="1">
              <a:lnSpc>
                <a:spcPct val="90000"/>
              </a:lnSpc>
            </a:pPr>
            <a:endParaRPr lang="en-AU" altLang="en-US" sz="2400">
              <a:ea typeface="MS PGothic" charset="-128"/>
            </a:endParaRPr>
          </a:p>
        </p:txBody>
      </p:sp>
      <p:sp>
        <p:nvSpPr>
          <p:cNvPr id="63491"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2B493C0B-363A-4548-88E3-9E3FA109BA67}" type="slidenum">
              <a:rPr lang="en-US" altLang="en-US" sz="1200">
                <a:solidFill>
                  <a:srgbClr val="898989"/>
                </a:solidFill>
                <a:latin typeface="Arial" charset="0"/>
              </a:rPr>
              <a:pPr>
                <a:spcBef>
                  <a:spcPct val="0"/>
                </a:spcBef>
                <a:buFontTx/>
                <a:buNone/>
              </a:pPr>
              <a:t>19</a:t>
            </a:fld>
            <a:endParaRPr lang="en-US" altLang="en-US" sz="1200">
              <a:solidFill>
                <a:srgbClr val="898989"/>
              </a:solidFill>
              <a:latin typeface="Arial"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title"/>
          </p:nvPr>
        </p:nvSpPr>
        <p:spPr/>
        <p:txBody>
          <a:bodyPr/>
          <a:lstStyle/>
          <a:p>
            <a:pPr eaLnBrk="1" hangingPunct="1"/>
            <a:r>
              <a:rPr lang="en-US" altLang="en-US">
                <a:ea typeface="ＭＳ Ｐゴシック" panose="020B0600070205080204" pitchFamily="34" charset="-128"/>
              </a:rPr>
              <a:t>Model for Network Security</a:t>
            </a:r>
            <a:endParaRPr lang="en-AU" altLang="en-US">
              <a:ea typeface="ＭＳ Ｐゴシック" panose="020B0600070205080204" pitchFamily="34" charset="-128"/>
            </a:endParaRPr>
          </a:p>
        </p:txBody>
      </p:sp>
      <p:pic>
        <p:nvPicPr>
          <p:cNvPr id="78850"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24000"/>
            <a:ext cx="9144000" cy="4876800"/>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1"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9DD2D45-92EE-4B75-AEA7-B881E1CE2E04}" type="slidenum">
              <a:rPr lang="en-US" altLang="en-US" sz="1200" smtClean="0">
                <a:solidFill>
                  <a:srgbClr val="898989"/>
                </a:solidFill>
                <a:latin typeface="Arial" panose="020B0604020202020204" pitchFamily="34" charset="0"/>
                <a:ea typeface="ＭＳ Ｐゴシック" panose="020B0600070205080204" pitchFamily="34" charset="-128"/>
              </a:rPr>
              <a:pPr>
                <a:spcBef>
                  <a:spcPct val="0"/>
                </a:spcBef>
                <a:buFontTx/>
                <a:buNone/>
              </a:pPr>
              <a:t>2</a:t>
            </a:fld>
            <a:endParaRPr lang="en-US" altLang="en-US" sz="1200">
              <a:solidFill>
                <a:srgbClr val="898989"/>
              </a:solidFill>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935537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ChangeArrowheads="1"/>
          </p:cNvSpPr>
          <p:nvPr>
            <p:ph type="title"/>
          </p:nvPr>
        </p:nvSpPr>
        <p:spPr/>
        <p:txBody>
          <a:bodyPr/>
          <a:lstStyle/>
          <a:p>
            <a:pPr eaLnBrk="1" hangingPunct="1"/>
            <a:r>
              <a:rPr lang="en-US" altLang="en-US">
                <a:ea typeface="MS PGothic" charset="-128"/>
              </a:rPr>
              <a:t>Product Ciphers</a:t>
            </a:r>
            <a:endParaRPr lang="en-AU" altLang="en-US">
              <a:ea typeface="MS PGothic" charset="-128"/>
            </a:endParaRPr>
          </a:p>
        </p:txBody>
      </p:sp>
      <p:sp>
        <p:nvSpPr>
          <p:cNvPr id="69634" name="Rectangle 3"/>
          <p:cNvSpPr>
            <a:spLocks noGrp="1" noChangeArrowheads="1"/>
          </p:cNvSpPr>
          <p:nvPr>
            <p:ph idx="1"/>
          </p:nvPr>
        </p:nvSpPr>
        <p:spPr/>
        <p:txBody>
          <a:bodyPr/>
          <a:lstStyle/>
          <a:p>
            <a:pPr eaLnBrk="1" hangingPunct="1">
              <a:lnSpc>
                <a:spcPct val="90000"/>
              </a:lnSpc>
            </a:pPr>
            <a:r>
              <a:rPr lang="en-AU" altLang="en-US" sz="2800" dirty="0">
                <a:ea typeface="MS PGothic" charset="-128"/>
              </a:rPr>
              <a:t>ciphers using single substitution or transposition are not secure because of language characteristics</a:t>
            </a:r>
          </a:p>
          <a:p>
            <a:pPr eaLnBrk="1" hangingPunct="1">
              <a:lnSpc>
                <a:spcPct val="90000"/>
              </a:lnSpc>
            </a:pPr>
            <a:r>
              <a:rPr lang="en-AU" altLang="en-US" sz="2800" dirty="0">
                <a:ea typeface="MS PGothic" charset="-128"/>
              </a:rPr>
              <a:t>hence consider using several ciphers in succession to make harder, but: </a:t>
            </a:r>
          </a:p>
          <a:p>
            <a:pPr lvl="1" eaLnBrk="1" hangingPunct="1">
              <a:lnSpc>
                <a:spcPct val="90000"/>
              </a:lnSpc>
            </a:pPr>
            <a:r>
              <a:rPr lang="en-AU" altLang="en-US" sz="2400" dirty="0">
                <a:ea typeface="MS PGothic" charset="-128"/>
              </a:rPr>
              <a:t>two substitutions make a more complex substitution </a:t>
            </a:r>
          </a:p>
          <a:p>
            <a:pPr lvl="1" eaLnBrk="1" hangingPunct="1">
              <a:lnSpc>
                <a:spcPct val="90000"/>
              </a:lnSpc>
            </a:pPr>
            <a:r>
              <a:rPr lang="en-AU" altLang="en-US" sz="2400" dirty="0">
                <a:ea typeface="MS PGothic" charset="-128"/>
              </a:rPr>
              <a:t>two transpositions make a more complex transposition </a:t>
            </a:r>
          </a:p>
          <a:p>
            <a:pPr lvl="1" eaLnBrk="1" hangingPunct="1">
              <a:lnSpc>
                <a:spcPct val="90000"/>
              </a:lnSpc>
            </a:pPr>
            <a:r>
              <a:rPr lang="en-AU" altLang="en-US" sz="2400" dirty="0">
                <a:solidFill>
                  <a:srgbClr val="0E0A99"/>
                </a:solidFill>
                <a:ea typeface="MS PGothic" charset="-128"/>
              </a:rPr>
              <a:t>but a substitution followed by a transposition makes a new much harder cipher </a:t>
            </a:r>
          </a:p>
          <a:p>
            <a:pPr eaLnBrk="1" hangingPunct="1">
              <a:lnSpc>
                <a:spcPct val="90000"/>
              </a:lnSpc>
            </a:pPr>
            <a:r>
              <a:rPr lang="en-US" altLang="en-US" sz="2800" dirty="0">
                <a:ea typeface="MS PGothic" charset="-128"/>
              </a:rPr>
              <a:t>this is bridge from classical to modern ciphers</a:t>
            </a:r>
            <a:endParaRPr lang="en-AU" altLang="en-US" sz="2800" dirty="0">
              <a:ea typeface="MS PGothic" charset="-128"/>
            </a:endParaRPr>
          </a:p>
          <a:p>
            <a:pPr eaLnBrk="1" hangingPunct="1">
              <a:lnSpc>
                <a:spcPct val="90000"/>
              </a:lnSpc>
            </a:pPr>
            <a:endParaRPr lang="en-AU" altLang="en-US" sz="2800" dirty="0">
              <a:ea typeface="MS PGothic" charset="-128"/>
            </a:endParaRPr>
          </a:p>
        </p:txBody>
      </p:sp>
      <p:sp>
        <p:nvSpPr>
          <p:cNvPr id="69635"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3EA72D54-4DA6-9549-B913-0CCE4BC41FF0}" type="slidenum">
              <a:rPr lang="en-US" altLang="en-US" sz="1200">
                <a:solidFill>
                  <a:srgbClr val="898989"/>
                </a:solidFill>
                <a:latin typeface="Arial" charset="0"/>
              </a:rPr>
              <a:pPr>
                <a:spcBef>
                  <a:spcPct val="0"/>
                </a:spcBef>
                <a:buFontTx/>
                <a:buNone/>
              </a:pPr>
              <a:t>20</a:t>
            </a:fld>
            <a:endParaRPr lang="en-US" altLang="en-US" sz="1200">
              <a:solidFill>
                <a:srgbClr val="898989"/>
              </a:solidFill>
              <a:latin typeface="Arial"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ChangeArrowheads="1"/>
          </p:cNvSpPr>
          <p:nvPr>
            <p:ph type="title"/>
          </p:nvPr>
        </p:nvSpPr>
        <p:spPr>
          <a:xfrm>
            <a:off x="539552" y="332656"/>
            <a:ext cx="3312368" cy="1084982"/>
          </a:xfrm>
        </p:spPr>
        <p:txBody>
          <a:bodyPr/>
          <a:lstStyle/>
          <a:p>
            <a:pPr eaLnBrk="1" hangingPunct="1"/>
            <a:r>
              <a:rPr lang="en-US" altLang="en-US" dirty="0" err="1">
                <a:ea typeface="MS PGothic" charset="-128"/>
              </a:rPr>
              <a:t>Hagelin</a:t>
            </a:r>
            <a:r>
              <a:rPr lang="en-US" altLang="en-US" dirty="0">
                <a:ea typeface="MS PGothic" charset="-128"/>
              </a:rPr>
              <a:t> Rotor Machine</a:t>
            </a:r>
            <a:endParaRPr lang="en-AU" altLang="en-US" dirty="0">
              <a:ea typeface="MS PGothic" charset="-128"/>
            </a:endParaRPr>
          </a:p>
        </p:txBody>
      </p:sp>
      <p:pic>
        <p:nvPicPr>
          <p:cNvPr id="71682" name="Picture 7" descr="hagelin.jpg                                                    0009E660  Mnementh                      BEAE7A2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615" y="1700808"/>
            <a:ext cx="3175305" cy="4425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3"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8480B085-9A4A-4E4D-A556-36DAAB8D98C0}" type="slidenum">
              <a:rPr lang="en-US" altLang="en-US" sz="1200">
                <a:solidFill>
                  <a:srgbClr val="898989"/>
                </a:solidFill>
                <a:latin typeface="Arial" charset="0"/>
              </a:rPr>
              <a:pPr>
                <a:spcBef>
                  <a:spcPct val="0"/>
                </a:spcBef>
                <a:buFontTx/>
                <a:buNone/>
              </a:pPr>
              <a:t>21</a:t>
            </a:fld>
            <a:endParaRPr lang="en-US" altLang="en-US" sz="1200">
              <a:solidFill>
                <a:srgbClr val="898989"/>
              </a:solidFill>
              <a:latin typeface="Arial" charset="0"/>
            </a:endParaRPr>
          </a:p>
        </p:txBody>
      </p:sp>
      <p:pic>
        <p:nvPicPr>
          <p:cNvPr id="3" name="Picture 2"/>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rot="5400000">
            <a:off x="4211960" y="2492898"/>
            <a:ext cx="4896544" cy="3312368"/>
          </a:xfrm>
          <a:prstGeom prst="rect">
            <a:avLst/>
          </a:prstGeom>
        </p:spPr>
      </p:pic>
      <p:sp>
        <p:nvSpPr>
          <p:cNvPr id="8" name="Rectangle 2"/>
          <p:cNvSpPr txBox="1">
            <a:spLocks noChangeArrowheads="1"/>
          </p:cNvSpPr>
          <p:nvPr/>
        </p:nvSpPr>
        <p:spPr bwMode="auto">
          <a:xfrm>
            <a:off x="4716016" y="308473"/>
            <a:ext cx="3312368" cy="1084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dirty="0"/>
              <a:t>Enigma Machine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457200" y="0"/>
            <a:ext cx="8229600" cy="1139825"/>
          </a:xfrm>
        </p:spPr>
        <p:txBody>
          <a:bodyPr/>
          <a:lstStyle/>
          <a:p>
            <a:pPr eaLnBrk="1" hangingPunct="1"/>
            <a:r>
              <a:rPr lang="en-US" altLang="en-US" dirty="0"/>
              <a:t>Block vs. Stream Ciphers</a:t>
            </a:r>
          </a:p>
        </p:txBody>
      </p:sp>
      <p:pic>
        <p:nvPicPr>
          <p:cNvPr id="21506"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066800"/>
            <a:ext cx="5516563" cy="5648325"/>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ounded Rectangular Callout 1"/>
          <p:cNvSpPr/>
          <p:nvPr/>
        </p:nvSpPr>
        <p:spPr>
          <a:xfrm>
            <a:off x="271463" y="2060575"/>
            <a:ext cx="1428750" cy="576263"/>
          </a:xfrm>
          <a:prstGeom prst="wedgeRoundRectCallout">
            <a:avLst>
              <a:gd name="adj1" fmla="val 69262"/>
              <a:gd name="adj2" fmla="val -11431"/>
              <a:gd name="adj3" fmla="val 16667"/>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b="1" dirty="0" err="1">
                <a:solidFill>
                  <a:schemeClr val="tx1"/>
                </a:solidFill>
              </a:rPr>
              <a:t>keystream</a:t>
            </a:r>
            <a:endParaRPr lang="en-US" sz="2000" b="1" dirty="0">
              <a:solidFill>
                <a:schemeClr val="tx1"/>
              </a:solidFill>
            </a:endParaRPr>
          </a:p>
        </p:txBody>
      </p:sp>
      <p:sp>
        <p:nvSpPr>
          <p:cNvPr id="5" name="Rounded Rectangular Callout 4"/>
          <p:cNvSpPr/>
          <p:nvPr/>
        </p:nvSpPr>
        <p:spPr>
          <a:xfrm>
            <a:off x="6743700" y="2060575"/>
            <a:ext cx="1428750" cy="576263"/>
          </a:xfrm>
          <a:prstGeom prst="wedgeRoundRectCallout">
            <a:avLst>
              <a:gd name="adj1" fmla="val -85881"/>
              <a:gd name="adj2" fmla="val -7082"/>
              <a:gd name="adj3" fmla="val 16667"/>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b="1">
                <a:solidFill>
                  <a:schemeClr val="tx1"/>
                </a:solidFill>
                <a:ea typeface="ＭＳ Ｐゴシック" pitchFamily="34" charset="-128"/>
              </a:rPr>
              <a:t>keystream</a:t>
            </a:r>
            <a:endParaRPr lang="en-US" b="1">
              <a:solidFill>
                <a:schemeClr val="tx1"/>
              </a:solidFill>
              <a:ea typeface="ＭＳ Ｐゴシック" pitchFamily="34" charset="-128"/>
            </a:endParaRPr>
          </a:p>
        </p:txBody>
      </p:sp>
      <p:sp>
        <p:nvSpPr>
          <p:cNvPr id="2150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8AD03C0-1AA9-4CAF-8265-259F19CDE2A3}" type="slidenum">
              <a:rPr lang="en-US" altLang="en-US" sz="1200" smtClean="0">
                <a:solidFill>
                  <a:srgbClr val="898989"/>
                </a:solidFill>
                <a:latin typeface="Arial" panose="020B0604020202020204" pitchFamily="34" charset="0"/>
                <a:ea typeface="ＭＳ Ｐゴシック" panose="020B0600070205080204" pitchFamily="34" charset="-128"/>
              </a:rPr>
              <a:pPr>
                <a:spcBef>
                  <a:spcPct val="0"/>
                </a:spcBef>
                <a:buFontTx/>
                <a:buNone/>
              </a:pPr>
              <a:t>22</a:t>
            </a:fld>
            <a:endParaRPr lang="en-US" altLang="en-US" sz="1200">
              <a:solidFill>
                <a:srgbClr val="898989"/>
              </a:solidFill>
              <a:latin typeface="Arial" panose="020B0604020202020204" pitchFamily="34" charset="0"/>
              <a:ea typeface="ＭＳ Ｐゴシック" panose="020B0600070205080204" pitchFamily="34" charset="-128"/>
            </a:endParaRPr>
          </a:p>
        </p:txBody>
      </p:sp>
      <p:sp>
        <p:nvSpPr>
          <p:cNvPr id="21510" name="TextBox 5"/>
          <p:cNvSpPr txBox="1">
            <a:spLocks noChangeArrowheads="1"/>
          </p:cNvSpPr>
          <p:nvPr/>
        </p:nvSpPr>
        <p:spPr bwMode="auto">
          <a:xfrm>
            <a:off x="107950" y="3225800"/>
            <a:ext cx="26146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a:solidFill>
                  <a:srgbClr val="003399"/>
                </a:solidFill>
                <a:latin typeface="Arial" panose="020B0604020202020204" pitchFamily="34" charset="0"/>
              </a:rPr>
              <a:t>One-time pad version of Vernam cipher</a:t>
            </a:r>
          </a:p>
        </p:txBody>
      </p:sp>
    </p:spTree>
    <p:extLst>
      <p:ext uri="{BB962C8B-B14F-4D97-AF65-F5344CB8AC3E}">
        <p14:creationId xmlns:p14="http://schemas.microsoft.com/office/powerpoint/2010/main" val="1187473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251520" y="274638"/>
            <a:ext cx="8568952" cy="1143000"/>
          </a:xfrm>
        </p:spPr>
        <p:txBody>
          <a:bodyPr>
            <a:normAutofit fontScale="90000"/>
          </a:bodyPr>
          <a:lstStyle/>
          <a:p>
            <a:pPr eaLnBrk="1" hangingPunct="1"/>
            <a:r>
              <a:rPr lang="en-AU" altLang="en-US" dirty="0"/>
              <a:t>Data Encryption Standard (DES) </a:t>
            </a:r>
            <a:r>
              <a:rPr lang="en-US" altLang="en-US" dirty="0">
                <a:ea typeface="ＭＳ Ｐゴシック" charset="-128"/>
              </a:rPr>
              <a:t>History</a:t>
            </a:r>
            <a:endParaRPr lang="en-AU" altLang="en-US" dirty="0">
              <a:ea typeface="ＭＳ Ｐゴシック" charset="-128"/>
            </a:endParaRPr>
          </a:p>
        </p:txBody>
      </p:sp>
      <p:sp>
        <p:nvSpPr>
          <p:cNvPr id="43011" name="Rectangle 3"/>
          <p:cNvSpPr>
            <a:spLocks noGrp="1" noChangeArrowheads="1"/>
          </p:cNvSpPr>
          <p:nvPr>
            <p:ph idx="1"/>
          </p:nvPr>
        </p:nvSpPr>
        <p:spPr>
          <a:xfrm>
            <a:off x="457200" y="1600200"/>
            <a:ext cx="8507288" cy="4525963"/>
          </a:xfrm>
        </p:spPr>
        <p:txBody>
          <a:bodyPr>
            <a:normAutofit/>
          </a:bodyPr>
          <a:lstStyle/>
          <a:p>
            <a:pPr eaLnBrk="1" hangingPunct="1">
              <a:lnSpc>
                <a:spcPct val="90000"/>
              </a:lnSpc>
            </a:pPr>
            <a:r>
              <a:rPr lang="en-US" altLang="en-US" dirty="0">
                <a:ea typeface="ＭＳ Ｐゴシック" charset="-128"/>
              </a:rPr>
              <a:t>IBM developed Lucifer cipher in 1971</a:t>
            </a:r>
          </a:p>
          <a:p>
            <a:pPr lvl="1" eaLnBrk="1" hangingPunct="1">
              <a:lnSpc>
                <a:spcPct val="90000"/>
              </a:lnSpc>
            </a:pPr>
            <a:r>
              <a:rPr lang="en-US" altLang="en-US" dirty="0">
                <a:ea typeface="ＭＳ Ｐゴシック" charset="-128"/>
              </a:rPr>
              <a:t>by team led by </a:t>
            </a:r>
            <a:r>
              <a:rPr lang="en-US" altLang="en-US" dirty="0" err="1">
                <a:ea typeface="ＭＳ Ｐゴシック" charset="-128"/>
              </a:rPr>
              <a:t>Feistel</a:t>
            </a:r>
            <a:r>
              <a:rPr lang="en-US" altLang="en-US" dirty="0">
                <a:ea typeface="ＭＳ Ｐゴシック" charset="-128"/>
              </a:rPr>
              <a:t> in late 60’s</a:t>
            </a:r>
          </a:p>
          <a:p>
            <a:pPr lvl="1" eaLnBrk="1" hangingPunct="1">
              <a:lnSpc>
                <a:spcPct val="90000"/>
              </a:lnSpc>
            </a:pPr>
            <a:r>
              <a:rPr lang="en-US" altLang="en-US" dirty="0">
                <a:ea typeface="ＭＳ Ｐゴシック" charset="-128"/>
              </a:rPr>
              <a:t>used </a:t>
            </a:r>
            <a:r>
              <a:rPr lang="en-US" altLang="en-US" dirty="0">
                <a:solidFill>
                  <a:srgbClr val="0432FF"/>
                </a:solidFill>
                <a:ea typeface="ＭＳ Ｐゴシック" charset="-128"/>
              </a:rPr>
              <a:t>64-bit data blocks</a:t>
            </a:r>
            <a:r>
              <a:rPr lang="en-US" altLang="en-US" dirty="0">
                <a:ea typeface="ＭＳ Ｐゴシック" charset="-128"/>
              </a:rPr>
              <a:t> with </a:t>
            </a:r>
            <a:r>
              <a:rPr lang="en-US" altLang="en-US" dirty="0">
                <a:solidFill>
                  <a:srgbClr val="0432FF"/>
                </a:solidFill>
                <a:ea typeface="ＭＳ Ｐゴシック" charset="-128"/>
              </a:rPr>
              <a:t>128-bit</a:t>
            </a:r>
            <a:r>
              <a:rPr lang="en-US" altLang="en-US" dirty="0">
                <a:ea typeface="ＭＳ Ｐゴシック" charset="-128"/>
              </a:rPr>
              <a:t> </a:t>
            </a:r>
            <a:r>
              <a:rPr lang="en-US" altLang="en-US" dirty="0">
                <a:solidFill>
                  <a:srgbClr val="0432FF"/>
                </a:solidFill>
                <a:ea typeface="ＭＳ Ｐゴシック" charset="-128"/>
              </a:rPr>
              <a:t>key</a:t>
            </a:r>
          </a:p>
          <a:p>
            <a:pPr lvl="1" eaLnBrk="1" hangingPunct="1">
              <a:lnSpc>
                <a:spcPct val="90000"/>
              </a:lnSpc>
            </a:pPr>
            <a:r>
              <a:rPr lang="en-US" altLang="en-US" dirty="0">
                <a:solidFill>
                  <a:srgbClr val="0432FF"/>
                </a:solidFill>
                <a:ea typeface="ＭＳ Ｐゴシック" charset="-128"/>
              </a:rPr>
              <a:t>redeveloped</a:t>
            </a:r>
            <a:r>
              <a:rPr lang="en-US" altLang="en-US" dirty="0">
                <a:ea typeface="ＭＳ Ｐゴシック" charset="-128"/>
              </a:rPr>
              <a:t> as a commercial </a:t>
            </a:r>
            <a:r>
              <a:rPr lang="en-US" altLang="en-US" dirty="0">
                <a:solidFill>
                  <a:srgbClr val="0432FF"/>
                </a:solidFill>
                <a:ea typeface="ＭＳ Ｐゴシック" charset="-128"/>
              </a:rPr>
              <a:t>56-bit key </a:t>
            </a:r>
            <a:r>
              <a:rPr lang="en-US" altLang="en-US" dirty="0">
                <a:ea typeface="ＭＳ Ｐゴシック" charset="-128"/>
              </a:rPr>
              <a:t>cipher (to be used on a chip) with input from NSA and others</a:t>
            </a:r>
            <a:endParaRPr lang="en-AU" altLang="en-US" dirty="0">
              <a:ea typeface="ＭＳ Ｐゴシック" charset="-128"/>
            </a:endParaRPr>
          </a:p>
          <a:p>
            <a:pPr eaLnBrk="1" hangingPunct="1">
              <a:lnSpc>
                <a:spcPct val="90000"/>
              </a:lnSpc>
            </a:pPr>
            <a:r>
              <a:rPr lang="en-US" altLang="en-US" dirty="0">
                <a:ea typeface="ＭＳ Ｐゴシック" charset="-128"/>
              </a:rPr>
              <a:t>in 1973 NBS (now NIST) requested for proposals </a:t>
            </a:r>
          </a:p>
          <a:p>
            <a:pPr eaLnBrk="1" hangingPunct="1">
              <a:lnSpc>
                <a:spcPct val="90000"/>
              </a:lnSpc>
            </a:pPr>
            <a:r>
              <a:rPr lang="en-US" altLang="en-US" dirty="0">
                <a:ea typeface="ＭＳ Ｐゴシック" charset="-128"/>
              </a:rPr>
              <a:t>IBM submitted their revised Lucifer which was eventually accepted as the DES in 1977</a:t>
            </a:r>
          </a:p>
        </p:txBody>
      </p:sp>
      <p:sp>
        <p:nvSpPr>
          <p:cNvPr id="43012"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5CDBABB3-3EFC-7B4A-81AB-123F8B471FEB}" type="slidenum">
              <a:rPr lang="en-US" altLang="en-US" sz="1200">
                <a:solidFill>
                  <a:srgbClr val="898989"/>
                </a:solidFill>
                <a:latin typeface="Arial" charset="0"/>
              </a:rPr>
              <a:pPr>
                <a:spcBef>
                  <a:spcPct val="0"/>
                </a:spcBef>
                <a:buFontTx/>
                <a:buNone/>
              </a:pPr>
              <a:t>23</a:t>
            </a:fld>
            <a:endParaRPr lang="en-US" altLang="en-US" sz="1200">
              <a:solidFill>
                <a:srgbClr val="898989"/>
              </a:solidFill>
              <a:latin typeface="Arial" charset="0"/>
            </a:endParaRPr>
          </a:p>
        </p:txBody>
      </p:sp>
    </p:spTree>
    <p:extLst>
      <p:ext uri="{BB962C8B-B14F-4D97-AF65-F5344CB8AC3E}">
        <p14:creationId xmlns:p14="http://schemas.microsoft.com/office/powerpoint/2010/main" val="9397825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ChangeArrowheads="1"/>
          </p:cNvSpPr>
          <p:nvPr>
            <p:ph type="title"/>
          </p:nvPr>
        </p:nvSpPr>
        <p:spPr>
          <a:xfrm>
            <a:off x="457200" y="0"/>
            <a:ext cx="8229600" cy="1139825"/>
          </a:xfrm>
        </p:spPr>
        <p:txBody>
          <a:bodyPr/>
          <a:lstStyle/>
          <a:p>
            <a:pPr eaLnBrk="1" hangingPunct="1"/>
            <a:r>
              <a:rPr lang="en-US" altLang="en-US">
                <a:ea typeface="MS PGothic" charset="-128"/>
              </a:rPr>
              <a:t>DES Encryption Overview</a:t>
            </a:r>
            <a:endParaRPr lang="en-AU" altLang="en-US">
              <a:ea typeface="MS PGothic" charset="-128"/>
            </a:endParaRPr>
          </a:p>
        </p:txBody>
      </p:sp>
      <p:pic>
        <p:nvPicPr>
          <p:cNvPr id="90114" name="Picture 5"/>
          <p:cNvPicPr>
            <a:picLocks noChangeAspect="1"/>
          </p:cNvPicPr>
          <p:nvPr/>
        </p:nvPicPr>
        <p:blipFill>
          <a:blip r:embed="rId3">
            <a:alphaModFix amt="70000"/>
            <a:extLst>
              <a:ext uri="{28A0092B-C50C-407E-A947-70E740481C1C}">
                <a14:useLocalDpi xmlns:a14="http://schemas.microsoft.com/office/drawing/2010/main" val="0"/>
              </a:ext>
            </a:extLst>
          </a:blip>
          <a:srcRect/>
          <a:stretch>
            <a:fillRect/>
          </a:stretch>
        </p:blipFill>
        <p:spPr bwMode="auto">
          <a:xfrm>
            <a:off x="1908175" y="981075"/>
            <a:ext cx="5400675" cy="5807075"/>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5"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F5700F37-A99D-6D40-8E05-BD0CBF1AEEF2}" type="slidenum">
              <a:rPr lang="en-US" altLang="en-US" sz="1200">
                <a:solidFill>
                  <a:srgbClr val="898989"/>
                </a:solidFill>
                <a:latin typeface="Arial" charset="0"/>
              </a:rPr>
              <a:pPr>
                <a:spcBef>
                  <a:spcPct val="0"/>
                </a:spcBef>
                <a:buFontTx/>
                <a:buNone/>
              </a:pPr>
              <a:t>24</a:t>
            </a:fld>
            <a:endParaRPr lang="en-US" altLang="en-US" sz="1200">
              <a:solidFill>
                <a:srgbClr val="898989"/>
              </a:solidFill>
              <a:latin typeface="Arial" charset="0"/>
            </a:endParaRPr>
          </a:p>
        </p:txBody>
      </p:sp>
      <p:sp>
        <p:nvSpPr>
          <p:cNvPr id="5" name="Rectangle 3"/>
          <p:cNvSpPr>
            <a:spLocks noGrp="1" noChangeArrowheads="1"/>
          </p:cNvSpPr>
          <p:nvPr>
            <p:ph idx="1"/>
          </p:nvPr>
        </p:nvSpPr>
        <p:spPr>
          <a:xfrm>
            <a:off x="34925" y="2133600"/>
            <a:ext cx="2089150" cy="2087563"/>
          </a:xfrm>
        </p:spPr>
        <p:txBody>
          <a:bodyPr/>
          <a:lstStyle/>
          <a:p>
            <a:pPr marL="0" indent="0" eaLnBrk="1" hangingPunct="1">
              <a:lnSpc>
                <a:spcPct val="60000"/>
              </a:lnSpc>
              <a:buFont typeface="Arial" charset="0"/>
              <a:buNone/>
            </a:pPr>
            <a:r>
              <a:rPr lang="en-AU" altLang="en-US" sz="1700">
                <a:solidFill>
                  <a:srgbClr val="003399"/>
                </a:solidFill>
              </a:rPr>
              <a:t>Three phases.</a:t>
            </a:r>
          </a:p>
          <a:p>
            <a:pPr marL="0" indent="0" eaLnBrk="1" hangingPunct="1">
              <a:lnSpc>
                <a:spcPct val="60000"/>
              </a:lnSpc>
              <a:buFont typeface="Arial" charset="0"/>
              <a:buNone/>
            </a:pPr>
            <a:endParaRPr lang="en-AU" altLang="en-US" sz="1700">
              <a:solidFill>
                <a:srgbClr val="003399"/>
              </a:solidFill>
            </a:endParaRPr>
          </a:p>
          <a:p>
            <a:pPr marL="0" indent="0" eaLnBrk="1" hangingPunct="1">
              <a:lnSpc>
                <a:spcPct val="60000"/>
              </a:lnSpc>
              <a:buFont typeface="Arial" charset="0"/>
              <a:buNone/>
            </a:pPr>
            <a:r>
              <a:rPr lang="en-AU" altLang="en-US" sz="1700">
                <a:solidFill>
                  <a:srgbClr val="003399"/>
                </a:solidFill>
              </a:rPr>
              <a:t>Each round: key dependent round function with S and P </a:t>
            </a:r>
          </a:p>
          <a:p>
            <a:pPr marL="0" indent="0" eaLnBrk="1" hangingPunct="1">
              <a:lnSpc>
                <a:spcPct val="60000"/>
              </a:lnSpc>
              <a:buFont typeface="Arial" charset="0"/>
              <a:buNone/>
            </a:pPr>
            <a:endParaRPr lang="en-AU" altLang="en-US" sz="1700">
              <a:solidFill>
                <a:srgbClr val="003399"/>
              </a:solidFill>
            </a:endParaRPr>
          </a:p>
          <a:p>
            <a:pPr marL="0" indent="0" eaLnBrk="1" hangingPunct="1">
              <a:lnSpc>
                <a:spcPct val="60000"/>
              </a:lnSpc>
              <a:buFont typeface="Arial" charset="0"/>
              <a:buNone/>
            </a:pPr>
            <a:r>
              <a:rPr lang="en-AU" altLang="en-US" sz="1700">
                <a:solidFill>
                  <a:srgbClr val="003399"/>
                </a:solidFill>
              </a:rPr>
              <a:t>Except for IP and </a:t>
            </a:r>
            <a:r>
              <a:rPr lang="en-US" altLang="en-US" sz="1700">
                <a:solidFill>
                  <a:srgbClr val="003399"/>
                </a:solidFill>
              </a:rPr>
              <a:t>IP</a:t>
            </a:r>
            <a:r>
              <a:rPr lang="en-US" altLang="en-US" sz="1700" baseline="30000">
                <a:solidFill>
                  <a:srgbClr val="003399"/>
                </a:solidFill>
              </a:rPr>
              <a:t>-1</a:t>
            </a:r>
            <a:r>
              <a:rPr lang="en-AU" altLang="en-US" sz="1700">
                <a:solidFill>
                  <a:srgbClr val="003399"/>
                </a:solidFill>
              </a:rPr>
              <a:t>, DES has the exact structure of a Feistel cipher.</a:t>
            </a:r>
            <a:endParaRPr lang="en-US" altLang="en-US" sz="1700">
              <a:solidFill>
                <a:srgbClr val="003399"/>
              </a:solidFill>
            </a:endParaRPr>
          </a:p>
        </p:txBody>
      </p:sp>
      <p:sp>
        <p:nvSpPr>
          <p:cNvPr id="6" name="Rectangle 3"/>
          <p:cNvSpPr txBox="1">
            <a:spLocks noChangeArrowheads="1"/>
          </p:cNvSpPr>
          <p:nvPr/>
        </p:nvSpPr>
        <p:spPr bwMode="auto">
          <a:xfrm>
            <a:off x="7092950" y="1547813"/>
            <a:ext cx="2051050"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lnSpc>
                <a:spcPct val="80000"/>
              </a:lnSpc>
              <a:buFont typeface="Arial" charset="0"/>
              <a:buNone/>
            </a:pPr>
            <a:r>
              <a:rPr lang="en-AU" altLang="en-US" sz="2400">
                <a:solidFill>
                  <a:srgbClr val="003399"/>
                </a:solidFill>
                <a:ea typeface="MS PGothic" charset="-128"/>
              </a:rPr>
              <a:t>PC-1: 64 -&gt; 56</a:t>
            </a:r>
          </a:p>
          <a:p>
            <a:pPr eaLnBrk="1" hangingPunct="1">
              <a:lnSpc>
                <a:spcPct val="80000"/>
              </a:lnSpc>
              <a:buFont typeface="Arial" charset="0"/>
              <a:buNone/>
            </a:pPr>
            <a:endParaRPr lang="en-AU" altLang="en-US" sz="2400">
              <a:solidFill>
                <a:srgbClr val="003399"/>
              </a:solidFill>
              <a:ea typeface="MS PGothic" charset="-128"/>
            </a:endParaRPr>
          </a:p>
          <a:p>
            <a:pPr eaLnBrk="1" hangingPunct="1">
              <a:lnSpc>
                <a:spcPct val="80000"/>
              </a:lnSpc>
              <a:buFont typeface="Arial" charset="0"/>
              <a:buNone/>
            </a:pPr>
            <a:r>
              <a:rPr lang="en-AU" altLang="en-US" sz="2400">
                <a:solidFill>
                  <a:srgbClr val="003399"/>
                </a:solidFill>
                <a:ea typeface="MS PGothic" charset="-128"/>
              </a:rPr>
              <a:t>PC-2: 56 -&gt; 48</a:t>
            </a:r>
          </a:p>
          <a:p>
            <a:pPr eaLnBrk="1" hangingPunct="1">
              <a:lnSpc>
                <a:spcPct val="80000"/>
              </a:lnSpc>
              <a:buFont typeface="Arial" charset="0"/>
              <a:buNone/>
            </a:pPr>
            <a:endParaRPr lang="en-AU" altLang="en-US" sz="2400">
              <a:solidFill>
                <a:srgbClr val="003399"/>
              </a:solidFill>
              <a:ea typeface="MS PGothic" charset="-128"/>
            </a:endParaRPr>
          </a:p>
          <a:p>
            <a:pPr eaLnBrk="1" hangingPunct="1">
              <a:lnSpc>
                <a:spcPct val="80000"/>
              </a:lnSpc>
              <a:buFont typeface="Arial" charset="0"/>
              <a:buNone/>
            </a:pPr>
            <a:r>
              <a:rPr lang="en-AU" altLang="en-US" sz="2400">
                <a:solidFill>
                  <a:srgbClr val="003399"/>
                </a:solidFill>
                <a:ea typeface="MS PGothic" charset="-128"/>
              </a:rPr>
              <a:t>LCS: 1 or 2 bits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3850" y="1427163"/>
            <a:ext cx="6351588" cy="466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3" name="Rectangle 2"/>
          <p:cNvSpPr>
            <a:spLocks noGrp="1" noChangeArrowheads="1"/>
          </p:cNvSpPr>
          <p:nvPr>
            <p:ph type="title"/>
          </p:nvPr>
        </p:nvSpPr>
        <p:spPr/>
        <p:txBody>
          <a:bodyPr/>
          <a:lstStyle/>
          <a:p>
            <a:pPr eaLnBrk="1" hangingPunct="1"/>
            <a:r>
              <a:rPr lang="en-US" altLang="en-US" sz="4000">
                <a:ea typeface="ＭＳ Ｐゴシック" charset="-128"/>
              </a:rPr>
              <a:t>Single Round of DES Algorithm</a:t>
            </a:r>
            <a:endParaRPr lang="en-AU" altLang="en-US" sz="4000">
              <a:ea typeface="ＭＳ Ｐゴシック" charset="-128"/>
            </a:endParaRPr>
          </a:p>
        </p:txBody>
      </p:sp>
      <p:sp>
        <p:nvSpPr>
          <p:cNvPr id="51204"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950C0379-9025-F34A-BF70-E1380BA038E1}" type="slidenum">
              <a:rPr lang="en-US" altLang="en-US" sz="1200">
                <a:solidFill>
                  <a:srgbClr val="898989"/>
                </a:solidFill>
                <a:latin typeface="Arial" charset="0"/>
              </a:rPr>
              <a:pPr>
                <a:spcBef>
                  <a:spcPct val="0"/>
                </a:spcBef>
                <a:buFontTx/>
                <a:buNone/>
              </a:pPr>
              <a:t>25</a:t>
            </a:fld>
            <a:endParaRPr lang="en-US" altLang="en-US" sz="1200">
              <a:solidFill>
                <a:srgbClr val="898989"/>
              </a:solidFill>
              <a:latin typeface="Arial" charset="0"/>
            </a:endParaRPr>
          </a:p>
        </p:txBody>
      </p:sp>
      <p:sp>
        <p:nvSpPr>
          <p:cNvPr id="51205" name="TextBox 6"/>
          <p:cNvSpPr txBox="1">
            <a:spLocks noChangeArrowheads="1"/>
          </p:cNvSpPr>
          <p:nvPr/>
        </p:nvSpPr>
        <p:spPr bwMode="auto">
          <a:xfrm>
            <a:off x="6659563" y="3862388"/>
            <a:ext cx="24844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zh-TW" sz="1800">
                <a:solidFill>
                  <a:srgbClr val="003399"/>
                </a:solidFill>
                <a:latin typeface="Arial" charset="0"/>
              </a:rPr>
              <a:t>LE</a:t>
            </a:r>
            <a:r>
              <a:rPr lang="en-US" altLang="zh-TW" sz="1800" baseline="-25000">
                <a:solidFill>
                  <a:srgbClr val="003399"/>
                </a:solidFill>
                <a:latin typeface="Arial" charset="0"/>
              </a:rPr>
              <a:t>i</a:t>
            </a:r>
            <a:r>
              <a:rPr lang="en-US" altLang="zh-TW" sz="1800">
                <a:solidFill>
                  <a:srgbClr val="003399"/>
                </a:solidFill>
                <a:latin typeface="Arial" charset="0"/>
              </a:rPr>
              <a:t>=RE</a:t>
            </a:r>
            <a:r>
              <a:rPr lang="en-US" altLang="zh-TW" sz="1800" baseline="-25000">
                <a:solidFill>
                  <a:srgbClr val="003399"/>
                </a:solidFill>
                <a:latin typeface="Arial" charset="0"/>
              </a:rPr>
              <a:t>i-1</a:t>
            </a:r>
            <a:r>
              <a:rPr lang="en-AU" altLang="zh-TW" sz="1800">
                <a:solidFill>
                  <a:srgbClr val="003399"/>
                </a:solidFill>
                <a:latin typeface="Arial" charset="0"/>
              </a:rPr>
              <a:t>;</a:t>
            </a:r>
          </a:p>
          <a:p>
            <a:pPr eaLnBrk="1" hangingPunct="1">
              <a:spcBef>
                <a:spcPct val="0"/>
              </a:spcBef>
              <a:buFontTx/>
              <a:buNone/>
            </a:pPr>
            <a:r>
              <a:rPr lang="en-US" altLang="zh-TW" sz="1800">
                <a:solidFill>
                  <a:srgbClr val="003399"/>
                </a:solidFill>
                <a:latin typeface="Arial" charset="0"/>
              </a:rPr>
              <a:t>RE</a:t>
            </a:r>
            <a:r>
              <a:rPr lang="en-US" altLang="zh-TW" sz="1800" baseline="-25000">
                <a:solidFill>
                  <a:srgbClr val="003399"/>
                </a:solidFill>
                <a:latin typeface="Arial" charset="0"/>
              </a:rPr>
              <a:t>i</a:t>
            </a:r>
            <a:r>
              <a:rPr lang="en-US" altLang="zh-TW" sz="1800">
                <a:solidFill>
                  <a:srgbClr val="003399"/>
                </a:solidFill>
                <a:latin typeface="Arial" charset="0"/>
              </a:rPr>
              <a:t>=LE</a:t>
            </a:r>
            <a:r>
              <a:rPr lang="en-US" altLang="zh-TW" sz="1800" baseline="-25000">
                <a:solidFill>
                  <a:srgbClr val="003399"/>
                </a:solidFill>
                <a:latin typeface="Arial" charset="0"/>
              </a:rPr>
              <a:t>i-1</a:t>
            </a:r>
            <a:r>
              <a:rPr lang="en-AU" altLang="en-US" sz="1800">
                <a:solidFill>
                  <a:srgbClr val="003399"/>
                </a:solidFill>
                <a:latin typeface="Arial" charset="0"/>
                <a:sym typeface="Symbol" charset="2"/>
              </a:rPr>
              <a:t> </a:t>
            </a:r>
            <a:r>
              <a:rPr lang="en-US" altLang="zh-TW" sz="1800">
                <a:solidFill>
                  <a:srgbClr val="003399"/>
                </a:solidFill>
                <a:latin typeface="Arial" charset="0"/>
                <a:sym typeface="Wingdings 2" charset="2"/>
              </a:rPr>
              <a:t>F(RE</a:t>
            </a:r>
            <a:r>
              <a:rPr lang="en-US" altLang="zh-TW" sz="1800" baseline="-25000">
                <a:solidFill>
                  <a:srgbClr val="003399"/>
                </a:solidFill>
                <a:latin typeface="Arial" charset="0"/>
              </a:rPr>
              <a:t>i-1, </a:t>
            </a:r>
            <a:r>
              <a:rPr lang="en-US" altLang="zh-TW" sz="1800">
                <a:solidFill>
                  <a:srgbClr val="003399"/>
                </a:solidFill>
                <a:latin typeface="Arial" charset="0"/>
                <a:sym typeface="Wingdings 2" charset="2"/>
              </a:rPr>
              <a:t>K</a:t>
            </a:r>
            <a:r>
              <a:rPr lang="en-US" altLang="zh-TW" sz="1800" baseline="-25000">
                <a:solidFill>
                  <a:srgbClr val="003399"/>
                </a:solidFill>
                <a:latin typeface="Arial" charset="0"/>
                <a:sym typeface="Wingdings 2" charset="2"/>
              </a:rPr>
              <a:t>i</a:t>
            </a:r>
            <a:r>
              <a:rPr lang="en-US" altLang="zh-TW" sz="1800" baseline="-25000">
                <a:solidFill>
                  <a:srgbClr val="003399"/>
                </a:solidFill>
                <a:latin typeface="Arial" charset="0"/>
              </a:rPr>
              <a:t> </a:t>
            </a:r>
            <a:r>
              <a:rPr lang="en-US" altLang="zh-TW" sz="1800">
                <a:solidFill>
                  <a:srgbClr val="003399"/>
                </a:solidFill>
                <a:latin typeface="Arial" charset="0"/>
                <a:sym typeface="Wingdings 2" charset="2"/>
              </a:rPr>
              <a:t>);</a:t>
            </a:r>
            <a:endParaRPr lang="en-US" altLang="en-US" sz="1800">
              <a:solidFill>
                <a:srgbClr val="003399"/>
              </a:solidFill>
              <a:latin typeface="Arial" charset="0"/>
            </a:endParaRPr>
          </a:p>
        </p:txBody>
      </p:sp>
      <p:graphicFrame>
        <p:nvGraphicFramePr>
          <p:cNvPr id="3" name="Table 2"/>
          <p:cNvGraphicFramePr>
            <a:graphicFrameLocks noGrp="1"/>
          </p:cNvGraphicFramePr>
          <p:nvPr/>
        </p:nvGraphicFramePr>
        <p:xfrm>
          <a:off x="3724275" y="1268413"/>
          <a:ext cx="2935290" cy="2925792"/>
        </p:xfrm>
        <a:graphic>
          <a:graphicData uri="http://schemas.openxmlformats.org/drawingml/2006/table">
            <a:tbl>
              <a:tblPr/>
              <a:tblGrid>
                <a:gridCol w="466940">
                  <a:extLst>
                    <a:ext uri="{9D8B030D-6E8A-4147-A177-3AD203B41FA5}">
                      <a16:colId xmlns:a16="http://schemas.microsoft.com/office/drawing/2014/main" val="20000"/>
                    </a:ext>
                  </a:extLst>
                </a:gridCol>
                <a:gridCol w="493670">
                  <a:extLst>
                    <a:ext uri="{9D8B030D-6E8A-4147-A177-3AD203B41FA5}">
                      <a16:colId xmlns:a16="http://schemas.microsoft.com/office/drawing/2014/main" val="20001"/>
                    </a:ext>
                  </a:extLst>
                </a:gridCol>
                <a:gridCol w="493670">
                  <a:extLst>
                    <a:ext uri="{9D8B030D-6E8A-4147-A177-3AD203B41FA5}">
                      <a16:colId xmlns:a16="http://schemas.microsoft.com/office/drawing/2014/main" val="20002"/>
                    </a:ext>
                  </a:extLst>
                </a:gridCol>
                <a:gridCol w="493670">
                  <a:extLst>
                    <a:ext uri="{9D8B030D-6E8A-4147-A177-3AD203B41FA5}">
                      <a16:colId xmlns:a16="http://schemas.microsoft.com/office/drawing/2014/main" val="20003"/>
                    </a:ext>
                  </a:extLst>
                </a:gridCol>
                <a:gridCol w="493670">
                  <a:extLst>
                    <a:ext uri="{9D8B030D-6E8A-4147-A177-3AD203B41FA5}">
                      <a16:colId xmlns:a16="http://schemas.microsoft.com/office/drawing/2014/main" val="20004"/>
                    </a:ext>
                  </a:extLst>
                </a:gridCol>
                <a:gridCol w="493670">
                  <a:extLst>
                    <a:ext uri="{9D8B030D-6E8A-4147-A177-3AD203B41FA5}">
                      <a16:colId xmlns:a16="http://schemas.microsoft.com/office/drawing/2014/main" val="20005"/>
                    </a:ext>
                  </a:extLst>
                </a:gridCol>
              </a:tblGrid>
              <a:tr h="365720">
                <a:tc>
                  <a:txBody>
                    <a:bodyPr/>
                    <a:lstStyle/>
                    <a:p>
                      <a:r>
                        <a:rPr lang="en-US" sz="1800" u="sng" dirty="0"/>
                        <a:t>32</a:t>
                      </a:r>
                    </a:p>
                  </a:txBody>
                  <a:tcPr marL="91420" marR="91420" marT="45702" marB="45702">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chemeClr val="accent1">
                        <a:lumMod val="20000"/>
                        <a:lumOff val="80000"/>
                      </a:schemeClr>
                    </a:solidFill>
                  </a:tcPr>
                </a:tc>
                <a:tc>
                  <a:txBody>
                    <a:bodyPr/>
                    <a:lstStyle/>
                    <a:p>
                      <a:r>
                        <a:rPr lang="en-US" sz="1800" u="sng" dirty="0"/>
                        <a:t>1</a:t>
                      </a:r>
                    </a:p>
                  </a:txBody>
                  <a:tcPr marL="91420" marR="91420" marT="45702" marB="45702">
                    <a:lnL>
                      <a:noFill/>
                    </a:lnL>
                    <a:lnR>
                      <a:noFill/>
                    </a:lnR>
                    <a:lnT w="12700" cap="flat" cmpd="sng" algn="ctr">
                      <a:solidFill>
                        <a:schemeClr val="tx1"/>
                      </a:solidFill>
                      <a:prstDash val="solid"/>
                      <a:round/>
                      <a:headEnd type="none" w="med" len="med"/>
                      <a:tailEnd type="none" w="med" len="med"/>
                    </a:lnT>
                    <a:lnB>
                      <a:noFill/>
                    </a:lnB>
                    <a:solidFill>
                      <a:schemeClr val="accent6">
                        <a:lumMod val="20000"/>
                        <a:lumOff val="80000"/>
                      </a:schemeClr>
                    </a:solidFill>
                  </a:tcPr>
                </a:tc>
                <a:tc>
                  <a:txBody>
                    <a:bodyPr/>
                    <a:lstStyle/>
                    <a:p>
                      <a:r>
                        <a:rPr lang="en-US" sz="1800" dirty="0"/>
                        <a:t>2</a:t>
                      </a:r>
                    </a:p>
                  </a:txBody>
                  <a:tcPr marL="91420" marR="91420" marT="45702" marB="45702">
                    <a:lnL>
                      <a:noFill/>
                    </a:lnL>
                    <a:lnR>
                      <a:noFill/>
                    </a:lnR>
                    <a:lnT w="12700" cap="flat" cmpd="sng" algn="ctr">
                      <a:solidFill>
                        <a:schemeClr val="tx1"/>
                      </a:solidFill>
                      <a:prstDash val="solid"/>
                      <a:round/>
                      <a:headEnd type="none" w="med" len="med"/>
                      <a:tailEnd type="none" w="med" len="med"/>
                    </a:lnT>
                    <a:lnB>
                      <a:noFill/>
                    </a:lnB>
                    <a:solidFill>
                      <a:schemeClr val="accent6">
                        <a:lumMod val="40000"/>
                        <a:lumOff val="60000"/>
                      </a:schemeClr>
                    </a:solidFill>
                  </a:tcPr>
                </a:tc>
                <a:tc>
                  <a:txBody>
                    <a:bodyPr/>
                    <a:lstStyle/>
                    <a:p>
                      <a:r>
                        <a:rPr lang="en-US" sz="1800" dirty="0"/>
                        <a:t>3</a:t>
                      </a:r>
                    </a:p>
                  </a:txBody>
                  <a:tcPr marL="91420" marR="91420" marT="45702" marB="45702">
                    <a:lnL>
                      <a:noFill/>
                    </a:lnL>
                    <a:lnR>
                      <a:noFill/>
                    </a:lnR>
                    <a:lnT w="12700" cap="flat" cmpd="sng" algn="ctr">
                      <a:solidFill>
                        <a:schemeClr val="tx1"/>
                      </a:solidFill>
                      <a:prstDash val="solid"/>
                      <a:round/>
                      <a:headEnd type="none" w="med" len="med"/>
                      <a:tailEnd type="none" w="med" len="med"/>
                    </a:lnT>
                    <a:lnB>
                      <a:noFill/>
                    </a:lnB>
                    <a:solidFill>
                      <a:schemeClr val="accent6">
                        <a:lumMod val="40000"/>
                        <a:lumOff val="60000"/>
                      </a:schemeClr>
                    </a:solidFill>
                  </a:tcPr>
                </a:tc>
                <a:tc>
                  <a:txBody>
                    <a:bodyPr/>
                    <a:lstStyle/>
                    <a:p>
                      <a:r>
                        <a:rPr lang="en-US" sz="1800" u="sng" dirty="0"/>
                        <a:t>4</a:t>
                      </a:r>
                    </a:p>
                  </a:txBody>
                  <a:tcPr marL="91420" marR="91420" marT="45702" marB="45702">
                    <a:lnL>
                      <a:noFill/>
                    </a:lnL>
                    <a:lnR>
                      <a:noFill/>
                    </a:lnR>
                    <a:lnT w="12700" cap="flat" cmpd="sng" algn="ctr">
                      <a:solidFill>
                        <a:schemeClr val="tx1"/>
                      </a:solidFill>
                      <a:prstDash val="solid"/>
                      <a:round/>
                      <a:headEnd type="none" w="med" len="med"/>
                      <a:tailEnd type="none" w="med" len="med"/>
                    </a:lnT>
                    <a:lnB>
                      <a:noFill/>
                    </a:lnB>
                    <a:solidFill>
                      <a:schemeClr val="accent6">
                        <a:lumMod val="20000"/>
                        <a:lumOff val="80000"/>
                      </a:schemeClr>
                    </a:solidFill>
                  </a:tcPr>
                </a:tc>
                <a:tc>
                  <a:txBody>
                    <a:bodyPr/>
                    <a:lstStyle/>
                    <a:p>
                      <a:r>
                        <a:rPr lang="en-US" sz="1800" u="sng" dirty="0"/>
                        <a:t>5</a:t>
                      </a:r>
                    </a:p>
                  </a:txBody>
                  <a:tcPr marL="91420" marR="91420" marT="45702" marB="45702">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chemeClr val="accent1">
                        <a:lumMod val="20000"/>
                        <a:lumOff val="80000"/>
                      </a:schemeClr>
                    </a:solidFill>
                  </a:tcPr>
                </a:tc>
                <a:extLst>
                  <a:ext uri="{0D108BD9-81ED-4DB2-BD59-A6C34878D82A}">
                    <a16:rowId xmlns:a16="http://schemas.microsoft.com/office/drawing/2014/main" val="10000"/>
                  </a:ext>
                </a:extLst>
              </a:tr>
              <a:tr h="365720">
                <a:tc>
                  <a:txBody>
                    <a:bodyPr/>
                    <a:lstStyle/>
                    <a:p>
                      <a:r>
                        <a:rPr lang="en-US" sz="1800" u="sng" dirty="0"/>
                        <a:t>4</a:t>
                      </a:r>
                    </a:p>
                  </a:txBody>
                  <a:tcPr marL="91420" marR="91420" marT="45702" marB="45702">
                    <a:lnL w="12700" cap="flat" cmpd="sng" algn="ctr">
                      <a:solidFill>
                        <a:schemeClr val="tx1"/>
                      </a:solidFill>
                      <a:prstDash val="solid"/>
                      <a:round/>
                      <a:headEnd type="none" w="med" len="med"/>
                      <a:tailEnd type="none" w="med" len="med"/>
                    </a:lnL>
                    <a:lnR>
                      <a:noFill/>
                    </a:lnR>
                    <a:lnT>
                      <a:noFill/>
                    </a:lnT>
                    <a:lnB>
                      <a:noFill/>
                    </a:lnB>
                    <a:solidFill>
                      <a:schemeClr val="accent1">
                        <a:lumMod val="20000"/>
                        <a:lumOff val="80000"/>
                      </a:schemeClr>
                    </a:solidFill>
                  </a:tcPr>
                </a:tc>
                <a:tc>
                  <a:txBody>
                    <a:bodyPr/>
                    <a:lstStyle/>
                    <a:p>
                      <a:r>
                        <a:rPr lang="en-US" sz="1800" u="sng" dirty="0"/>
                        <a:t>5</a:t>
                      </a:r>
                    </a:p>
                  </a:txBody>
                  <a:tcPr marL="91420" marR="91420" marT="45702" marB="45702">
                    <a:lnL>
                      <a:noFill/>
                    </a:lnL>
                    <a:lnR>
                      <a:noFill/>
                    </a:lnR>
                    <a:lnT>
                      <a:noFill/>
                    </a:lnT>
                    <a:lnB>
                      <a:noFill/>
                    </a:lnB>
                    <a:solidFill>
                      <a:schemeClr val="accent6">
                        <a:lumMod val="20000"/>
                        <a:lumOff val="80000"/>
                      </a:schemeClr>
                    </a:solidFill>
                  </a:tcPr>
                </a:tc>
                <a:tc>
                  <a:txBody>
                    <a:bodyPr/>
                    <a:lstStyle/>
                    <a:p>
                      <a:r>
                        <a:rPr lang="en-US" sz="1800" dirty="0"/>
                        <a:t>6</a:t>
                      </a:r>
                    </a:p>
                  </a:txBody>
                  <a:tcPr marL="91420" marR="91420" marT="45702" marB="45702">
                    <a:lnL>
                      <a:noFill/>
                    </a:lnL>
                    <a:lnR>
                      <a:noFill/>
                    </a:lnR>
                    <a:lnT>
                      <a:noFill/>
                    </a:lnT>
                    <a:lnB>
                      <a:noFill/>
                    </a:lnB>
                    <a:solidFill>
                      <a:schemeClr val="accent6">
                        <a:lumMod val="40000"/>
                        <a:lumOff val="60000"/>
                      </a:schemeClr>
                    </a:solidFill>
                  </a:tcPr>
                </a:tc>
                <a:tc>
                  <a:txBody>
                    <a:bodyPr/>
                    <a:lstStyle/>
                    <a:p>
                      <a:r>
                        <a:rPr lang="en-US" sz="1800" dirty="0"/>
                        <a:t>7</a:t>
                      </a:r>
                    </a:p>
                  </a:txBody>
                  <a:tcPr marL="91420" marR="91420" marT="45702" marB="45702">
                    <a:lnL>
                      <a:noFill/>
                    </a:lnL>
                    <a:lnR>
                      <a:noFill/>
                    </a:lnR>
                    <a:lnT>
                      <a:noFill/>
                    </a:lnT>
                    <a:lnB>
                      <a:noFill/>
                    </a:lnB>
                    <a:solidFill>
                      <a:schemeClr val="accent6">
                        <a:lumMod val="40000"/>
                        <a:lumOff val="60000"/>
                      </a:schemeClr>
                    </a:solidFill>
                  </a:tcPr>
                </a:tc>
                <a:tc>
                  <a:txBody>
                    <a:bodyPr/>
                    <a:lstStyle/>
                    <a:p>
                      <a:r>
                        <a:rPr lang="en-US" sz="1800" u="sng" dirty="0"/>
                        <a:t>8</a:t>
                      </a:r>
                    </a:p>
                  </a:txBody>
                  <a:tcPr marL="91420" marR="91420" marT="45702" marB="45702">
                    <a:lnL>
                      <a:noFill/>
                    </a:lnL>
                    <a:lnR>
                      <a:noFill/>
                    </a:lnR>
                    <a:lnT>
                      <a:noFill/>
                    </a:lnT>
                    <a:lnB>
                      <a:noFill/>
                    </a:lnB>
                    <a:solidFill>
                      <a:schemeClr val="accent6">
                        <a:lumMod val="20000"/>
                        <a:lumOff val="80000"/>
                      </a:schemeClr>
                    </a:solidFill>
                  </a:tcPr>
                </a:tc>
                <a:tc>
                  <a:txBody>
                    <a:bodyPr/>
                    <a:lstStyle/>
                    <a:p>
                      <a:r>
                        <a:rPr lang="en-US" sz="1800" u="sng" dirty="0"/>
                        <a:t>9</a:t>
                      </a:r>
                    </a:p>
                  </a:txBody>
                  <a:tcPr marL="91420" marR="91420" marT="45702" marB="45702">
                    <a:lnL>
                      <a:noFill/>
                    </a:lnL>
                    <a:lnR w="12700" cap="flat" cmpd="sng" algn="ctr">
                      <a:solidFill>
                        <a:schemeClr val="tx1"/>
                      </a:solidFill>
                      <a:prstDash val="solid"/>
                      <a:round/>
                      <a:headEnd type="none" w="med" len="med"/>
                      <a:tailEnd type="none" w="med" len="med"/>
                    </a:lnR>
                    <a:lnT>
                      <a:noFill/>
                    </a:lnT>
                    <a:lnB>
                      <a:noFill/>
                    </a:lnB>
                    <a:solidFill>
                      <a:schemeClr val="accent1">
                        <a:lumMod val="20000"/>
                        <a:lumOff val="80000"/>
                      </a:schemeClr>
                    </a:solidFill>
                  </a:tcPr>
                </a:tc>
                <a:extLst>
                  <a:ext uri="{0D108BD9-81ED-4DB2-BD59-A6C34878D82A}">
                    <a16:rowId xmlns:a16="http://schemas.microsoft.com/office/drawing/2014/main" val="10001"/>
                  </a:ext>
                </a:extLst>
              </a:tr>
              <a:tr h="365720">
                <a:tc>
                  <a:txBody>
                    <a:bodyPr/>
                    <a:lstStyle/>
                    <a:p>
                      <a:r>
                        <a:rPr lang="en-US" sz="1800" u="sng" dirty="0"/>
                        <a:t>8</a:t>
                      </a:r>
                    </a:p>
                  </a:txBody>
                  <a:tcPr marL="91420" marR="91420" marT="45702" marB="45702">
                    <a:lnL w="12700" cap="flat" cmpd="sng" algn="ctr">
                      <a:solidFill>
                        <a:schemeClr val="tx1"/>
                      </a:solidFill>
                      <a:prstDash val="solid"/>
                      <a:round/>
                      <a:headEnd type="none" w="med" len="med"/>
                      <a:tailEnd type="none" w="med" len="med"/>
                    </a:lnL>
                    <a:lnR>
                      <a:noFill/>
                    </a:lnR>
                    <a:lnT>
                      <a:noFill/>
                    </a:lnT>
                    <a:lnB>
                      <a:noFill/>
                    </a:lnB>
                    <a:solidFill>
                      <a:schemeClr val="accent1">
                        <a:lumMod val="20000"/>
                        <a:lumOff val="80000"/>
                      </a:schemeClr>
                    </a:solidFill>
                  </a:tcPr>
                </a:tc>
                <a:tc>
                  <a:txBody>
                    <a:bodyPr/>
                    <a:lstStyle/>
                    <a:p>
                      <a:r>
                        <a:rPr lang="en-US" sz="1800" u="sng" dirty="0"/>
                        <a:t>9</a:t>
                      </a:r>
                    </a:p>
                  </a:txBody>
                  <a:tcPr marL="91420" marR="91420" marT="45702" marB="45702">
                    <a:lnL>
                      <a:noFill/>
                    </a:lnL>
                    <a:lnR>
                      <a:noFill/>
                    </a:lnR>
                    <a:lnT>
                      <a:noFill/>
                    </a:lnT>
                    <a:lnB>
                      <a:noFill/>
                    </a:lnB>
                    <a:solidFill>
                      <a:schemeClr val="accent6">
                        <a:lumMod val="20000"/>
                        <a:lumOff val="80000"/>
                      </a:schemeClr>
                    </a:solidFill>
                  </a:tcPr>
                </a:tc>
                <a:tc>
                  <a:txBody>
                    <a:bodyPr/>
                    <a:lstStyle/>
                    <a:p>
                      <a:r>
                        <a:rPr lang="en-US" sz="1800" dirty="0"/>
                        <a:t>10</a:t>
                      </a:r>
                    </a:p>
                  </a:txBody>
                  <a:tcPr marL="91420" marR="91420" marT="45702" marB="45702">
                    <a:lnL>
                      <a:noFill/>
                    </a:lnL>
                    <a:lnR>
                      <a:noFill/>
                    </a:lnR>
                    <a:lnT>
                      <a:noFill/>
                    </a:lnT>
                    <a:lnB>
                      <a:noFill/>
                    </a:lnB>
                    <a:solidFill>
                      <a:schemeClr val="accent6">
                        <a:lumMod val="40000"/>
                        <a:lumOff val="60000"/>
                      </a:schemeClr>
                    </a:solidFill>
                  </a:tcPr>
                </a:tc>
                <a:tc>
                  <a:txBody>
                    <a:bodyPr/>
                    <a:lstStyle/>
                    <a:p>
                      <a:r>
                        <a:rPr lang="en-US" sz="1800" dirty="0"/>
                        <a:t>11</a:t>
                      </a:r>
                    </a:p>
                  </a:txBody>
                  <a:tcPr marL="91420" marR="91420" marT="45702" marB="45702">
                    <a:lnL>
                      <a:noFill/>
                    </a:lnL>
                    <a:lnR>
                      <a:noFill/>
                    </a:lnR>
                    <a:lnT>
                      <a:noFill/>
                    </a:lnT>
                    <a:lnB>
                      <a:noFill/>
                    </a:lnB>
                    <a:solidFill>
                      <a:schemeClr val="accent6">
                        <a:lumMod val="40000"/>
                        <a:lumOff val="60000"/>
                      </a:schemeClr>
                    </a:solidFill>
                  </a:tcPr>
                </a:tc>
                <a:tc>
                  <a:txBody>
                    <a:bodyPr/>
                    <a:lstStyle/>
                    <a:p>
                      <a:r>
                        <a:rPr lang="en-US" sz="1800" u="sng" dirty="0"/>
                        <a:t>12</a:t>
                      </a:r>
                    </a:p>
                  </a:txBody>
                  <a:tcPr marL="91420" marR="91420" marT="45702" marB="45702">
                    <a:lnL>
                      <a:noFill/>
                    </a:lnL>
                    <a:lnR>
                      <a:noFill/>
                    </a:lnR>
                    <a:lnT>
                      <a:noFill/>
                    </a:lnT>
                    <a:lnB>
                      <a:noFill/>
                    </a:lnB>
                    <a:solidFill>
                      <a:schemeClr val="accent6">
                        <a:lumMod val="20000"/>
                        <a:lumOff val="80000"/>
                      </a:schemeClr>
                    </a:solidFill>
                  </a:tcPr>
                </a:tc>
                <a:tc>
                  <a:txBody>
                    <a:bodyPr/>
                    <a:lstStyle/>
                    <a:p>
                      <a:r>
                        <a:rPr lang="en-US" sz="1800" u="sng" dirty="0"/>
                        <a:t>13</a:t>
                      </a:r>
                    </a:p>
                  </a:txBody>
                  <a:tcPr marL="91420" marR="91420" marT="45702" marB="45702">
                    <a:lnL>
                      <a:noFill/>
                    </a:lnL>
                    <a:lnR w="12700" cap="flat" cmpd="sng" algn="ctr">
                      <a:solidFill>
                        <a:schemeClr val="tx1"/>
                      </a:solidFill>
                      <a:prstDash val="solid"/>
                      <a:round/>
                      <a:headEnd type="none" w="med" len="med"/>
                      <a:tailEnd type="none" w="med" len="med"/>
                    </a:lnR>
                    <a:lnT>
                      <a:noFill/>
                    </a:lnT>
                    <a:lnB>
                      <a:noFill/>
                    </a:lnB>
                    <a:solidFill>
                      <a:schemeClr val="accent1">
                        <a:lumMod val="20000"/>
                        <a:lumOff val="80000"/>
                      </a:schemeClr>
                    </a:solidFill>
                  </a:tcPr>
                </a:tc>
                <a:extLst>
                  <a:ext uri="{0D108BD9-81ED-4DB2-BD59-A6C34878D82A}">
                    <a16:rowId xmlns:a16="http://schemas.microsoft.com/office/drawing/2014/main" val="10002"/>
                  </a:ext>
                </a:extLst>
              </a:tr>
              <a:tr h="365720">
                <a:tc>
                  <a:txBody>
                    <a:bodyPr/>
                    <a:lstStyle/>
                    <a:p>
                      <a:r>
                        <a:rPr lang="en-US" sz="1800" u="sng" dirty="0"/>
                        <a:t>12</a:t>
                      </a:r>
                    </a:p>
                  </a:txBody>
                  <a:tcPr marL="91420" marR="91420" marT="45702" marB="45702">
                    <a:lnL w="12700" cap="flat" cmpd="sng" algn="ctr">
                      <a:solidFill>
                        <a:schemeClr val="tx1"/>
                      </a:solidFill>
                      <a:prstDash val="solid"/>
                      <a:round/>
                      <a:headEnd type="none" w="med" len="med"/>
                      <a:tailEnd type="none" w="med" len="med"/>
                    </a:lnL>
                    <a:lnR>
                      <a:noFill/>
                    </a:lnR>
                    <a:lnT>
                      <a:noFill/>
                    </a:lnT>
                    <a:lnB>
                      <a:noFill/>
                    </a:lnB>
                    <a:solidFill>
                      <a:schemeClr val="accent1">
                        <a:lumMod val="20000"/>
                        <a:lumOff val="80000"/>
                      </a:schemeClr>
                    </a:solidFill>
                  </a:tcPr>
                </a:tc>
                <a:tc>
                  <a:txBody>
                    <a:bodyPr/>
                    <a:lstStyle/>
                    <a:p>
                      <a:r>
                        <a:rPr lang="en-US" sz="1800" u="sng" dirty="0"/>
                        <a:t>13</a:t>
                      </a:r>
                    </a:p>
                  </a:txBody>
                  <a:tcPr marL="91420" marR="91420" marT="45702" marB="45702">
                    <a:lnL>
                      <a:noFill/>
                    </a:lnL>
                    <a:lnR>
                      <a:noFill/>
                    </a:lnR>
                    <a:lnT>
                      <a:noFill/>
                    </a:lnT>
                    <a:lnB>
                      <a:noFill/>
                    </a:lnB>
                    <a:solidFill>
                      <a:schemeClr val="accent6">
                        <a:lumMod val="20000"/>
                        <a:lumOff val="80000"/>
                      </a:schemeClr>
                    </a:solidFill>
                  </a:tcPr>
                </a:tc>
                <a:tc>
                  <a:txBody>
                    <a:bodyPr/>
                    <a:lstStyle/>
                    <a:p>
                      <a:r>
                        <a:rPr lang="en-US" sz="1800" dirty="0"/>
                        <a:t>14</a:t>
                      </a:r>
                    </a:p>
                  </a:txBody>
                  <a:tcPr marL="91420" marR="91420" marT="45702" marB="45702">
                    <a:lnL>
                      <a:noFill/>
                    </a:lnL>
                    <a:lnR>
                      <a:noFill/>
                    </a:lnR>
                    <a:lnT>
                      <a:noFill/>
                    </a:lnT>
                    <a:lnB>
                      <a:noFill/>
                    </a:lnB>
                    <a:solidFill>
                      <a:schemeClr val="accent6">
                        <a:lumMod val="40000"/>
                        <a:lumOff val="60000"/>
                      </a:schemeClr>
                    </a:solidFill>
                  </a:tcPr>
                </a:tc>
                <a:tc>
                  <a:txBody>
                    <a:bodyPr/>
                    <a:lstStyle/>
                    <a:p>
                      <a:r>
                        <a:rPr lang="en-US" sz="1800" dirty="0"/>
                        <a:t>15</a:t>
                      </a:r>
                    </a:p>
                  </a:txBody>
                  <a:tcPr marL="91420" marR="91420" marT="45702" marB="45702">
                    <a:lnL>
                      <a:noFill/>
                    </a:lnL>
                    <a:lnR>
                      <a:noFill/>
                    </a:lnR>
                    <a:lnT>
                      <a:noFill/>
                    </a:lnT>
                    <a:lnB>
                      <a:noFill/>
                    </a:lnB>
                    <a:solidFill>
                      <a:schemeClr val="accent6">
                        <a:lumMod val="40000"/>
                        <a:lumOff val="60000"/>
                      </a:schemeClr>
                    </a:solidFill>
                  </a:tcPr>
                </a:tc>
                <a:tc>
                  <a:txBody>
                    <a:bodyPr/>
                    <a:lstStyle/>
                    <a:p>
                      <a:r>
                        <a:rPr lang="en-US" sz="1800" u="sng" dirty="0"/>
                        <a:t>16</a:t>
                      </a:r>
                    </a:p>
                  </a:txBody>
                  <a:tcPr marL="91420" marR="91420" marT="45702" marB="45702">
                    <a:lnL>
                      <a:noFill/>
                    </a:lnL>
                    <a:lnR>
                      <a:noFill/>
                    </a:lnR>
                    <a:lnT>
                      <a:noFill/>
                    </a:lnT>
                    <a:lnB>
                      <a:noFill/>
                    </a:lnB>
                    <a:solidFill>
                      <a:schemeClr val="accent6">
                        <a:lumMod val="20000"/>
                        <a:lumOff val="80000"/>
                      </a:schemeClr>
                    </a:solidFill>
                  </a:tcPr>
                </a:tc>
                <a:tc>
                  <a:txBody>
                    <a:bodyPr/>
                    <a:lstStyle/>
                    <a:p>
                      <a:r>
                        <a:rPr lang="en-US" sz="1800" u="sng" dirty="0"/>
                        <a:t>17</a:t>
                      </a:r>
                    </a:p>
                  </a:txBody>
                  <a:tcPr marL="91420" marR="91420" marT="45702" marB="45702">
                    <a:lnL>
                      <a:noFill/>
                    </a:lnL>
                    <a:lnR w="12700" cap="flat" cmpd="sng" algn="ctr">
                      <a:solidFill>
                        <a:schemeClr val="tx1"/>
                      </a:solidFill>
                      <a:prstDash val="solid"/>
                      <a:round/>
                      <a:headEnd type="none" w="med" len="med"/>
                      <a:tailEnd type="none" w="med" len="med"/>
                    </a:lnR>
                    <a:lnT>
                      <a:noFill/>
                    </a:lnT>
                    <a:lnB>
                      <a:noFill/>
                    </a:lnB>
                    <a:solidFill>
                      <a:schemeClr val="accent1">
                        <a:lumMod val="20000"/>
                        <a:lumOff val="80000"/>
                      </a:schemeClr>
                    </a:solidFill>
                  </a:tcPr>
                </a:tc>
                <a:extLst>
                  <a:ext uri="{0D108BD9-81ED-4DB2-BD59-A6C34878D82A}">
                    <a16:rowId xmlns:a16="http://schemas.microsoft.com/office/drawing/2014/main" val="10003"/>
                  </a:ext>
                </a:extLst>
              </a:tr>
              <a:tr h="365720">
                <a:tc>
                  <a:txBody>
                    <a:bodyPr/>
                    <a:lstStyle/>
                    <a:p>
                      <a:r>
                        <a:rPr lang="en-US" sz="1800" u="sng" dirty="0"/>
                        <a:t>16</a:t>
                      </a:r>
                    </a:p>
                  </a:txBody>
                  <a:tcPr marL="91420" marR="91420" marT="45702" marB="45702">
                    <a:lnL w="12700" cap="flat" cmpd="sng" algn="ctr">
                      <a:solidFill>
                        <a:schemeClr val="tx1"/>
                      </a:solidFill>
                      <a:prstDash val="solid"/>
                      <a:round/>
                      <a:headEnd type="none" w="med" len="med"/>
                      <a:tailEnd type="none" w="med" len="med"/>
                    </a:lnL>
                    <a:lnR>
                      <a:noFill/>
                    </a:lnR>
                    <a:lnT>
                      <a:noFill/>
                    </a:lnT>
                    <a:lnB>
                      <a:noFill/>
                    </a:lnB>
                    <a:solidFill>
                      <a:schemeClr val="accent1">
                        <a:lumMod val="20000"/>
                        <a:lumOff val="80000"/>
                      </a:schemeClr>
                    </a:solidFill>
                  </a:tcPr>
                </a:tc>
                <a:tc>
                  <a:txBody>
                    <a:bodyPr/>
                    <a:lstStyle/>
                    <a:p>
                      <a:r>
                        <a:rPr lang="en-US" sz="1800" u="sng" dirty="0"/>
                        <a:t>17</a:t>
                      </a:r>
                    </a:p>
                  </a:txBody>
                  <a:tcPr marL="91420" marR="91420" marT="45702" marB="45702">
                    <a:lnL>
                      <a:noFill/>
                    </a:lnL>
                    <a:lnR>
                      <a:noFill/>
                    </a:lnR>
                    <a:lnT>
                      <a:noFill/>
                    </a:lnT>
                    <a:lnB>
                      <a:noFill/>
                    </a:lnB>
                    <a:solidFill>
                      <a:schemeClr val="accent6">
                        <a:lumMod val="20000"/>
                        <a:lumOff val="80000"/>
                      </a:schemeClr>
                    </a:solidFill>
                  </a:tcPr>
                </a:tc>
                <a:tc>
                  <a:txBody>
                    <a:bodyPr/>
                    <a:lstStyle/>
                    <a:p>
                      <a:r>
                        <a:rPr lang="en-US" sz="1800"/>
                        <a:t>18</a:t>
                      </a:r>
                    </a:p>
                  </a:txBody>
                  <a:tcPr marL="91420" marR="91420" marT="45702" marB="45702">
                    <a:lnL>
                      <a:noFill/>
                    </a:lnL>
                    <a:lnR>
                      <a:noFill/>
                    </a:lnR>
                    <a:lnT>
                      <a:noFill/>
                    </a:lnT>
                    <a:lnB>
                      <a:noFill/>
                    </a:lnB>
                    <a:solidFill>
                      <a:schemeClr val="accent6">
                        <a:lumMod val="40000"/>
                        <a:lumOff val="60000"/>
                      </a:schemeClr>
                    </a:solidFill>
                  </a:tcPr>
                </a:tc>
                <a:tc>
                  <a:txBody>
                    <a:bodyPr/>
                    <a:lstStyle/>
                    <a:p>
                      <a:r>
                        <a:rPr lang="en-US" sz="1800" dirty="0"/>
                        <a:t>19</a:t>
                      </a:r>
                    </a:p>
                  </a:txBody>
                  <a:tcPr marL="91420" marR="91420" marT="45702" marB="45702">
                    <a:lnL>
                      <a:noFill/>
                    </a:lnL>
                    <a:lnR>
                      <a:noFill/>
                    </a:lnR>
                    <a:lnT>
                      <a:noFill/>
                    </a:lnT>
                    <a:lnB>
                      <a:noFill/>
                    </a:lnB>
                    <a:solidFill>
                      <a:schemeClr val="accent6">
                        <a:lumMod val="40000"/>
                        <a:lumOff val="60000"/>
                      </a:schemeClr>
                    </a:solidFill>
                  </a:tcPr>
                </a:tc>
                <a:tc>
                  <a:txBody>
                    <a:bodyPr/>
                    <a:lstStyle/>
                    <a:p>
                      <a:r>
                        <a:rPr lang="en-US" sz="1800" u="sng" dirty="0"/>
                        <a:t>20</a:t>
                      </a:r>
                    </a:p>
                  </a:txBody>
                  <a:tcPr marL="91420" marR="91420" marT="45702" marB="45702">
                    <a:lnL>
                      <a:noFill/>
                    </a:lnL>
                    <a:lnR>
                      <a:noFill/>
                    </a:lnR>
                    <a:lnT>
                      <a:noFill/>
                    </a:lnT>
                    <a:lnB>
                      <a:noFill/>
                    </a:lnB>
                    <a:solidFill>
                      <a:schemeClr val="accent6">
                        <a:lumMod val="20000"/>
                        <a:lumOff val="80000"/>
                      </a:schemeClr>
                    </a:solidFill>
                  </a:tcPr>
                </a:tc>
                <a:tc>
                  <a:txBody>
                    <a:bodyPr/>
                    <a:lstStyle/>
                    <a:p>
                      <a:r>
                        <a:rPr lang="en-US" sz="1800" u="sng" dirty="0"/>
                        <a:t>21</a:t>
                      </a:r>
                    </a:p>
                  </a:txBody>
                  <a:tcPr marL="91420" marR="91420" marT="45702" marB="45702">
                    <a:lnL>
                      <a:noFill/>
                    </a:lnL>
                    <a:lnR w="12700" cap="flat" cmpd="sng" algn="ctr">
                      <a:solidFill>
                        <a:schemeClr val="tx1"/>
                      </a:solidFill>
                      <a:prstDash val="solid"/>
                      <a:round/>
                      <a:headEnd type="none" w="med" len="med"/>
                      <a:tailEnd type="none" w="med" len="med"/>
                    </a:lnR>
                    <a:lnT>
                      <a:noFill/>
                    </a:lnT>
                    <a:lnB>
                      <a:noFill/>
                    </a:lnB>
                    <a:solidFill>
                      <a:schemeClr val="accent1">
                        <a:lumMod val="20000"/>
                        <a:lumOff val="80000"/>
                      </a:schemeClr>
                    </a:solidFill>
                  </a:tcPr>
                </a:tc>
                <a:extLst>
                  <a:ext uri="{0D108BD9-81ED-4DB2-BD59-A6C34878D82A}">
                    <a16:rowId xmlns:a16="http://schemas.microsoft.com/office/drawing/2014/main" val="10004"/>
                  </a:ext>
                </a:extLst>
              </a:tr>
              <a:tr h="365720">
                <a:tc>
                  <a:txBody>
                    <a:bodyPr/>
                    <a:lstStyle/>
                    <a:p>
                      <a:r>
                        <a:rPr lang="en-US" sz="1800" u="sng" dirty="0"/>
                        <a:t>20</a:t>
                      </a:r>
                    </a:p>
                  </a:txBody>
                  <a:tcPr marL="91420" marR="91420" marT="45702" marB="45702">
                    <a:lnL w="12700" cap="flat" cmpd="sng" algn="ctr">
                      <a:solidFill>
                        <a:schemeClr val="tx1"/>
                      </a:solidFill>
                      <a:prstDash val="solid"/>
                      <a:round/>
                      <a:headEnd type="none" w="med" len="med"/>
                      <a:tailEnd type="none" w="med" len="med"/>
                    </a:lnL>
                    <a:lnR>
                      <a:noFill/>
                    </a:lnR>
                    <a:lnT>
                      <a:noFill/>
                    </a:lnT>
                    <a:lnB>
                      <a:noFill/>
                    </a:lnB>
                    <a:solidFill>
                      <a:schemeClr val="accent1">
                        <a:lumMod val="20000"/>
                        <a:lumOff val="80000"/>
                      </a:schemeClr>
                    </a:solidFill>
                  </a:tcPr>
                </a:tc>
                <a:tc>
                  <a:txBody>
                    <a:bodyPr/>
                    <a:lstStyle/>
                    <a:p>
                      <a:r>
                        <a:rPr lang="en-US" sz="1800" u="sng" dirty="0"/>
                        <a:t>21</a:t>
                      </a:r>
                    </a:p>
                  </a:txBody>
                  <a:tcPr marL="91420" marR="91420" marT="45702" marB="45702">
                    <a:lnL>
                      <a:noFill/>
                    </a:lnL>
                    <a:lnR>
                      <a:noFill/>
                    </a:lnR>
                    <a:lnT>
                      <a:noFill/>
                    </a:lnT>
                    <a:lnB>
                      <a:noFill/>
                    </a:lnB>
                    <a:solidFill>
                      <a:schemeClr val="accent6">
                        <a:lumMod val="20000"/>
                        <a:lumOff val="80000"/>
                      </a:schemeClr>
                    </a:solidFill>
                  </a:tcPr>
                </a:tc>
                <a:tc>
                  <a:txBody>
                    <a:bodyPr/>
                    <a:lstStyle/>
                    <a:p>
                      <a:r>
                        <a:rPr lang="en-US" sz="1800"/>
                        <a:t>22</a:t>
                      </a:r>
                    </a:p>
                  </a:txBody>
                  <a:tcPr marL="91420" marR="91420" marT="45702" marB="45702">
                    <a:lnL>
                      <a:noFill/>
                    </a:lnL>
                    <a:lnR>
                      <a:noFill/>
                    </a:lnR>
                    <a:lnT>
                      <a:noFill/>
                    </a:lnT>
                    <a:lnB>
                      <a:noFill/>
                    </a:lnB>
                    <a:solidFill>
                      <a:schemeClr val="accent6">
                        <a:lumMod val="40000"/>
                        <a:lumOff val="60000"/>
                      </a:schemeClr>
                    </a:solidFill>
                  </a:tcPr>
                </a:tc>
                <a:tc>
                  <a:txBody>
                    <a:bodyPr/>
                    <a:lstStyle/>
                    <a:p>
                      <a:r>
                        <a:rPr lang="en-US" sz="1800" dirty="0"/>
                        <a:t>23</a:t>
                      </a:r>
                    </a:p>
                  </a:txBody>
                  <a:tcPr marL="91420" marR="91420" marT="45702" marB="45702">
                    <a:lnL>
                      <a:noFill/>
                    </a:lnL>
                    <a:lnR>
                      <a:noFill/>
                    </a:lnR>
                    <a:lnT>
                      <a:noFill/>
                    </a:lnT>
                    <a:lnB>
                      <a:noFill/>
                    </a:lnB>
                    <a:solidFill>
                      <a:schemeClr val="accent6">
                        <a:lumMod val="40000"/>
                        <a:lumOff val="60000"/>
                      </a:schemeClr>
                    </a:solidFill>
                  </a:tcPr>
                </a:tc>
                <a:tc>
                  <a:txBody>
                    <a:bodyPr/>
                    <a:lstStyle/>
                    <a:p>
                      <a:r>
                        <a:rPr lang="en-US" sz="1800" u="sng" dirty="0"/>
                        <a:t>24</a:t>
                      </a:r>
                    </a:p>
                  </a:txBody>
                  <a:tcPr marL="91420" marR="91420" marT="45702" marB="45702">
                    <a:lnL>
                      <a:noFill/>
                    </a:lnL>
                    <a:lnR>
                      <a:noFill/>
                    </a:lnR>
                    <a:lnT>
                      <a:noFill/>
                    </a:lnT>
                    <a:lnB>
                      <a:noFill/>
                    </a:lnB>
                    <a:solidFill>
                      <a:schemeClr val="accent6">
                        <a:lumMod val="20000"/>
                        <a:lumOff val="80000"/>
                      </a:schemeClr>
                    </a:solidFill>
                  </a:tcPr>
                </a:tc>
                <a:tc>
                  <a:txBody>
                    <a:bodyPr/>
                    <a:lstStyle/>
                    <a:p>
                      <a:r>
                        <a:rPr lang="en-US" sz="1800" u="sng" dirty="0"/>
                        <a:t>25</a:t>
                      </a:r>
                    </a:p>
                  </a:txBody>
                  <a:tcPr marL="91420" marR="91420" marT="45702" marB="45702">
                    <a:lnL>
                      <a:noFill/>
                    </a:lnL>
                    <a:lnR w="12700" cap="flat" cmpd="sng" algn="ctr">
                      <a:solidFill>
                        <a:schemeClr val="tx1"/>
                      </a:solidFill>
                      <a:prstDash val="solid"/>
                      <a:round/>
                      <a:headEnd type="none" w="med" len="med"/>
                      <a:tailEnd type="none" w="med" len="med"/>
                    </a:lnR>
                    <a:lnT>
                      <a:noFill/>
                    </a:lnT>
                    <a:lnB>
                      <a:noFill/>
                    </a:lnB>
                    <a:solidFill>
                      <a:schemeClr val="accent1">
                        <a:lumMod val="20000"/>
                        <a:lumOff val="80000"/>
                      </a:schemeClr>
                    </a:solidFill>
                  </a:tcPr>
                </a:tc>
                <a:extLst>
                  <a:ext uri="{0D108BD9-81ED-4DB2-BD59-A6C34878D82A}">
                    <a16:rowId xmlns:a16="http://schemas.microsoft.com/office/drawing/2014/main" val="10005"/>
                  </a:ext>
                </a:extLst>
              </a:tr>
              <a:tr h="365720">
                <a:tc>
                  <a:txBody>
                    <a:bodyPr/>
                    <a:lstStyle/>
                    <a:p>
                      <a:r>
                        <a:rPr lang="en-US" sz="1800" u="sng"/>
                        <a:t>24</a:t>
                      </a:r>
                    </a:p>
                  </a:txBody>
                  <a:tcPr marL="91420" marR="91420" marT="45702" marB="45702">
                    <a:lnL w="12700" cap="flat" cmpd="sng" algn="ctr">
                      <a:solidFill>
                        <a:schemeClr val="tx1"/>
                      </a:solidFill>
                      <a:prstDash val="solid"/>
                      <a:round/>
                      <a:headEnd type="none" w="med" len="med"/>
                      <a:tailEnd type="none" w="med" len="med"/>
                    </a:lnL>
                    <a:lnR>
                      <a:noFill/>
                    </a:lnR>
                    <a:lnT>
                      <a:noFill/>
                    </a:lnT>
                    <a:lnB>
                      <a:noFill/>
                    </a:lnB>
                    <a:solidFill>
                      <a:schemeClr val="accent1">
                        <a:lumMod val="20000"/>
                        <a:lumOff val="80000"/>
                      </a:schemeClr>
                    </a:solidFill>
                  </a:tcPr>
                </a:tc>
                <a:tc>
                  <a:txBody>
                    <a:bodyPr/>
                    <a:lstStyle/>
                    <a:p>
                      <a:r>
                        <a:rPr lang="en-US" sz="1800" u="sng" dirty="0"/>
                        <a:t>25</a:t>
                      </a:r>
                    </a:p>
                  </a:txBody>
                  <a:tcPr marL="91420" marR="91420" marT="45702" marB="45702">
                    <a:lnL>
                      <a:noFill/>
                    </a:lnL>
                    <a:lnR>
                      <a:noFill/>
                    </a:lnR>
                    <a:lnT>
                      <a:noFill/>
                    </a:lnT>
                    <a:lnB>
                      <a:noFill/>
                    </a:lnB>
                    <a:solidFill>
                      <a:schemeClr val="accent6">
                        <a:lumMod val="20000"/>
                        <a:lumOff val="80000"/>
                      </a:schemeClr>
                    </a:solidFill>
                  </a:tcPr>
                </a:tc>
                <a:tc>
                  <a:txBody>
                    <a:bodyPr/>
                    <a:lstStyle/>
                    <a:p>
                      <a:r>
                        <a:rPr lang="en-US" sz="1800"/>
                        <a:t>26</a:t>
                      </a:r>
                    </a:p>
                  </a:txBody>
                  <a:tcPr marL="91420" marR="91420" marT="45702" marB="45702">
                    <a:lnL>
                      <a:noFill/>
                    </a:lnL>
                    <a:lnR>
                      <a:noFill/>
                    </a:lnR>
                    <a:lnT>
                      <a:noFill/>
                    </a:lnT>
                    <a:lnB>
                      <a:noFill/>
                    </a:lnB>
                    <a:solidFill>
                      <a:schemeClr val="accent6">
                        <a:lumMod val="40000"/>
                        <a:lumOff val="60000"/>
                      </a:schemeClr>
                    </a:solidFill>
                  </a:tcPr>
                </a:tc>
                <a:tc>
                  <a:txBody>
                    <a:bodyPr/>
                    <a:lstStyle/>
                    <a:p>
                      <a:r>
                        <a:rPr lang="en-US" sz="1800" dirty="0"/>
                        <a:t>27</a:t>
                      </a:r>
                    </a:p>
                  </a:txBody>
                  <a:tcPr marL="91420" marR="91420" marT="45702" marB="45702">
                    <a:lnL>
                      <a:noFill/>
                    </a:lnL>
                    <a:lnR>
                      <a:noFill/>
                    </a:lnR>
                    <a:lnT>
                      <a:noFill/>
                    </a:lnT>
                    <a:lnB>
                      <a:noFill/>
                    </a:lnB>
                    <a:solidFill>
                      <a:schemeClr val="accent6">
                        <a:lumMod val="40000"/>
                        <a:lumOff val="60000"/>
                      </a:schemeClr>
                    </a:solidFill>
                  </a:tcPr>
                </a:tc>
                <a:tc>
                  <a:txBody>
                    <a:bodyPr/>
                    <a:lstStyle/>
                    <a:p>
                      <a:r>
                        <a:rPr lang="en-US" sz="1800" u="sng" dirty="0"/>
                        <a:t>28</a:t>
                      </a:r>
                    </a:p>
                  </a:txBody>
                  <a:tcPr marL="91420" marR="91420" marT="45702" marB="45702">
                    <a:lnL>
                      <a:noFill/>
                    </a:lnL>
                    <a:lnR>
                      <a:noFill/>
                    </a:lnR>
                    <a:lnT>
                      <a:noFill/>
                    </a:lnT>
                    <a:lnB>
                      <a:noFill/>
                    </a:lnB>
                    <a:solidFill>
                      <a:schemeClr val="accent6">
                        <a:lumMod val="20000"/>
                        <a:lumOff val="80000"/>
                      </a:schemeClr>
                    </a:solidFill>
                  </a:tcPr>
                </a:tc>
                <a:tc>
                  <a:txBody>
                    <a:bodyPr/>
                    <a:lstStyle/>
                    <a:p>
                      <a:r>
                        <a:rPr lang="en-US" sz="1800" u="sng" dirty="0"/>
                        <a:t>29</a:t>
                      </a:r>
                    </a:p>
                  </a:txBody>
                  <a:tcPr marL="91420" marR="91420" marT="45702" marB="45702">
                    <a:lnL>
                      <a:noFill/>
                    </a:lnL>
                    <a:lnR w="12700" cap="flat" cmpd="sng" algn="ctr">
                      <a:solidFill>
                        <a:schemeClr val="tx1"/>
                      </a:solidFill>
                      <a:prstDash val="solid"/>
                      <a:round/>
                      <a:headEnd type="none" w="med" len="med"/>
                      <a:tailEnd type="none" w="med" len="med"/>
                    </a:lnR>
                    <a:lnT>
                      <a:noFill/>
                    </a:lnT>
                    <a:lnB>
                      <a:noFill/>
                    </a:lnB>
                    <a:solidFill>
                      <a:schemeClr val="accent1">
                        <a:lumMod val="20000"/>
                        <a:lumOff val="80000"/>
                      </a:schemeClr>
                    </a:solidFill>
                  </a:tcPr>
                </a:tc>
                <a:extLst>
                  <a:ext uri="{0D108BD9-81ED-4DB2-BD59-A6C34878D82A}">
                    <a16:rowId xmlns:a16="http://schemas.microsoft.com/office/drawing/2014/main" val="10006"/>
                  </a:ext>
                </a:extLst>
              </a:tr>
              <a:tr h="365720">
                <a:tc>
                  <a:txBody>
                    <a:bodyPr/>
                    <a:lstStyle/>
                    <a:p>
                      <a:r>
                        <a:rPr lang="en-US" sz="1800" u="sng" dirty="0"/>
                        <a:t>28</a:t>
                      </a:r>
                    </a:p>
                  </a:txBody>
                  <a:tcPr marL="91420" marR="91420" marT="45702" marB="45702">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800" u="sng" dirty="0"/>
                        <a:t>29</a:t>
                      </a:r>
                    </a:p>
                  </a:txBody>
                  <a:tcPr marL="91420" marR="91420" marT="45702" marB="45702">
                    <a:lnL>
                      <a:noFill/>
                    </a:lnL>
                    <a:lnR>
                      <a:noFill/>
                    </a:lnR>
                    <a:lnT>
                      <a:noFill/>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lang="en-US" sz="1800"/>
                        <a:t>30</a:t>
                      </a:r>
                    </a:p>
                  </a:txBody>
                  <a:tcPr marL="91420" marR="91420" marT="45702" marB="45702">
                    <a:lnL>
                      <a:noFill/>
                    </a:lnL>
                    <a:lnR>
                      <a:noFill/>
                    </a:lnR>
                    <a:lnT>
                      <a:noFill/>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r>
                        <a:rPr lang="en-US" sz="1800"/>
                        <a:t>31</a:t>
                      </a:r>
                    </a:p>
                  </a:txBody>
                  <a:tcPr marL="91420" marR="91420" marT="45702" marB="45702">
                    <a:lnL>
                      <a:noFill/>
                    </a:lnL>
                    <a:lnR>
                      <a:noFill/>
                    </a:lnR>
                    <a:lnT>
                      <a:noFill/>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r>
                        <a:rPr lang="en-US" sz="1800" u="sng" dirty="0"/>
                        <a:t>32</a:t>
                      </a:r>
                    </a:p>
                  </a:txBody>
                  <a:tcPr marL="91420" marR="91420" marT="45702" marB="45702">
                    <a:lnL>
                      <a:noFill/>
                    </a:lnL>
                    <a:lnR>
                      <a:noFill/>
                    </a:lnR>
                    <a:lnT>
                      <a:noFill/>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lang="en-US" sz="1800" u="sng" dirty="0"/>
                        <a:t>1</a:t>
                      </a:r>
                    </a:p>
                  </a:txBody>
                  <a:tcPr marL="91420" marR="91420" marT="45702" marB="45702">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7"/>
                  </a:ext>
                </a:extLst>
              </a:tr>
            </a:tbl>
          </a:graphicData>
        </a:graphic>
      </p:graphicFrame>
      <p:sp>
        <p:nvSpPr>
          <p:cNvPr id="10" name="TextBox 9"/>
          <p:cNvSpPr txBox="1">
            <a:spLocks noChangeArrowheads="1"/>
          </p:cNvSpPr>
          <p:nvPr/>
        </p:nvSpPr>
        <p:spPr bwMode="auto">
          <a:xfrm>
            <a:off x="3924300" y="4192588"/>
            <a:ext cx="2455863" cy="1200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zh-TW" sz="1800">
                <a:solidFill>
                  <a:srgbClr val="003399"/>
                </a:solidFill>
                <a:latin typeface="Arial" charset="0"/>
              </a:rPr>
              <a:t>Expansion by taking the outer bits from the two adjacent groups (underlined numbers)</a:t>
            </a:r>
            <a:endParaRPr lang="en-US" altLang="en-US" sz="1800">
              <a:solidFill>
                <a:srgbClr val="003399"/>
              </a:solidFill>
              <a:latin typeface="Arial" charset="0"/>
            </a:endParaRPr>
          </a:p>
        </p:txBody>
      </p:sp>
      <p:graphicFrame>
        <p:nvGraphicFramePr>
          <p:cNvPr id="11" name="Table 10"/>
          <p:cNvGraphicFramePr>
            <a:graphicFrameLocks noGrp="1"/>
          </p:cNvGraphicFramePr>
          <p:nvPr/>
        </p:nvGraphicFramePr>
        <p:xfrm>
          <a:off x="3348038" y="4292600"/>
          <a:ext cx="3706810" cy="1463675"/>
        </p:xfrm>
        <a:graphic>
          <a:graphicData uri="http://schemas.openxmlformats.org/drawingml/2006/table">
            <a:tbl>
              <a:tblPr/>
              <a:tblGrid>
                <a:gridCol w="458707">
                  <a:extLst>
                    <a:ext uri="{9D8B030D-6E8A-4147-A177-3AD203B41FA5}">
                      <a16:colId xmlns:a16="http://schemas.microsoft.com/office/drawing/2014/main" val="20000"/>
                    </a:ext>
                  </a:extLst>
                </a:gridCol>
                <a:gridCol w="458707">
                  <a:extLst>
                    <a:ext uri="{9D8B030D-6E8A-4147-A177-3AD203B41FA5}">
                      <a16:colId xmlns:a16="http://schemas.microsoft.com/office/drawing/2014/main" val="20001"/>
                    </a:ext>
                  </a:extLst>
                </a:gridCol>
                <a:gridCol w="458707">
                  <a:extLst>
                    <a:ext uri="{9D8B030D-6E8A-4147-A177-3AD203B41FA5}">
                      <a16:colId xmlns:a16="http://schemas.microsoft.com/office/drawing/2014/main" val="20002"/>
                    </a:ext>
                  </a:extLst>
                </a:gridCol>
                <a:gridCol w="458707">
                  <a:extLst>
                    <a:ext uri="{9D8B030D-6E8A-4147-A177-3AD203B41FA5}">
                      <a16:colId xmlns:a16="http://schemas.microsoft.com/office/drawing/2014/main" val="20003"/>
                    </a:ext>
                  </a:extLst>
                </a:gridCol>
                <a:gridCol w="458707">
                  <a:extLst>
                    <a:ext uri="{9D8B030D-6E8A-4147-A177-3AD203B41FA5}">
                      <a16:colId xmlns:a16="http://schemas.microsoft.com/office/drawing/2014/main" val="20004"/>
                    </a:ext>
                  </a:extLst>
                </a:gridCol>
                <a:gridCol w="495861">
                  <a:extLst>
                    <a:ext uri="{9D8B030D-6E8A-4147-A177-3AD203B41FA5}">
                      <a16:colId xmlns:a16="http://schemas.microsoft.com/office/drawing/2014/main" val="20005"/>
                    </a:ext>
                  </a:extLst>
                </a:gridCol>
                <a:gridCol w="458707">
                  <a:extLst>
                    <a:ext uri="{9D8B030D-6E8A-4147-A177-3AD203B41FA5}">
                      <a16:colId xmlns:a16="http://schemas.microsoft.com/office/drawing/2014/main" val="20006"/>
                    </a:ext>
                  </a:extLst>
                </a:gridCol>
                <a:gridCol w="458707">
                  <a:extLst>
                    <a:ext uri="{9D8B030D-6E8A-4147-A177-3AD203B41FA5}">
                      <a16:colId xmlns:a16="http://schemas.microsoft.com/office/drawing/2014/main" val="20007"/>
                    </a:ext>
                  </a:extLst>
                </a:gridCol>
              </a:tblGrid>
              <a:tr h="365975">
                <a:tc>
                  <a:txBody>
                    <a:bodyPr/>
                    <a:lstStyle/>
                    <a:p>
                      <a:r>
                        <a:rPr lang="en-US" sz="1800" dirty="0"/>
                        <a:t>16</a:t>
                      </a:r>
                    </a:p>
                  </a:txBody>
                  <a:tcPr marL="91425" marR="91425" marT="45738" marB="45738"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chemeClr val="accent1">
                        <a:lumMod val="20000"/>
                        <a:lumOff val="80000"/>
                      </a:schemeClr>
                    </a:solidFill>
                  </a:tcPr>
                </a:tc>
                <a:tc>
                  <a:txBody>
                    <a:bodyPr/>
                    <a:lstStyle/>
                    <a:p>
                      <a:r>
                        <a:rPr lang="en-US" sz="1800" dirty="0"/>
                        <a:t>7</a:t>
                      </a:r>
                    </a:p>
                  </a:txBody>
                  <a:tcPr marL="91425" marR="91425" marT="45738" marB="45738" anchor="ctr">
                    <a:lnL>
                      <a:noFill/>
                    </a:lnL>
                    <a:lnR>
                      <a:noFill/>
                    </a:lnR>
                    <a:lnT w="12700" cap="flat" cmpd="sng" algn="ctr">
                      <a:solidFill>
                        <a:schemeClr val="tx1"/>
                      </a:solidFill>
                      <a:prstDash val="solid"/>
                      <a:round/>
                      <a:headEnd type="none" w="med" len="med"/>
                      <a:tailEnd type="none" w="med" len="med"/>
                    </a:lnT>
                    <a:lnB>
                      <a:noFill/>
                    </a:lnB>
                    <a:solidFill>
                      <a:schemeClr val="accent1">
                        <a:lumMod val="20000"/>
                        <a:lumOff val="80000"/>
                      </a:schemeClr>
                    </a:solidFill>
                  </a:tcPr>
                </a:tc>
                <a:tc>
                  <a:txBody>
                    <a:bodyPr/>
                    <a:lstStyle/>
                    <a:p>
                      <a:r>
                        <a:rPr lang="en-US" sz="1800" dirty="0"/>
                        <a:t>20</a:t>
                      </a:r>
                    </a:p>
                  </a:txBody>
                  <a:tcPr marL="91425" marR="91425" marT="45738" marB="45738" anchor="ctr">
                    <a:lnL>
                      <a:noFill/>
                    </a:lnL>
                    <a:lnR>
                      <a:noFill/>
                    </a:lnR>
                    <a:lnT w="12700" cap="flat" cmpd="sng" algn="ctr">
                      <a:solidFill>
                        <a:schemeClr val="tx1"/>
                      </a:solidFill>
                      <a:prstDash val="solid"/>
                      <a:round/>
                      <a:headEnd type="none" w="med" len="med"/>
                      <a:tailEnd type="none" w="med" len="med"/>
                    </a:lnT>
                    <a:lnB>
                      <a:noFill/>
                    </a:lnB>
                    <a:solidFill>
                      <a:schemeClr val="accent1">
                        <a:lumMod val="20000"/>
                        <a:lumOff val="80000"/>
                      </a:schemeClr>
                    </a:solidFill>
                  </a:tcPr>
                </a:tc>
                <a:tc>
                  <a:txBody>
                    <a:bodyPr/>
                    <a:lstStyle/>
                    <a:p>
                      <a:r>
                        <a:rPr lang="en-US" sz="1800" dirty="0"/>
                        <a:t>21</a:t>
                      </a:r>
                    </a:p>
                  </a:txBody>
                  <a:tcPr marL="91425" marR="91425" marT="45738" marB="45738" anchor="ctr">
                    <a:lnL>
                      <a:noFill/>
                    </a:lnL>
                    <a:lnR>
                      <a:noFill/>
                    </a:lnR>
                    <a:lnT w="12700" cap="flat" cmpd="sng" algn="ctr">
                      <a:solidFill>
                        <a:schemeClr val="tx1"/>
                      </a:solidFill>
                      <a:prstDash val="solid"/>
                      <a:round/>
                      <a:headEnd type="none" w="med" len="med"/>
                      <a:tailEnd type="none" w="med" len="med"/>
                    </a:lnT>
                    <a:lnB>
                      <a:noFill/>
                    </a:lnB>
                    <a:solidFill>
                      <a:schemeClr val="accent1">
                        <a:lumMod val="20000"/>
                        <a:lumOff val="80000"/>
                      </a:schemeClr>
                    </a:solidFill>
                  </a:tcPr>
                </a:tc>
                <a:tc>
                  <a:txBody>
                    <a:bodyPr/>
                    <a:lstStyle/>
                    <a:p>
                      <a:r>
                        <a:rPr lang="en-US" sz="1800" dirty="0"/>
                        <a:t>29</a:t>
                      </a:r>
                    </a:p>
                  </a:txBody>
                  <a:tcPr marL="91425" marR="91425" marT="45738" marB="45738" anchor="ctr">
                    <a:lnL>
                      <a:noFill/>
                    </a:lnL>
                    <a:lnR>
                      <a:noFill/>
                    </a:lnR>
                    <a:lnT w="12700" cap="flat" cmpd="sng" algn="ctr">
                      <a:solidFill>
                        <a:schemeClr val="tx1"/>
                      </a:solidFill>
                      <a:prstDash val="solid"/>
                      <a:round/>
                      <a:headEnd type="none" w="med" len="med"/>
                      <a:tailEnd type="none" w="med" len="med"/>
                    </a:lnT>
                    <a:lnB>
                      <a:noFill/>
                    </a:lnB>
                    <a:solidFill>
                      <a:schemeClr val="accent1">
                        <a:lumMod val="20000"/>
                        <a:lumOff val="80000"/>
                      </a:schemeClr>
                    </a:solidFill>
                  </a:tcPr>
                </a:tc>
                <a:tc>
                  <a:txBody>
                    <a:bodyPr/>
                    <a:lstStyle/>
                    <a:p>
                      <a:r>
                        <a:rPr lang="en-US" sz="1800" dirty="0"/>
                        <a:t>12</a:t>
                      </a:r>
                    </a:p>
                  </a:txBody>
                  <a:tcPr marL="91425" marR="91425" marT="45738" marB="45738" anchor="ctr">
                    <a:lnL>
                      <a:noFill/>
                    </a:lnL>
                    <a:lnR>
                      <a:noFill/>
                    </a:lnR>
                    <a:lnT w="12700" cap="flat" cmpd="sng" algn="ctr">
                      <a:solidFill>
                        <a:schemeClr val="tx1"/>
                      </a:solidFill>
                      <a:prstDash val="solid"/>
                      <a:round/>
                      <a:headEnd type="none" w="med" len="med"/>
                      <a:tailEnd type="none" w="med" len="med"/>
                    </a:lnT>
                    <a:lnB>
                      <a:noFill/>
                    </a:lnB>
                    <a:solidFill>
                      <a:schemeClr val="accent1">
                        <a:lumMod val="20000"/>
                        <a:lumOff val="80000"/>
                      </a:schemeClr>
                    </a:solidFill>
                  </a:tcPr>
                </a:tc>
                <a:tc>
                  <a:txBody>
                    <a:bodyPr/>
                    <a:lstStyle/>
                    <a:p>
                      <a:r>
                        <a:rPr lang="en-US" sz="1800" dirty="0"/>
                        <a:t>28</a:t>
                      </a:r>
                    </a:p>
                  </a:txBody>
                  <a:tcPr marL="91425" marR="91425" marT="45738" marB="45738" anchor="ctr">
                    <a:lnL>
                      <a:noFill/>
                    </a:lnL>
                    <a:lnR>
                      <a:noFill/>
                    </a:lnR>
                    <a:lnT w="12700" cap="flat" cmpd="sng" algn="ctr">
                      <a:solidFill>
                        <a:schemeClr val="tx1"/>
                      </a:solidFill>
                      <a:prstDash val="solid"/>
                      <a:round/>
                      <a:headEnd type="none" w="med" len="med"/>
                      <a:tailEnd type="none" w="med" len="med"/>
                    </a:lnT>
                    <a:lnB>
                      <a:noFill/>
                    </a:lnB>
                    <a:solidFill>
                      <a:schemeClr val="accent1">
                        <a:lumMod val="20000"/>
                        <a:lumOff val="80000"/>
                      </a:schemeClr>
                    </a:solidFill>
                  </a:tcPr>
                </a:tc>
                <a:tc>
                  <a:txBody>
                    <a:bodyPr/>
                    <a:lstStyle/>
                    <a:p>
                      <a:r>
                        <a:rPr lang="en-US" sz="1800" dirty="0"/>
                        <a:t>17</a:t>
                      </a:r>
                    </a:p>
                  </a:txBody>
                  <a:tcPr marL="91425" marR="91425" marT="45738" marB="45738"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chemeClr val="accent1">
                        <a:lumMod val="20000"/>
                        <a:lumOff val="80000"/>
                      </a:schemeClr>
                    </a:solidFill>
                  </a:tcPr>
                </a:tc>
                <a:extLst>
                  <a:ext uri="{0D108BD9-81ED-4DB2-BD59-A6C34878D82A}">
                    <a16:rowId xmlns:a16="http://schemas.microsoft.com/office/drawing/2014/main" val="10000"/>
                  </a:ext>
                </a:extLst>
              </a:tr>
              <a:tr h="365900">
                <a:tc>
                  <a:txBody>
                    <a:bodyPr/>
                    <a:lstStyle/>
                    <a:p>
                      <a:r>
                        <a:rPr lang="en-US" sz="1800" dirty="0"/>
                        <a:t>1</a:t>
                      </a:r>
                    </a:p>
                  </a:txBody>
                  <a:tcPr marL="91425" marR="91425" marT="45738" marB="45738" anchor="ctr">
                    <a:lnL w="12700" cap="flat" cmpd="sng" algn="ctr">
                      <a:solidFill>
                        <a:schemeClr val="tx1"/>
                      </a:solidFill>
                      <a:prstDash val="solid"/>
                      <a:round/>
                      <a:headEnd type="none" w="med" len="med"/>
                      <a:tailEnd type="none" w="med" len="med"/>
                    </a:lnL>
                    <a:lnR>
                      <a:noFill/>
                    </a:lnR>
                    <a:lnT>
                      <a:noFill/>
                    </a:lnT>
                    <a:lnB>
                      <a:noFill/>
                    </a:lnB>
                    <a:solidFill>
                      <a:schemeClr val="accent1">
                        <a:lumMod val="20000"/>
                        <a:lumOff val="80000"/>
                      </a:schemeClr>
                    </a:solidFill>
                  </a:tcPr>
                </a:tc>
                <a:tc>
                  <a:txBody>
                    <a:bodyPr/>
                    <a:lstStyle/>
                    <a:p>
                      <a:r>
                        <a:rPr lang="en-US" sz="1800" dirty="0"/>
                        <a:t>15</a:t>
                      </a:r>
                    </a:p>
                  </a:txBody>
                  <a:tcPr marL="91425" marR="91425" marT="45738" marB="45738" anchor="ctr">
                    <a:lnL>
                      <a:noFill/>
                    </a:lnL>
                    <a:lnR>
                      <a:noFill/>
                    </a:lnR>
                    <a:lnT>
                      <a:noFill/>
                    </a:lnT>
                    <a:lnB>
                      <a:noFill/>
                    </a:lnB>
                    <a:solidFill>
                      <a:schemeClr val="accent1">
                        <a:lumMod val="20000"/>
                        <a:lumOff val="80000"/>
                      </a:schemeClr>
                    </a:solidFill>
                  </a:tcPr>
                </a:tc>
                <a:tc>
                  <a:txBody>
                    <a:bodyPr/>
                    <a:lstStyle/>
                    <a:p>
                      <a:r>
                        <a:rPr lang="en-US" sz="1800" dirty="0"/>
                        <a:t>23</a:t>
                      </a:r>
                    </a:p>
                  </a:txBody>
                  <a:tcPr marL="91425" marR="91425" marT="45738" marB="45738" anchor="ctr">
                    <a:lnL>
                      <a:noFill/>
                    </a:lnL>
                    <a:lnR>
                      <a:noFill/>
                    </a:lnR>
                    <a:lnT>
                      <a:noFill/>
                    </a:lnT>
                    <a:lnB>
                      <a:noFill/>
                    </a:lnB>
                    <a:solidFill>
                      <a:schemeClr val="accent1">
                        <a:lumMod val="20000"/>
                        <a:lumOff val="80000"/>
                      </a:schemeClr>
                    </a:solidFill>
                  </a:tcPr>
                </a:tc>
                <a:tc>
                  <a:txBody>
                    <a:bodyPr/>
                    <a:lstStyle/>
                    <a:p>
                      <a:r>
                        <a:rPr lang="en-US" sz="1800" dirty="0"/>
                        <a:t>26</a:t>
                      </a:r>
                    </a:p>
                  </a:txBody>
                  <a:tcPr marL="91425" marR="91425" marT="45738" marB="45738" anchor="ctr">
                    <a:lnL>
                      <a:noFill/>
                    </a:lnL>
                    <a:lnR>
                      <a:noFill/>
                    </a:lnR>
                    <a:lnT>
                      <a:noFill/>
                    </a:lnT>
                    <a:lnB>
                      <a:noFill/>
                    </a:lnB>
                    <a:solidFill>
                      <a:schemeClr val="accent1">
                        <a:lumMod val="20000"/>
                        <a:lumOff val="80000"/>
                      </a:schemeClr>
                    </a:solidFill>
                  </a:tcPr>
                </a:tc>
                <a:tc>
                  <a:txBody>
                    <a:bodyPr/>
                    <a:lstStyle/>
                    <a:p>
                      <a:r>
                        <a:rPr lang="en-US" sz="1800" dirty="0"/>
                        <a:t>5</a:t>
                      </a:r>
                    </a:p>
                  </a:txBody>
                  <a:tcPr marL="91425" marR="91425" marT="45738" marB="45738" anchor="ctr">
                    <a:lnL>
                      <a:noFill/>
                    </a:lnL>
                    <a:lnR>
                      <a:noFill/>
                    </a:lnR>
                    <a:lnT>
                      <a:noFill/>
                    </a:lnT>
                    <a:lnB>
                      <a:noFill/>
                    </a:lnB>
                    <a:solidFill>
                      <a:schemeClr val="accent1">
                        <a:lumMod val="20000"/>
                        <a:lumOff val="80000"/>
                      </a:schemeClr>
                    </a:solidFill>
                  </a:tcPr>
                </a:tc>
                <a:tc>
                  <a:txBody>
                    <a:bodyPr/>
                    <a:lstStyle/>
                    <a:p>
                      <a:r>
                        <a:rPr lang="en-US" sz="1800" dirty="0"/>
                        <a:t>18</a:t>
                      </a:r>
                    </a:p>
                  </a:txBody>
                  <a:tcPr marL="91425" marR="91425" marT="45738" marB="45738" anchor="ctr">
                    <a:lnL>
                      <a:noFill/>
                    </a:lnL>
                    <a:lnR>
                      <a:noFill/>
                    </a:lnR>
                    <a:lnT>
                      <a:noFill/>
                    </a:lnT>
                    <a:lnB>
                      <a:noFill/>
                    </a:lnB>
                    <a:solidFill>
                      <a:schemeClr val="accent1">
                        <a:lumMod val="20000"/>
                        <a:lumOff val="80000"/>
                      </a:schemeClr>
                    </a:solidFill>
                  </a:tcPr>
                </a:tc>
                <a:tc>
                  <a:txBody>
                    <a:bodyPr/>
                    <a:lstStyle/>
                    <a:p>
                      <a:r>
                        <a:rPr lang="en-US" sz="1800" dirty="0"/>
                        <a:t>31</a:t>
                      </a:r>
                    </a:p>
                  </a:txBody>
                  <a:tcPr marL="91425" marR="91425" marT="45738" marB="45738" anchor="ctr">
                    <a:lnL>
                      <a:noFill/>
                    </a:lnL>
                    <a:lnR>
                      <a:noFill/>
                    </a:lnR>
                    <a:lnT>
                      <a:noFill/>
                    </a:lnT>
                    <a:lnB>
                      <a:noFill/>
                    </a:lnB>
                    <a:solidFill>
                      <a:schemeClr val="accent1">
                        <a:lumMod val="20000"/>
                        <a:lumOff val="80000"/>
                      </a:schemeClr>
                    </a:solidFill>
                  </a:tcPr>
                </a:tc>
                <a:tc>
                  <a:txBody>
                    <a:bodyPr/>
                    <a:lstStyle/>
                    <a:p>
                      <a:r>
                        <a:rPr lang="en-US" sz="1800" dirty="0"/>
                        <a:t>10</a:t>
                      </a:r>
                    </a:p>
                  </a:txBody>
                  <a:tcPr marL="91425" marR="91425" marT="45738" marB="45738" anchor="ctr">
                    <a:lnL>
                      <a:noFill/>
                    </a:lnL>
                    <a:lnR w="12700" cap="flat" cmpd="sng" algn="ctr">
                      <a:solidFill>
                        <a:schemeClr val="tx1"/>
                      </a:solidFill>
                      <a:prstDash val="solid"/>
                      <a:round/>
                      <a:headEnd type="none" w="med" len="med"/>
                      <a:tailEnd type="none" w="med" len="med"/>
                    </a:lnR>
                    <a:lnT>
                      <a:noFill/>
                    </a:lnT>
                    <a:lnB>
                      <a:noFill/>
                    </a:lnB>
                    <a:solidFill>
                      <a:schemeClr val="accent1">
                        <a:lumMod val="20000"/>
                        <a:lumOff val="80000"/>
                      </a:schemeClr>
                    </a:solidFill>
                  </a:tcPr>
                </a:tc>
                <a:extLst>
                  <a:ext uri="{0D108BD9-81ED-4DB2-BD59-A6C34878D82A}">
                    <a16:rowId xmlns:a16="http://schemas.microsoft.com/office/drawing/2014/main" val="10001"/>
                  </a:ext>
                </a:extLst>
              </a:tr>
              <a:tr h="365900">
                <a:tc>
                  <a:txBody>
                    <a:bodyPr/>
                    <a:lstStyle/>
                    <a:p>
                      <a:r>
                        <a:rPr lang="en-US" sz="1800" dirty="0"/>
                        <a:t>2</a:t>
                      </a:r>
                    </a:p>
                  </a:txBody>
                  <a:tcPr marL="91425" marR="91425" marT="45738" marB="45738" anchor="ctr">
                    <a:lnL w="12700" cap="flat" cmpd="sng" algn="ctr">
                      <a:solidFill>
                        <a:schemeClr val="tx1"/>
                      </a:solidFill>
                      <a:prstDash val="solid"/>
                      <a:round/>
                      <a:headEnd type="none" w="med" len="med"/>
                      <a:tailEnd type="none" w="med" len="med"/>
                    </a:lnL>
                    <a:lnR>
                      <a:noFill/>
                    </a:lnR>
                    <a:lnT>
                      <a:noFill/>
                    </a:lnT>
                    <a:lnB>
                      <a:noFill/>
                    </a:lnB>
                    <a:solidFill>
                      <a:schemeClr val="accent1">
                        <a:lumMod val="20000"/>
                        <a:lumOff val="80000"/>
                      </a:schemeClr>
                    </a:solidFill>
                  </a:tcPr>
                </a:tc>
                <a:tc>
                  <a:txBody>
                    <a:bodyPr/>
                    <a:lstStyle/>
                    <a:p>
                      <a:r>
                        <a:rPr lang="en-US" sz="1800" dirty="0"/>
                        <a:t>8</a:t>
                      </a:r>
                    </a:p>
                  </a:txBody>
                  <a:tcPr marL="91425" marR="91425" marT="45738" marB="45738" anchor="ctr">
                    <a:lnL>
                      <a:noFill/>
                    </a:lnL>
                    <a:lnR>
                      <a:noFill/>
                    </a:lnR>
                    <a:lnT>
                      <a:noFill/>
                    </a:lnT>
                    <a:lnB>
                      <a:noFill/>
                    </a:lnB>
                    <a:solidFill>
                      <a:schemeClr val="accent1">
                        <a:lumMod val="20000"/>
                        <a:lumOff val="80000"/>
                      </a:schemeClr>
                    </a:solidFill>
                  </a:tcPr>
                </a:tc>
                <a:tc>
                  <a:txBody>
                    <a:bodyPr/>
                    <a:lstStyle/>
                    <a:p>
                      <a:r>
                        <a:rPr lang="en-US" sz="1800" dirty="0"/>
                        <a:t>24</a:t>
                      </a:r>
                    </a:p>
                  </a:txBody>
                  <a:tcPr marL="91425" marR="91425" marT="45738" marB="45738" anchor="ctr">
                    <a:lnL>
                      <a:noFill/>
                    </a:lnL>
                    <a:lnR>
                      <a:noFill/>
                    </a:lnR>
                    <a:lnT>
                      <a:noFill/>
                    </a:lnT>
                    <a:lnB>
                      <a:noFill/>
                    </a:lnB>
                    <a:solidFill>
                      <a:schemeClr val="accent1">
                        <a:lumMod val="20000"/>
                        <a:lumOff val="80000"/>
                      </a:schemeClr>
                    </a:solidFill>
                  </a:tcPr>
                </a:tc>
                <a:tc>
                  <a:txBody>
                    <a:bodyPr/>
                    <a:lstStyle/>
                    <a:p>
                      <a:r>
                        <a:rPr lang="en-US" sz="1800" dirty="0"/>
                        <a:t>14</a:t>
                      </a:r>
                    </a:p>
                  </a:txBody>
                  <a:tcPr marL="91425" marR="91425" marT="45738" marB="45738" anchor="ctr">
                    <a:lnL>
                      <a:noFill/>
                    </a:lnL>
                    <a:lnR>
                      <a:noFill/>
                    </a:lnR>
                    <a:lnT>
                      <a:noFill/>
                    </a:lnT>
                    <a:lnB>
                      <a:noFill/>
                    </a:lnB>
                    <a:solidFill>
                      <a:schemeClr val="accent1">
                        <a:lumMod val="20000"/>
                        <a:lumOff val="80000"/>
                      </a:schemeClr>
                    </a:solidFill>
                  </a:tcPr>
                </a:tc>
                <a:tc>
                  <a:txBody>
                    <a:bodyPr/>
                    <a:lstStyle/>
                    <a:p>
                      <a:r>
                        <a:rPr lang="en-US" sz="1800" dirty="0"/>
                        <a:t>32</a:t>
                      </a:r>
                    </a:p>
                  </a:txBody>
                  <a:tcPr marL="91425" marR="91425" marT="45738" marB="45738" anchor="ctr">
                    <a:lnL>
                      <a:noFill/>
                    </a:lnL>
                    <a:lnR>
                      <a:noFill/>
                    </a:lnR>
                    <a:lnT>
                      <a:noFill/>
                    </a:lnT>
                    <a:lnB>
                      <a:noFill/>
                    </a:lnB>
                    <a:solidFill>
                      <a:schemeClr val="accent1">
                        <a:lumMod val="20000"/>
                        <a:lumOff val="80000"/>
                      </a:schemeClr>
                    </a:solidFill>
                  </a:tcPr>
                </a:tc>
                <a:tc>
                  <a:txBody>
                    <a:bodyPr/>
                    <a:lstStyle/>
                    <a:p>
                      <a:r>
                        <a:rPr lang="en-US" sz="1800" dirty="0"/>
                        <a:t>27</a:t>
                      </a:r>
                    </a:p>
                  </a:txBody>
                  <a:tcPr marL="91425" marR="91425" marT="45738" marB="45738" anchor="ctr">
                    <a:lnL>
                      <a:noFill/>
                    </a:lnL>
                    <a:lnR>
                      <a:noFill/>
                    </a:lnR>
                    <a:lnT>
                      <a:noFill/>
                    </a:lnT>
                    <a:lnB>
                      <a:noFill/>
                    </a:lnB>
                    <a:solidFill>
                      <a:schemeClr val="accent1">
                        <a:lumMod val="20000"/>
                        <a:lumOff val="80000"/>
                      </a:schemeClr>
                    </a:solidFill>
                  </a:tcPr>
                </a:tc>
                <a:tc>
                  <a:txBody>
                    <a:bodyPr/>
                    <a:lstStyle/>
                    <a:p>
                      <a:r>
                        <a:rPr lang="en-US" sz="1800" dirty="0"/>
                        <a:t>3</a:t>
                      </a:r>
                    </a:p>
                  </a:txBody>
                  <a:tcPr marL="91425" marR="91425" marT="45738" marB="45738" anchor="ctr">
                    <a:lnL>
                      <a:noFill/>
                    </a:lnL>
                    <a:lnR>
                      <a:noFill/>
                    </a:lnR>
                    <a:lnT>
                      <a:noFill/>
                    </a:lnT>
                    <a:lnB>
                      <a:noFill/>
                    </a:lnB>
                    <a:solidFill>
                      <a:schemeClr val="accent1">
                        <a:lumMod val="20000"/>
                        <a:lumOff val="80000"/>
                      </a:schemeClr>
                    </a:solidFill>
                  </a:tcPr>
                </a:tc>
                <a:tc>
                  <a:txBody>
                    <a:bodyPr/>
                    <a:lstStyle/>
                    <a:p>
                      <a:r>
                        <a:rPr lang="en-US" sz="1800" dirty="0"/>
                        <a:t>9</a:t>
                      </a:r>
                    </a:p>
                  </a:txBody>
                  <a:tcPr marL="91425" marR="91425" marT="45738" marB="45738" anchor="ctr">
                    <a:lnL>
                      <a:noFill/>
                    </a:lnL>
                    <a:lnR w="12700" cap="flat" cmpd="sng" algn="ctr">
                      <a:solidFill>
                        <a:schemeClr val="tx1"/>
                      </a:solidFill>
                      <a:prstDash val="solid"/>
                      <a:round/>
                      <a:headEnd type="none" w="med" len="med"/>
                      <a:tailEnd type="none" w="med" len="med"/>
                    </a:lnR>
                    <a:lnT>
                      <a:noFill/>
                    </a:lnT>
                    <a:lnB>
                      <a:noFill/>
                    </a:lnB>
                    <a:solidFill>
                      <a:schemeClr val="accent1">
                        <a:lumMod val="20000"/>
                        <a:lumOff val="80000"/>
                      </a:schemeClr>
                    </a:solidFill>
                  </a:tcPr>
                </a:tc>
                <a:extLst>
                  <a:ext uri="{0D108BD9-81ED-4DB2-BD59-A6C34878D82A}">
                    <a16:rowId xmlns:a16="http://schemas.microsoft.com/office/drawing/2014/main" val="10002"/>
                  </a:ext>
                </a:extLst>
              </a:tr>
              <a:tr h="365900">
                <a:tc>
                  <a:txBody>
                    <a:bodyPr/>
                    <a:lstStyle/>
                    <a:p>
                      <a:r>
                        <a:rPr lang="en-US" sz="1800" dirty="0"/>
                        <a:t>19</a:t>
                      </a:r>
                    </a:p>
                  </a:txBody>
                  <a:tcPr marL="91425" marR="91425" marT="45738" marB="45738"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800" dirty="0"/>
                        <a:t>13</a:t>
                      </a:r>
                    </a:p>
                  </a:txBody>
                  <a:tcPr marL="91425" marR="91425" marT="45738" marB="45738" anchor="ctr">
                    <a:lnL>
                      <a:noFill/>
                    </a:lnL>
                    <a:lnR>
                      <a:noFill/>
                    </a:lnR>
                    <a:lnT>
                      <a:noFill/>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800" dirty="0"/>
                        <a:t>30</a:t>
                      </a:r>
                    </a:p>
                  </a:txBody>
                  <a:tcPr marL="91425" marR="91425" marT="45738" marB="45738" anchor="ctr">
                    <a:lnL>
                      <a:noFill/>
                    </a:lnL>
                    <a:lnR>
                      <a:noFill/>
                    </a:lnR>
                    <a:lnT>
                      <a:noFill/>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800" dirty="0"/>
                        <a:t>6</a:t>
                      </a:r>
                    </a:p>
                  </a:txBody>
                  <a:tcPr marL="91425" marR="91425" marT="45738" marB="45738" anchor="ctr">
                    <a:lnL>
                      <a:noFill/>
                    </a:lnL>
                    <a:lnR>
                      <a:noFill/>
                    </a:lnR>
                    <a:lnT>
                      <a:noFill/>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800" dirty="0"/>
                        <a:t>22</a:t>
                      </a:r>
                    </a:p>
                  </a:txBody>
                  <a:tcPr marL="91425" marR="91425" marT="45738" marB="45738" anchor="ctr">
                    <a:lnL>
                      <a:noFill/>
                    </a:lnL>
                    <a:lnR>
                      <a:noFill/>
                    </a:lnR>
                    <a:lnT>
                      <a:noFill/>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800" dirty="0"/>
                        <a:t>11</a:t>
                      </a:r>
                    </a:p>
                  </a:txBody>
                  <a:tcPr marL="91425" marR="91425" marT="45738" marB="45738" anchor="ctr">
                    <a:lnL>
                      <a:noFill/>
                    </a:lnL>
                    <a:lnR>
                      <a:noFill/>
                    </a:lnR>
                    <a:lnT>
                      <a:noFill/>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800" dirty="0"/>
                        <a:t>4</a:t>
                      </a:r>
                    </a:p>
                  </a:txBody>
                  <a:tcPr marL="91425" marR="91425" marT="45738" marB="45738" anchor="ctr">
                    <a:lnL>
                      <a:noFill/>
                    </a:lnL>
                    <a:lnR>
                      <a:noFill/>
                    </a:lnR>
                    <a:lnT>
                      <a:noFill/>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800" dirty="0"/>
                        <a:t>25</a:t>
                      </a:r>
                    </a:p>
                  </a:txBody>
                  <a:tcPr marL="91425" marR="91425" marT="45738" marB="45738"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7003181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xit" presetSubtype="0" fill="hold" nodeType="clickEffect">
                                  <p:stCondLst>
                                    <p:cond delay="0"/>
                                  </p:stCondLst>
                                  <p:childTnLst>
                                    <p:set>
                                      <p:cBhvr>
                                        <p:cTn id="12" dur="1" fill="hold">
                                          <p:stCondLst>
                                            <p:cond delay="0"/>
                                          </p:stCondLst>
                                        </p:cTn>
                                        <p:tgtEl>
                                          <p:spTgt spid="3"/>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10"/>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xit" presetSubtype="0" fill="hold" nodeType="clickEffect">
                                  <p:stCondLst>
                                    <p:cond delay="0"/>
                                  </p:stCondLst>
                                  <p:childTnLst>
                                    <p:set>
                                      <p:cBhvr>
                                        <p:cTn id="22"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noChangeArrowheads="1"/>
          </p:cNvSpPr>
          <p:nvPr>
            <p:ph type="title"/>
          </p:nvPr>
        </p:nvSpPr>
        <p:spPr/>
        <p:txBody>
          <a:bodyPr/>
          <a:lstStyle/>
          <a:p>
            <a:pPr eaLnBrk="1" hangingPunct="1"/>
            <a:r>
              <a:rPr lang="en-US" altLang="en-US">
                <a:ea typeface="MS PGothic" charset="-128"/>
              </a:rPr>
              <a:t>Strength of DES</a:t>
            </a:r>
            <a:endParaRPr lang="en-AU" altLang="en-US">
              <a:ea typeface="MS PGothic" charset="-128"/>
            </a:endParaRPr>
          </a:p>
        </p:txBody>
      </p:sp>
      <p:sp>
        <p:nvSpPr>
          <p:cNvPr id="94210" name="Rectangle 3"/>
          <p:cNvSpPr>
            <a:spLocks noGrp="1" noChangeArrowheads="1"/>
          </p:cNvSpPr>
          <p:nvPr>
            <p:ph idx="1"/>
          </p:nvPr>
        </p:nvSpPr>
        <p:spPr>
          <a:xfrm>
            <a:off x="457200" y="1532731"/>
            <a:ext cx="8229600" cy="4708525"/>
          </a:xfrm>
        </p:spPr>
        <p:txBody>
          <a:bodyPr/>
          <a:lstStyle/>
          <a:p>
            <a:pPr eaLnBrk="1" hangingPunct="1">
              <a:lnSpc>
                <a:spcPct val="80000"/>
              </a:lnSpc>
            </a:pPr>
            <a:r>
              <a:rPr lang="en-US" altLang="en-US" sz="3100" dirty="0">
                <a:solidFill>
                  <a:srgbClr val="003399"/>
                </a:solidFill>
                <a:ea typeface="MS PGothic" charset="-128"/>
              </a:rPr>
              <a:t>brute force search </a:t>
            </a:r>
            <a:r>
              <a:rPr lang="en-US" altLang="en-US" sz="3100" dirty="0">
                <a:ea typeface="MS PGothic" charset="-128"/>
              </a:rPr>
              <a:t>is possible</a:t>
            </a:r>
          </a:p>
          <a:p>
            <a:pPr lvl="1" eaLnBrk="1" hangingPunct="1">
              <a:lnSpc>
                <a:spcPct val="70000"/>
              </a:lnSpc>
            </a:pPr>
            <a:r>
              <a:rPr lang="en-AU" altLang="en-US" sz="2400" dirty="0">
                <a:ea typeface="MS PGothic" charset="-128"/>
              </a:rPr>
              <a:t>in 1997 on Internet in a few months </a:t>
            </a:r>
          </a:p>
          <a:p>
            <a:pPr lvl="1" eaLnBrk="1" hangingPunct="1">
              <a:lnSpc>
                <a:spcPct val="70000"/>
              </a:lnSpc>
            </a:pPr>
            <a:r>
              <a:rPr lang="en-AU" altLang="en-US" sz="2400" dirty="0">
                <a:ea typeface="MS PGothic" charset="-128"/>
              </a:rPr>
              <a:t>in 1998 on dedicated h/w (EFF) in a few days </a:t>
            </a:r>
          </a:p>
          <a:p>
            <a:pPr lvl="1" eaLnBrk="1" hangingPunct="1">
              <a:lnSpc>
                <a:spcPct val="70000"/>
              </a:lnSpc>
            </a:pPr>
            <a:r>
              <a:rPr lang="en-AU" altLang="en-US" sz="2400" dirty="0">
                <a:ea typeface="MS PGothic" charset="-128"/>
              </a:rPr>
              <a:t>in 1999 above combined in 22hrs!</a:t>
            </a:r>
          </a:p>
          <a:p>
            <a:pPr eaLnBrk="1" hangingPunct="1">
              <a:lnSpc>
                <a:spcPct val="80000"/>
              </a:lnSpc>
            </a:pPr>
            <a:r>
              <a:rPr lang="en-US" altLang="en-US" sz="3100" dirty="0">
                <a:solidFill>
                  <a:srgbClr val="003399"/>
                </a:solidFill>
                <a:ea typeface="MS PGothic" charset="-128"/>
              </a:rPr>
              <a:t>cryptanalytic attacks </a:t>
            </a:r>
            <a:r>
              <a:rPr lang="en-US" altLang="en-US" sz="3100" dirty="0">
                <a:ea typeface="MS PGothic" charset="-128"/>
              </a:rPr>
              <a:t>are possible</a:t>
            </a:r>
          </a:p>
          <a:p>
            <a:pPr lvl="1" eaLnBrk="1" hangingPunct="1">
              <a:lnSpc>
                <a:spcPct val="70000"/>
              </a:lnSpc>
            </a:pPr>
            <a:r>
              <a:rPr lang="en-AU" altLang="en-US" sz="2400" dirty="0">
                <a:ea typeface="MS PGothic" charset="-128"/>
              </a:rPr>
              <a:t>differential cryptanalysis </a:t>
            </a:r>
          </a:p>
          <a:p>
            <a:pPr lvl="2" eaLnBrk="1" hangingPunct="1">
              <a:lnSpc>
                <a:spcPct val="70000"/>
              </a:lnSpc>
            </a:pPr>
            <a:r>
              <a:rPr lang="en-AU" altLang="en-US" sz="1800" dirty="0">
                <a:ea typeface="MS PGothic" charset="-128"/>
              </a:rPr>
              <a:t>observe pairs of text blocks evolving along each round</a:t>
            </a:r>
          </a:p>
          <a:p>
            <a:pPr lvl="1" eaLnBrk="1" hangingPunct="1">
              <a:lnSpc>
                <a:spcPct val="70000"/>
              </a:lnSpc>
            </a:pPr>
            <a:r>
              <a:rPr lang="en-AU" altLang="en-US" sz="2400" dirty="0">
                <a:ea typeface="MS PGothic" charset="-128"/>
              </a:rPr>
              <a:t>linear cryptanalysis </a:t>
            </a:r>
          </a:p>
          <a:p>
            <a:pPr lvl="2" eaLnBrk="1" hangingPunct="1">
              <a:lnSpc>
                <a:spcPct val="70000"/>
              </a:lnSpc>
            </a:pPr>
            <a:r>
              <a:rPr lang="en-AU" altLang="en-US" sz="1800" dirty="0">
                <a:ea typeface="MS PGothic" charset="-128"/>
              </a:rPr>
              <a:t>find linear approximation to the transformations</a:t>
            </a:r>
          </a:p>
          <a:p>
            <a:pPr lvl="1" eaLnBrk="1" hangingPunct="1">
              <a:lnSpc>
                <a:spcPct val="70000"/>
              </a:lnSpc>
            </a:pPr>
            <a:r>
              <a:rPr lang="en-AU" altLang="en-US" sz="2400" dirty="0">
                <a:ea typeface="MS PGothic" charset="-128"/>
              </a:rPr>
              <a:t>related key attacks</a:t>
            </a:r>
          </a:p>
          <a:p>
            <a:pPr lvl="2" eaLnBrk="1" hangingPunct="1">
              <a:lnSpc>
                <a:spcPct val="70000"/>
              </a:lnSpc>
            </a:pPr>
            <a:r>
              <a:rPr lang="en-US" altLang="en-US" sz="1800" dirty="0">
                <a:ea typeface="MS PGothic" charset="-128"/>
              </a:rPr>
              <a:t>observe the operation of a cipher under several related keys</a:t>
            </a:r>
            <a:endParaRPr lang="en-AU" altLang="en-US" sz="1800" dirty="0">
              <a:ea typeface="MS PGothic" charset="-128"/>
            </a:endParaRPr>
          </a:p>
          <a:p>
            <a:pPr eaLnBrk="1" hangingPunct="1">
              <a:lnSpc>
                <a:spcPct val="80000"/>
              </a:lnSpc>
            </a:pPr>
            <a:r>
              <a:rPr lang="en-US" altLang="en-US" sz="3100" dirty="0">
                <a:solidFill>
                  <a:srgbClr val="003399"/>
                </a:solidFill>
                <a:ea typeface="MS PGothic" charset="-128"/>
              </a:rPr>
              <a:t>timing attacks </a:t>
            </a:r>
            <a:r>
              <a:rPr lang="en-US" altLang="en-US" sz="3100" dirty="0">
                <a:ea typeface="MS PGothic" charset="-128"/>
              </a:rPr>
              <a:t>are possible</a:t>
            </a:r>
          </a:p>
          <a:p>
            <a:pPr lvl="1" eaLnBrk="1" hangingPunct="1">
              <a:lnSpc>
                <a:spcPct val="70000"/>
              </a:lnSpc>
            </a:pPr>
            <a:r>
              <a:rPr lang="en-AU" altLang="en-US" sz="2400" dirty="0">
                <a:ea typeface="MS PGothic" charset="-128"/>
              </a:rPr>
              <a:t>attack actual implementation of a cipher</a:t>
            </a:r>
          </a:p>
          <a:p>
            <a:pPr lvl="1" eaLnBrk="1" hangingPunct="1">
              <a:lnSpc>
                <a:spcPct val="70000"/>
              </a:lnSpc>
            </a:pPr>
            <a:r>
              <a:rPr lang="en-AU" altLang="en-US" sz="2400" dirty="0">
                <a:ea typeface="MS PGothic" charset="-128"/>
              </a:rPr>
              <a:t>calculations can take varying times for different inputs</a:t>
            </a:r>
          </a:p>
          <a:p>
            <a:pPr lvl="2" eaLnBrk="1" hangingPunct="1">
              <a:lnSpc>
                <a:spcPct val="80000"/>
              </a:lnSpc>
            </a:pPr>
            <a:endParaRPr lang="en-US" altLang="en-US" sz="2000" dirty="0">
              <a:ea typeface="MS PGothic" charset="-128"/>
            </a:endParaRPr>
          </a:p>
          <a:p>
            <a:pPr lvl="1" eaLnBrk="1" hangingPunct="1">
              <a:lnSpc>
                <a:spcPct val="80000"/>
              </a:lnSpc>
              <a:buFont typeface="Arial" charset="0"/>
              <a:buChar char="•"/>
            </a:pPr>
            <a:endParaRPr lang="en-US" altLang="en-US" sz="2700" dirty="0">
              <a:ea typeface="MS PGothic" charset="-128"/>
            </a:endParaRPr>
          </a:p>
          <a:p>
            <a:pPr lvl="1" eaLnBrk="1" hangingPunct="1">
              <a:lnSpc>
                <a:spcPct val="80000"/>
              </a:lnSpc>
              <a:buFont typeface="Arial" charset="0"/>
              <a:buNone/>
            </a:pPr>
            <a:endParaRPr lang="en-AU" altLang="en-US" sz="2700" dirty="0">
              <a:solidFill>
                <a:srgbClr val="003399"/>
              </a:solidFill>
              <a:ea typeface="MS PGothic" charset="-128"/>
            </a:endParaRPr>
          </a:p>
        </p:txBody>
      </p:sp>
      <p:sp>
        <p:nvSpPr>
          <p:cNvPr id="94211"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181B4C2E-EDBF-1A41-A282-05244B6D3AD2}" type="slidenum">
              <a:rPr lang="en-US" altLang="en-US" sz="1200">
                <a:solidFill>
                  <a:srgbClr val="898989"/>
                </a:solidFill>
                <a:latin typeface="Arial" charset="0"/>
              </a:rPr>
              <a:pPr>
                <a:spcBef>
                  <a:spcPct val="0"/>
                </a:spcBef>
                <a:buFontTx/>
                <a:buNone/>
              </a:pPr>
              <a:t>26</a:t>
            </a:fld>
            <a:endParaRPr lang="en-US" altLang="en-US" sz="1200">
              <a:solidFill>
                <a:srgbClr val="898989"/>
              </a:solidFill>
              <a:latin typeface="Arial"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Grp="1" noChangeArrowheads="1"/>
          </p:cNvSpPr>
          <p:nvPr>
            <p:ph type="title"/>
          </p:nvPr>
        </p:nvSpPr>
        <p:spPr/>
        <p:txBody>
          <a:bodyPr/>
          <a:lstStyle/>
          <a:p>
            <a:pPr eaLnBrk="1" hangingPunct="1"/>
            <a:r>
              <a:rPr lang="en-US" altLang="en-US">
                <a:ea typeface="MS PGothic" charset="-128"/>
              </a:rPr>
              <a:t>AES Origins</a:t>
            </a:r>
            <a:endParaRPr lang="en-AU" altLang="en-US">
              <a:ea typeface="MS PGothic" charset="-128"/>
            </a:endParaRPr>
          </a:p>
        </p:txBody>
      </p:sp>
      <p:sp>
        <p:nvSpPr>
          <p:cNvPr id="98306" name="Rectangle 3"/>
          <p:cNvSpPr>
            <a:spLocks noGrp="1" noChangeArrowheads="1"/>
          </p:cNvSpPr>
          <p:nvPr>
            <p:ph idx="1"/>
          </p:nvPr>
        </p:nvSpPr>
        <p:spPr/>
        <p:txBody>
          <a:bodyPr/>
          <a:lstStyle/>
          <a:p>
            <a:pPr eaLnBrk="1" hangingPunct="1">
              <a:lnSpc>
                <a:spcPct val="90000"/>
              </a:lnSpc>
            </a:pPr>
            <a:r>
              <a:rPr lang="en-AU" altLang="en-US" sz="2800" dirty="0">
                <a:ea typeface="MS PGothic" charset="-128"/>
              </a:rPr>
              <a:t>clearly </a:t>
            </a:r>
            <a:r>
              <a:rPr lang="en-AU" altLang="en-US" sz="2800" dirty="0">
                <a:solidFill>
                  <a:srgbClr val="0E0A99"/>
                </a:solidFill>
                <a:ea typeface="MS PGothic" charset="-128"/>
              </a:rPr>
              <a:t>a replacement for DES</a:t>
            </a:r>
            <a:r>
              <a:rPr lang="en-AU" altLang="en-US" sz="2800" dirty="0">
                <a:ea typeface="MS PGothic" charset="-128"/>
              </a:rPr>
              <a:t> was needed</a:t>
            </a:r>
          </a:p>
          <a:p>
            <a:pPr lvl="1" eaLnBrk="1" hangingPunct="1">
              <a:lnSpc>
                <a:spcPct val="90000"/>
              </a:lnSpc>
            </a:pPr>
            <a:r>
              <a:rPr lang="en-US" altLang="en-US" sz="2400" dirty="0">
                <a:ea typeface="MS PGothic" charset="-128"/>
              </a:rPr>
              <a:t>have theoretical attacks that can break it</a:t>
            </a:r>
          </a:p>
          <a:p>
            <a:pPr lvl="1" eaLnBrk="1" hangingPunct="1">
              <a:lnSpc>
                <a:spcPct val="90000"/>
              </a:lnSpc>
            </a:pPr>
            <a:r>
              <a:rPr lang="en-US" altLang="en-US" sz="2400" dirty="0">
                <a:ea typeface="MS PGothic" charset="-128"/>
              </a:rPr>
              <a:t>have demonstrated exhaustive key search attacks</a:t>
            </a:r>
            <a:endParaRPr lang="en-AU" altLang="en-US" sz="2400" dirty="0">
              <a:ea typeface="MS PGothic" charset="-128"/>
            </a:endParaRPr>
          </a:p>
          <a:p>
            <a:pPr eaLnBrk="1" hangingPunct="1">
              <a:lnSpc>
                <a:spcPct val="90000"/>
              </a:lnSpc>
            </a:pPr>
            <a:r>
              <a:rPr lang="en-AU" altLang="en-US" sz="2800" dirty="0">
                <a:ea typeface="MS PGothic" charset="-128"/>
              </a:rPr>
              <a:t>can use Triple-DES – but slow, has small blocks</a:t>
            </a:r>
          </a:p>
          <a:p>
            <a:pPr eaLnBrk="1" hangingPunct="1">
              <a:lnSpc>
                <a:spcPct val="90000"/>
              </a:lnSpc>
            </a:pPr>
            <a:r>
              <a:rPr lang="en-AU" altLang="en-US" sz="2800" dirty="0">
                <a:ea typeface="MS PGothic" charset="-128"/>
              </a:rPr>
              <a:t>US NIST issued call for ciphers in 1997</a:t>
            </a:r>
          </a:p>
          <a:p>
            <a:pPr eaLnBrk="1" hangingPunct="1">
              <a:lnSpc>
                <a:spcPct val="90000"/>
              </a:lnSpc>
            </a:pPr>
            <a:r>
              <a:rPr lang="en-AU" altLang="en-US" sz="2800" dirty="0">
                <a:ea typeface="MS PGothic" charset="-128"/>
              </a:rPr>
              <a:t>15 candidates accepted in June 1998 </a:t>
            </a:r>
          </a:p>
          <a:p>
            <a:pPr eaLnBrk="1" hangingPunct="1">
              <a:lnSpc>
                <a:spcPct val="90000"/>
              </a:lnSpc>
            </a:pPr>
            <a:r>
              <a:rPr lang="en-AU" altLang="en-US" sz="2800" dirty="0">
                <a:ea typeface="MS PGothic" charset="-128"/>
              </a:rPr>
              <a:t>5 were shortlisted in August 1999 </a:t>
            </a:r>
          </a:p>
          <a:p>
            <a:pPr eaLnBrk="1" hangingPunct="1">
              <a:lnSpc>
                <a:spcPct val="90000"/>
              </a:lnSpc>
            </a:pPr>
            <a:r>
              <a:rPr lang="en-AU" altLang="en-US" sz="2800" dirty="0" err="1">
                <a:ea typeface="MS PGothic" charset="-128"/>
              </a:rPr>
              <a:t>Rijndael</a:t>
            </a:r>
            <a:r>
              <a:rPr lang="en-AU" altLang="en-US" sz="2800" dirty="0">
                <a:ea typeface="MS PGothic" charset="-128"/>
              </a:rPr>
              <a:t> (designed by </a:t>
            </a:r>
            <a:r>
              <a:rPr lang="en-AU" altLang="en-US" sz="2800" dirty="0" err="1">
                <a:ea typeface="MS PGothic" charset="-128"/>
              </a:rPr>
              <a:t>Rijmen</a:t>
            </a:r>
            <a:r>
              <a:rPr lang="en-AU" altLang="en-US" sz="2800" dirty="0">
                <a:ea typeface="MS PGothic" charset="-128"/>
              </a:rPr>
              <a:t> and </a:t>
            </a:r>
            <a:r>
              <a:rPr lang="en-AU" altLang="en-US" sz="2800" dirty="0" err="1">
                <a:ea typeface="MS PGothic" charset="-128"/>
              </a:rPr>
              <a:t>Daemen</a:t>
            </a:r>
            <a:r>
              <a:rPr lang="en-AU" altLang="en-US" sz="2800" dirty="0">
                <a:ea typeface="MS PGothic" charset="-128"/>
              </a:rPr>
              <a:t> in Belgium) was selected as the AES in Oct-2000</a:t>
            </a:r>
          </a:p>
          <a:p>
            <a:pPr eaLnBrk="1" hangingPunct="1">
              <a:lnSpc>
                <a:spcPct val="90000"/>
              </a:lnSpc>
            </a:pPr>
            <a:r>
              <a:rPr lang="en-AU" altLang="en-US" sz="2800" dirty="0">
                <a:ea typeface="MS PGothic" charset="-128"/>
              </a:rPr>
              <a:t>issued as FIPS PUB 197 standard in Nov-2001 </a:t>
            </a:r>
          </a:p>
        </p:txBody>
      </p:sp>
      <p:sp>
        <p:nvSpPr>
          <p:cNvPr id="98307"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B1A460E4-2907-9A40-8484-1A8105FFE9F4}" type="slidenum">
              <a:rPr lang="en-US" altLang="en-US" sz="1200">
                <a:solidFill>
                  <a:srgbClr val="898989"/>
                </a:solidFill>
                <a:latin typeface="Arial" charset="0"/>
              </a:rPr>
              <a:pPr>
                <a:spcBef>
                  <a:spcPct val="0"/>
                </a:spcBef>
                <a:buFontTx/>
                <a:buNone/>
              </a:pPr>
              <a:t>27</a:t>
            </a:fld>
            <a:endParaRPr lang="en-US" altLang="en-US" sz="1200">
              <a:solidFill>
                <a:srgbClr val="898989"/>
              </a:solidFill>
              <a:latin typeface="Arial"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2"/>
          <p:cNvSpPr>
            <a:spLocks noGrp="1" noChangeArrowheads="1"/>
          </p:cNvSpPr>
          <p:nvPr>
            <p:ph type="title"/>
          </p:nvPr>
        </p:nvSpPr>
        <p:spPr/>
        <p:txBody>
          <a:bodyPr/>
          <a:lstStyle/>
          <a:p>
            <a:pPr eaLnBrk="1" hangingPunct="1"/>
            <a:r>
              <a:rPr lang="en-AU" altLang="en-US"/>
              <a:t>The AES Main Points</a:t>
            </a:r>
          </a:p>
        </p:txBody>
      </p:sp>
      <p:sp>
        <p:nvSpPr>
          <p:cNvPr id="100354" name="Rectangle 3"/>
          <p:cNvSpPr>
            <a:spLocks noGrp="1" noChangeArrowheads="1"/>
          </p:cNvSpPr>
          <p:nvPr>
            <p:ph idx="1"/>
          </p:nvPr>
        </p:nvSpPr>
        <p:spPr>
          <a:xfrm>
            <a:off x="457200" y="1600200"/>
            <a:ext cx="8507413" cy="4525963"/>
          </a:xfrm>
        </p:spPr>
        <p:txBody>
          <a:bodyPr/>
          <a:lstStyle/>
          <a:p>
            <a:pPr eaLnBrk="1" hangingPunct="1">
              <a:lnSpc>
                <a:spcPct val="80000"/>
              </a:lnSpc>
            </a:pPr>
            <a:r>
              <a:rPr lang="en-AU" altLang="en-US" sz="2800" dirty="0">
                <a:ea typeface="MS PGothic" charset="-128"/>
              </a:rPr>
              <a:t>has 128/192/256 bit keys, 128 bit block size (16 bytes) </a:t>
            </a:r>
          </a:p>
          <a:p>
            <a:pPr eaLnBrk="1" hangingPunct="1">
              <a:lnSpc>
                <a:spcPct val="80000"/>
              </a:lnSpc>
            </a:pPr>
            <a:r>
              <a:rPr lang="en-AU" altLang="en-US" sz="2800" dirty="0">
                <a:ea typeface="MS PGothic" charset="-128"/>
              </a:rPr>
              <a:t>an </a:t>
            </a:r>
            <a:r>
              <a:rPr lang="en-AU" altLang="en-US" sz="2800" b="1" dirty="0">
                <a:ea typeface="MS PGothic" charset="-128"/>
              </a:rPr>
              <a:t>iterative</a:t>
            </a:r>
            <a:r>
              <a:rPr lang="en-AU" altLang="en-US" sz="2800" dirty="0">
                <a:ea typeface="MS PGothic" charset="-128"/>
              </a:rPr>
              <a:t> rather than </a:t>
            </a:r>
            <a:r>
              <a:rPr lang="en-AU" altLang="en-US" sz="2800" b="1" dirty="0" err="1">
                <a:ea typeface="MS PGothic" charset="-128"/>
              </a:rPr>
              <a:t>Feistel</a:t>
            </a:r>
            <a:r>
              <a:rPr lang="en-AU" altLang="en-US" sz="2800" dirty="0">
                <a:ea typeface="MS PGothic" charset="-128"/>
              </a:rPr>
              <a:t> cipher</a:t>
            </a:r>
          </a:p>
          <a:p>
            <a:pPr lvl="1" eaLnBrk="1" hangingPunct="1">
              <a:lnSpc>
                <a:spcPct val="80000"/>
              </a:lnSpc>
            </a:pPr>
            <a:r>
              <a:rPr lang="en-US" altLang="en-US" sz="2400" dirty="0">
                <a:ea typeface="MS PGothic" charset="-128"/>
              </a:rPr>
              <a:t>processes </a:t>
            </a:r>
            <a:r>
              <a:rPr lang="en-AU" altLang="en-US" sz="2400" dirty="0">
                <a:ea typeface="MS PGothic" charset="-128"/>
              </a:rPr>
              <a:t>data as block of 4 columns of 4 bytes</a:t>
            </a:r>
          </a:p>
          <a:p>
            <a:pPr lvl="1" eaLnBrk="1" hangingPunct="1">
              <a:lnSpc>
                <a:spcPct val="80000"/>
              </a:lnSpc>
            </a:pPr>
            <a:r>
              <a:rPr lang="en-US" altLang="en-US" sz="2400" dirty="0">
                <a:ea typeface="MS PGothic" charset="-128"/>
              </a:rPr>
              <a:t>operates on entire data block (not half-half) in every round</a:t>
            </a:r>
          </a:p>
          <a:p>
            <a:pPr eaLnBrk="1" hangingPunct="1">
              <a:lnSpc>
                <a:spcPct val="80000"/>
              </a:lnSpc>
            </a:pPr>
            <a:r>
              <a:rPr lang="en-AU" altLang="en-US" sz="2800" dirty="0">
                <a:ea typeface="MS PGothic" charset="-128"/>
              </a:rPr>
              <a:t>all operations are performed on 8-bit bytes</a:t>
            </a:r>
          </a:p>
          <a:p>
            <a:pPr lvl="1" eaLnBrk="1" hangingPunct="1">
              <a:lnSpc>
                <a:spcPct val="80000"/>
              </a:lnSpc>
            </a:pPr>
            <a:r>
              <a:rPr lang="en-US" altLang="en-US" sz="2400" dirty="0">
                <a:ea typeface="MS PGothic" charset="-128"/>
              </a:rPr>
              <a:t>the arithmetic operations of addition, multiplication, and division are performed over the </a:t>
            </a:r>
            <a:r>
              <a:rPr lang="en-US" altLang="en-US" sz="2400" dirty="0">
                <a:solidFill>
                  <a:srgbClr val="0E0A99"/>
                </a:solidFill>
                <a:ea typeface="MS PGothic" charset="-128"/>
              </a:rPr>
              <a:t>finite field GF (2</a:t>
            </a:r>
            <a:r>
              <a:rPr lang="en-US" altLang="en-US" sz="2400" baseline="30000" dirty="0">
                <a:solidFill>
                  <a:srgbClr val="0E0A99"/>
                </a:solidFill>
                <a:ea typeface="MS PGothic" charset="-128"/>
              </a:rPr>
              <a:t>8</a:t>
            </a:r>
            <a:r>
              <a:rPr lang="en-US" altLang="en-US" sz="2400" dirty="0">
                <a:solidFill>
                  <a:srgbClr val="0E0A99"/>
                </a:solidFill>
                <a:ea typeface="MS PGothic" charset="-128"/>
              </a:rPr>
              <a:t>)</a:t>
            </a:r>
            <a:r>
              <a:rPr lang="en-US" altLang="en-US" sz="2400" dirty="0">
                <a:ea typeface="MS PGothic" charset="-128"/>
              </a:rPr>
              <a:t>, with the irreducible polynomial </a:t>
            </a:r>
            <a:r>
              <a:rPr lang="en-US" altLang="en-US" sz="2400" dirty="0">
                <a:latin typeface="Times-Roman" charset="0"/>
                <a:ea typeface="MS PGothic" charset="-128"/>
              </a:rPr>
              <a:t>m(x) =  x</a:t>
            </a:r>
            <a:r>
              <a:rPr lang="en-US" altLang="en-US" sz="2400" baseline="30000" dirty="0">
                <a:latin typeface="Times-Roman" charset="0"/>
                <a:ea typeface="MS PGothic" charset="-128"/>
              </a:rPr>
              <a:t>8 </a:t>
            </a:r>
            <a:r>
              <a:rPr lang="en-US" altLang="en-US" sz="2400" dirty="0">
                <a:latin typeface="Times-Roman" charset="0"/>
                <a:ea typeface="MS PGothic" charset="-128"/>
              </a:rPr>
              <a:t>+ x</a:t>
            </a:r>
            <a:r>
              <a:rPr lang="en-US" altLang="en-US" sz="2400" baseline="30000" dirty="0">
                <a:latin typeface="Times-Roman" charset="0"/>
                <a:ea typeface="MS PGothic" charset="-128"/>
              </a:rPr>
              <a:t>4 </a:t>
            </a:r>
            <a:r>
              <a:rPr lang="en-US" altLang="en-US" sz="2400" dirty="0">
                <a:latin typeface="Times-Roman" charset="0"/>
                <a:ea typeface="MS PGothic" charset="-128"/>
              </a:rPr>
              <a:t>+ x</a:t>
            </a:r>
            <a:r>
              <a:rPr lang="en-US" altLang="en-US" sz="2400" baseline="30000" dirty="0">
                <a:latin typeface="Times-Roman" charset="0"/>
                <a:ea typeface="MS PGothic" charset="-128"/>
              </a:rPr>
              <a:t>3 </a:t>
            </a:r>
            <a:r>
              <a:rPr lang="en-US" altLang="en-US" sz="2400" dirty="0">
                <a:latin typeface="Times-Roman" charset="0"/>
                <a:ea typeface="MS PGothic" charset="-128"/>
              </a:rPr>
              <a:t>+ x + 1</a:t>
            </a:r>
            <a:endParaRPr lang="en-AU" altLang="en-US" sz="2400" dirty="0">
              <a:ea typeface="MS PGothic" charset="-128"/>
            </a:endParaRPr>
          </a:p>
          <a:p>
            <a:pPr eaLnBrk="1" hangingPunct="1">
              <a:lnSpc>
                <a:spcPct val="80000"/>
              </a:lnSpc>
            </a:pPr>
            <a:r>
              <a:rPr lang="en-US" altLang="en-US" sz="2800" dirty="0">
                <a:ea typeface="MS PGothic" charset="-128"/>
              </a:rPr>
              <a:t>designed to be:</a:t>
            </a:r>
          </a:p>
          <a:p>
            <a:pPr lvl="1" eaLnBrk="1" hangingPunct="1">
              <a:lnSpc>
                <a:spcPct val="80000"/>
              </a:lnSpc>
            </a:pPr>
            <a:r>
              <a:rPr lang="en-US" altLang="en-US" sz="2400" dirty="0">
                <a:ea typeface="MS PGothic" charset="-128"/>
              </a:rPr>
              <a:t>resistant against known attacks</a:t>
            </a:r>
          </a:p>
          <a:p>
            <a:pPr lvl="1" eaLnBrk="1" hangingPunct="1">
              <a:lnSpc>
                <a:spcPct val="80000"/>
              </a:lnSpc>
            </a:pPr>
            <a:r>
              <a:rPr lang="en-US" altLang="en-US" sz="2400" dirty="0">
                <a:ea typeface="MS PGothic" charset="-128"/>
              </a:rPr>
              <a:t>speed and code compactness on many CPUs</a:t>
            </a:r>
          </a:p>
          <a:p>
            <a:pPr lvl="1" eaLnBrk="1" hangingPunct="1">
              <a:lnSpc>
                <a:spcPct val="80000"/>
              </a:lnSpc>
            </a:pPr>
            <a:r>
              <a:rPr lang="en-US" altLang="en-US" sz="2400" dirty="0">
                <a:ea typeface="MS PGothic" charset="-128"/>
              </a:rPr>
              <a:t>design simplicity</a:t>
            </a:r>
            <a:endParaRPr lang="en-AU" altLang="en-US" sz="2400" dirty="0">
              <a:ea typeface="MS PGothic" charset="-128"/>
            </a:endParaRPr>
          </a:p>
          <a:p>
            <a:pPr eaLnBrk="1" hangingPunct="1">
              <a:lnSpc>
                <a:spcPct val="80000"/>
              </a:lnSpc>
            </a:pPr>
            <a:endParaRPr lang="en-AU" altLang="en-US" sz="2600" dirty="0">
              <a:ea typeface="MS PGothic" charset="-128"/>
            </a:endParaRPr>
          </a:p>
        </p:txBody>
      </p:sp>
      <p:sp>
        <p:nvSpPr>
          <p:cNvPr id="100355"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23BB234D-8D2D-9B43-B719-607F6BB615FF}" type="slidenum">
              <a:rPr lang="en-US" altLang="en-US" sz="1200">
                <a:solidFill>
                  <a:srgbClr val="898989"/>
                </a:solidFill>
                <a:latin typeface="Arial" charset="0"/>
              </a:rPr>
              <a:pPr>
                <a:spcBef>
                  <a:spcPct val="0"/>
                </a:spcBef>
                <a:buFontTx/>
                <a:buNone/>
              </a:pPr>
              <a:t>28</a:t>
            </a:fld>
            <a:endParaRPr lang="en-US" altLang="en-US" sz="1200">
              <a:solidFill>
                <a:srgbClr val="898989"/>
              </a:solidFill>
              <a:latin typeface="Arial"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2"/>
          <p:cNvSpPr>
            <a:spLocks noGrp="1" noChangeArrowheads="1"/>
          </p:cNvSpPr>
          <p:nvPr>
            <p:ph type="title"/>
          </p:nvPr>
        </p:nvSpPr>
        <p:spPr>
          <a:xfrm>
            <a:off x="0" y="990600"/>
            <a:ext cx="2268538" cy="4522788"/>
          </a:xfrm>
        </p:spPr>
        <p:txBody>
          <a:bodyPr/>
          <a:lstStyle/>
          <a:p>
            <a:pPr eaLnBrk="1" hangingPunct="1"/>
            <a:r>
              <a:rPr lang="en-AU" altLang="en-US" sz="3600"/>
              <a:t>AES Encryption Process</a:t>
            </a:r>
          </a:p>
        </p:txBody>
      </p:sp>
      <p:pic>
        <p:nvPicPr>
          <p:cNvPr id="102402" name="Picture 3"/>
          <p:cNvPicPr>
            <a:picLocks noChangeAspect="1"/>
          </p:cNvPicPr>
          <p:nvPr/>
        </p:nvPicPr>
        <p:blipFill>
          <a:blip r:embed="rId3">
            <a:alphaModFix amt="70000"/>
            <a:extLst>
              <a:ext uri="{28A0092B-C50C-407E-A947-70E740481C1C}">
                <a14:useLocalDpi xmlns:a14="http://schemas.microsoft.com/office/drawing/2010/main" val="0"/>
              </a:ext>
            </a:extLst>
          </a:blip>
          <a:srcRect/>
          <a:stretch>
            <a:fillRect/>
          </a:stretch>
        </p:blipFill>
        <p:spPr bwMode="auto">
          <a:xfrm>
            <a:off x="2717800" y="228600"/>
            <a:ext cx="4662488" cy="6356350"/>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5"/>
          <p:cNvSpPr txBox="1">
            <a:spLocks noChangeArrowheads="1"/>
          </p:cNvSpPr>
          <p:nvPr/>
        </p:nvSpPr>
        <p:spPr bwMode="auto">
          <a:xfrm>
            <a:off x="22225" y="296863"/>
            <a:ext cx="2736850" cy="183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en-US" sz="2000">
                <a:solidFill>
                  <a:srgbClr val="003399"/>
                </a:solidFill>
                <a:latin typeface="Arial" charset="0"/>
                <a:ea typeface="MS PGothic" charset="-128"/>
              </a:rPr>
              <a:t>The byte ordering is by column for both the data and key </a:t>
            </a:r>
          </a:p>
          <a:p>
            <a:pPr eaLnBrk="1" hangingPunct="1">
              <a:spcBef>
                <a:spcPct val="0"/>
              </a:spcBef>
              <a:buFontTx/>
              <a:buNone/>
            </a:pPr>
            <a:endParaRPr lang="en-US" altLang="en-US" sz="2000">
              <a:solidFill>
                <a:srgbClr val="003399"/>
              </a:solidFill>
              <a:latin typeface="Arial" charset="0"/>
              <a:ea typeface="MS PGothic" charset="-128"/>
            </a:endParaRPr>
          </a:p>
          <a:p>
            <a:pPr eaLnBrk="1" hangingPunct="1">
              <a:spcBef>
                <a:spcPct val="0"/>
              </a:spcBef>
              <a:buFontTx/>
              <a:buNone/>
            </a:pPr>
            <a:r>
              <a:rPr lang="en-US" altLang="en-US" sz="2000">
                <a:solidFill>
                  <a:srgbClr val="003399"/>
                </a:solidFill>
                <a:latin typeface="Arial" charset="0"/>
                <a:ea typeface="MS PGothic" charset="-128"/>
              </a:rPr>
              <a:t>State array holds data</a:t>
            </a:r>
          </a:p>
          <a:p>
            <a:pPr eaLnBrk="1" hangingPunct="1">
              <a:spcBef>
                <a:spcPct val="0"/>
              </a:spcBef>
              <a:buFontTx/>
              <a:buNone/>
            </a:pPr>
            <a:endParaRPr lang="en-US" altLang="en-US" sz="2000" baseline="-25000">
              <a:solidFill>
                <a:srgbClr val="003399"/>
              </a:solidFill>
              <a:latin typeface="Arial" charset="0"/>
              <a:ea typeface="MS PGothic" charset="-128"/>
            </a:endParaRPr>
          </a:p>
        </p:txBody>
      </p:sp>
      <p:sp>
        <p:nvSpPr>
          <p:cNvPr id="6" name="TextBox 5"/>
          <p:cNvSpPr txBox="1">
            <a:spLocks noChangeArrowheads="1"/>
          </p:cNvSpPr>
          <p:nvPr/>
        </p:nvSpPr>
        <p:spPr bwMode="auto">
          <a:xfrm>
            <a:off x="-36513" y="4365625"/>
            <a:ext cx="3036888"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en-US" sz="2000">
                <a:solidFill>
                  <a:srgbClr val="003399"/>
                </a:solidFill>
                <a:latin typeface="Arial" charset="0"/>
                <a:ea typeface="MS PGothic" charset="-128"/>
              </a:rPr>
              <a:t>First N-1 round: 4 transformations</a:t>
            </a:r>
            <a:r>
              <a:rPr lang="en-US" altLang="en-US" sz="2000" baseline="-25000">
                <a:solidFill>
                  <a:srgbClr val="003399"/>
                </a:solidFill>
                <a:latin typeface="Arial" charset="0"/>
                <a:ea typeface="MS PGothic" charset="-128"/>
              </a:rPr>
              <a:t>;</a:t>
            </a:r>
            <a:r>
              <a:rPr lang="en-US" altLang="en-US" sz="2000">
                <a:solidFill>
                  <a:srgbClr val="003399"/>
                </a:solidFill>
                <a:latin typeface="Arial" charset="0"/>
                <a:ea typeface="MS PGothic" charset="-128"/>
              </a:rPr>
              <a:t> Final round: 3 transformations.</a:t>
            </a:r>
          </a:p>
          <a:p>
            <a:pPr eaLnBrk="1" hangingPunct="1">
              <a:spcBef>
                <a:spcPct val="0"/>
              </a:spcBef>
              <a:buFontTx/>
              <a:buNone/>
            </a:pPr>
            <a:endParaRPr lang="en-US" altLang="en-US" sz="2000">
              <a:solidFill>
                <a:srgbClr val="003399"/>
              </a:solidFill>
              <a:latin typeface="Arial" charset="0"/>
              <a:ea typeface="MS PGothic" charset="-128"/>
            </a:endParaRPr>
          </a:p>
          <a:p>
            <a:pPr eaLnBrk="1" hangingPunct="1">
              <a:spcBef>
                <a:spcPct val="0"/>
              </a:spcBef>
              <a:buFontTx/>
              <a:buNone/>
            </a:pPr>
            <a:r>
              <a:rPr lang="en-US" altLang="en-US" sz="2000">
                <a:solidFill>
                  <a:srgbClr val="003399"/>
                </a:solidFill>
                <a:latin typeface="Arial" charset="0"/>
                <a:ea typeface="MS PGothic" charset="-128"/>
              </a:rPr>
              <a:t>Each round: </a:t>
            </a:r>
          </a:p>
          <a:p>
            <a:pPr eaLnBrk="1" hangingPunct="1">
              <a:spcBef>
                <a:spcPct val="0"/>
              </a:spcBef>
              <a:buFontTx/>
              <a:buNone/>
            </a:pPr>
            <a:r>
              <a:rPr lang="en-US" altLang="en-US" sz="2000">
                <a:solidFill>
                  <a:srgbClr val="003399"/>
                </a:solidFill>
                <a:latin typeface="Arial" charset="0"/>
                <a:ea typeface="MS PGothic" charset="-128"/>
              </a:rPr>
              <a:t>4x4 state </a:t>
            </a:r>
            <a:r>
              <a:rPr lang="en-US" altLang="en-US" sz="2000">
                <a:solidFill>
                  <a:srgbClr val="003399"/>
                </a:solidFill>
                <a:latin typeface="Arial" charset="0"/>
                <a:ea typeface="MS PGothic" charset="-128"/>
                <a:sym typeface="Wingdings" charset="2"/>
              </a:rPr>
              <a:t> </a:t>
            </a:r>
            <a:r>
              <a:rPr lang="en-US" altLang="en-US" sz="2000">
                <a:solidFill>
                  <a:srgbClr val="003399"/>
                </a:solidFill>
                <a:latin typeface="Arial" charset="0"/>
                <a:ea typeface="MS PGothic" charset="-128"/>
              </a:rPr>
              <a:t>4x4 state</a:t>
            </a:r>
          </a:p>
        </p:txBody>
      </p:sp>
      <p:sp>
        <p:nvSpPr>
          <p:cNvPr id="102405"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37F8F914-AA69-1D4B-BA9D-8F41EBF3DE29}" type="slidenum">
              <a:rPr lang="en-US" altLang="en-US" sz="1200">
                <a:solidFill>
                  <a:srgbClr val="898989"/>
                </a:solidFill>
                <a:latin typeface="Arial" charset="0"/>
              </a:rPr>
              <a:pPr>
                <a:spcBef>
                  <a:spcPct val="0"/>
                </a:spcBef>
                <a:buFontTx/>
                <a:buNone/>
              </a:pPr>
              <a:t>29</a:t>
            </a:fld>
            <a:endParaRPr lang="en-US" altLang="en-US" sz="1200">
              <a:solidFill>
                <a:srgbClr val="898989"/>
              </a:solidFill>
              <a:latin typeface="Arial" charset="0"/>
            </a:endParaRPr>
          </a:p>
        </p:txBody>
      </p:sp>
      <p:sp>
        <p:nvSpPr>
          <p:cNvPr id="8" name="TextBox 7"/>
          <p:cNvSpPr txBox="1">
            <a:spLocks noChangeArrowheads="1"/>
          </p:cNvSpPr>
          <p:nvPr/>
        </p:nvSpPr>
        <p:spPr bwMode="auto">
          <a:xfrm>
            <a:off x="6659563" y="1196975"/>
            <a:ext cx="2376487"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en-US" sz="2000">
                <a:solidFill>
                  <a:srgbClr val="003399"/>
                </a:solidFill>
                <a:latin typeface="Arial" charset="0"/>
                <a:ea typeface="MS PGothic" charset="-128"/>
              </a:rPr>
              <a:t>Key expansion function generates N+1 round keys </a:t>
            </a:r>
          </a:p>
          <a:p>
            <a:pPr eaLnBrk="1" hangingPunct="1">
              <a:spcBef>
                <a:spcPct val="0"/>
              </a:spcBef>
              <a:buFontTx/>
              <a:buNone/>
            </a:pPr>
            <a:endParaRPr lang="en-US" altLang="en-US" sz="2000">
              <a:solidFill>
                <a:srgbClr val="003399"/>
              </a:solidFill>
              <a:latin typeface="Arial" charset="0"/>
              <a:ea typeface="MS PGothic" charset="-128"/>
            </a:endParaRPr>
          </a:p>
          <a:p>
            <a:pPr eaLnBrk="1" hangingPunct="1">
              <a:spcBef>
                <a:spcPct val="0"/>
              </a:spcBef>
              <a:buFontTx/>
              <a:buNone/>
            </a:pPr>
            <a:r>
              <a:rPr lang="en-US" altLang="en-US" sz="2000">
                <a:solidFill>
                  <a:srgbClr val="003399"/>
                </a:solidFill>
                <a:latin typeface="Arial" charset="0"/>
                <a:ea typeface="MS PGothic" charset="-128"/>
              </a:rPr>
              <a:t>128-bit key length:</a:t>
            </a:r>
          </a:p>
          <a:p>
            <a:pPr eaLnBrk="1" hangingPunct="1">
              <a:spcBef>
                <a:spcPct val="0"/>
              </a:spcBef>
              <a:buFontTx/>
              <a:buNone/>
            </a:pPr>
            <a:r>
              <a:rPr lang="en-US" altLang="en-US" sz="2000">
                <a:solidFill>
                  <a:srgbClr val="003399"/>
                </a:solidFill>
                <a:latin typeface="Arial" charset="0"/>
                <a:ea typeface="MS PGothic" charset="-128"/>
              </a:rPr>
              <a:t>expanded into 44 32-bit words</a:t>
            </a:r>
          </a:p>
        </p:txBody>
      </p:sp>
      <p:sp>
        <p:nvSpPr>
          <p:cNvPr id="9" name="TextBox 8"/>
          <p:cNvSpPr txBox="1">
            <a:spLocks noChangeArrowheads="1"/>
          </p:cNvSpPr>
          <p:nvPr/>
        </p:nvSpPr>
        <p:spPr bwMode="auto">
          <a:xfrm>
            <a:off x="6588125" y="4465638"/>
            <a:ext cx="25209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en-US" sz="2000">
                <a:solidFill>
                  <a:srgbClr val="003399"/>
                </a:solidFill>
                <a:latin typeface="Arial" charset="0"/>
                <a:ea typeface="MS PGothic" charset="-128"/>
              </a:rPr>
              <a:t>Number of rounds relates to key length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ChangeArrowheads="1"/>
          </p:cNvSpPr>
          <p:nvPr>
            <p:ph type="title"/>
          </p:nvPr>
        </p:nvSpPr>
        <p:spPr/>
        <p:txBody>
          <a:bodyPr/>
          <a:lstStyle/>
          <a:p>
            <a:pPr eaLnBrk="1" hangingPunct="1"/>
            <a:r>
              <a:rPr lang="en-US" altLang="en-US" sz="4000">
                <a:ea typeface="ＭＳ Ｐゴシック" panose="020B0600070205080204" pitchFamily="34" charset="-128"/>
              </a:rPr>
              <a:t>Model for Network Access Security</a:t>
            </a:r>
            <a:endParaRPr lang="en-AU" altLang="en-US" sz="4000">
              <a:ea typeface="ＭＳ Ｐゴシック" panose="020B0600070205080204" pitchFamily="34" charset="-128"/>
            </a:endParaRPr>
          </a:p>
        </p:txBody>
      </p:sp>
      <p:pic>
        <p:nvPicPr>
          <p:cNvPr id="82946" name="Picture 4"/>
          <p:cNvPicPr>
            <a:picLocks noChangeAspect="1"/>
          </p:cNvPicPr>
          <p:nvPr/>
        </p:nvPicPr>
        <p:blipFill>
          <a:blip r:embed="rId3">
            <a:extLst>
              <a:ext uri="{28A0092B-C50C-407E-A947-70E740481C1C}">
                <a14:useLocalDpi xmlns:a14="http://schemas.microsoft.com/office/drawing/2010/main" val="0"/>
              </a:ext>
            </a:extLst>
          </a:blip>
          <a:srcRect l="2013"/>
          <a:stretch>
            <a:fillRect/>
          </a:stretch>
        </p:blipFill>
        <p:spPr bwMode="auto">
          <a:xfrm>
            <a:off x="179388" y="2438400"/>
            <a:ext cx="8761412" cy="2984500"/>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47"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7AF3C5C-8837-4357-9C3A-CC342EDACE82}" type="slidenum">
              <a:rPr lang="en-US" altLang="en-US" sz="1200" smtClean="0">
                <a:solidFill>
                  <a:srgbClr val="898989"/>
                </a:solidFill>
                <a:latin typeface="Arial" panose="020B0604020202020204" pitchFamily="34" charset="0"/>
                <a:ea typeface="ＭＳ Ｐゴシック" panose="020B0600070205080204" pitchFamily="34" charset="-128"/>
              </a:rPr>
              <a:pPr>
                <a:spcBef>
                  <a:spcPct val="0"/>
                </a:spcBef>
                <a:buFontTx/>
                <a:buNone/>
              </a:pPr>
              <a:t>3</a:t>
            </a:fld>
            <a:endParaRPr lang="en-US" altLang="en-US" sz="1200">
              <a:solidFill>
                <a:srgbClr val="898989"/>
              </a:solidFill>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5828504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AU" dirty="0"/>
              <a:t>AES Structure in Detail (128-bit key)</a:t>
            </a:r>
          </a:p>
        </p:txBody>
      </p:sp>
      <p:pic>
        <p:nvPicPr>
          <p:cNvPr id="104450" name="Picture 5"/>
          <p:cNvPicPr>
            <a:picLocks noChangeAspect="1" noChangeArrowheads="1"/>
          </p:cNvPicPr>
          <p:nvPr/>
        </p:nvPicPr>
        <p:blipFill>
          <a:blip r:embed="rId3">
            <a:alphaModFix amt="70000"/>
            <a:extLst>
              <a:ext uri="{28A0092B-C50C-407E-A947-70E740481C1C}">
                <a14:useLocalDpi xmlns:a14="http://schemas.microsoft.com/office/drawing/2010/main" val="0"/>
              </a:ext>
            </a:extLst>
          </a:blip>
          <a:srcRect/>
          <a:stretch>
            <a:fillRect/>
          </a:stretch>
        </p:blipFill>
        <p:spPr bwMode="auto">
          <a:xfrm>
            <a:off x="3536950" y="1125538"/>
            <a:ext cx="4059238" cy="5265737"/>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1"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0112EFF7-958C-FE44-B515-944CC9E6F035}" type="slidenum">
              <a:rPr lang="en-US" altLang="en-US" sz="1200">
                <a:solidFill>
                  <a:srgbClr val="898989"/>
                </a:solidFill>
                <a:latin typeface="Arial" charset="0"/>
              </a:rPr>
              <a:pPr>
                <a:spcBef>
                  <a:spcPct val="0"/>
                </a:spcBef>
                <a:buFontTx/>
                <a:buNone/>
              </a:pPr>
              <a:t>30</a:t>
            </a:fld>
            <a:endParaRPr lang="en-US" altLang="en-US" sz="1200">
              <a:solidFill>
                <a:srgbClr val="898989"/>
              </a:solidFill>
              <a:latin typeface="Arial" charset="0"/>
            </a:endParaRPr>
          </a:p>
        </p:txBody>
      </p:sp>
      <p:sp>
        <p:nvSpPr>
          <p:cNvPr id="3" name="Rectangle 2"/>
          <p:cNvSpPr>
            <a:spLocks noChangeArrowheads="1"/>
          </p:cNvSpPr>
          <p:nvPr/>
        </p:nvSpPr>
        <p:spPr bwMode="auto">
          <a:xfrm>
            <a:off x="34925" y="1482725"/>
            <a:ext cx="3673475"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AU" altLang="en-US" sz="1800">
                <a:latin typeface="Arial" charset="0"/>
              </a:rPr>
              <a:t>Substitute Bytes: one S-box used on every byte-by-byte </a:t>
            </a:r>
            <a:r>
              <a:rPr lang="en-AU" altLang="en-US" sz="1800">
                <a:solidFill>
                  <a:srgbClr val="003399"/>
                </a:solidFill>
                <a:latin typeface="Arial" charset="0"/>
              </a:rPr>
              <a:t>substitution</a:t>
            </a:r>
            <a:r>
              <a:rPr lang="en-AU" altLang="en-US" sz="1800">
                <a:latin typeface="Arial" charset="0"/>
              </a:rPr>
              <a:t> </a:t>
            </a:r>
          </a:p>
          <a:p>
            <a:pPr eaLnBrk="1" hangingPunct="1">
              <a:spcBef>
                <a:spcPct val="0"/>
              </a:spcBef>
              <a:buFontTx/>
              <a:buNone/>
            </a:pPr>
            <a:endParaRPr lang="en-AU" altLang="en-US" sz="1800">
              <a:latin typeface="Arial" charset="0"/>
            </a:endParaRPr>
          </a:p>
          <a:p>
            <a:pPr eaLnBrk="1" hangingPunct="1">
              <a:spcBef>
                <a:spcPct val="0"/>
              </a:spcBef>
              <a:buFontTx/>
              <a:buNone/>
            </a:pPr>
            <a:r>
              <a:rPr lang="en-AU" altLang="en-US" sz="1800">
                <a:latin typeface="Arial" charset="0"/>
              </a:rPr>
              <a:t>ShiftRows: a simple </a:t>
            </a:r>
            <a:r>
              <a:rPr lang="en-AU" altLang="en-US" sz="1800">
                <a:solidFill>
                  <a:srgbClr val="003399"/>
                </a:solidFill>
                <a:latin typeface="Arial" charset="0"/>
              </a:rPr>
              <a:t>permutation</a:t>
            </a:r>
          </a:p>
          <a:p>
            <a:pPr eaLnBrk="1" hangingPunct="1">
              <a:spcBef>
                <a:spcPct val="0"/>
              </a:spcBef>
              <a:buFontTx/>
              <a:buNone/>
            </a:pPr>
            <a:endParaRPr lang="en-AU" altLang="en-US" sz="1800">
              <a:latin typeface="Arial" charset="0"/>
            </a:endParaRPr>
          </a:p>
          <a:p>
            <a:pPr eaLnBrk="1" hangingPunct="1">
              <a:spcBef>
                <a:spcPct val="0"/>
              </a:spcBef>
              <a:buFontTx/>
              <a:buNone/>
            </a:pPr>
            <a:r>
              <a:rPr lang="en-AU" altLang="en-US" sz="1800">
                <a:latin typeface="Arial" charset="0"/>
              </a:rPr>
              <a:t>MixColumns: a </a:t>
            </a:r>
            <a:r>
              <a:rPr lang="en-AU" altLang="en-US" sz="1800">
                <a:solidFill>
                  <a:srgbClr val="003399"/>
                </a:solidFill>
                <a:latin typeface="Arial" charset="0"/>
              </a:rPr>
              <a:t>substitution</a:t>
            </a:r>
            <a:r>
              <a:rPr lang="en-AU" altLang="en-US" sz="1800">
                <a:latin typeface="Arial" charset="0"/>
              </a:rPr>
              <a:t> makes use of arithmetic over GF(2</a:t>
            </a:r>
            <a:r>
              <a:rPr lang="en-AU" altLang="en-US" sz="1800" baseline="30000">
                <a:latin typeface="Arial" charset="0"/>
              </a:rPr>
              <a:t>8</a:t>
            </a:r>
            <a:r>
              <a:rPr lang="en-AU" altLang="en-US" sz="1800">
                <a:latin typeface="Arial" charset="0"/>
              </a:rPr>
              <a:t>) </a:t>
            </a:r>
          </a:p>
          <a:p>
            <a:pPr eaLnBrk="1" hangingPunct="1">
              <a:spcBef>
                <a:spcPct val="0"/>
              </a:spcBef>
              <a:buFontTx/>
              <a:buNone/>
            </a:pPr>
            <a:endParaRPr lang="en-AU" altLang="en-US" sz="1800">
              <a:latin typeface="Arial" charset="0"/>
            </a:endParaRPr>
          </a:p>
          <a:p>
            <a:pPr eaLnBrk="1" hangingPunct="1">
              <a:spcBef>
                <a:spcPct val="0"/>
              </a:spcBef>
              <a:buFontTx/>
              <a:buNone/>
            </a:pPr>
            <a:r>
              <a:rPr lang="en-AU" altLang="en-US" sz="1800">
                <a:latin typeface="Arial" charset="0"/>
              </a:rPr>
              <a:t>AddRoundKey: a simple </a:t>
            </a:r>
            <a:r>
              <a:rPr lang="en-AU" altLang="en-US" sz="1800">
                <a:solidFill>
                  <a:srgbClr val="003399"/>
                </a:solidFill>
                <a:latin typeface="Arial" charset="0"/>
              </a:rPr>
              <a:t>substitution</a:t>
            </a:r>
            <a:r>
              <a:rPr lang="en-AU" altLang="en-US" sz="1800">
                <a:latin typeface="Arial" charset="0"/>
              </a:rPr>
              <a:t> (XOR state with </a:t>
            </a:r>
            <a:r>
              <a:rPr lang="en-AU" altLang="en-US" sz="1800">
                <a:solidFill>
                  <a:srgbClr val="003399"/>
                </a:solidFill>
                <a:latin typeface="Arial" charset="0"/>
              </a:rPr>
              <a:t>key</a:t>
            </a:r>
            <a:r>
              <a:rPr lang="en-AU" altLang="en-US" sz="1800">
                <a:latin typeface="Arial" charset="0"/>
              </a:rPr>
              <a:t>)</a:t>
            </a:r>
          </a:p>
          <a:p>
            <a:pPr eaLnBrk="1" hangingPunct="1">
              <a:spcBef>
                <a:spcPct val="0"/>
              </a:spcBef>
              <a:buFontTx/>
              <a:buNone/>
            </a:pPr>
            <a:endParaRPr lang="en-AU" altLang="en-US" sz="1800">
              <a:latin typeface="Arial" charset="0"/>
            </a:endParaRPr>
          </a:p>
          <a:p>
            <a:pPr eaLnBrk="1" hangingPunct="1">
              <a:spcBef>
                <a:spcPct val="0"/>
              </a:spcBef>
              <a:buFontTx/>
              <a:buNone/>
            </a:pPr>
            <a:r>
              <a:rPr lang="en-AU" altLang="en-US" sz="1800">
                <a:latin typeface="Arial" charset="0"/>
              </a:rPr>
              <a:t>XOR encryption (AddRoundKey), followed by scrambling of the block (the other three stages), followed by XOR encryption, and so on.  Each stage is reversible.</a:t>
            </a:r>
          </a:p>
        </p:txBody>
      </p:sp>
      <p:sp>
        <p:nvSpPr>
          <p:cNvPr id="7" name="Rectangle 6"/>
          <p:cNvSpPr>
            <a:spLocks noChangeArrowheads="1"/>
          </p:cNvSpPr>
          <p:nvPr/>
        </p:nvSpPr>
        <p:spPr bwMode="auto">
          <a:xfrm>
            <a:off x="7481888" y="3068638"/>
            <a:ext cx="16922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AU" altLang="en-US" sz="1800">
                <a:latin typeface="Arial" charset="0"/>
              </a:rPr>
              <a:t>Decryption &amp; encryption are not identical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2"/>
          <p:cNvSpPr>
            <a:spLocks noGrp="1" noChangeArrowheads="1"/>
          </p:cNvSpPr>
          <p:nvPr>
            <p:ph type="title"/>
          </p:nvPr>
        </p:nvSpPr>
        <p:spPr/>
        <p:txBody>
          <a:bodyPr/>
          <a:lstStyle/>
          <a:p>
            <a:pPr eaLnBrk="1" hangingPunct="1"/>
            <a:r>
              <a:rPr lang="en-US" altLang="en-US">
                <a:ea typeface="MS PGothic" charset="-128"/>
              </a:rPr>
              <a:t>Modes of Operation</a:t>
            </a:r>
            <a:endParaRPr lang="en-AU" altLang="en-US">
              <a:ea typeface="MS PGothic" charset="-128"/>
            </a:endParaRPr>
          </a:p>
        </p:txBody>
      </p:sp>
      <p:sp>
        <p:nvSpPr>
          <p:cNvPr id="108546" name="Rectangle 3"/>
          <p:cNvSpPr>
            <a:spLocks noGrp="1" noChangeArrowheads="1"/>
          </p:cNvSpPr>
          <p:nvPr>
            <p:ph idx="1"/>
          </p:nvPr>
        </p:nvSpPr>
        <p:spPr>
          <a:xfrm>
            <a:off x="179388" y="1647825"/>
            <a:ext cx="8929687" cy="4876800"/>
          </a:xfrm>
        </p:spPr>
        <p:txBody>
          <a:bodyPr/>
          <a:lstStyle/>
          <a:p>
            <a:pPr eaLnBrk="1" hangingPunct="1">
              <a:lnSpc>
                <a:spcPct val="80000"/>
              </a:lnSpc>
            </a:pPr>
            <a:r>
              <a:rPr lang="en-AU" altLang="en-US" sz="3000" dirty="0">
                <a:ea typeface="MS PGothic" charset="-128"/>
              </a:rPr>
              <a:t>block ciphers encrypt fixed size blocks</a:t>
            </a:r>
          </a:p>
          <a:p>
            <a:pPr lvl="1" eaLnBrk="1" hangingPunct="1">
              <a:lnSpc>
                <a:spcPct val="80000"/>
              </a:lnSpc>
            </a:pPr>
            <a:r>
              <a:rPr lang="en-AU" altLang="en-US" sz="2600" dirty="0" err="1">
                <a:ea typeface="MS PGothic" charset="-128"/>
              </a:rPr>
              <a:t>eg</a:t>
            </a:r>
            <a:r>
              <a:rPr lang="en-AU" altLang="en-US" sz="2600" dirty="0">
                <a:ea typeface="MS PGothic" charset="-128"/>
              </a:rPr>
              <a:t>. DES encrypts 64-bit blocks with 56-bit key </a:t>
            </a:r>
          </a:p>
          <a:p>
            <a:pPr eaLnBrk="1" hangingPunct="1">
              <a:lnSpc>
                <a:spcPct val="80000"/>
              </a:lnSpc>
            </a:pPr>
            <a:r>
              <a:rPr lang="en-AU" altLang="en-US" sz="3000" dirty="0">
                <a:solidFill>
                  <a:srgbClr val="0E0A99"/>
                </a:solidFill>
                <a:ea typeface="MS PGothic" charset="-128"/>
              </a:rPr>
              <a:t>encrypt arbitrary amounts of data </a:t>
            </a:r>
            <a:r>
              <a:rPr lang="en-AU" altLang="en-US" sz="3000" dirty="0">
                <a:ea typeface="MS PGothic" charset="-128"/>
              </a:rPr>
              <a:t>with same key</a:t>
            </a:r>
          </a:p>
          <a:p>
            <a:pPr lvl="1" eaLnBrk="1" hangingPunct="1">
              <a:lnSpc>
                <a:spcPct val="80000"/>
              </a:lnSpc>
            </a:pPr>
            <a:r>
              <a:rPr lang="en-AU" altLang="en-US" sz="2600" dirty="0">
                <a:ea typeface="MS PGothic" charset="-128"/>
              </a:rPr>
              <a:t>many security issues</a:t>
            </a:r>
          </a:p>
          <a:p>
            <a:pPr eaLnBrk="1" hangingPunct="1">
              <a:lnSpc>
                <a:spcPct val="80000"/>
              </a:lnSpc>
            </a:pPr>
            <a:r>
              <a:rPr lang="en-US" altLang="en-US" sz="3000" dirty="0">
                <a:ea typeface="MS PGothic" charset="-128"/>
              </a:rPr>
              <a:t>NIST SP 800-38A</a:t>
            </a:r>
            <a:r>
              <a:rPr lang="en-AU" altLang="en-US" sz="3000" dirty="0">
                <a:ea typeface="MS PGothic" charset="-128"/>
              </a:rPr>
              <a:t> defines 5 modes of operation</a:t>
            </a:r>
          </a:p>
          <a:p>
            <a:pPr lvl="1" eaLnBrk="1" hangingPunct="1">
              <a:lnSpc>
                <a:spcPct val="80000"/>
              </a:lnSpc>
            </a:pPr>
            <a:r>
              <a:rPr lang="en-AU" altLang="en-US" sz="2600" dirty="0">
                <a:ea typeface="MS PGothic" charset="-128"/>
              </a:rPr>
              <a:t>Electronic Codebook (ECB), Cipher Block Chaining (CBC), </a:t>
            </a:r>
            <a:r>
              <a:rPr lang="en-US" altLang="en-US" sz="2600" dirty="0">
                <a:ea typeface="MS PGothic" charset="-128"/>
              </a:rPr>
              <a:t>Cipher Feedback (CFB), Output Feedback (OFB), Counter (CTR) mode</a:t>
            </a:r>
            <a:endParaRPr lang="en-AU" altLang="en-US" sz="2600" dirty="0">
              <a:ea typeface="MS PGothic" charset="-128"/>
            </a:endParaRPr>
          </a:p>
          <a:p>
            <a:pPr lvl="1" eaLnBrk="1" hangingPunct="1">
              <a:lnSpc>
                <a:spcPct val="80000"/>
              </a:lnSpc>
            </a:pPr>
            <a:r>
              <a:rPr lang="en-AU" altLang="en-US" sz="2600" dirty="0">
                <a:ea typeface="MS PGothic" charset="-128"/>
              </a:rPr>
              <a:t>techniques for security or for practical applications</a:t>
            </a:r>
          </a:p>
          <a:p>
            <a:pPr lvl="2" eaLnBrk="1" hangingPunct="1">
              <a:lnSpc>
                <a:spcPct val="80000"/>
              </a:lnSpc>
            </a:pPr>
            <a:r>
              <a:rPr lang="en-AU" altLang="en-US" sz="2200" dirty="0">
                <a:ea typeface="MS PGothic" charset="-128"/>
              </a:rPr>
              <a:t>e.g., apply block ciphers to a sequence of data blocks/stream</a:t>
            </a:r>
          </a:p>
          <a:p>
            <a:pPr lvl="1" eaLnBrk="1" hangingPunct="1">
              <a:lnSpc>
                <a:spcPct val="80000"/>
              </a:lnSpc>
            </a:pPr>
            <a:r>
              <a:rPr lang="en-US" altLang="en-US" sz="2600" dirty="0">
                <a:ea typeface="MS PGothic" charset="-128"/>
              </a:rPr>
              <a:t>cover a wide variety of applications</a:t>
            </a:r>
          </a:p>
          <a:p>
            <a:pPr lvl="1" eaLnBrk="1" hangingPunct="1">
              <a:lnSpc>
                <a:spcPct val="80000"/>
              </a:lnSpc>
            </a:pPr>
            <a:r>
              <a:rPr lang="en-US" altLang="en-US" sz="2600" dirty="0">
                <a:ea typeface="MS PGothic" charset="-128"/>
              </a:rPr>
              <a:t>can be used with any block cipher</a:t>
            </a:r>
            <a:endParaRPr lang="en-AU" altLang="en-US" sz="2600" dirty="0">
              <a:ea typeface="MS PGothic" charset="-128"/>
            </a:endParaRPr>
          </a:p>
        </p:txBody>
      </p:sp>
      <p:sp>
        <p:nvSpPr>
          <p:cNvPr id="10854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95D64142-D647-F948-8ECD-7CFF2E1AB5EA}" type="slidenum">
              <a:rPr lang="en-US" altLang="en-US" sz="1200">
                <a:solidFill>
                  <a:srgbClr val="898989"/>
                </a:solidFill>
                <a:latin typeface="Arial" charset="0"/>
              </a:rPr>
              <a:pPr>
                <a:spcBef>
                  <a:spcPct val="0"/>
                </a:spcBef>
                <a:buFontTx/>
                <a:buNone/>
              </a:pPr>
              <a:t>31</a:t>
            </a:fld>
            <a:endParaRPr lang="en-US" altLang="en-US" sz="1200">
              <a:solidFill>
                <a:srgbClr val="898989"/>
              </a:solidFill>
              <a:latin typeface="Arial"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p:cNvSpPr>
            <a:spLocks noGrp="1" noChangeArrowheads="1"/>
          </p:cNvSpPr>
          <p:nvPr>
            <p:ph type="title"/>
          </p:nvPr>
        </p:nvSpPr>
        <p:spPr/>
        <p:txBody>
          <a:bodyPr/>
          <a:lstStyle/>
          <a:p>
            <a:pPr eaLnBrk="1" hangingPunct="1"/>
            <a:r>
              <a:rPr lang="en-US" altLang="en-US"/>
              <a:t>Summary</a:t>
            </a:r>
            <a:endParaRPr lang="en-AU" altLang="en-US"/>
          </a:p>
        </p:txBody>
      </p:sp>
      <p:sp>
        <p:nvSpPr>
          <p:cNvPr id="112642" name="Rectangle 3"/>
          <p:cNvSpPr>
            <a:spLocks noGrp="1" noChangeArrowheads="1"/>
          </p:cNvSpPr>
          <p:nvPr>
            <p:ph idx="1"/>
          </p:nvPr>
        </p:nvSpPr>
        <p:spPr/>
        <p:txBody>
          <a:bodyPr/>
          <a:lstStyle/>
          <a:p>
            <a:pPr eaLnBrk="1" hangingPunct="1"/>
            <a:r>
              <a:rPr lang="en-US" altLang="en-US" dirty="0"/>
              <a:t>Terms and Classifications</a:t>
            </a:r>
          </a:p>
          <a:p>
            <a:pPr eaLnBrk="1" hangingPunct="1"/>
            <a:r>
              <a:rPr lang="en-US" altLang="en-US" dirty="0">
                <a:ea typeface="MS PGothic" charset="-128"/>
              </a:rPr>
              <a:t>Classical Substitution Ciphers</a:t>
            </a:r>
          </a:p>
          <a:p>
            <a:pPr eaLnBrk="1" hangingPunct="1"/>
            <a:r>
              <a:rPr lang="en-AU" altLang="en-US" dirty="0"/>
              <a:t>Classical Transposition Ciphers</a:t>
            </a:r>
          </a:p>
          <a:p>
            <a:pPr eaLnBrk="1" hangingPunct="1"/>
            <a:r>
              <a:rPr lang="en-US" altLang="en-US" dirty="0"/>
              <a:t>Product Ciphers</a:t>
            </a:r>
          </a:p>
          <a:p>
            <a:pPr eaLnBrk="1" hangingPunct="1"/>
            <a:r>
              <a:rPr lang="en-US" altLang="en-US"/>
              <a:t>DES</a:t>
            </a:r>
            <a:r>
              <a:rPr lang="en-US" altLang="en-US" dirty="0"/>
              <a:t>, AES</a:t>
            </a:r>
            <a:endParaRPr lang="en-AU" altLang="en-US" dirty="0"/>
          </a:p>
        </p:txBody>
      </p:sp>
      <p:sp>
        <p:nvSpPr>
          <p:cNvPr id="112643"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85A0E496-EA5E-8241-86A0-E2683AEB1FD2}" type="slidenum">
              <a:rPr lang="en-US" altLang="en-US" sz="1200">
                <a:solidFill>
                  <a:srgbClr val="898989"/>
                </a:solidFill>
                <a:latin typeface="Arial" charset="0"/>
              </a:rPr>
              <a:pPr>
                <a:spcBef>
                  <a:spcPct val="0"/>
                </a:spcBef>
                <a:buFontTx/>
                <a:buNone/>
              </a:pPr>
              <a:t>32</a:t>
            </a:fld>
            <a:endParaRPr lang="en-US" altLang="en-US" sz="1200">
              <a:solidFill>
                <a:srgbClr val="898989"/>
              </a:solidFill>
              <a:latin typeface="Arial"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p:txBody>
          <a:bodyPr/>
          <a:lstStyle/>
          <a:p>
            <a:pPr eaLnBrk="1" hangingPunct="1"/>
            <a:r>
              <a:rPr lang="en-AU" altLang="en-US"/>
              <a:t>Some Basic Terminology</a:t>
            </a:r>
          </a:p>
        </p:txBody>
      </p:sp>
      <p:sp>
        <p:nvSpPr>
          <p:cNvPr id="20482" name="Rectangle 3"/>
          <p:cNvSpPr>
            <a:spLocks noGrp="1" noChangeArrowheads="1"/>
          </p:cNvSpPr>
          <p:nvPr>
            <p:ph idx="1"/>
          </p:nvPr>
        </p:nvSpPr>
        <p:spPr>
          <a:xfrm>
            <a:off x="457200" y="1773238"/>
            <a:ext cx="8229600" cy="4779962"/>
          </a:xfrm>
        </p:spPr>
        <p:txBody>
          <a:bodyPr/>
          <a:lstStyle/>
          <a:p>
            <a:pPr eaLnBrk="1" hangingPunct="1">
              <a:lnSpc>
                <a:spcPct val="70000"/>
              </a:lnSpc>
              <a:spcAft>
                <a:spcPts val="1200"/>
              </a:spcAft>
            </a:pPr>
            <a:r>
              <a:rPr lang="en-AU" altLang="en-US" sz="2400" b="1" dirty="0">
                <a:ea typeface="MS PGothic" charset="-128"/>
              </a:rPr>
              <a:t>plaintext</a:t>
            </a:r>
            <a:r>
              <a:rPr lang="en-AU" altLang="en-US" sz="2400" dirty="0">
                <a:ea typeface="MS PGothic" charset="-128"/>
              </a:rPr>
              <a:t> - original message </a:t>
            </a:r>
          </a:p>
          <a:p>
            <a:pPr eaLnBrk="1" hangingPunct="1">
              <a:lnSpc>
                <a:spcPct val="70000"/>
              </a:lnSpc>
              <a:spcAft>
                <a:spcPts val="1200"/>
              </a:spcAft>
            </a:pPr>
            <a:r>
              <a:rPr lang="en-AU" altLang="en-US" sz="2400" b="1" dirty="0" err="1">
                <a:ea typeface="MS PGothic" charset="-128"/>
              </a:rPr>
              <a:t>ciphertext</a:t>
            </a:r>
            <a:r>
              <a:rPr lang="en-AU" altLang="en-US" sz="2400" dirty="0">
                <a:ea typeface="MS PGothic" charset="-128"/>
              </a:rPr>
              <a:t> - coded message </a:t>
            </a:r>
          </a:p>
          <a:p>
            <a:pPr eaLnBrk="1" hangingPunct="1">
              <a:lnSpc>
                <a:spcPct val="70000"/>
              </a:lnSpc>
              <a:spcAft>
                <a:spcPts val="1200"/>
              </a:spcAft>
            </a:pPr>
            <a:r>
              <a:rPr lang="en-AU" altLang="en-US" sz="2400" b="1" dirty="0">
                <a:ea typeface="MS PGothic" charset="-128"/>
              </a:rPr>
              <a:t>cipher</a:t>
            </a:r>
            <a:r>
              <a:rPr lang="en-AU" altLang="en-US" sz="2400" dirty="0">
                <a:ea typeface="MS PGothic" charset="-128"/>
              </a:rPr>
              <a:t> - algorithm for transforming plaintext to </a:t>
            </a:r>
            <a:r>
              <a:rPr lang="en-AU" altLang="en-US" sz="2400" dirty="0" err="1">
                <a:ea typeface="MS PGothic" charset="-128"/>
              </a:rPr>
              <a:t>ciphertext</a:t>
            </a:r>
            <a:r>
              <a:rPr lang="en-AU" altLang="en-US" sz="2400" dirty="0">
                <a:ea typeface="MS PGothic" charset="-128"/>
              </a:rPr>
              <a:t> </a:t>
            </a:r>
          </a:p>
          <a:p>
            <a:pPr eaLnBrk="1" hangingPunct="1">
              <a:lnSpc>
                <a:spcPct val="70000"/>
              </a:lnSpc>
              <a:spcAft>
                <a:spcPts val="1200"/>
              </a:spcAft>
            </a:pPr>
            <a:r>
              <a:rPr lang="en-AU" altLang="en-US" sz="2400" b="1" dirty="0">
                <a:ea typeface="MS PGothic" charset="-128"/>
              </a:rPr>
              <a:t>key</a:t>
            </a:r>
            <a:r>
              <a:rPr lang="en-AU" altLang="en-US" sz="2400" dirty="0">
                <a:ea typeface="MS PGothic" charset="-128"/>
              </a:rPr>
              <a:t> - info used in cipher known only to sender/receiver </a:t>
            </a:r>
          </a:p>
          <a:p>
            <a:pPr eaLnBrk="1" hangingPunct="1">
              <a:lnSpc>
                <a:spcPct val="70000"/>
              </a:lnSpc>
              <a:spcAft>
                <a:spcPts val="1200"/>
              </a:spcAft>
            </a:pPr>
            <a:r>
              <a:rPr lang="en-AU" altLang="en-US" sz="2400" b="1" dirty="0">
                <a:ea typeface="MS PGothic" charset="-128"/>
              </a:rPr>
              <a:t>encipher (encrypt)</a:t>
            </a:r>
            <a:r>
              <a:rPr lang="en-AU" altLang="en-US" sz="2400" dirty="0">
                <a:ea typeface="MS PGothic" charset="-128"/>
              </a:rPr>
              <a:t> - converting plaintext to </a:t>
            </a:r>
            <a:r>
              <a:rPr lang="en-AU" altLang="en-US" sz="2400" dirty="0" err="1">
                <a:ea typeface="MS PGothic" charset="-128"/>
              </a:rPr>
              <a:t>ciphertext</a:t>
            </a:r>
            <a:r>
              <a:rPr lang="en-AU" altLang="en-US" sz="2400" dirty="0">
                <a:ea typeface="MS PGothic" charset="-128"/>
              </a:rPr>
              <a:t> </a:t>
            </a:r>
          </a:p>
          <a:p>
            <a:pPr eaLnBrk="1" hangingPunct="1">
              <a:lnSpc>
                <a:spcPct val="70000"/>
              </a:lnSpc>
              <a:spcAft>
                <a:spcPts val="1200"/>
              </a:spcAft>
            </a:pPr>
            <a:r>
              <a:rPr lang="en-AU" altLang="en-US" sz="2400" b="1" dirty="0">
                <a:ea typeface="MS PGothic" charset="-128"/>
              </a:rPr>
              <a:t>decipher (decrypt)</a:t>
            </a:r>
            <a:r>
              <a:rPr lang="en-AU" altLang="en-US" sz="2400" dirty="0">
                <a:ea typeface="MS PGothic" charset="-128"/>
              </a:rPr>
              <a:t> - recovering </a:t>
            </a:r>
            <a:r>
              <a:rPr lang="en-AU" altLang="en-US" sz="2400" dirty="0" err="1">
                <a:ea typeface="MS PGothic" charset="-128"/>
              </a:rPr>
              <a:t>ciphertext</a:t>
            </a:r>
            <a:r>
              <a:rPr lang="en-AU" altLang="en-US" sz="2400" dirty="0">
                <a:ea typeface="MS PGothic" charset="-128"/>
              </a:rPr>
              <a:t> from plaintext</a:t>
            </a:r>
          </a:p>
          <a:p>
            <a:pPr eaLnBrk="1" hangingPunct="1">
              <a:lnSpc>
                <a:spcPct val="70000"/>
              </a:lnSpc>
              <a:spcAft>
                <a:spcPts val="1200"/>
              </a:spcAft>
            </a:pPr>
            <a:r>
              <a:rPr lang="en-AU" altLang="en-US" sz="2400" b="1" dirty="0">
                <a:ea typeface="MS PGothic" charset="-128"/>
              </a:rPr>
              <a:t>cryptography</a:t>
            </a:r>
            <a:r>
              <a:rPr lang="en-AU" altLang="en-US" sz="2400" dirty="0">
                <a:ea typeface="MS PGothic" charset="-128"/>
              </a:rPr>
              <a:t> - study of encryption principles/methods</a:t>
            </a:r>
          </a:p>
          <a:p>
            <a:pPr eaLnBrk="1" hangingPunct="1">
              <a:lnSpc>
                <a:spcPct val="70000"/>
              </a:lnSpc>
              <a:spcAft>
                <a:spcPts val="1200"/>
              </a:spcAft>
            </a:pPr>
            <a:r>
              <a:rPr lang="en-AU" altLang="en-US" sz="2400" b="1" dirty="0">
                <a:ea typeface="MS PGothic" charset="-128"/>
              </a:rPr>
              <a:t>cryptanalysis (codebreaking)</a:t>
            </a:r>
            <a:r>
              <a:rPr lang="en-AU" altLang="en-US" sz="2400" dirty="0">
                <a:ea typeface="MS PGothic" charset="-128"/>
              </a:rPr>
              <a:t> - study of principles/ methods of deciphering </a:t>
            </a:r>
            <a:r>
              <a:rPr lang="en-AU" altLang="en-US" sz="2400" dirty="0" err="1">
                <a:ea typeface="MS PGothic" charset="-128"/>
              </a:rPr>
              <a:t>ciphertext</a:t>
            </a:r>
            <a:r>
              <a:rPr lang="en-AU" altLang="en-US" sz="2400" dirty="0">
                <a:ea typeface="MS PGothic" charset="-128"/>
              </a:rPr>
              <a:t> </a:t>
            </a:r>
            <a:r>
              <a:rPr lang="en-AU" altLang="en-US" sz="2400" i="1" dirty="0">
                <a:ea typeface="MS PGothic" charset="-128"/>
              </a:rPr>
              <a:t>without</a:t>
            </a:r>
            <a:r>
              <a:rPr lang="en-AU" altLang="en-US" sz="2400" dirty="0">
                <a:ea typeface="MS PGothic" charset="-128"/>
              </a:rPr>
              <a:t> knowing key</a:t>
            </a:r>
          </a:p>
          <a:p>
            <a:pPr eaLnBrk="1" hangingPunct="1">
              <a:lnSpc>
                <a:spcPct val="70000"/>
              </a:lnSpc>
              <a:spcAft>
                <a:spcPts val="1200"/>
              </a:spcAft>
            </a:pPr>
            <a:r>
              <a:rPr lang="en-AU" altLang="en-US" sz="2400" b="1" dirty="0">
                <a:ea typeface="MS PGothic" charset="-128"/>
              </a:rPr>
              <a:t>cryptology</a:t>
            </a:r>
            <a:r>
              <a:rPr lang="en-AU" altLang="en-US" sz="2400" dirty="0">
                <a:ea typeface="MS PGothic" charset="-128"/>
              </a:rPr>
              <a:t> - field of both cryptography and cryptanalysis</a:t>
            </a:r>
            <a:endParaRPr lang="en-AU" altLang="en-US" sz="2000" dirty="0">
              <a:ea typeface="MS PGothic" charset="-128"/>
            </a:endParaRPr>
          </a:p>
        </p:txBody>
      </p:sp>
      <p:sp>
        <p:nvSpPr>
          <p:cNvPr id="20483"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AFC59B10-CE43-7C4A-91C2-41B608082C82}" type="slidenum">
              <a:rPr lang="en-US" altLang="en-US" sz="1200">
                <a:solidFill>
                  <a:srgbClr val="898989"/>
                </a:solidFill>
                <a:latin typeface="Arial" charset="0"/>
              </a:rPr>
              <a:pPr>
                <a:spcBef>
                  <a:spcPct val="0"/>
                </a:spcBef>
                <a:buFontTx/>
                <a:buNone/>
              </a:pPr>
              <a:t>4</a:t>
            </a:fld>
            <a:endParaRPr lang="en-US" altLang="en-US" sz="1200">
              <a:solidFill>
                <a:srgbClr val="898989"/>
              </a:solidFill>
              <a:latin typeface="Arial"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a:xfrm>
            <a:off x="457200" y="152400"/>
            <a:ext cx="8229600" cy="1139825"/>
          </a:xfrm>
        </p:spPr>
        <p:txBody>
          <a:bodyPr/>
          <a:lstStyle/>
          <a:p>
            <a:pPr eaLnBrk="1" hangingPunct="1"/>
            <a:r>
              <a:rPr lang="en-US" altLang="en-US">
                <a:ea typeface="MS PGothic" charset="-128"/>
              </a:rPr>
              <a:t>Cryptography</a:t>
            </a:r>
            <a:endParaRPr lang="en-AU" altLang="en-US">
              <a:ea typeface="MS PGothic" charset="-128"/>
            </a:endParaRPr>
          </a:p>
        </p:txBody>
      </p:sp>
      <p:sp>
        <p:nvSpPr>
          <p:cNvPr id="22530" name="Rectangle 3"/>
          <p:cNvSpPr>
            <a:spLocks noGrp="1" noChangeArrowheads="1"/>
          </p:cNvSpPr>
          <p:nvPr>
            <p:ph idx="1"/>
          </p:nvPr>
        </p:nvSpPr>
        <p:spPr>
          <a:xfrm>
            <a:off x="457200" y="1298724"/>
            <a:ext cx="8229600" cy="5370636"/>
          </a:xfrm>
        </p:spPr>
        <p:txBody>
          <a:bodyPr/>
          <a:lstStyle/>
          <a:p>
            <a:pPr eaLnBrk="1" hangingPunct="1">
              <a:lnSpc>
                <a:spcPct val="90000"/>
              </a:lnSpc>
            </a:pPr>
            <a:r>
              <a:rPr lang="en-US" sz="3000" dirty="0">
                <a:ea typeface="MS PGothic" charset="-128"/>
              </a:rPr>
              <a:t>Ron </a:t>
            </a:r>
            <a:r>
              <a:rPr lang="en-US" sz="3000" dirty="0" err="1">
                <a:ea typeface="MS PGothic" charset="-128"/>
              </a:rPr>
              <a:t>Rivest</a:t>
            </a:r>
            <a:r>
              <a:rPr lang="en-US" sz="3000" dirty="0">
                <a:ea typeface="MS PGothic" charset="-128"/>
              </a:rPr>
              <a:t> on Cryptography</a:t>
            </a:r>
          </a:p>
          <a:p>
            <a:pPr lvl="1" eaLnBrk="1" hangingPunct="1">
              <a:lnSpc>
                <a:spcPct val="90000"/>
              </a:lnSpc>
            </a:pPr>
            <a:r>
              <a:rPr lang="en-US" sz="2400"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3"/>
              </a:rPr>
              <a:t>https://www.youtube.com/watch?v=8K1RapDozuw</a:t>
            </a:r>
            <a:endParaRPr lang="en-US" altLang="en-US" sz="2600" dirty="0">
              <a:ea typeface="MS PGothic" charset="-128"/>
            </a:endParaRPr>
          </a:p>
          <a:p>
            <a:pPr eaLnBrk="1" hangingPunct="1">
              <a:lnSpc>
                <a:spcPct val="90000"/>
              </a:lnSpc>
            </a:pPr>
            <a:r>
              <a:rPr lang="en-US" altLang="en-US" sz="3000" dirty="0">
                <a:ea typeface="MS PGothic" charset="-128"/>
              </a:rPr>
              <a:t>can characterize cryptographic systems by:</a:t>
            </a:r>
          </a:p>
          <a:p>
            <a:pPr lvl="1" eaLnBrk="1" hangingPunct="1">
              <a:lnSpc>
                <a:spcPct val="90000"/>
              </a:lnSpc>
            </a:pPr>
            <a:r>
              <a:rPr lang="en-US" altLang="en-US" sz="2600" dirty="0">
                <a:ea typeface="MS PGothic" charset="-128"/>
              </a:rPr>
              <a:t>type of encryption operations used</a:t>
            </a:r>
          </a:p>
          <a:p>
            <a:pPr lvl="2" eaLnBrk="1" hangingPunct="1">
              <a:lnSpc>
                <a:spcPct val="90000"/>
              </a:lnSpc>
            </a:pPr>
            <a:r>
              <a:rPr lang="en-US" altLang="en-US" sz="2200" dirty="0">
                <a:solidFill>
                  <a:srgbClr val="000099"/>
                </a:solidFill>
                <a:ea typeface="MS PGothic" charset="-128"/>
              </a:rPr>
              <a:t>substitution</a:t>
            </a:r>
          </a:p>
          <a:p>
            <a:pPr lvl="2" eaLnBrk="1" hangingPunct="1">
              <a:lnSpc>
                <a:spcPct val="90000"/>
              </a:lnSpc>
            </a:pPr>
            <a:r>
              <a:rPr lang="en-US" altLang="en-US" sz="2200" dirty="0">
                <a:solidFill>
                  <a:srgbClr val="000099"/>
                </a:solidFill>
                <a:ea typeface="MS PGothic" charset="-128"/>
              </a:rPr>
              <a:t>transposition</a:t>
            </a:r>
          </a:p>
          <a:p>
            <a:pPr lvl="2" eaLnBrk="1" hangingPunct="1">
              <a:lnSpc>
                <a:spcPct val="90000"/>
              </a:lnSpc>
            </a:pPr>
            <a:r>
              <a:rPr lang="en-US" altLang="en-US" sz="2200" dirty="0">
                <a:ea typeface="MS PGothic" charset="-128"/>
              </a:rPr>
              <a:t>Multiple stages of substitutions and transpositions</a:t>
            </a:r>
          </a:p>
          <a:p>
            <a:pPr lvl="1" eaLnBrk="1" hangingPunct="1">
              <a:lnSpc>
                <a:spcPct val="90000"/>
              </a:lnSpc>
            </a:pPr>
            <a:r>
              <a:rPr lang="en-US" altLang="en-US" sz="2600" dirty="0">
                <a:ea typeface="MS PGothic" charset="-128"/>
              </a:rPr>
              <a:t>number of keys used</a:t>
            </a:r>
          </a:p>
          <a:p>
            <a:pPr lvl="2" eaLnBrk="1" hangingPunct="1">
              <a:lnSpc>
                <a:spcPct val="90000"/>
              </a:lnSpc>
            </a:pPr>
            <a:r>
              <a:rPr lang="en-US" altLang="en-US" sz="2200" dirty="0">
                <a:ea typeface="MS PGothic" charset="-128"/>
              </a:rPr>
              <a:t>single-key, secret-key, or symmetric</a:t>
            </a:r>
          </a:p>
          <a:p>
            <a:pPr lvl="2" eaLnBrk="1" hangingPunct="1">
              <a:lnSpc>
                <a:spcPct val="90000"/>
              </a:lnSpc>
            </a:pPr>
            <a:r>
              <a:rPr lang="en-US" altLang="en-US" sz="2200" dirty="0">
                <a:ea typeface="MS PGothic" charset="-128"/>
              </a:rPr>
              <a:t>two-key, public, or asymmetric</a:t>
            </a:r>
          </a:p>
          <a:p>
            <a:pPr lvl="1" eaLnBrk="1" hangingPunct="1">
              <a:lnSpc>
                <a:spcPct val="90000"/>
              </a:lnSpc>
            </a:pPr>
            <a:r>
              <a:rPr lang="en-US" altLang="en-US" sz="2600" dirty="0">
                <a:ea typeface="MS PGothic" charset="-128"/>
              </a:rPr>
              <a:t>way in which plaintext is processed</a:t>
            </a:r>
          </a:p>
          <a:p>
            <a:pPr lvl="2" eaLnBrk="1" hangingPunct="1">
              <a:lnSpc>
                <a:spcPct val="90000"/>
              </a:lnSpc>
            </a:pPr>
            <a:r>
              <a:rPr lang="en-US" altLang="en-US" sz="2200" dirty="0">
                <a:ea typeface="MS PGothic" charset="-128"/>
              </a:rPr>
              <a:t>block</a:t>
            </a:r>
          </a:p>
          <a:p>
            <a:pPr lvl="2" eaLnBrk="1" hangingPunct="1">
              <a:lnSpc>
                <a:spcPct val="90000"/>
              </a:lnSpc>
            </a:pPr>
            <a:r>
              <a:rPr lang="en-US" altLang="en-US" sz="2200" dirty="0">
                <a:ea typeface="MS PGothic" charset="-128"/>
              </a:rPr>
              <a:t>stream</a:t>
            </a:r>
            <a:endParaRPr lang="en-AU" altLang="en-US" sz="2200" dirty="0">
              <a:ea typeface="MS PGothic" charset="-128"/>
            </a:endParaRPr>
          </a:p>
        </p:txBody>
      </p:sp>
      <p:sp>
        <p:nvSpPr>
          <p:cNvPr id="22531"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F2E3AD6F-0642-D144-A235-D4F40E571478}" type="slidenum">
              <a:rPr lang="en-US" altLang="en-US" sz="1200">
                <a:solidFill>
                  <a:srgbClr val="898989"/>
                </a:solidFill>
                <a:latin typeface="Arial" charset="0"/>
              </a:rPr>
              <a:pPr>
                <a:spcBef>
                  <a:spcPct val="0"/>
                </a:spcBef>
                <a:buFontTx/>
                <a:buNone/>
              </a:pPr>
              <a:t>5</a:t>
            </a:fld>
            <a:endParaRPr lang="en-US" altLang="en-US" sz="1200">
              <a:solidFill>
                <a:srgbClr val="898989"/>
              </a:solidFill>
              <a:latin typeface="Arial"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p:txBody>
          <a:bodyPr/>
          <a:lstStyle/>
          <a:p>
            <a:pPr eaLnBrk="1" hangingPunct="1"/>
            <a:r>
              <a:rPr lang="en-US" altLang="en-US">
                <a:ea typeface="ＭＳ Ｐゴシック" panose="020B0600070205080204" pitchFamily="34" charset="-128"/>
              </a:rPr>
              <a:t>Symmetric Cipher Model</a:t>
            </a:r>
            <a:endParaRPr lang="en-AU" altLang="en-US">
              <a:ea typeface="ＭＳ Ｐゴシック" panose="020B0600070205080204" pitchFamily="34" charset="-128"/>
            </a:endParaRPr>
          </a:p>
        </p:txBody>
      </p:sp>
      <p:pic>
        <p:nvPicPr>
          <p:cNvPr id="20482"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4677" y="1349361"/>
            <a:ext cx="7754646" cy="2963998"/>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4602D12-3D28-4D29-847D-1B21DA7AE336}" type="slidenum">
              <a:rPr lang="en-US" altLang="en-US" sz="1200" smtClean="0">
                <a:solidFill>
                  <a:srgbClr val="898989"/>
                </a:solidFill>
                <a:latin typeface="Arial" panose="020B0604020202020204" pitchFamily="34" charset="0"/>
                <a:ea typeface="ＭＳ Ｐゴシック" panose="020B0600070205080204" pitchFamily="34" charset="-128"/>
              </a:rPr>
              <a:pPr>
                <a:spcBef>
                  <a:spcPct val="0"/>
                </a:spcBef>
                <a:buFontTx/>
                <a:buNone/>
              </a:pPr>
              <a:t>6</a:t>
            </a:fld>
            <a:endParaRPr lang="en-US" altLang="en-US" sz="1200">
              <a:solidFill>
                <a:srgbClr val="898989"/>
              </a:solidFill>
              <a:latin typeface="Arial" panose="020B0604020202020204" pitchFamily="34" charset="0"/>
              <a:ea typeface="ＭＳ Ｐゴシック" panose="020B0600070205080204" pitchFamily="34" charset="-128"/>
            </a:endParaRPr>
          </a:p>
        </p:txBody>
      </p:sp>
      <p:sp>
        <p:nvSpPr>
          <p:cNvPr id="5" name="Rectangle 3"/>
          <p:cNvSpPr>
            <a:spLocks noGrp="1" noChangeArrowheads="1"/>
          </p:cNvSpPr>
          <p:nvPr>
            <p:ph idx="1"/>
          </p:nvPr>
        </p:nvSpPr>
        <p:spPr>
          <a:xfrm>
            <a:off x="464592" y="4221088"/>
            <a:ext cx="8499896" cy="2520148"/>
          </a:xfrm>
        </p:spPr>
        <p:txBody>
          <a:bodyPr/>
          <a:lstStyle/>
          <a:p>
            <a:pPr eaLnBrk="1" hangingPunct="1">
              <a:lnSpc>
                <a:spcPct val="90000"/>
              </a:lnSpc>
            </a:pPr>
            <a:r>
              <a:rPr lang="en-US" altLang="en-US" sz="2800" dirty="0">
                <a:ea typeface="MS PGothic" charset="-128"/>
              </a:rPr>
              <a:t>two requirements for secure use of symmetric encryption:</a:t>
            </a:r>
          </a:p>
          <a:p>
            <a:pPr lvl="1" eaLnBrk="1" hangingPunct="1">
              <a:lnSpc>
                <a:spcPct val="90000"/>
              </a:lnSpc>
            </a:pPr>
            <a:r>
              <a:rPr lang="en-US" altLang="en-US" sz="2400" dirty="0">
                <a:solidFill>
                  <a:srgbClr val="0E0A99"/>
                </a:solidFill>
                <a:ea typeface="MS PGothic" charset="-128"/>
              </a:rPr>
              <a:t>a strong encryption algorithm</a:t>
            </a:r>
          </a:p>
          <a:p>
            <a:pPr lvl="1" eaLnBrk="1" hangingPunct="1">
              <a:lnSpc>
                <a:spcPct val="90000"/>
              </a:lnSpc>
            </a:pPr>
            <a:r>
              <a:rPr lang="en-US" altLang="en-US" sz="2400" dirty="0">
                <a:solidFill>
                  <a:srgbClr val="0E0A99"/>
                </a:solidFill>
                <a:ea typeface="MS PGothic" charset="-128"/>
              </a:rPr>
              <a:t>a secret key known only to sender / receiver</a:t>
            </a:r>
          </a:p>
          <a:p>
            <a:pPr eaLnBrk="1" hangingPunct="1">
              <a:lnSpc>
                <a:spcPct val="90000"/>
              </a:lnSpc>
            </a:pPr>
            <a:r>
              <a:rPr lang="en-US" altLang="en-US" sz="2800" dirty="0">
                <a:solidFill>
                  <a:srgbClr val="0E0A99"/>
                </a:solidFill>
                <a:ea typeface="MS PGothic" charset="-128"/>
              </a:rPr>
              <a:t>assume </a:t>
            </a:r>
            <a:r>
              <a:rPr lang="en-US" altLang="en-US" sz="2800" dirty="0" err="1">
                <a:solidFill>
                  <a:srgbClr val="0E0A99"/>
                </a:solidFill>
                <a:ea typeface="MS PGothic" charset="-128"/>
              </a:rPr>
              <a:t>en</a:t>
            </a:r>
            <a:r>
              <a:rPr lang="en-US" altLang="en-US" sz="2800" dirty="0">
                <a:solidFill>
                  <a:srgbClr val="0E0A99"/>
                </a:solidFill>
                <a:ea typeface="MS PGothic" charset="-128"/>
              </a:rPr>
              <a:t>(de)</a:t>
            </a:r>
            <a:r>
              <a:rPr lang="en-US" altLang="en-US" sz="2800" dirty="0" err="1">
                <a:solidFill>
                  <a:srgbClr val="0E0A99"/>
                </a:solidFill>
                <a:ea typeface="MS PGothic" charset="-128"/>
              </a:rPr>
              <a:t>cryption</a:t>
            </a:r>
            <a:r>
              <a:rPr lang="en-US" altLang="en-US" sz="2800" dirty="0">
                <a:solidFill>
                  <a:srgbClr val="0E0A99"/>
                </a:solidFill>
                <a:ea typeface="MS PGothic" charset="-128"/>
              </a:rPr>
              <a:t> algorithm is known</a:t>
            </a:r>
          </a:p>
          <a:p>
            <a:pPr eaLnBrk="1" hangingPunct="1">
              <a:lnSpc>
                <a:spcPct val="90000"/>
              </a:lnSpc>
            </a:pPr>
            <a:r>
              <a:rPr lang="en-US" altLang="en-US" sz="2800" dirty="0">
                <a:ea typeface="MS PGothic" charset="-128"/>
              </a:rPr>
              <a:t>implies a secure channel to distribute key</a:t>
            </a:r>
            <a:endParaRPr lang="en-AU" altLang="en-US" sz="2800" dirty="0">
              <a:ea typeface="MS PGothic" charset="-128"/>
            </a:endParaRPr>
          </a:p>
        </p:txBody>
      </p:sp>
    </p:spTree>
    <p:extLst>
      <p:ext uri="{BB962C8B-B14F-4D97-AF65-F5344CB8AC3E}">
        <p14:creationId xmlns:p14="http://schemas.microsoft.com/office/powerpoint/2010/main" val="571619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p:txBody>
          <a:bodyPr/>
          <a:lstStyle/>
          <a:p>
            <a:pPr eaLnBrk="1" hangingPunct="1"/>
            <a:r>
              <a:rPr lang="en-US" altLang="en-US"/>
              <a:t>Attacking Symmetric Encryption</a:t>
            </a:r>
          </a:p>
        </p:txBody>
      </p:sp>
      <p:sp>
        <p:nvSpPr>
          <p:cNvPr id="30722" name="Rectangle 3"/>
          <p:cNvSpPr>
            <a:spLocks noGrp="1" noChangeArrowheads="1"/>
          </p:cNvSpPr>
          <p:nvPr>
            <p:ph idx="1"/>
          </p:nvPr>
        </p:nvSpPr>
        <p:spPr>
          <a:xfrm>
            <a:off x="457200" y="1752600"/>
            <a:ext cx="8229600" cy="4648200"/>
          </a:xfrm>
        </p:spPr>
        <p:txBody>
          <a:bodyPr/>
          <a:lstStyle/>
          <a:p>
            <a:pPr eaLnBrk="1" hangingPunct="1">
              <a:lnSpc>
                <a:spcPct val="90000"/>
              </a:lnSpc>
            </a:pPr>
            <a:r>
              <a:rPr lang="en-US" altLang="en-US" dirty="0">
                <a:solidFill>
                  <a:srgbClr val="0E0A99"/>
                </a:solidFill>
              </a:rPr>
              <a:t>cryptanalytic attacks</a:t>
            </a:r>
          </a:p>
          <a:p>
            <a:pPr lvl="1" eaLnBrk="1" hangingPunct="1">
              <a:lnSpc>
                <a:spcPct val="90000"/>
              </a:lnSpc>
            </a:pPr>
            <a:r>
              <a:rPr lang="en-US" altLang="en-US" dirty="0"/>
              <a:t>rely on nature of the algorithm </a:t>
            </a:r>
          </a:p>
          <a:p>
            <a:pPr lvl="1" eaLnBrk="1" hangingPunct="1">
              <a:lnSpc>
                <a:spcPct val="90000"/>
              </a:lnSpc>
            </a:pPr>
            <a:r>
              <a:rPr lang="en-US" altLang="en-US" dirty="0"/>
              <a:t>plus some knowledge of plaintext characteristics</a:t>
            </a:r>
          </a:p>
          <a:p>
            <a:pPr lvl="1" eaLnBrk="1" hangingPunct="1">
              <a:lnSpc>
                <a:spcPct val="90000"/>
              </a:lnSpc>
            </a:pPr>
            <a:r>
              <a:rPr lang="en-US" altLang="en-US" dirty="0"/>
              <a:t>even some sample plaintext-</a:t>
            </a:r>
            <a:r>
              <a:rPr lang="en-US" altLang="en-US" dirty="0" err="1"/>
              <a:t>ciphertext</a:t>
            </a:r>
            <a:r>
              <a:rPr lang="en-US" altLang="en-US" dirty="0"/>
              <a:t> pairs</a:t>
            </a:r>
          </a:p>
          <a:p>
            <a:pPr lvl="1" eaLnBrk="1" hangingPunct="1">
              <a:lnSpc>
                <a:spcPct val="90000"/>
              </a:lnSpc>
            </a:pPr>
            <a:r>
              <a:rPr lang="en-US" altLang="en-US" dirty="0"/>
              <a:t>exploits characteristics of algorithm to deduce specific plaintext or key</a:t>
            </a:r>
          </a:p>
          <a:p>
            <a:pPr eaLnBrk="1" hangingPunct="1">
              <a:lnSpc>
                <a:spcPct val="90000"/>
              </a:lnSpc>
            </a:pPr>
            <a:r>
              <a:rPr lang="en-US" altLang="en-US" dirty="0">
                <a:solidFill>
                  <a:srgbClr val="0E0A99"/>
                </a:solidFill>
              </a:rPr>
              <a:t>brute-force attacks</a:t>
            </a:r>
          </a:p>
          <a:p>
            <a:pPr lvl="1" eaLnBrk="1" hangingPunct="1">
              <a:lnSpc>
                <a:spcPct val="90000"/>
              </a:lnSpc>
            </a:pPr>
            <a:r>
              <a:rPr lang="en-US" altLang="en-US" dirty="0"/>
              <a:t>try all possible keys on some </a:t>
            </a:r>
            <a:r>
              <a:rPr lang="en-US" altLang="en-US" dirty="0" err="1"/>
              <a:t>ciphertext</a:t>
            </a:r>
            <a:r>
              <a:rPr lang="en-US" altLang="en-US" dirty="0"/>
              <a:t> until get an intelligible translation into plaintext</a:t>
            </a:r>
          </a:p>
        </p:txBody>
      </p:sp>
      <p:sp>
        <p:nvSpPr>
          <p:cNvPr id="30723"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A00B5976-B5A7-B347-B165-2D6725A2B0E6}" type="slidenum">
              <a:rPr lang="en-US" altLang="en-US" sz="1200">
                <a:solidFill>
                  <a:srgbClr val="898989"/>
                </a:solidFill>
                <a:latin typeface="Arial" charset="0"/>
              </a:rPr>
              <a:pPr>
                <a:spcBef>
                  <a:spcPct val="0"/>
                </a:spcBef>
                <a:buFontTx/>
                <a:buNone/>
              </a:pPr>
              <a:t>7</a:t>
            </a:fld>
            <a:endParaRPr lang="en-US" altLang="en-US" sz="1200">
              <a:solidFill>
                <a:srgbClr val="898989"/>
              </a:solidFill>
              <a:latin typeface="Arial"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p:txBody>
          <a:bodyPr/>
          <a:lstStyle/>
          <a:p>
            <a:pPr eaLnBrk="1" hangingPunct="1"/>
            <a:r>
              <a:rPr lang="en-US" altLang="en-US">
                <a:ea typeface="MS PGothic" charset="-128"/>
              </a:rPr>
              <a:t>Cryptanalytic Attacks</a:t>
            </a:r>
            <a:endParaRPr lang="en-AU" altLang="en-US">
              <a:ea typeface="MS PGothic" charset="-128"/>
            </a:endParaRPr>
          </a:p>
        </p:txBody>
      </p:sp>
      <p:sp>
        <p:nvSpPr>
          <p:cNvPr id="32770" name="Rectangle 3"/>
          <p:cNvSpPr>
            <a:spLocks noGrp="1" noChangeArrowheads="1"/>
          </p:cNvSpPr>
          <p:nvPr>
            <p:ph idx="1"/>
          </p:nvPr>
        </p:nvSpPr>
        <p:spPr>
          <a:xfrm>
            <a:off x="468313" y="1484313"/>
            <a:ext cx="8229600" cy="4968875"/>
          </a:xfrm>
        </p:spPr>
        <p:txBody>
          <a:bodyPr/>
          <a:lstStyle/>
          <a:p>
            <a:pPr eaLnBrk="1" hangingPunct="1">
              <a:lnSpc>
                <a:spcPct val="90000"/>
              </a:lnSpc>
            </a:pPr>
            <a:r>
              <a:rPr lang="en-AU" altLang="en-US" sz="2800" b="1"/>
              <a:t>ciphertext only</a:t>
            </a:r>
            <a:r>
              <a:rPr lang="en-AU" altLang="en-US" sz="2800"/>
              <a:t> </a:t>
            </a:r>
          </a:p>
          <a:p>
            <a:pPr lvl="1" eaLnBrk="1" hangingPunct="1">
              <a:lnSpc>
                <a:spcPct val="90000"/>
              </a:lnSpc>
            </a:pPr>
            <a:r>
              <a:rPr lang="en-AU" altLang="en-US" sz="2400">
                <a:ea typeface="MS PGothic" charset="-128"/>
              </a:rPr>
              <a:t>only know algorithm &amp; ciphertext</a:t>
            </a:r>
          </a:p>
          <a:p>
            <a:pPr eaLnBrk="1" hangingPunct="1">
              <a:lnSpc>
                <a:spcPct val="90000"/>
              </a:lnSpc>
            </a:pPr>
            <a:r>
              <a:rPr lang="en-AU" altLang="en-US" sz="2800" b="1">
                <a:solidFill>
                  <a:srgbClr val="000099"/>
                </a:solidFill>
              </a:rPr>
              <a:t>known plaintext</a:t>
            </a:r>
            <a:r>
              <a:rPr lang="en-AU" altLang="en-US" sz="2800">
                <a:solidFill>
                  <a:srgbClr val="000099"/>
                </a:solidFill>
              </a:rPr>
              <a:t> </a:t>
            </a:r>
            <a:r>
              <a:rPr lang="en-AU" altLang="en-US" sz="1800">
                <a:latin typeface="Arial" charset="0"/>
                <a:ea typeface="MS PGothic" charset="-128"/>
                <a:cs typeface="Arial" charset="0"/>
              </a:rPr>
              <a:t>(</a:t>
            </a:r>
            <a:r>
              <a:rPr lang="en-US" altLang="en-US" sz="1800">
                <a:latin typeface="Arial" charset="0"/>
                <a:ea typeface="MS PGothic" charset="-128"/>
                <a:cs typeface="Arial" charset="0"/>
              </a:rPr>
              <a:t>an encryption algorithm should withstand)</a:t>
            </a:r>
            <a:endParaRPr lang="en-AU" altLang="en-US" sz="1800">
              <a:latin typeface="Arial" charset="0"/>
              <a:ea typeface="MS PGothic" charset="-128"/>
              <a:cs typeface="Arial" charset="0"/>
            </a:endParaRPr>
          </a:p>
          <a:p>
            <a:pPr lvl="1" eaLnBrk="1" hangingPunct="1">
              <a:lnSpc>
                <a:spcPct val="90000"/>
              </a:lnSpc>
            </a:pPr>
            <a:r>
              <a:rPr lang="en-AU" altLang="en-US" sz="2400">
                <a:ea typeface="MS PGothic" charset="-128"/>
              </a:rPr>
              <a:t>Know some plaintext/ciphertext pairs</a:t>
            </a:r>
          </a:p>
          <a:p>
            <a:pPr lvl="1" eaLnBrk="1" hangingPunct="1">
              <a:lnSpc>
                <a:spcPct val="90000"/>
              </a:lnSpc>
            </a:pPr>
            <a:r>
              <a:rPr lang="en-AU" altLang="en-US" sz="2400">
                <a:ea typeface="MS PGothic" charset="-128"/>
              </a:rPr>
              <a:t>e.g., Postscript format files, message headers</a:t>
            </a:r>
          </a:p>
          <a:p>
            <a:pPr eaLnBrk="1" hangingPunct="1">
              <a:lnSpc>
                <a:spcPct val="90000"/>
              </a:lnSpc>
            </a:pPr>
            <a:r>
              <a:rPr lang="en-AU" altLang="en-US" sz="2800" b="1"/>
              <a:t>chosen plaintext</a:t>
            </a:r>
            <a:r>
              <a:rPr lang="en-AU" altLang="en-US" sz="2800"/>
              <a:t> </a:t>
            </a:r>
          </a:p>
          <a:p>
            <a:pPr lvl="1" eaLnBrk="1" hangingPunct="1">
              <a:lnSpc>
                <a:spcPct val="90000"/>
              </a:lnSpc>
            </a:pPr>
            <a:r>
              <a:rPr lang="en-AU" altLang="en-US" sz="2400">
                <a:ea typeface="MS PGothic" charset="-128"/>
              </a:rPr>
              <a:t>select plaintext and obtain ciphertext</a:t>
            </a:r>
          </a:p>
          <a:p>
            <a:pPr eaLnBrk="1" hangingPunct="1">
              <a:lnSpc>
                <a:spcPct val="90000"/>
              </a:lnSpc>
            </a:pPr>
            <a:r>
              <a:rPr lang="en-AU" altLang="en-US" sz="2800" b="1"/>
              <a:t>chosen ciphertext</a:t>
            </a:r>
            <a:r>
              <a:rPr lang="en-AU" altLang="en-US" sz="2800"/>
              <a:t> </a:t>
            </a:r>
          </a:p>
          <a:p>
            <a:pPr lvl="1" eaLnBrk="1" hangingPunct="1">
              <a:lnSpc>
                <a:spcPct val="90000"/>
              </a:lnSpc>
            </a:pPr>
            <a:r>
              <a:rPr lang="en-AU" altLang="en-US" sz="2400">
                <a:ea typeface="MS PGothic" charset="-128"/>
              </a:rPr>
              <a:t>select ciphertext and obtain plaintext</a:t>
            </a:r>
          </a:p>
          <a:p>
            <a:pPr eaLnBrk="1" hangingPunct="1">
              <a:lnSpc>
                <a:spcPct val="90000"/>
              </a:lnSpc>
            </a:pPr>
            <a:r>
              <a:rPr lang="en-AU" altLang="en-US" sz="2800" b="1"/>
              <a:t>chosen text</a:t>
            </a:r>
            <a:r>
              <a:rPr lang="en-AU" altLang="en-US" sz="2800"/>
              <a:t> </a:t>
            </a:r>
          </a:p>
          <a:p>
            <a:pPr lvl="1" eaLnBrk="1" hangingPunct="1">
              <a:lnSpc>
                <a:spcPct val="90000"/>
              </a:lnSpc>
            </a:pPr>
            <a:r>
              <a:rPr lang="en-AU" altLang="en-US" sz="2400">
                <a:ea typeface="MS PGothic" charset="-128"/>
              </a:rPr>
              <a:t>select plaintext or ciphertext to en/decrypt</a:t>
            </a:r>
          </a:p>
        </p:txBody>
      </p:sp>
      <p:sp>
        <p:nvSpPr>
          <p:cNvPr id="32771"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9A4B3690-F021-D14C-8112-5A7E3A7A30F7}" type="slidenum">
              <a:rPr lang="en-US" altLang="en-US" sz="1200">
                <a:solidFill>
                  <a:srgbClr val="898989"/>
                </a:solidFill>
                <a:latin typeface="Arial" charset="0"/>
              </a:rPr>
              <a:pPr>
                <a:spcBef>
                  <a:spcPct val="0"/>
                </a:spcBef>
                <a:buFontTx/>
                <a:buNone/>
              </a:pPr>
              <a:t>8</a:t>
            </a:fld>
            <a:endParaRPr lang="en-US" altLang="en-US" sz="1200">
              <a:solidFill>
                <a:srgbClr val="898989"/>
              </a:solidFill>
              <a:latin typeface="Arial"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p:txBody>
          <a:bodyPr/>
          <a:lstStyle/>
          <a:p>
            <a:pPr eaLnBrk="1" hangingPunct="1"/>
            <a:r>
              <a:rPr lang="en-US" altLang="en-US">
                <a:ea typeface="ＭＳ Ｐゴシック" panose="020B0600070205080204" pitchFamily="34" charset="-128"/>
              </a:rPr>
              <a:t>Brute Force Search</a:t>
            </a:r>
            <a:endParaRPr lang="en-AU" altLang="en-US">
              <a:ea typeface="ＭＳ Ｐゴシック" panose="020B0600070205080204" pitchFamily="34" charset="-128"/>
            </a:endParaRPr>
          </a:p>
        </p:txBody>
      </p:sp>
      <p:sp>
        <p:nvSpPr>
          <p:cNvPr id="32770" name="Rectangle 3"/>
          <p:cNvSpPr>
            <a:spLocks noGrp="1" noChangeArrowheads="1"/>
          </p:cNvSpPr>
          <p:nvPr>
            <p:ph idx="1"/>
          </p:nvPr>
        </p:nvSpPr>
        <p:spPr>
          <a:xfrm>
            <a:off x="457200" y="1268413"/>
            <a:ext cx="8229600" cy="1828800"/>
          </a:xfrm>
        </p:spPr>
        <p:txBody>
          <a:bodyPr/>
          <a:lstStyle/>
          <a:p>
            <a:pPr eaLnBrk="1" hangingPunct="1">
              <a:lnSpc>
                <a:spcPct val="90000"/>
              </a:lnSpc>
            </a:pPr>
            <a:r>
              <a:rPr lang="en-AU" altLang="en-US" sz="2800">
                <a:ea typeface="ＭＳ Ｐゴシック" panose="020B0600070205080204" pitchFamily="34" charset="-128"/>
              </a:rPr>
              <a:t>always possible to simply try every key </a:t>
            </a:r>
          </a:p>
          <a:p>
            <a:pPr eaLnBrk="1" hangingPunct="1">
              <a:lnSpc>
                <a:spcPct val="90000"/>
              </a:lnSpc>
            </a:pPr>
            <a:r>
              <a:rPr lang="en-AU" altLang="en-US" sz="2800">
                <a:ea typeface="ＭＳ Ｐゴシック" panose="020B0600070205080204" pitchFamily="34" charset="-128"/>
              </a:rPr>
              <a:t>most basic attack, proportional to key size</a:t>
            </a:r>
          </a:p>
          <a:p>
            <a:pPr lvl="1" eaLnBrk="1" hangingPunct="1">
              <a:lnSpc>
                <a:spcPct val="90000"/>
              </a:lnSpc>
            </a:pPr>
            <a:r>
              <a:rPr lang="en-AU" altLang="en-US" sz="2400">
                <a:ea typeface="ＭＳ Ｐゴシック" panose="020B0600070205080204" pitchFamily="34" charset="-128"/>
              </a:rPr>
              <a:t>on average, half of the key space must be tried </a:t>
            </a:r>
          </a:p>
          <a:p>
            <a:pPr eaLnBrk="1" hangingPunct="1">
              <a:lnSpc>
                <a:spcPct val="90000"/>
              </a:lnSpc>
            </a:pPr>
            <a:r>
              <a:rPr lang="en-AU" altLang="en-US" sz="2800">
                <a:ea typeface="ＭＳ Ｐゴシック" panose="020B0600070205080204" pitchFamily="34" charset="-128"/>
              </a:rPr>
              <a:t>assume either know / recognize plaintext</a:t>
            </a:r>
          </a:p>
        </p:txBody>
      </p:sp>
      <p:sp>
        <p:nvSpPr>
          <p:cNvPr id="32771"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83B3E95-EA8B-44F3-9E15-F501D46CB047}" type="slidenum">
              <a:rPr lang="en-US" altLang="en-US" sz="1200" smtClean="0">
                <a:solidFill>
                  <a:srgbClr val="898989"/>
                </a:solidFill>
                <a:latin typeface="Arial" panose="020B0604020202020204" pitchFamily="34" charset="0"/>
                <a:ea typeface="ＭＳ Ｐゴシック" panose="020B0600070205080204" pitchFamily="34" charset="-128"/>
              </a:rPr>
              <a:pPr>
                <a:spcBef>
                  <a:spcPct val="0"/>
                </a:spcBef>
                <a:buFontTx/>
                <a:buNone/>
              </a:pPr>
              <a:t>9</a:t>
            </a:fld>
            <a:endParaRPr lang="en-US" altLang="en-US" sz="1200">
              <a:solidFill>
                <a:srgbClr val="898989"/>
              </a:solidFill>
              <a:latin typeface="Arial" panose="020B0604020202020204" pitchFamily="34" charset="0"/>
              <a:ea typeface="ＭＳ Ｐゴシック" panose="020B0600070205080204" pitchFamily="34" charset="-128"/>
            </a:endParaRPr>
          </a:p>
        </p:txBody>
      </p:sp>
      <p:pic>
        <p:nvPicPr>
          <p:cNvPr id="2" name="Picture 1"/>
          <p:cNvPicPr>
            <a:picLocks noChangeAspect="1"/>
          </p:cNvPicPr>
          <p:nvPr/>
        </p:nvPicPr>
        <p:blipFill>
          <a:blip r:embed="rId3"/>
          <a:stretch>
            <a:fillRect/>
          </a:stretch>
        </p:blipFill>
        <p:spPr>
          <a:xfrm>
            <a:off x="453954" y="3190875"/>
            <a:ext cx="7562850" cy="2971800"/>
          </a:xfrm>
          <a:prstGeom prst="rect">
            <a:avLst/>
          </a:prstGeom>
        </p:spPr>
      </p:pic>
    </p:spTree>
    <p:extLst>
      <p:ext uri="{BB962C8B-B14F-4D97-AF65-F5344CB8AC3E}">
        <p14:creationId xmlns:p14="http://schemas.microsoft.com/office/powerpoint/2010/main" val="18443746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1679</TotalTime>
  <Words>5389</Words>
  <Application>Microsoft Macintosh PowerPoint</Application>
  <PresentationFormat>On-screen Show (4:3)</PresentationFormat>
  <Paragraphs>484</Paragraphs>
  <Slides>32</Slides>
  <Notes>32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32</vt:i4>
      </vt:variant>
    </vt:vector>
  </HeadingPairs>
  <TitlesOfParts>
    <vt:vector size="45" baseType="lpstr">
      <vt:lpstr>ＭＳ Ｐゴシック</vt:lpstr>
      <vt:lpstr>ＭＳ Ｐゴシック</vt:lpstr>
      <vt:lpstr>新細明體</vt:lpstr>
      <vt:lpstr>Arial</vt:lpstr>
      <vt:lpstr>Calibri</vt:lpstr>
      <vt:lpstr>Courier</vt:lpstr>
      <vt:lpstr>Courier New</vt:lpstr>
      <vt:lpstr>Symbol</vt:lpstr>
      <vt:lpstr>Times New Roman</vt:lpstr>
      <vt:lpstr>Times-Roman</vt:lpstr>
      <vt:lpstr>Wingdings</vt:lpstr>
      <vt:lpstr>Wingdings 2</vt:lpstr>
      <vt:lpstr>Office Theme</vt:lpstr>
      <vt:lpstr>CSCI 475/585 Information Security and Privacy  Fall 2019</vt:lpstr>
      <vt:lpstr>Model for Network Security</vt:lpstr>
      <vt:lpstr>Model for Network Access Security</vt:lpstr>
      <vt:lpstr>Some Basic Terminology</vt:lpstr>
      <vt:lpstr>Cryptography</vt:lpstr>
      <vt:lpstr>Symmetric Cipher Model</vt:lpstr>
      <vt:lpstr>Attacking Symmetric Encryption</vt:lpstr>
      <vt:lpstr>Cryptanalytic Attacks</vt:lpstr>
      <vt:lpstr>Brute Force Search</vt:lpstr>
      <vt:lpstr>Classical Substitution Ciphers</vt:lpstr>
      <vt:lpstr>Caesar Cipher</vt:lpstr>
      <vt:lpstr>Caesar Cipher</vt:lpstr>
      <vt:lpstr>Cryptanalysis of Caesar Cipher </vt:lpstr>
      <vt:lpstr>Monoalphabetic Cipher</vt:lpstr>
      <vt:lpstr>Monoalphabetic Cipher Security</vt:lpstr>
      <vt:lpstr>English Letter Frequencies</vt:lpstr>
      <vt:lpstr>Use in Cryptanalysis</vt:lpstr>
      <vt:lpstr>Transposition Ciphers</vt:lpstr>
      <vt:lpstr>Rail Fence cipher</vt:lpstr>
      <vt:lpstr>Product Ciphers</vt:lpstr>
      <vt:lpstr>Hagelin Rotor Machine</vt:lpstr>
      <vt:lpstr>Block vs. Stream Ciphers</vt:lpstr>
      <vt:lpstr>Data Encryption Standard (DES) History</vt:lpstr>
      <vt:lpstr>DES Encryption Overview</vt:lpstr>
      <vt:lpstr>Single Round of DES Algorithm</vt:lpstr>
      <vt:lpstr>Strength of DES</vt:lpstr>
      <vt:lpstr>AES Origins</vt:lpstr>
      <vt:lpstr>The AES Main Points</vt:lpstr>
      <vt:lpstr>AES Encryption Process</vt:lpstr>
      <vt:lpstr>AES Structure in Detail (128-bit key)</vt:lpstr>
      <vt:lpstr>Modes of Operation</vt:lpstr>
      <vt:lpstr>Summary</vt:lpstr>
    </vt:vector>
  </TitlesOfParts>
  <Company>Computer Science, UNSW@ADFA</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2 Lecture Overheads</dc:subject>
  <dc:creator>Dr Lawrie Brown</dc:creator>
  <cp:lastModifiedBy>Chuan Yue</cp:lastModifiedBy>
  <cp:revision>127</cp:revision>
  <dcterms:created xsi:type="dcterms:W3CDTF">2002-03-28T02:06:54Z</dcterms:created>
  <dcterms:modified xsi:type="dcterms:W3CDTF">2019-08-17T22:57:11Z</dcterms:modified>
</cp:coreProperties>
</file>