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1"/>
  </p:notesMasterIdLst>
  <p:sldIdLst>
    <p:sldId id="425" r:id="rId2"/>
    <p:sldId id="386" r:id="rId3"/>
    <p:sldId id="387" r:id="rId4"/>
    <p:sldId id="388" r:id="rId5"/>
    <p:sldId id="426" r:id="rId6"/>
    <p:sldId id="391" r:id="rId7"/>
    <p:sldId id="392" r:id="rId8"/>
    <p:sldId id="393" r:id="rId9"/>
    <p:sldId id="427" r:id="rId10"/>
    <p:sldId id="398" r:id="rId11"/>
    <p:sldId id="399" r:id="rId12"/>
    <p:sldId id="401" r:id="rId13"/>
    <p:sldId id="402" r:id="rId14"/>
    <p:sldId id="403" r:id="rId15"/>
    <p:sldId id="406" r:id="rId16"/>
    <p:sldId id="407" r:id="rId17"/>
    <p:sldId id="404" r:id="rId18"/>
    <p:sldId id="405" r:id="rId19"/>
    <p:sldId id="415" r:id="rId20"/>
    <p:sldId id="410" r:id="rId21"/>
    <p:sldId id="411" r:id="rId22"/>
    <p:sldId id="412" r:id="rId23"/>
    <p:sldId id="417" r:id="rId24"/>
    <p:sldId id="418" r:id="rId25"/>
    <p:sldId id="421" r:id="rId26"/>
    <p:sldId id="422" r:id="rId27"/>
    <p:sldId id="423" r:id="rId28"/>
    <p:sldId id="424" r:id="rId29"/>
    <p:sldId id="362"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EE812-D4D4-4015-B60F-1887593C1BCA}" v="4" dt="2019-08-29T17:20:43.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72601" autoAdjust="0"/>
  </p:normalViewPr>
  <p:slideViewPr>
    <p:cSldViewPr>
      <p:cViewPr>
        <p:scale>
          <a:sx n="54" d="100"/>
          <a:sy n="54" d="100"/>
        </p:scale>
        <p:origin x="41"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20"/>
    </p:cViewPr>
  </p:notesTextViewPr>
  <p:sorterViewPr>
    <p:cViewPr>
      <p:scale>
        <a:sx n="66" d="100"/>
        <a:sy n="66" d="100"/>
      </p:scale>
      <p:origin x="0" y="360"/>
    </p:cViewPr>
  </p:sorterViewPr>
  <p:notesViewPr>
    <p:cSldViewPr>
      <p:cViewPr varScale="1">
        <p:scale>
          <a:sx n="119" d="100"/>
          <a:sy n="119" d="100"/>
        </p:scale>
        <p:origin x="-21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son Stevens" userId="f5de68551459839c" providerId="LiveId" clId="{4ADEE812-D4D4-4015-B60F-1887593C1BCA}"/>
    <pc:docChg chg="modSld">
      <pc:chgData name="Carson Stevens" userId="f5de68551459839c" providerId="LiveId" clId="{4ADEE812-D4D4-4015-B60F-1887593C1BCA}" dt="2019-08-29T17:20:43.081" v="3" actId="1038"/>
      <pc:docMkLst>
        <pc:docMk/>
      </pc:docMkLst>
      <pc:sldChg chg="modSp">
        <pc:chgData name="Carson Stevens" userId="f5de68551459839c" providerId="LiveId" clId="{4ADEE812-D4D4-4015-B60F-1887593C1BCA}" dt="2019-08-29T17:18:10.506" v="1" actId="1038"/>
        <pc:sldMkLst>
          <pc:docMk/>
          <pc:sldMk cId="0" sldId="391"/>
        </pc:sldMkLst>
        <pc:picChg chg="mod">
          <ac:chgData name="Carson Stevens" userId="f5de68551459839c" providerId="LiveId" clId="{4ADEE812-D4D4-4015-B60F-1887593C1BCA}" dt="2019-08-29T17:18:10.506" v="1" actId="1038"/>
          <ac:picMkLst>
            <pc:docMk/>
            <pc:sldMk cId="0" sldId="391"/>
            <ac:picMk id="8197" creationId="{00000000-0000-0000-0000-000000000000}"/>
          </ac:picMkLst>
        </pc:picChg>
      </pc:sldChg>
      <pc:sldChg chg="modSp">
        <pc:chgData name="Carson Stevens" userId="f5de68551459839c" providerId="LiveId" clId="{4ADEE812-D4D4-4015-B60F-1887593C1BCA}" dt="2019-08-29T17:18:52.233" v="2" actId="1038"/>
        <pc:sldMkLst>
          <pc:docMk/>
          <pc:sldMk cId="0" sldId="392"/>
        </pc:sldMkLst>
        <pc:picChg chg="mod">
          <ac:chgData name="Carson Stevens" userId="f5de68551459839c" providerId="LiveId" clId="{4ADEE812-D4D4-4015-B60F-1887593C1BCA}" dt="2019-08-29T17:18:52.233" v="2" actId="1038"/>
          <ac:picMkLst>
            <pc:docMk/>
            <pc:sldMk cId="0" sldId="392"/>
            <ac:picMk id="9221" creationId="{00000000-0000-0000-0000-000000000000}"/>
          </ac:picMkLst>
        </pc:picChg>
      </pc:sldChg>
      <pc:sldChg chg="modSp">
        <pc:chgData name="Carson Stevens" userId="f5de68551459839c" providerId="LiveId" clId="{4ADEE812-D4D4-4015-B60F-1887593C1BCA}" dt="2019-08-29T17:20:43.081" v="3" actId="1038"/>
        <pc:sldMkLst>
          <pc:docMk/>
          <pc:sldMk cId="0" sldId="393"/>
        </pc:sldMkLst>
        <pc:picChg chg="mod">
          <ac:chgData name="Carson Stevens" userId="f5de68551459839c" providerId="LiveId" clId="{4ADEE812-D4D4-4015-B60F-1887593C1BCA}" dt="2019-08-29T17:20:43.081" v="3" actId="1038"/>
          <ac:picMkLst>
            <pc:docMk/>
            <pc:sldMk cId="0" sldId="393"/>
            <ac:picMk id="1024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ltLang="en-US"/>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lt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lt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A1D2637-F0D0-0E43-B69B-EF5D294C9F6A}" type="slidenum">
              <a:rPr lang="en-AU" altLang="en-US"/>
              <a:pPr/>
              <a:t>‹#›</a:t>
            </a:fld>
            <a:endParaRPr lang="en-AU" altLang="en-US"/>
          </a:p>
        </p:txBody>
      </p:sp>
    </p:spTree>
    <p:extLst>
      <p:ext uri="{BB962C8B-B14F-4D97-AF65-F5344CB8AC3E}">
        <p14:creationId xmlns:p14="http://schemas.microsoft.com/office/powerpoint/2010/main" val="1192028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CB48F03B-9045-AA4D-9EA4-CEADF2E0F927}" type="slidenum">
              <a:rPr lang="en-AU" altLang="en-US" smtClean="0"/>
              <a:pPr eaLnBrk="1" hangingPunct="1">
                <a:spcBef>
                  <a:spcPct val="0"/>
                </a:spcBef>
                <a:defRPr/>
              </a:pPr>
              <a:t>1</a:t>
            </a:fld>
            <a:endParaRPr lang="en-AU" altLang="en-US"/>
          </a:p>
        </p:txBody>
      </p:sp>
      <p:sp>
        <p:nvSpPr>
          <p:cNvPr id="53251" name="Rectangle 4"/>
          <p:cNvSpPr>
            <a:spLocks noGrp="1" noRot="1" noChangeAspect="1" noChangeArrowheads="1" noTextEdit="1"/>
          </p:cNvSpPr>
          <p:nvPr>
            <p:ph type="sldImg"/>
          </p:nvPr>
        </p:nvSpPr>
        <p:spPr>
          <a:ln/>
        </p:spPr>
      </p:sp>
      <p:sp>
        <p:nvSpPr>
          <p:cNvPr id="53252" name="Rectangle 5"/>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Lecture slides prepared by </a:t>
            </a:r>
            <a:r>
              <a:rPr lang="en-US" altLang="en-US" dirty="0" err="1">
                <a:latin typeface="Times New Roman" charset="0"/>
              </a:rPr>
              <a:t>Dr</a:t>
            </a:r>
            <a:r>
              <a:rPr lang="en-US" altLang="en-US" dirty="0">
                <a:latin typeface="Times New Roman" charset="0"/>
              </a:rPr>
              <a:t> Lawrie Brown (UNSW@ADFA) for “Computer Security: Principles and Practice”, by William Stallings and Lawrie Brown, Chapter 2 “Cryptographic Tools”.</a:t>
            </a:r>
            <a:endParaRPr lang="en-AU" altLang="en-US" dirty="0">
              <a:latin typeface="Times New Roman" charset="0"/>
            </a:endParaRPr>
          </a:p>
          <a:p>
            <a:pPr eaLnBrk="1" hangingPunct="1">
              <a:defRPr/>
            </a:pPr>
            <a:endParaRPr lang="en-US" altLang="en-US" dirty="0">
              <a:latin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AU" altLang="en-US" dirty="0">
              <a:latin typeface="Times New Roman" charset="0"/>
            </a:endParaRPr>
          </a:p>
          <a:p>
            <a:pPr eaLnBrk="1" hangingPunct="1">
              <a:defRPr/>
            </a:pPr>
            <a:endParaRPr lang="en-AU" altLang="en-US" dirty="0">
              <a:latin typeface="Arial" charset="0"/>
              <a:ea typeface="MS PGothic" charset="-128"/>
            </a:endParaRPr>
          </a:p>
          <a:p>
            <a:pPr eaLnBrk="1" hangingPunct="1">
              <a:defRPr/>
            </a:pPr>
            <a:endParaRPr lang="en-US" altLang="en-US" dirty="0">
              <a:latin typeface="Arial" charset="0"/>
            </a:endParaRPr>
          </a:p>
        </p:txBody>
      </p:sp>
    </p:spTree>
    <p:extLst>
      <p:ext uri="{BB962C8B-B14F-4D97-AF65-F5344CB8AC3E}">
        <p14:creationId xmlns:p14="http://schemas.microsoft.com/office/powerpoint/2010/main" val="347440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B99C192-27E9-3B46-A5BF-01D9E085F424}" type="slidenum">
              <a:rPr lang="en-AU" altLang="en-US">
                <a:ea typeface="MS PGothic" charset="-128"/>
              </a:rPr>
              <a:pPr eaLnBrk="1" hangingPunct="1">
                <a:spcBef>
                  <a:spcPct val="0"/>
                </a:spcBef>
              </a:pPr>
              <a:t>10</a:t>
            </a:fld>
            <a:endParaRPr lang="en-AU" altLang="en-US">
              <a:ea typeface="MS PGothic"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AU" altLang="en-US" dirty="0">
                <a:latin typeface="Arial" charset="0"/>
              </a:rPr>
              <a:t>RSA is the best known, and by far the most widely used general public key encryption algorithm, and was first published by </a:t>
            </a:r>
            <a:r>
              <a:rPr lang="en-AU" altLang="en-US" dirty="0" err="1">
                <a:latin typeface="Arial" charset="0"/>
              </a:rPr>
              <a:t>Rivest</a:t>
            </a:r>
            <a:r>
              <a:rPr lang="en-AU" altLang="en-US" dirty="0">
                <a:latin typeface="Arial" charset="0"/>
              </a:rPr>
              <a:t>, Shamir &amp; </a:t>
            </a:r>
            <a:r>
              <a:rPr lang="en-AU" altLang="en-US" dirty="0" err="1">
                <a:latin typeface="Arial" charset="0"/>
              </a:rPr>
              <a:t>Adleman</a:t>
            </a:r>
            <a:r>
              <a:rPr lang="en-AU" altLang="en-US" dirty="0">
                <a:latin typeface="Arial" charset="0"/>
              </a:rPr>
              <a:t> of MIT in 1978 [RIVE78]. </a:t>
            </a:r>
            <a:r>
              <a:rPr lang="en-US" altLang="en-US" dirty="0">
                <a:latin typeface="Arial" charset="0"/>
              </a:rPr>
              <a:t>The </a:t>
            </a:r>
            <a:r>
              <a:rPr lang="en-US" altLang="en-US" dirty="0" err="1">
                <a:latin typeface="Arial" charset="0"/>
              </a:rPr>
              <a:t>Rivest</a:t>
            </a:r>
            <a:r>
              <a:rPr lang="en-US" altLang="en-US" dirty="0">
                <a:latin typeface="Arial" charset="0"/>
              </a:rPr>
              <a:t>-Shamir-</a:t>
            </a:r>
            <a:r>
              <a:rPr lang="en-US" altLang="en-US" dirty="0" err="1">
                <a:latin typeface="Arial" charset="0"/>
              </a:rPr>
              <a:t>Adleman</a:t>
            </a:r>
            <a:r>
              <a:rPr lang="en-US" altLang="en-US" dirty="0">
                <a:latin typeface="Arial" charset="0"/>
              </a:rPr>
              <a:t> (RSA) scheme has since that time reigned supreme as the most widely accepted and implemented general-purpose approach to public-key encryption. </a:t>
            </a:r>
            <a:r>
              <a:rPr lang="en-US" altLang="en-US" dirty="0">
                <a:latin typeface="Times-Roman" charset="0"/>
              </a:rPr>
              <a:t>It is </a:t>
            </a:r>
            <a:r>
              <a:rPr lang="en-AU" altLang="en-US" dirty="0">
                <a:latin typeface="Arial" charset="0"/>
              </a:rPr>
              <a:t>based on exponentiation in a finite (Galois) field over integers modulo a prime, using </a:t>
            </a:r>
            <a:r>
              <a:rPr lang="en-US" altLang="en-US" dirty="0">
                <a:latin typeface="Arial" charset="0"/>
              </a:rPr>
              <a:t>large integers (</a:t>
            </a:r>
            <a:r>
              <a:rPr lang="en-US" altLang="en-US" dirty="0" err="1">
                <a:latin typeface="Arial" charset="0"/>
              </a:rPr>
              <a:t>eg.</a:t>
            </a:r>
            <a:r>
              <a:rPr lang="en-US" altLang="en-US" dirty="0">
                <a:latin typeface="Arial" charset="0"/>
              </a:rPr>
              <a:t> 1024 bits)</a:t>
            </a:r>
            <a:r>
              <a:rPr lang="en-AU" altLang="en-US" dirty="0">
                <a:latin typeface="Arial" charset="0"/>
              </a:rPr>
              <a:t>. Its security is due to the cost of factoring large numbers.</a:t>
            </a:r>
          </a:p>
        </p:txBody>
      </p:sp>
    </p:spTree>
    <p:extLst>
      <p:ext uri="{BB962C8B-B14F-4D97-AF65-F5344CB8AC3E}">
        <p14:creationId xmlns:p14="http://schemas.microsoft.com/office/powerpoint/2010/main" val="2122180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9581926-DC1D-A64D-A9CE-91013F6CF5D8}" type="slidenum">
              <a:rPr lang="en-AU" altLang="en-US">
                <a:ea typeface="MS PGothic" charset="-128"/>
              </a:rPr>
              <a:pPr eaLnBrk="1" hangingPunct="1">
                <a:spcBef>
                  <a:spcPct val="0"/>
                </a:spcBef>
              </a:pPr>
              <a:t>11</a:t>
            </a:fld>
            <a:endParaRPr lang="en-AU" altLang="en-US">
              <a:ea typeface="MS PGothic" charset="-128"/>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dirty="0">
                <a:latin typeface="Arial" charset="0"/>
              </a:rPr>
              <a:t>The scheme developed by </a:t>
            </a:r>
            <a:r>
              <a:rPr lang="en-US" altLang="en-US" dirty="0" err="1">
                <a:latin typeface="Arial" charset="0"/>
              </a:rPr>
              <a:t>Rivest</a:t>
            </a:r>
            <a:r>
              <a:rPr lang="en-US" altLang="en-US" dirty="0">
                <a:latin typeface="Arial" charset="0"/>
              </a:rPr>
              <a:t>, Shamir, and </a:t>
            </a:r>
            <a:r>
              <a:rPr lang="en-US" altLang="en-US" dirty="0" err="1">
                <a:latin typeface="Arial" charset="0"/>
              </a:rPr>
              <a:t>Adleman</a:t>
            </a:r>
            <a:r>
              <a:rPr lang="en-US" altLang="en-US" dirty="0">
                <a:latin typeface="Arial" charset="0"/>
              </a:rPr>
              <a:t> makes use of an expression with exponentials. Plaintext is encrypted in blocks, with each block having a binary value less than some number n. The actual RSA encryption and decryption computations are each simply a single exponentiation mod (n). Both sender and receiver must know the value of n. The sender knows the value of e, and only the receiver knows the value of d. Thus, this is a public-key encryption algorithm with a public key of PU = {e, n} and a private key of PR = {d, n}.  Note that the message must be smaller than the modulus. The “magic” is in the choice of the modulus and exponents which makes the system work.</a:t>
            </a:r>
          </a:p>
        </p:txBody>
      </p:sp>
    </p:spTree>
    <p:extLst>
      <p:ext uri="{BB962C8B-B14F-4D97-AF65-F5344CB8AC3E}">
        <p14:creationId xmlns:p14="http://schemas.microsoft.com/office/powerpoint/2010/main" val="2086413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E27D6A8-0CEB-A54F-9C5E-31D22F0E6969}" type="slidenum">
              <a:rPr lang="en-AU" altLang="en-US">
                <a:ea typeface="MS PGothic" charset="-128"/>
              </a:rPr>
              <a:pPr eaLnBrk="1" hangingPunct="1">
                <a:spcBef>
                  <a:spcPct val="0"/>
                </a:spcBef>
              </a:pPr>
              <a:t>12</a:t>
            </a:fld>
            <a:endParaRPr lang="en-AU" altLang="en-US">
              <a:ea typeface="MS PGothic"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a typeface="Arial" charset="0"/>
              <a:cs typeface="Arial" charset="0"/>
            </a:endParaRPr>
          </a:p>
        </p:txBody>
      </p:sp>
    </p:spTree>
    <p:extLst>
      <p:ext uri="{BB962C8B-B14F-4D97-AF65-F5344CB8AC3E}">
        <p14:creationId xmlns:p14="http://schemas.microsoft.com/office/powerpoint/2010/main" val="743853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6B8C7D8-8A9E-574E-B083-0E93C4ACCF4A}" type="slidenum">
              <a:rPr lang="en-AU" altLang="en-US">
                <a:ea typeface="MS PGothic" charset="-128"/>
              </a:rPr>
              <a:pPr eaLnBrk="1" hangingPunct="1">
                <a:spcBef>
                  <a:spcPct val="0"/>
                </a:spcBef>
              </a:pPr>
              <a:t>13</a:t>
            </a:fld>
            <a:endParaRPr lang="en-AU" altLang="en-US">
              <a:ea typeface="MS PGothic" charset="-128"/>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AU" altLang="en-US">
                <a:latin typeface="Arial" charset="0"/>
              </a:rPr>
              <a:t>Then show that the encryption and decryption operations are simple exponentiations mod 187.</a:t>
            </a:r>
          </a:p>
          <a:p>
            <a:pPr eaLnBrk="1" hangingPunct="1"/>
            <a:r>
              <a:rPr lang="en-AU" altLang="en-US">
                <a:latin typeface="Arial" charset="0"/>
              </a:rPr>
              <a:t>Rather than having to laborious repeatedly multiply, can use the "square and multiply" algorithm with modulo reductions to implement all exponentiations quickly and efficiently (see next).</a:t>
            </a:r>
          </a:p>
        </p:txBody>
      </p:sp>
    </p:spTree>
    <p:extLst>
      <p:ext uri="{BB962C8B-B14F-4D97-AF65-F5344CB8AC3E}">
        <p14:creationId xmlns:p14="http://schemas.microsoft.com/office/powerpoint/2010/main" val="1450255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1710AD3-7E8F-2B41-82E8-5497ED1BF383}" type="slidenum">
              <a:rPr lang="en-AU" altLang="en-US">
                <a:ea typeface="MS PGothic" charset="-128"/>
              </a:rPr>
              <a:pPr eaLnBrk="1" hangingPunct="1">
                <a:spcBef>
                  <a:spcPct val="0"/>
                </a:spcBef>
              </a:pPr>
              <a:t>14</a:t>
            </a:fld>
            <a:endParaRPr lang="en-AU" altLang="en-US">
              <a:ea typeface="MS PGothic" charset="-128"/>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Arial" charset="0"/>
                <a:ea typeface="Arial" charset="0"/>
                <a:cs typeface="Arial" charset="0"/>
              </a:rPr>
              <a:t>Note some possible </a:t>
            </a:r>
            <a:r>
              <a:rPr lang="en-US" altLang="en-US" dirty="0" err="1">
                <a:latin typeface="Arial" charset="0"/>
                <a:ea typeface="Arial" charset="0"/>
                <a:cs typeface="Arial" charset="0"/>
              </a:rPr>
              <a:t>possible</a:t>
            </a:r>
            <a:r>
              <a:rPr lang="en-US" altLang="en-US" dirty="0">
                <a:latin typeface="Arial" charset="0"/>
                <a:ea typeface="Arial" charset="0"/>
                <a:cs typeface="Arial" charset="0"/>
              </a:rPr>
              <a:t> approaches to attacking the RSA algorithm, as shown.</a:t>
            </a:r>
          </a:p>
          <a:p>
            <a:pPr eaLnBrk="1" hangingPunct="1"/>
            <a:r>
              <a:rPr lang="en-US" altLang="en-US" dirty="0">
                <a:latin typeface="Arial" charset="0"/>
                <a:ea typeface="Arial" charset="0"/>
                <a:cs typeface="Arial"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p>
          <a:p>
            <a:pPr eaLnBrk="1" hangingPunct="1"/>
            <a:r>
              <a:rPr lang="en-US" altLang="en-US" dirty="0">
                <a:latin typeface="Arial" charset="0"/>
                <a:ea typeface="Arial" charset="0"/>
                <a:cs typeface="Arial" charset="0"/>
              </a:rPr>
              <a:t>Will now review the other possible types of attacks.</a:t>
            </a:r>
          </a:p>
        </p:txBody>
      </p:sp>
    </p:spTree>
    <p:extLst>
      <p:ext uri="{BB962C8B-B14F-4D97-AF65-F5344CB8AC3E}">
        <p14:creationId xmlns:p14="http://schemas.microsoft.com/office/powerpoint/2010/main" val="502122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3B8E619-06F7-A246-BFF3-59A0D3827577}" type="slidenum">
              <a:rPr lang="en-AU" altLang="en-US">
                <a:ea typeface="MS PGothic" charset="-128"/>
              </a:rPr>
              <a:pPr eaLnBrk="1" hangingPunct="1">
                <a:spcBef>
                  <a:spcPct val="0"/>
                </a:spcBef>
              </a:pPr>
              <a:t>15</a:t>
            </a:fld>
            <a:endParaRPr lang="en-AU" altLang="en-US">
              <a:ea typeface="MS PGothic" charset="-128"/>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tLang="en-US">
                <a:latin typeface="Arial" charset="0"/>
              </a:rPr>
              <a:t>Random numbers play an important role in the use of encryption for various network security applications. In this section, we provide a brief overview of the use of random numbers in cryptography and network security and then focus on the principles of pseudorandom number generation. </a:t>
            </a:r>
            <a:r>
              <a:rPr lang="en-AU" altLang="en-US">
                <a:latin typeface="Arial" charset="0"/>
              </a:rPr>
              <a:t>Getting good random numbers is important, but difficult. You don't want someone guessing the key you're using to protect your communications because your "random numbers" weren't (as happened in an early release of Netscape SSL). </a:t>
            </a:r>
            <a:r>
              <a:rPr lang="en-US" altLang="en-US">
                <a:latin typeface="Arial" charset="0"/>
              </a:rPr>
              <a:t>Traditionally, the concern in the generation of a sequence of allegedly random numbers has been that the sequence of numbers be random in some well-defined statistical sense </a:t>
            </a:r>
            <a:r>
              <a:rPr lang="en-AU" altLang="en-US">
                <a:latin typeface="Arial" charset="0"/>
              </a:rPr>
              <a:t>(with uniform distribution &amp; independent). </a:t>
            </a:r>
            <a:r>
              <a:rPr lang="en-US" altLang="en-US">
                <a:latin typeface="Arial" charset="0"/>
              </a:rPr>
              <a:t>In applications such as reciprocal authentication, session key generation, and stream ciphers, the requirement is not just that the sequence of numbers be statistically random but that the successive members of the sequence are unpredictable </a:t>
            </a:r>
            <a:r>
              <a:rPr lang="en-AU" altLang="en-US">
                <a:latin typeface="Arial" charset="0"/>
              </a:rPr>
              <a:t>(so that it is not possible to predict future values having observed previous values). </a:t>
            </a:r>
            <a:r>
              <a:rPr lang="en-US" altLang="en-US">
                <a:latin typeface="Arial" charset="0"/>
              </a:rPr>
              <a:t>With "true" random sequences, each number is statistically independent of other numbers in the sequence and therefore unpredictable. However, as is discussed shortly, true random numbers are seldom used; rather, sequences of numbers that appear to be random are generated by some algorithm. </a:t>
            </a:r>
            <a:endParaRPr lang="en-AU" altLang="en-US">
              <a:latin typeface="Arial" charset="0"/>
            </a:endParaRPr>
          </a:p>
        </p:txBody>
      </p:sp>
    </p:spTree>
    <p:extLst>
      <p:ext uri="{BB962C8B-B14F-4D97-AF65-F5344CB8AC3E}">
        <p14:creationId xmlns:p14="http://schemas.microsoft.com/office/powerpoint/2010/main" val="1713591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C09D044-57AD-A74C-82BA-6D37B62EFDE6}" type="slidenum">
              <a:rPr lang="en-AU" altLang="en-US"/>
              <a:pPr eaLnBrk="1" hangingPunct="1">
                <a:spcBef>
                  <a:spcPct val="0"/>
                </a:spcBef>
              </a:pPr>
              <a:t>16</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Times New Roman" charset="0"/>
              </a:rPr>
              <a:t>Cryptographic applications typically make use of algorithmic techniques for random number generation. These algorithms are deterministic and therefore produce sequences of numbers that are not statistically random. However, if the algorithm is good, the resulting sequences will pass many reasonable tests of randomness. Such numbers are referred to as </a:t>
            </a:r>
            <a:r>
              <a:rPr lang="en-US" altLang="en-US" b="1">
                <a:latin typeface="Times New Roman" charset="0"/>
              </a:rPr>
              <a:t>pseudorandom numbers</a:t>
            </a:r>
            <a:r>
              <a:rPr lang="en-US" altLang="en-US">
                <a:latin typeface="Times New Roman" charset="0"/>
              </a:rPr>
              <a:t>. </a:t>
            </a:r>
          </a:p>
          <a:p>
            <a:pPr eaLnBrk="1" hangingPunct="1"/>
            <a:r>
              <a:rPr lang="en-US" altLang="en-US">
                <a:latin typeface="Times New Roman" charset="0"/>
              </a:rPr>
              <a:t>A true random number generator (TRNG) uses a nondeterministic source to produce randomness. Most operate by measuring unpredictable natural processes, such as pulse detectors of ionizing radiation events, gas discharge tubes, and leaky capacitors. Increasingly have true random sources in modern computer chips. </a:t>
            </a:r>
          </a:p>
        </p:txBody>
      </p:sp>
    </p:spTree>
    <p:extLst>
      <p:ext uri="{BB962C8B-B14F-4D97-AF65-F5344CB8AC3E}">
        <p14:creationId xmlns:p14="http://schemas.microsoft.com/office/powerpoint/2010/main" val="432444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7C8BD39-CEE6-604A-B12B-067590528B15}" type="slidenum">
              <a:rPr lang="en-AU" altLang="en-US">
                <a:ea typeface="MS PGothic" charset="-128"/>
              </a:rPr>
              <a:pPr eaLnBrk="1" hangingPunct="1">
                <a:spcBef>
                  <a:spcPct val="0"/>
                </a:spcBef>
              </a:pPr>
              <a:t>17</a:t>
            </a:fld>
            <a:endParaRPr lang="en-AU" altLang="en-US">
              <a:ea typeface="MS PGothic" charset="-128"/>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Arial" charset="0"/>
              </a:rPr>
              <a:t>A hash function H accepts a variable-length block of data M as input and produces a fixed-size hash value h = H(M). A "good" hash function has the property that the results of applying the function to a large set of inputs will produce outputs that are evenly distributed, and apparently random. In general terms, the principal object of a hash function is data integrity. A change to any bit or bits in M results, with high probability, in a change to the hash code. The kind of hash function needed for security applications is referred to as a cryptographic hash function. A cryptographic hash function is an algorithm for which it is computationally infeasible (because no attack is significantly more efficient than brute force) to find either (a) a data object that maps to a pre-specified hash result (the one-way property) or (b) two data objects that map to the same hash result (the collision-free property). Because of these characteristics, hash functions are often used to determine whether or not data has changed. </a:t>
            </a:r>
          </a:p>
        </p:txBody>
      </p:sp>
    </p:spTree>
    <p:extLst>
      <p:ext uri="{BB962C8B-B14F-4D97-AF65-F5344CB8AC3E}">
        <p14:creationId xmlns:p14="http://schemas.microsoft.com/office/powerpoint/2010/main" val="1014335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
        <p:nvSpPr>
          <p:cNvPr id="655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36FADE4-8D89-0744-BF50-159099A16E4C}" type="slidenum">
              <a:rPr lang="en-AU" altLang="en-US">
                <a:ea typeface="MS PGothic" charset="-128"/>
              </a:rPr>
              <a:pPr eaLnBrk="1" hangingPunct="1">
                <a:spcBef>
                  <a:spcPct val="0"/>
                </a:spcBef>
              </a:pPr>
              <a:t>18</a:t>
            </a:fld>
            <a:endParaRPr lang="en-AU" altLang="en-US">
              <a:ea typeface="MS PGothic" charset="-128"/>
            </a:endParaRPr>
          </a:p>
        </p:txBody>
      </p:sp>
    </p:spTree>
    <p:extLst>
      <p:ext uri="{BB962C8B-B14F-4D97-AF65-F5344CB8AC3E}">
        <p14:creationId xmlns:p14="http://schemas.microsoft.com/office/powerpoint/2010/main" val="1217222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9B3A72F-7E03-4043-A0D7-2FD56FC96318}" type="slidenum">
              <a:rPr lang="en-AU" altLang="en-US"/>
              <a:pPr eaLnBrk="1" hangingPunct="1">
                <a:spcBef>
                  <a:spcPct val="0"/>
                </a:spcBef>
              </a:pPr>
              <a:t>19</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Times New Roman" charset="0"/>
              </a:rPr>
              <a:t>The purpose of a hash function is to produce a "fingerprint" of a file, message, or other block of data. To be useful for message authentication, a hash function H must have the properties listed here. The first three properties are requirements for the practical application of a hash function to message authentication. The fourth property is the one-way property: it is easy to generate a code given a message, but virtually impossible to generate a message given a code. This property is important if the authentication technique involves the use of a secret value (such as shown in Figure 2.5c). The fifth property guarantees that it is impossible to find an alternative message with the same hash value as a given message. This prevents forgery when an encrypted hash code is used (as in Figures 2.5a and b). A hash function that satisfies the first five properties in the preceding list is referred to as a weak hash function. If the sixth property is also satisfied, then it is referred to as a strong hash function. The sixth property protects against a sophisticated class of attack known as the birthday attack. In addition to providing authentication, a message digest also provides data integrity. It performs the same function as a frame check sequence: if any bits in the message are accidentally altered in transit, the message digest will be in error.</a:t>
            </a:r>
          </a:p>
          <a:p>
            <a:pPr eaLnBrk="1" hangingPunct="1"/>
            <a:endParaRPr lang="en-US" altLang="en-US">
              <a:latin typeface="Times New Roman" charset="0"/>
            </a:endParaRPr>
          </a:p>
        </p:txBody>
      </p:sp>
    </p:spTree>
    <p:extLst>
      <p:ext uri="{BB962C8B-B14F-4D97-AF65-F5344CB8AC3E}">
        <p14:creationId xmlns:p14="http://schemas.microsoft.com/office/powerpoint/2010/main" val="93056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AC08DDF-91CC-6749-859C-3C93EDFEC273}" type="slidenum">
              <a:rPr lang="en-AU" altLang="en-US">
                <a:ea typeface="MS PGothic" charset="-128"/>
              </a:rPr>
              <a:pPr eaLnBrk="1" hangingPunct="1">
                <a:spcBef>
                  <a:spcPct val="0"/>
                </a:spcBef>
              </a:pPr>
              <a:t>2</a:t>
            </a:fld>
            <a:endParaRPr lang="en-AU" altLang="en-US">
              <a:ea typeface="MS PGothic" charset="-128"/>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Arial" charset="0"/>
              </a:rPr>
              <a:t>The development of public-key cryptography is the greatest and perhaps the only true revolution in the entire history of cryptography. From its earliest beginnings to modern times, virtually all cryptographic systems have been based on the elementary tools of substitution and permutation</a:t>
            </a:r>
            <a:r>
              <a:rPr lang="en-AU" altLang="en-US">
                <a:latin typeface="Arial" charset="0"/>
              </a:rPr>
              <a:t>, and can be classed as private/secret/single key (symmetric) systems. All classical, and modern block and stream ciphers are of this form.</a:t>
            </a:r>
          </a:p>
        </p:txBody>
      </p:sp>
    </p:spTree>
    <p:extLst>
      <p:ext uri="{BB962C8B-B14F-4D97-AF65-F5344CB8AC3E}">
        <p14:creationId xmlns:p14="http://schemas.microsoft.com/office/powerpoint/2010/main" val="830921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E9C4E71-FB0D-3445-B643-7A4AF7F38929}" type="slidenum">
              <a:rPr lang="en-AU" altLang="en-US">
                <a:ea typeface="MS PGothic" charset="-128"/>
              </a:rPr>
              <a:pPr eaLnBrk="1" hangingPunct="1">
                <a:spcBef>
                  <a:spcPct val="0"/>
                </a:spcBef>
              </a:pPr>
              <a:t>20</a:t>
            </a:fld>
            <a:endParaRPr lang="en-AU" altLang="en-US">
              <a:ea typeface="MS PGothic" charset="-128"/>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Arial" charset="0"/>
                <a:ea typeface="Arial" charset="0"/>
                <a:cs typeface="Arial" charset="0"/>
              </a:rPr>
              <a:t>In the context of communications across a network, the attacks listed above can be identified, with more detail given in the text. The first two requirements (Disclosure: Release of message contents; and Traffic analysis: Discovery of the pattern of traffic between parties) belong in the realm of message confidentiality, and are handled using the encryption techniques already discussed. </a:t>
            </a:r>
            <a:r>
              <a:rPr lang="en-US" altLang="en-US">
                <a:latin typeface="Arial" charset="0"/>
              </a:rPr>
              <a:t>Measures to deal with items 3 through 6 </a:t>
            </a:r>
            <a:r>
              <a:rPr lang="en-US" altLang="en-US">
                <a:latin typeface="Arial" charset="0"/>
                <a:ea typeface="Arial" charset="0"/>
                <a:cs typeface="Arial" charset="0"/>
              </a:rPr>
              <a:t>(Masquerade: Insertion of messages into the network from a fraudulent source; Content modification: of the contents of a message; Sequence modification: to a sequence of messages between parties; and Timing modification: Delay or replay of messages) </a:t>
            </a:r>
            <a:r>
              <a:rPr lang="en-US" altLang="en-US">
                <a:latin typeface="Arial" charset="0"/>
              </a:rPr>
              <a:t>are generally regarded as message authentication. Mechanisms for dealing specifically with item 7 (</a:t>
            </a:r>
            <a:r>
              <a:rPr lang="en-US" altLang="en-US">
                <a:latin typeface="Arial" charset="0"/>
                <a:ea typeface="Arial" charset="0"/>
                <a:cs typeface="Arial" charset="0"/>
              </a:rPr>
              <a:t>Source repudiation: Denial of transmission of message by source) </a:t>
            </a:r>
            <a:r>
              <a:rPr lang="en-US" altLang="en-US">
                <a:latin typeface="Arial" charset="0"/>
              </a:rPr>
              <a:t>come under the heading of digital signatures. Generally, a digital signature technique will also counter some or all of the attacks listed under items 3 through 6. Dealing with item 8 (</a:t>
            </a:r>
            <a:r>
              <a:rPr lang="en-US" altLang="en-US">
                <a:latin typeface="Arial" charset="0"/>
                <a:ea typeface="Arial" charset="0"/>
                <a:cs typeface="Arial" charset="0"/>
              </a:rPr>
              <a:t>Destination repudiation: Denial of receipt of message by destination) </a:t>
            </a:r>
            <a:r>
              <a:rPr lang="en-US" altLang="en-US">
                <a:latin typeface="Arial" charset="0"/>
              </a:rPr>
              <a:t>may require a combination of the use of digital signatures and a protocol designed to counter this attack. </a:t>
            </a:r>
          </a:p>
          <a:p>
            <a:pPr eaLnBrk="1" hangingPunct="1"/>
            <a:r>
              <a:rPr lang="en-US" altLang="en-US">
                <a:latin typeface="Arial" charset="0"/>
              </a:rPr>
              <a:t>In summary, message authentication is a procedure to verify that received messages come from the alleged source and have not been altered. Message authentication may also verify sequencing and timeliness. A digital signature is an authentication technique that also includes measures to counter repudiation by the source. </a:t>
            </a:r>
            <a:endParaRPr lang="en-AU" altLang="en-US">
              <a:latin typeface="Arial" charset="0"/>
              <a:ea typeface="Arial" charset="0"/>
              <a:cs typeface="Arial" charset="0"/>
            </a:endParaRPr>
          </a:p>
        </p:txBody>
      </p:sp>
    </p:spTree>
    <p:extLst>
      <p:ext uri="{BB962C8B-B14F-4D97-AF65-F5344CB8AC3E}">
        <p14:creationId xmlns:p14="http://schemas.microsoft.com/office/powerpoint/2010/main" val="976530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7B14603-72B7-B343-9B06-FED2E30E670C}" type="slidenum">
              <a:rPr lang="en-AU" altLang="en-US">
                <a:ea typeface="MS PGothic" charset="-128"/>
              </a:rPr>
              <a:pPr eaLnBrk="1" hangingPunct="1">
                <a:spcBef>
                  <a:spcPct val="0"/>
                </a:spcBef>
              </a:pPr>
              <a:t>21</a:t>
            </a:fld>
            <a:endParaRPr lang="en-AU" altLang="en-US">
              <a:ea typeface="MS PGothic" charset="-128"/>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474570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01BB6C4-1C03-6C42-9D9C-8DEF1C904926}" type="slidenum">
              <a:rPr lang="en-AU" altLang="en-US">
                <a:ea typeface="MS PGothic" charset="-128"/>
              </a:rPr>
              <a:pPr eaLnBrk="1" hangingPunct="1">
                <a:spcBef>
                  <a:spcPct val="0"/>
                </a:spcBef>
              </a:pPr>
              <a:t>22</a:t>
            </a:fld>
            <a:endParaRPr lang="en-AU" altLang="en-US">
              <a:ea typeface="MS PGothic" charset="-128"/>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14448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4358E01-1B00-B84F-8D10-4F3FDA39BF66}" type="slidenum">
              <a:rPr lang="en-AU" altLang="en-US">
                <a:ea typeface="MS PGothic" charset="-128"/>
              </a:rPr>
              <a:pPr eaLnBrk="1" hangingPunct="1">
                <a:spcBef>
                  <a:spcPct val="0"/>
                </a:spcBef>
              </a:pPr>
              <a:t>23</a:t>
            </a:fld>
            <a:endParaRPr lang="en-AU" altLang="en-US">
              <a:ea typeface="MS PGothic" charset="-128"/>
            </a:endParaRPr>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Arial" charset="0"/>
                <a:ea typeface="Arial" charset="0"/>
                <a:cs typeface="Arial" charset="0"/>
              </a:rPr>
              <a:t>The most important development from the work on public-key cryptography is the digital signature. Message authentication protects two parties who exchange messages from any third party. However, it does not protect the two parties against each other either fraudulently creating, or denying creation, of a message. A digital signature is analogous to the handwritten signature, and provides a set of security capabilities that would be difficult to implement in any other way. It must have the following properties: </a:t>
            </a:r>
          </a:p>
          <a:p>
            <a:pPr eaLnBrk="1" hangingPunct="1"/>
            <a:r>
              <a:rPr lang="en-US" altLang="en-US">
                <a:latin typeface="Arial" charset="0"/>
                <a:ea typeface="Arial" charset="0"/>
                <a:cs typeface="Arial" charset="0"/>
              </a:rPr>
              <a:t>• It must verify the author and the date and time of the signature</a:t>
            </a:r>
          </a:p>
          <a:p>
            <a:pPr eaLnBrk="1" hangingPunct="1"/>
            <a:r>
              <a:rPr lang="en-US" altLang="en-US">
                <a:latin typeface="Arial" charset="0"/>
                <a:ea typeface="Arial" charset="0"/>
                <a:cs typeface="Arial" charset="0"/>
              </a:rPr>
              <a:t>• It must to authenticate the contents at the time of the signature</a:t>
            </a:r>
          </a:p>
          <a:p>
            <a:pPr eaLnBrk="1" hangingPunct="1"/>
            <a:r>
              <a:rPr lang="en-US" altLang="en-US">
                <a:latin typeface="Arial" charset="0"/>
                <a:ea typeface="Arial" charset="0"/>
                <a:cs typeface="Arial" charset="0"/>
              </a:rPr>
              <a:t>• It must be verifiable by third parties, to resolve disputes</a:t>
            </a:r>
          </a:p>
          <a:p>
            <a:pPr eaLnBrk="1" hangingPunct="1"/>
            <a:r>
              <a:rPr lang="en-US" altLang="en-US">
                <a:latin typeface="Arial" charset="0"/>
                <a:ea typeface="Arial" charset="0"/>
                <a:cs typeface="Arial" charset="0"/>
              </a:rPr>
              <a:t>Thus, the digital signature function includes the authentication function. </a:t>
            </a:r>
          </a:p>
        </p:txBody>
      </p:sp>
    </p:spTree>
    <p:extLst>
      <p:ext uri="{BB962C8B-B14F-4D97-AF65-F5344CB8AC3E}">
        <p14:creationId xmlns:p14="http://schemas.microsoft.com/office/powerpoint/2010/main" val="827579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
        <p:nvSpPr>
          <p:cNvPr id="747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1E8C447-89C1-8F45-A705-1A6D8D390E40}" type="slidenum">
              <a:rPr lang="en-AU" altLang="en-US">
                <a:ea typeface="MS PGothic" charset="-128"/>
              </a:rPr>
              <a:pPr eaLnBrk="1" hangingPunct="1">
                <a:spcBef>
                  <a:spcPct val="0"/>
                </a:spcBef>
              </a:pPr>
              <a:t>24</a:t>
            </a:fld>
            <a:endParaRPr lang="en-AU" altLang="en-US">
              <a:ea typeface="MS PGothic" charset="-128"/>
            </a:endParaRPr>
          </a:p>
        </p:txBody>
      </p:sp>
    </p:spTree>
    <p:extLst>
      <p:ext uri="{BB962C8B-B14F-4D97-AF65-F5344CB8AC3E}">
        <p14:creationId xmlns:p14="http://schemas.microsoft.com/office/powerpoint/2010/main" val="2023129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510CE8E-B081-E34F-9C17-B74AEE9B56F7}" type="slidenum">
              <a:rPr lang="en-AU" altLang="en-US">
                <a:ea typeface="MS PGothic" charset="-128"/>
              </a:rPr>
              <a:pPr eaLnBrk="1" hangingPunct="1">
                <a:spcBef>
                  <a:spcPct val="0"/>
                </a:spcBef>
              </a:pPr>
              <a:t>25</a:t>
            </a:fld>
            <a:endParaRPr lang="en-AU" altLang="en-US">
              <a:ea typeface="MS PGothic"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Times-Roman" charset="0"/>
            </a:endParaRPr>
          </a:p>
        </p:txBody>
      </p:sp>
    </p:spTree>
    <p:extLst>
      <p:ext uri="{BB962C8B-B14F-4D97-AF65-F5344CB8AC3E}">
        <p14:creationId xmlns:p14="http://schemas.microsoft.com/office/powerpoint/2010/main" val="1861612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D67764D-3D3E-8343-8B4E-E12ED15CE46B}" type="slidenum">
              <a:rPr lang="en-AU" altLang="en-US">
                <a:ea typeface="MS PGothic" charset="-128"/>
              </a:rPr>
              <a:pPr eaLnBrk="1" hangingPunct="1">
                <a:spcBef>
                  <a:spcPct val="0"/>
                </a:spcBef>
              </a:pPr>
              <a:t>26</a:t>
            </a:fld>
            <a:endParaRPr lang="en-AU" altLang="en-US">
              <a:ea typeface="MS PGothic"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Arial" charset="0"/>
              </a:rPr>
              <a:t>For end-to-end encryption, some variation on option 4 has been widely adopted. In this scheme, a key distribution center is responsible for distributing keys to pairs of users (hosts, processes, applications) as needed. Each user must share a unique key with the key distribution center for purposes of key distribution. The use of a key distribution center is based on the use of a hierarchy of keys. At a minimum, two levels of keys are used: a session key, used for the duration of a logical connection; and a master key shared by the key distribution center and an end system or user and used to encrypt the session key.</a:t>
            </a:r>
          </a:p>
          <a:p>
            <a:pPr eaLnBrk="1" hangingPunct="1"/>
            <a:endParaRPr lang="en-US" altLang="en-US">
              <a:latin typeface="Arial" charset="0"/>
            </a:endParaRPr>
          </a:p>
        </p:txBody>
      </p:sp>
    </p:spTree>
    <p:extLst>
      <p:ext uri="{BB962C8B-B14F-4D97-AF65-F5344CB8AC3E}">
        <p14:creationId xmlns:p14="http://schemas.microsoft.com/office/powerpoint/2010/main" val="1436084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8E508AB-ACA9-0747-B0BF-278092B3D4BF}" type="slidenum">
              <a:rPr lang="en-AU" altLang="en-US">
                <a:ea typeface="MS PGothic" charset="-128"/>
              </a:rPr>
              <a:pPr eaLnBrk="1" hangingPunct="1">
                <a:spcBef>
                  <a:spcPct val="0"/>
                </a:spcBef>
              </a:pPr>
              <a:t>27</a:t>
            </a:fld>
            <a:endParaRPr lang="en-AU" altLang="en-US">
              <a:ea typeface="MS PGothic" charset="-128"/>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Arial" charset="0"/>
                <a:ea typeface="Arial" charset="0"/>
                <a:cs typeface="Arial" charset="0"/>
              </a:rPr>
              <a:t>An further improvement, first suggested by Kohnfelder, is to use certificates, which can be used to exchange keys without contacting a public-key authority, in a way that is as reliable as if the keys were obtained directly from a public-key authority. A certificate </a:t>
            </a:r>
            <a:r>
              <a:rPr lang="en-AU" altLang="en-US">
                <a:latin typeface="Arial" charset="0"/>
                <a:ea typeface="Arial" charset="0"/>
                <a:cs typeface="Arial" charset="0"/>
              </a:rPr>
              <a:t>binds an </a:t>
            </a:r>
            <a:r>
              <a:rPr lang="en-AU" altLang="en-US" b="1">
                <a:latin typeface="Arial" charset="0"/>
                <a:ea typeface="Arial" charset="0"/>
                <a:cs typeface="Arial" charset="0"/>
              </a:rPr>
              <a:t>identity</a:t>
            </a:r>
            <a:r>
              <a:rPr lang="en-AU" altLang="en-US">
                <a:latin typeface="Arial" charset="0"/>
                <a:ea typeface="Arial" charset="0"/>
                <a:cs typeface="Arial" charset="0"/>
              </a:rPr>
              <a:t> to </a:t>
            </a:r>
            <a:r>
              <a:rPr lang="en-AU" altLang="en-US" b="1">
                <a:latin typeface="Arial" charset="0"/>
                <a:ea typeface="Arial" charset="0"/>
                <a:cs typeface="Arial" charset="0"/>
              </a:rPr>
              <a:t>public key</a:t>
            </a:r>
            <a:r>
              <a:rPr lang="en-AU" altLang="en-US">
                <a:latin typeface="Arial" charset="0"/>
                <a:ea typeface="Arial" charset="0"/>
                <a:cs typeface="Arial" charset="0"/>
              </a:rPr>
              <a:t>, with all contents </a:t>
            </a:r>
            <a:r>
              <a:rPr lang="en-AU" altLang="en-US" b="1">
                <a:latin typeface="Arial" charset="0"/>
                <a:ea typeface="Arial" charset="0"/>
                <a:cs typeface="Arial" charset="0"/>
              </a:rPr>
              <a:t>signed</a:t>
            </a:r>
            <a:r>
              <a:rPr lang="en-AU" altLang="en-US">
                <a:latin typeface="Arial" charset="0"/>
                <a:ea typeface="Arial" charset="0"/>
                <a:cs typeface="Arial" charset="0"/>
              </a:rPr>
              <a:t> by a trusted Public-Key or Certificate Authority (CA). </a:t>
            </a:r>
            <a:r>
              <a:rPr lang="en-US" altLang="en-US">
                <a:latin typeface="Arial" charset="0"/>
                <a:ea typeface="Arial" charset="0"/>
                <a:cs typeface="Arial" charset="0"/>
              </a:rPr>
              <a:t>A user can present his or her public key to the authority in a secure manner, and obtain a certificate. The user can then publish the certificate. Anyone needing this user's public key can obtain the certificate and verify that it is valid by way of the attached trusted signature. A participant can also convey its key information to another by transmitting its certificate. Other participants can verify that the certificate was created by the authority, provided they know its public key. </a:t>
            </a:r>
          </a:p>
          <a:p>
            <a:pPr eaLnBrk="1" hangingPunct="1"/>
            <a:r>
              <a:rPr lang="en-US" altLang="en-US">
                <a:latin typeface="Arial" charset="0"/>
                <a:ea typeface="Arial" charset="0"/>
                <a:cs typeface="Arial"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extLst>
      <p:ext uri="{BB962C8B-B14F-4D97-AF65-F5344CB8AC3E}">
        <p14:creationId xmlns:p14="http://schemas.microsoft.com/office/powerpoint/2010/main" val="709264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Added by </a:t>
            </a:r>
            <a:r>
              <a:rPr lang="en-US" altLang="en-US" sz="1200" dirty="0" err="1"/>
              <a:t>Chuan</a:t>
            </a:r>
            <a:r>
              <a:rPr lang="en-US" altLang="en-US" sz="1200" dirty="0"/>
              <a:t> Yue at the Colorado School of Mines.</a:t>
            </a:r>
          </a:p>
          <a:p>
            <a:pPr eaLnBrk="1" hangingPunct="1"/>
            <a:endParaRPr lang="en-US" altLang="en-US" dirty="0">
              <a:latin typeface="Arial" charset="0"/>
            </a:endParaRPr>
          </a:p>
        </p:txBody>
      </p:sp>
      <p:sp>
        <p:nvSpPr>
          <p:cNvPr id="809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14B4044-D9BC-B540-883E-EEE9D9D98914}" type="slidenum">
              <a:rPr lang="en-AU" altLang="en-US">
                <a:ea typeface="MS PGothic" charset="-128"/>
              </a:rPr>
              <a:pPr eaLnBrk="1" hangingPunct="1">
                <a:spcBef>
                  <a:spcPct val="0"/>
                </a:spcBef>
              </a:pPr>
              <a:t>28</a:t>
            </a:fld>
            <a:endParaRPr lang="en-AU" altLang="en-US">
              <a:ea typeface="MS PGothic" charset="-128"/>
            </a:endParaRPr>
          </a:p>
        </p:txBody>
      </p:sp>
    </p:spTree>
    <p:extLst>
      <p:ext uri="{BB962C8B-B14F-4D97-AF65-F5344CB8AC3E}">
        <p14:creationId xmlns:p14="http://schemas.microsoft.com/office/powerpoint/2010/main" val="2073790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A59CFF8-BB82-1A44-895F-91C6E026389E}" type="slidenum">
              <a:rPr lang="en-AU" altLang="en-US"/>
              <a:pPr eaLnBrk="1" hangingPunct="1">
                <a:spcBef>
                  <a:spcPct val="0"/>
                </a:spcBef>
              </a:pPr>
              <a:t>29</a:t>
            </a:fld>
            <a:endParaRPr lang="en-AU" altLang="en-US"/>
          </a:p>
        </p:txBody>
      </p:sp>
      <p:sp>
        <p:nvSpPr>
          <p:cNvPr id="81923" name="Rectangle 4"/>
          <p:cNvSpPr>
            <a:spLocks noGrp="1" noRot="1" noChangeAspect="1" noChangeArrowheads="1" noTextEdit="1"/>
          </p:cNvSpPr>
          <p:nvPr>
            <p:ph type="sldImg"/>
          </p:nvPr>
        </p:nvSpPr>
        <p:spPr>
          <a:ln/>
        </p:spPr>
      </p:sp>
      <p:sp>
        <p:nvSpPr>
          <p:cNvPr id="81924" name="Rectangle 5"/>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en-US" altLang="en-US" dirty="0">
              <a:latin typeface="Times New Roman" charset="0"/>
            </a:endParaRPr>
          </a:p>
        </p:txBody>
      </p:sp>
    </p:spTree>
    <p:extLst>
      <p:ext uri="{BB962C8B-B14F-4D97-AF65-F5344CB8AC3E}">
        <p14:creationId xmlns:p14="http://schemas.microsoft.com/office/powerpoint/2010/main" val="536922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D6B65D9-70CD-EA48-BEC4-8380CD169EE3}" type="slidenum">
              <a:rPr lang="en-AU" altLang="en-US">
                <a:ea typeface="MS PGothic" charset="-128"/>
              </a:rPr>
              <a:pPr eaLnBrk="1" hangingPunct="1">
                <a:spcBef>
                  <a:spcPct val="0"/>
                </a:spcBef>
              </a:pPr>
              <a:t>3</a:t>
            </a:fld>
            <a:endParaRPr lang="en-AU" altLang="en-US">
              <a:ea typeface="MS PGothic" charset="-128"/>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AU" altLang="en-US" dirty="0">
                <a:latin typeface="Arial" charset="0"/>
                <a:ea typeface="Arial" charset="0"/>
                <a:cs typeface="Arial" charset="0"/>
              </a:rPr>
              <a:t>Will now discuss the radically different </a:t>
            </a:r>
            <a:r>
              <a:rPr lang="en-AU" altLang="en-US" b="1" dirty="0">
                <a:latin typeface="Arial" charset="0"/>
                <a:ea typeface="Arial" charset="0"/>
                <a:cs typeface="Arial" charset="0"/>
              </a:rPr>
              <a:t>public key</a:t>
            </a:r>
            <a:r>
              <a:rPr lang="en-AU" altLang="en-US" dirty="0">
                <a:latin typeface="Arial" charset="0"/>
                <a:ea typeface="Arial" charset="0"/>
                <a:cs typeface="Arial" charset="0"/>
              </a:rPr>
              <a:t> systems, in which </a:t>
            </a:r>
            <a:r>
              <a:rPr lang="en-AU" altLang="en-US" b="1" dirty="0">
                <a:latin typeface="Arial" charset="0"/>
                <a:ea typeface="Arial" charset="0"/>
                <a:cs typeface="Arial" charset="0"/>
              </a:rPr>
              <a:t>two keys</a:t>
            </a:r>
            <a:r>
              <a:rPr lang="en-AU" altLang="en-US" dirty="0">
                <a:latin typeface="Arial" charset="0"/>
                <a:ea typeface="Arial" charset="0"/>
                <a:cs typeface="Arial" charset="0"/>
              </a:rPr>
              <a:t> are used. </a:t>
            </a:r>
            <a:r>
              <a:rPr lang="en-US" altLang="en-US" dirty="0">
                <a:latin typeface="Arial" charset="0"/>
                <a:ea typeface="Arial" charset="0"/>
                <a:cs typeface="Arial" charset="0"/>
              </a:rPr>
              <a:t>Public-key cryptography provides a radical departure from all that has gone before. The development of public-key cryptography is the greatest and perhaps the only true revolution in the entire history of cryptography. It is asymmetric, involving the use of two separate keys, in contrast to symmetric encryption, that uses only one key. </a:t>
            </a:r>
            <a:r>
              <a:rPr lang="en-AU" altLang="en-US" dirty="0">
                <a:latin typeface="Arial" charset="0"/>
                <a:ea typeface="Arial" charset="0"/>
                <a:cs typeface="Arial" charset="0"/>
              </a:rPr>
              <a:t>Anyone knowing the public key can encrypt messages or verify signatures, but </a:t>
            </a:r>
            <a:r>
              <a:rPr lang="en-AU" altLang="en-US" b="1" dirty="0">
                <a:latin typeface="Arial" charset="0"/>
                <a:ea typeface="Arial" charset="0"/>
                <a:cs typeface="Arial" charset="0"/>
              </a:rPr>
              <a:t>cannot</a:t>
            </a:r>
            <a:r>
              <a:rPr lang="en-AU" altLang="en-US" dirty="0">
                <a:latin typeface="Arial" charset="0"/>
                <a:ea typeface="Arial" charset="0"/>
                <a:cs typeface="Arial" charset="0"/>
              </a:rPr>
              <a:t> decrypt messages or create signatures, counter-intuitive though this may seem. </a:t>
            </a:r>
            <a:r>
              <a:rPr lang="en-US" altLang="en-US" dirty="0">
                <a:latin typeface="Arial" charset="0"/>
                <a:ea typeface="Arial" charset="0"/>
                <a:cs typeface="Arial" charset="0"/>
              </a:rPr>
              <a:t>The use of two keys has profound consequences in the areas of confidentiality, key distribution, and authentication. </a:t>
            </a:r>
            <a:r>
              <a:rPr lang="en-AU" altLang="en-US" dirty="0">
                <a:latin typeface="Arial" charset="0"/>
                <a:ea typeface="Arial" charset="0"/>
                <a:cs typeface="Arial" charset="0"/>
              </a:rPr>
              <a:t>It works by the clever use of number theory problems that are easy one way but hard the other. Note that public key schemes are neither more nor less secure than private key (security depends on the key size for both), nor do they replace private key schemes (they are too slow to do so), rather they complement them. Both also have issues with key distribution, requiring the use of some suitable protocol.</a:t>
            </a:r>
          </a:p>
        </p:txBody>
      </p:sp>
    </p:spTree>
    <p:extLst>
      <p:ext uri="{BB962C8B-B14F-4D97-AF65-F5344CB8AC3E}">
        <p14:creationId xmlns:p14="http://schemas.microsoft.com/office/powerpoint/2010/main" val="218838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619B5BC-B389-4C47-B71D-E3A5A0B25BEE}" type="slidenum">
              <a:rPr lang="en-AU" altLang="en-US">
                <a:ea typeface="MS PGothic" charset="-128"/>
              </a:rPr>
              <a:pPr eaLnBrk="1" hangingPunct="1">
                <a:spcBef>
                  <a:spcPct val="0"/>
                </a:spcBef>
              </a:pPr>
              <a:t>4</a:t>
            </a:fld>
            <a:endParaRPr lang="en-AU" altLang="en-US">
              <a:ea typeface="MS PGothic" charset="-128"/>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a typeface="Arial" charset="0"/>
              <a:cs typeface="Arial" charset="0"/>
            </a:endParaRPr>
          </a:p>
        </p:txBody>
      </p:sp>
    </p:spTree>
    <p:extLst>
      <p:ext uri="{BB962C8B-B14F-4D97-AF65-F5344CB8AC3E}">
        <p14:creationId xmlns:p14="http://schemas.microsoft.com/office/powerpoint/2010/main" val="153032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1D993A7C-3434-C74E-975A-0C14534FBFFF}" type="slidenum">
              <a:rPr lang="en-AU" altLang="en-US"/>
              <a:pPr>
                <a:spcBef>
                  <a:spcPct val="0"/>
                </a:spcBef>
              </a:pPr>
              <a:t>5</a:t>
            </a:fld>
            <a:endParaRPr lang="en-AU"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Modified by </a:t>
            </a:r>
            <a:r>
              <a:rPr lang="en-US" altLang="en-US" sz="1200" dirty="0" err="1"/>
              <a:t>Chuan</a:t>
            </a:r>
            <a:r>
              <a:rPr lang="en-US" altLang="en-US" sz="1200" dirty="0"/>
              <a:t> Yue at the Colorado School of Mines.</a:t>
            </a:r>
            <a:endParaRPr lang="en-US" altLang="en-US" dirty="0">
              <a:ea typeface="MS PGothic" charset="-128"/>
            </a:endParaRPr>
          </a:p>
          <a:p>
            <a:pPr eaLnBrk="1" hangingPunct="1"/>
            <a:endParaRPr lang="en-US" altLang="en-US" dirty="0">
              <a:ea typeface="MS PGothic" charset="-128"/>
            </a:endParaRPr>
          </a:p>
          <a:p>
            <a:pPr eaLnBrk="1" hangingPunct="1"/>
            <a:r>
              <a:rPr lang="en-US" altLang="en-US" dirty="0">
                <a:ea typeface="MS PGothic" charset="-128"/>
              </a:rPr>
              <a:t>The concept of public-key cryptography evolved from an attempt to attack two of the most difficult problems associated with symmetric encryption: key distribution and digital signatures. The first problem is that of key distribution, which under  symmetric encryption requires either (1) that two communicants already share a key, which somehow has been distributed to them; or (2) the use of a key distribution center. This seemed to negated the very essence of cryptography: the ability to maintain total secrecy over your own communication. The second was that of "digital signatures." If the use of cryptography was to become widespread, not just in military situations but for commercial and private purposes, then electronic messages and documents would need the equivalent of signatures used in paper documents. </a:t>
            </a:r>
          </a:p>
          <a:p>
            <a:pPr eaLnBrk="1" hangingPunct="1"/>
            <a:r>
              <a:rPr lang="en-AU" altLang="en-US" dirty="0">
                <a:ea typeface="MS PGothic" charset="-128"/>
              </a:rPr>
              <a:t>The idea of public key schemes, and the first practical scheme, which was for key distribution only, was published in 1976 by </a:t>
            </a:r>
            <a:r>
              <a:rPr lang="en-AU" altLang="en-US" dirty="0" err="1">
                <a:ea typeface="MS PGothic" charset="-128"/>
              </a:rPr>
              <a:t>Diffie</a:t>
            </a:r>
            <a:r>
              <a:rPr lang="en-AU" altLang="en-US" dirty="0">
                <a:ea typeface="MS PGothic" charset="-128"/>
              </a:rPr>
              <a:t> &amp; Hellman. The concept had been previously described in a classified report in 1970 by James Ellis (UK CESG) - and subsequently declassified </a:t>
            </a:r>
            <a:r>
              <a:rPr lang="en-US" altLang="en-US" dirty="0">
                <a:ea typeface="MS PGothic" charset="-128"/>
              </a:rPr>
              <a:t>[ELLI99]. </a:t>
            </a:r>
            <a:r>
              <a:rPr lang="en-AU" altLang="en-US" dirty="0">
                <a:ea typeface="MS PGothic" charset="-128"/>
              </a:rPr>
              <a:t>Its interesting to note that they discovered RSA first, then </a:t>
            </a:r>
            <a:r>
              <a:rPr lang="en-AU" altLang="en-US" dirty="0" err="1">
                <a:ea typeface="MS PGothic" charset="-128"/>
              </a:rPr>
              <a:t>Diffie</a:t>
            </a:r>
            <a:r>
              <a:rPr lang="en-AU" altLang="en-US" dirty="0">
                <a:ea typeface="MS PGothic" charset="-128"/>
              </a:rPr>
              <a:t>-Hellman, opposite to the order of public discovery! There is also a claim that the NSA knew of the concept in the mid-60’s [SIMM93].</a:t>
            </a:r>
          </a:p>
        </p:txBody>
      </p:sp>
    </p:spTree>
    <p:extLst>
      <p:ext uri="{BB962C8B-B14F-4D97-AF65-F5344CB8AC3E}">
        <p14:creationId xmlns:p14="http://schemas.microsoft.com/office/powerpoint/2010/main" val="401235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0AA4792-25DA-1A41-9F46-16C1DFFDC45A}" type="slidenum">
              <a:rPr lang="en-AU" altLang="en-US">
                <a:ea typeface="MS PGothic" charset="-128"/>
              </a:rPr>
              <a:pPr eaLnBrk="1" hangingPunct="1">
                <a:spcBef>
                  <a:spcPct val="0"/>
                </a:spcBef>
              </a:pPr>
              <a:t>6</a:t>
            </a:fld>
            <a:endParaRPr lang="en-AU" altLang="en-US">
              <a:ea typeface="MS PGothic" charset="-128"/>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685800" y="4343400"/>
            <a:ext cx="5486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Added by </a:t>
            </a:r>
            <a:r>
              <a:rPr lang="en-US" altLang="en-US" sz="1200" dirty="0" err="1"/>
              <a:t>Chuan</a:t>
            </a:r>
            <a:r>
              <a:rPr lang="en-US" altLang="en-US" sz="1200" dirty="0"/>
              <a:t> Yue at the Colorado School of Mines.</a:t>
            </a:r>
          </a:p>
          <a:p>
            <a:pPr eaLnBrk="1" hangingPunct="1"/>
            <a:endParaRPr lang="en-US" altLang="en-US" dirty="0">
              <a:latin typeface="Arial" charset="0"/>
              <a:ea typeface="Arial" charset="0"/>
              <a:cs typeface="Arial" charset="0"/>
            </a:endParaRPr>
          </a:p>
        </p:txBody>
      </p:sp>
    </p:spTree>
    <p:extLst>
      <p:ext uri="{BB962C8B-B14F-4D97-AF65-F5344CB8AC3E}">
        <p14:creationId xmlns:p14="http://schemas.microsoft.com/office/powerpoint/2010/main" val="1891199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8C85D55-B37E-C248-941B-8E6B3C182CDB}" type="slidenum">
              <a:rPr lang="en-AU" altLang="en-US">
                <a:ea typeface="MS PGothic" charset="-128"/>
              </a:rPr>
              <a:pPr eaLnBrk="1" hangingPunct="1">
                <a:spcBef>
                  <a:spcPct val="0"/>
                </a:spcBef>
              </a:pPr>
              <a:t>7</a:t>
            </a:fld>
            <a:endParaRPr lang="en-AU" altLang="en-US">
              <a:ea typeface="MS PGothic" charset="-128"/>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685800" y="4343400"/>
            <a:ext cx="5486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Added by </a:t>
            </a:r>
            <a:r>
              <a:rPr lang="en-US" altLang="en-US" sz="1200" dirty="0" err="1"/>
              <a:t>Chuan</a:t>
            </a:r>
            <a:r>
              <a:rPr lang="en-US" altLang="en-US" sz="1200" dirty="0"/>
              <a:t> Yue at the Colorado School of Mines.</a:t>
            </a:r>
          </a:p>
          <a:p>
            <a:pPr eaLnBrk="1" hangingPunct="1"/>
            <a:endParaRPr lang="en-US" altLang="en-US" dirty="0">
              <a:latin typeface="Arial" charset="0"/>
              <a:ea typeface="Arial" charset="0"/>
              <a:cs typeface="Arial" charset="0"/>
            </a:endParaRPr>
          </a:p>
        </p:txBody>
      </p:sp>
    </p:spTree>
    <p:extLst>
      <p:ext uri="{BB962C8B-B14F-4D97-AF65-F5344CB8AC3E}">
        <p14:creationId xmlns:p14="http://schemas.microsoft.com/office/powerpoint/2010/main" val="48894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47C2705-B4BA-ED4A-8DC6-39E761BA42C0}" type="slidenum">
              <a:rPr lang="en-AU" altLang="en-US">
                <a:ea typeface="MS PGothic" charset="-128"/>
              </a:rPr>
              <a:pPr eaLnBrk="1" hangingPunct="1">
                <a:spcBef>
                  <a:spcPct val="0"/>
                </a:spcBef>
              </a:pPr>
              <a:t>8</a:t>
            </a:fld>
            <a:endParaRPr lang="en-AU" altLang="en-US">
              <a:ea typeface="MS PGothic" charset="-128"/>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a typeface="Arial" charset="0"/>
              <a:cs typeface="Arial" charset="0"/>
            </a:endParaRPr>
          </a:p>
        </p:txBody>
      </p:sp>
    </p:spTree>
    <p:extLst>
      <p:ext uri="{BB962C8B-B14F-4D97-AF65-F5344CB8AC3E}">
        <p14:creationId xmlns:p14="http://schemas.microsoft.com/office/powerpoint/2010/main" val="1353692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68FF3D92-B462-7D42-857D-F7C016E06E3C}" type="slidenum">
              <a:rPr lang="en-AU" altLang="en-US"/>
              <a:pPr>
                <a:spcBef>
                  <a:spcPct val="0"/>
                </a:spcBef>
              </a:pPr>
              <a:t>9</a:t>
            </a:fld>
            <a:endParaRPr lang="en-AU"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Modified by </a:t>
            </a:r>
            <a:r>
              <a:rPr lang="en-US" altLang="en-US" sz="1200" dirty="0" err="1"/>
              <a:t>Chuan</a:t>
            </a:r>
            <a:r>
              <a:rPr lang="en-US" altLang="en-US" sz="1200" dirty="0"/>
              <a:t> Yue at the Colorado School of Mines.</a:t>
            </a:r>
          </a:p>
          <a:p>
            <a:pPr eaLnBrk="1" hangingPunct="1"/>
            <a:endParaRPr lang="en-AU" altLang="en-US" dirty="0">
              <a:ea typeface="MS PGothic" charset="-128"/>
            </a:endParaRPr>
          </a:p>
          <a:p>
            <a:pPr eaLnBrk="1" hangingPunct="1"/>
            <a:r>
              <a:rPr lang="en-AU" altLang="en-US" dirty="0">
                <a:ea typeface="MS PGothic" charset="-128"/>
              </a:rPr>
              <a:t>Public key schemes are no more or less secure than private key schemes - in both cases the size of the key determines the security.  </a:t>
            </a:r>
            <a:r>
              <a:rPr lang="en-US" altLang="en-US" dirty="0">
                <a:ea typeface="MS PGothic" charset="-128"/>
              </a:rPr>
              <a:t>As with symmetric encryption, a public-key encryption scheme is vulnerable to a brute-force attack. The countermeasure is the same: Use large keys. However, there is a tradeoff to be considered. Public-key systems depend on the use of some sort of invertible mathematical function. The complexity of calculating these functions may not scale linearly with the number of bits in the key but grow more rapidly than that. Thus, the key size must be large enough to make brute-force attack impractical but small enough for practical encryption and decryption. In practice, the key sizes that have been proposed do make brute-force attack impractical but result in encryption/decryption speeds that are too slow for general-purpose use. Instead, as was mentioned earlier, public-key encryption is currently confined to key management and signature applications.  Another form of attack is to find some way to compute the private key given the public key. To date, it has not been mathematically proven that this form of attack is infeasible for a particular public-key algorithm.</a:t>
            </a:r>
            <a:endParaRPr lang="en-AU" altLang="en-US" dirty="0">
              <a:ea typeface="MS PGothic" charset="-128"/>
            </a:endParaRPr>
          </a:p>
          <a:p>
            <a:pPr eaLnBrk="1" hangingPunct="1"/>
            <a:r>
              <a:rPr lang="en-AU" altLang="en-US" dirty="0">
                <a:ea typeface="MS PGothic" charset="-128"/>
              </a:rPr>
              <a:t>Note also that you can't compare key sizes - a 64-bit private key scheme has very roughly similar security to a 512-bit RSA - both could be broken given sufficient resources. But with public key schemes at least there is usually a firmer theoretical basis for determining the security since its based on well-known and well studied number theory problems.</a:t>
            </a:r>
          </a:p>
        </p:txBody>
      </p:sp>
    </p:spTree>
    <p:extLst>
      <p:ext uri="{BB962C8B-B14F-4D97-AF65-F5344CB8AC3E}">
        <p14:creationId xmlns:p14="http://schemas.microsoft.com/office/powerpoint/2010/main" val="396914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4DB1CF6-63BB-7C43-B6C1-0692AD76106C}" type="slidenum">
              <a:rPr lang="en-US" altLang="en-US"/>
              <a:pPr/>
              <a:t>‹#›</a:t>
            </a:fld>
            <a:endParaRPr lang="en-US" altLang="en-US"/>
          </a:p>
        </p:txBody>
      </p:sp>
    </p:spTree>
    <p:extLst>
      <p:ext uri="{BB962C8B-B14F-4D97-AF65-F5344CB8AC3E}">
        <p14:creationId xmlns:p14="http://schemas.microsoft.com/office/powerpoint/2010/main" val="33042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F733F4F4-7423-114F-9531-D01B4E2FCF31}" type="slidenum">
              <a:rPr lang="en-US" altLang="en-US"/>
              <a:pPr/>
              <a:t>‹#›</a:t>
            </a:fld>
            <a:endParaRPr lang="en-US" altLang="en-US"/>
          </a:p>
        </p:txBody>
      </p:sp>
    </p:spTree>
    <p:extLst>
      <p:ext uri="{BB962C8B-B14F-4D97-AF65-F5344CB8AC3E}">
        <p14:creationId xmlns:p14="http://schemas.microsoft.com/office/powerpoint/2010/main" val="94743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BC012180-1AD0-0C46-AD45-7A9A59756269}" type="slidenum">
              <a:rPr lang="en-US" altLang="en-US"/>
              <a:pPr/>
              <a:t>‹#›</a:t>
            </a:fld>
            <a:endParaRPr lang="en-US" altLang="en-US"/>
          </a:p>
        </p:txBody>
      </p:sp>
    </p:spTree>
    <p:extLst>
      <p:ext uri="{BB962C8B-B14F-4D97-AF65-F5344CB8AC3E}">
        <p14:creationId xmlns:p14="http://schemas.microsoft.com/office/powerpoint/2010/main" val="204779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AAB90060-0D83-8E40-A2C4-A530B37D9D63}" type="slidenum">
              <a:rPr lang="en-US" altLang="en-US"/>
              <a:pPr/>
              <a:t>‹#›</a:t>
            </a:fld>
            <a:endParaRPr lang="en-US" altLang="en-US"/>
          </a:p>
        </p:txBody>
      </p:sp>
    </p:spTree>
    <p:extLst>
      <p:ext uri="{BB962C8B-B14F-4D97-AF65-F5344CB8AC3E}">
        <p14:creationId xmlns:p14="http://schemas.microsoft.com/office/powerpoint/2010/main" val="5876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76B7CA7E-1ECE-B142-A396-55490DEE79FA}" type="slidenum">
              <a:rPr lang="en-US" altLang="en-US"/>
              <a:pPr/>
              <a:t>‹#›</a:t>
            </a:fld>
            <a:endParaRPr lang="en-US" altLang="en-US"/>
          </a:p>
        </p:txBody>
      </p:sp>
    </p:spTree>
    <p:extLst>
      <p:ext uri="{BB962C8B-B14F-4D97-AF65-F5344CB8AC3E}">
        <p14:creationId xmlns:p14="http://schemas.microsoft.com/office/powerpoint/2010/main" val="201937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1266C304-EF22-8749-9436-9C1D1FF6466A}" type="slidenum">
              <a:rPr lang="en-US" altLang="en-US"/>
              <a:pPr/>
              <a:t>‹#›</a:t>
            </a:fld>
            <a:endParaRPr lang="en-US" altLang="en-US"/>
          </a:p>
        </p:txBody>
      </p:sp>
    </p:spTree>
    <p:extLst>
      <p:ext uri="{BB962C8B-B14F-4D97-AF65-F5344CB8AC3E}">
        <p14:creationId xmlns:p14="http://schemas.microsoft.com/office/powerpoint/2010/main" val="72460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C8A24CFC-ECA3-E148-8426-ED4E5ECE2E9C}" type="slidenum">
              <a:rPr lang="en-US" altLang="en-US"/>
              <a:pPr/>
              <a:t>‹#›</a:t>
            </a:fld>
            <a:endParaRPr lang="en-US" altLang="en-US"/>
          </a:p>
        </p:txBody>
      </p:sp>
    </p:spTree>
    <p:extLst>
      <p:ext uri="{BB962C8B-B14F-4D97-AF65-F5344CB8AC3E}">
        <p14:creationId xmlns:p14="http://schemas.microsoft.com/office/powerpoint/2010/main" val="4497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61CB8C6E-E38F-684A-A808-E85D1411815F}" type="slidenum">
              <a:rPr lang="en-US" altLang="en-US"/>
              <a:pPr/>
              <a:t>‹#›</a:t>
            </a:fld>
            <a:endParaRPr lang="en-US" altLang="en-US"/>
          </a:p>
        </p:txBody>
      </p:sp>
    </p:spTree>
    <p:extLst>
      <p:ext uri="{BB962C8B-B14F-4D97-AF65-F5344CB8AC3E}">
        <p14:creationId xmlns:p14="http://schemas.microsoft.com/office/powerpoint/2010/main" val="1209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CFF3D68C-F5EA-E84C-B1D7-89CD9D35F8A2}" type="slidenum">
              <a:rPr lang="en-US" altLang="en-US"/>
              <a:pPr/>
              <a:t>‹#›</a:t>
            </a:fld>
            <a:endParaRPr lang="en-US" altLang="en-US"/>
          </a:p>
        </p:txBody>
      </p:sp>
    </p:spTree>
    <p:extLst>
      <p:ext uri="{BB962C8B-B14F-4D97-AF65-F5344CB8AC3E}">
        <p14:creationId xmlns:p14="http://schemas.microsoft.com/office/powerpoint/2010/main" val="140679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3DBE16D1-567D-F343-867C-0C9A297E4A88}" type="slidenum">
              <a:rPr lang="en-US" altLang="en-US"/>
              <a:pPr/>
              <a:t>‹#›</a:t>
            </a:fld>
            <a:endParaRPr lang="en-US" altLang="en-US"/>
          </a:p>
        </p:txBody>
      </p:sp>
    </p:spTree>
    <p:extLst>
      <p:ext uri="{BB962C8B-B14F-4D97-AF65-F5344CB8AC3E}">
        <p14:creationId xmlns:p14="http://schemas.microsoft.com/office/powerpoint/2010/main" val="26994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21063F29-9A7C-DC4A-8269-990A0ADD2A78}" type="slidenum">
              <a:rPr lang="en-US" altLang="en-US"/>
              <a:pPr/>
              <a:t>‹#›</a:t>
            </a:fld>
            <a:endParaRPr lang="en-US" altLang="en-US"/>
          </a:p>
        </p:txBody>
      </p:sp>
    </p:spTree>
    <p:extLst>
      <p:ext uri="{BB962C8B-B14F-4D97-AF65-F5344CB8AC3E}">
        <p14:creationId xmlns:p14="http://schemas.microsoft.com/office/powerpoint/2010/main" val="140070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Arial" pitchFamily="34" charset="0"/>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Arial"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E0ABC8E-64C5-E84F-8CA3-F79AEE4D4C7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81000" y="3227387"/>
            <a:ext cx="8534400"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lvl1pPr eaLnBrk="0" hangingPunct="0">
              <a:spcBef>
                <a:spcPct val="20000"/>
              </a:spcBef>
              <a:buFont typeface="Arial" charset="0"/>
              <a:buChar char="•"/>
              <a:defRPr sz="3200">
                <a:solidFill>
                  <a:schemeClr val="tx1"/>
                </a:solidFill>
                <a:latin typeface="Calibri" charset="0"/>
              </a:defRPr>
            </a:lvl1pPr>
            <a:lvl2pPr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a:spcBef>
                <a:spcPct val="0"/>
              </a:spcBef>
              <a:buFontTx/>
              <a:buNone/>
              <a:defRPr/>
            </a:pPr>
            <a:r>
              <a:rPr lang="en-US" altLang="en-US" sz="3600" dirty="0">
                <a:latin typeface="Arial" charset="0"/>
              </a:rPr>
              <a:t>Chapter 2 – </a:t>
            </a:r>
            <a:r>
              <a:rPr lang="en-GB" altLang="en-US" sz="3600" dirty="0">
                <a:latin typeface="Arial" charset="0"/>
              </a:rPr>
              <a:t>Cryptographic Tools</a:t>
            </a:r>
          </a:p>
        </p:txBody>
      </p:sp>
      <p:sp>
        <p:nvSpPr>
          <p:cNvPr id="143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D837BF5-AE99-3642-867F-4C985CBD746E}"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
        <p:nvSpPr>
          <p:cNvPr id="8" name="Rectangle 2"/>
          <p:cNvSpPr>
            <a:spLocks noGrp="1" noChangeArrowheads="1"/>
          </p:cNvSpPr>
          <p:nvPr>
            <p:ph type="ctrTitle"/>
          </p:nvPr>
        </p:nvSpPr>
        <p:spPr>
          <a:xfrm>
            <a:off x="945453" y="600968"/>
            <a:ext cx="7741347" cy="2735957"/>
          </a:xfrm>
        </p:spPr>
        <p:txBody>
          <a:bodyPr/>
          <a:lstStyle/>
          <a:p>
            <a:pPr eaLnBrk="1" hangingPunct="1"/>
            <a:r>
              <a:rPr lang="en-US" altLang="en-US" b="1" dirty="0"/>
              <a:t>CSCI 475/585 </a:t>
            </a:r>
            <a:r>
              <a:rPr lang="en-US" b="1" dirty="0"/>
              <a:t>Information Security and Privacy</a:t>
            </a:r>
            <a:r>
              <a:rPr lang="en-US" dirty="0"/>
              <a:t> </a:t>
            </a:r>
            <a:br>
              <a:rPr lang="en-US" altLang="en-US" b="1" dirty="0"/>
            </a:br>
            <a:r>
              <a:rPr lang="en-US" altLang="en-US" b="1" dirty="0"/>
              <a:t>Fall 2019</a:t>
            </a:r>
            <a:endParaRPr lang="en-AU" altLang="en-US" dirty="0">
              <a:ea typeface="ＭＳ Ｐゴシック" charset="-128"/>
            </a:endParaRPr>
          </a:p>
        </p:txBody>
      </p:sp>
      <p:sp>
        <p:nvSpPr>
          <p:cNvPr id="7" name="Rectangle 3"/>
          <p:cNvSpPr>
            <a:spLocks noGrp="1" noChangeArrowheads="1"/>
          </p:cNvSpPr>
          <p:nvPr>
            <p:ph type="subTitle" idx="1"/>
          </p:nvPr>
        </p:nvSpPr>
        <p:spPr>
          <a:xfrm>
            <a:off x="611560" y="4343400"/>
            <a:ext cx="8246368" cy="2057400"/>
          </a:xfrm>
        </p:spPr>
        <p:txBody>
          <a:bodyPr rtlCol="0">
            <a:normAutofit/>
          </a:bodyPr>
          <a:lstStyle/>
          <a:p>
            <a:pPr eaLnBrk="1" fontAlgn="auto" hangingPunct="1">
              <a:spcAft>
                <a:spcPts val="0"/>
              </a:spcAft>
              <a:buFont typeface="Arial" pitchFamily="34" charset="0"/>
              <a:buNone/>
              <a:defRPr/>
            </a:pPr>
            <a:r>
              <a:rPr kumimoji="1" lang="en-US" sz="3600">
                <a:solidFill>
                  <a:schemeClr val="tx1"/>
                </a:solidFill>
                <a:latin typeface="Arial" charset="0"/>
              </a:rPr>
              <a:t>Week 2 </a:t>
            </a:r>
            <a:endParaRPr kumimoji="1" lang="en-US" sz="3600" dirty="0">
              <a:solidFill>
                <a:schemeClr val="tx1"/>
              </a:solidFill>
              <a:latin typeface="Arial" charset="0"/>
            </a:endParaRPr>
          </a:p>
          <a:p>
            <a:pPr eaLnBrk="1" fontAlgn="auto" hangingPunct="1">
              <a:spcAft>
                <a:spcPts val="0"/>
              </a:spcAft>
              <a:buFont typeface="Arial" pitchFamily="34" charset="0"/>
              <a:buNone/>
              <a:defRPr/>
            </a:pPr>
            <a:r>
              <a:rPr kumimoji="1" lang="en-US" dirty="0">
                <a:solidFill>
                  <a:schemeClr val="tx1"/>
                </a:solidFill>
                <a:latin typeface="Arial" charset="0"/>
              </a:rPr>
              <a:t>2.2 Asymmetric Encryption</a:t>
            </a:r>
          </a:p>
        </p:txBody>
      </p:sp>
    </p:spTree>
    <p:extLst>
      <p:ext uri="{BB962C8B-B14F-4D97-AF65-F5344CB8AC3E}">
        <p14:creationId xmlns:p14="http://schemas.microsoft.com/office/powerpoint/2010/main" val="1441729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ea typeface="MS PGothic" charset="-128"/>
              </a:rPr>
              <a:t>RSA</a:t>
            </a:r>
            <a:endParaRPr lang="en-AU" altLang="en-US">
              <a:ea typeface="MS PGothic" charset="-128"/>
            </a:endParaRPr>
          </a:p>
        </p:txBody>
      </p:sp>
      <p:sp>
        <p:nvSpPr>
          <p:cNvPr id="15363" name="Rectangle 3"/>
          <p:cNvSpPr>
            <a:spLocks noGrp="1" noChangeArrowheads="1"/>
          </p:cNvSpPr>
          <p:nvPr>
            <p:ph idx="1"/>
          </p:nvPr>
        </p:nvSpPr>
        <p:spPr>
          <a:xfrm>
            <a:off x="457200" y="1676400"/>
            <a:ext cx="8458200" cy="4454525"/>
          </a:xfrm>
        </p:spPr>
        <p:txBody>
          <a:bodyPr/>
          <a:lstStyle/>
          <a:p>
            <a:pPr eaLnBrk="1" hangingPunct="1"/>
            <a:r>
              <a:rPr lang="en-AU" altLang="en-US" dirty="0"/>
              <a:t>by </a:t>
            </a:r>
            <a:r>
              <a:rPr lang="en-AU" altLang="en-US" dirty="0" err="1"/>
              <a:t>Rivest</a:t>
            </a:r>
            <a:r>
              <a:rPr lang="en-AU" altLang="en-US" dirty="0"/>
              <a:t>, Shamir &amp; </a:t>
            </a:r>
            <a:r>
              <a:rPr lang="en-AU" altLang="en-US" dirty="0" err="1"/>
              <a:t>Adleman</a:t>
            </a:r>
            <a:r>
              <a:rPr lang="en-AU" altLang="en-US" dirty="0"/>
              <a:t> of MIT in 1977 </a:t>
            </a:r>
          </a:p>
          <a:p>
            <a:pPr eaLnBrk="1" hangingPunct="1"/>
            <a:r>
              <a:rPr lang="en-AU" altLang="en-US" dirty="0"/>
              <a:t>best known &amp; widely used public-key scheme </a:t>
            </a:r>
          </a:p>
          <a:p>
            <a:pPr eaLnBrk="1" hangingPunct="1"/>
            <a:r>
              <a:rPr lang="en-AU" altLang="en-US" dirty="0"/>
              <a:t>a block cipher, the plaintext and </a:t>
            </a:r>
            <a:r>
              <a:rPr lang="en-AU" altLang="en-US" dirty="0" err="1"/>
              <a:t>ciphertext</a:t>
            </a:r>
            <a:r>
              <a:rPr lang="en-AU" altLang="en-US" dirty="0"/>
              <a:t> are </a:t>
            </a:r>
            <a:r>
              <a:rPr lang="en-AU" altLang="en-US" dirty="0">
                <a:solidFill>
                  <a:srgbClr val="003399"/>
                </a:solidFill>
              </a:rPr>
              <a:t>integers</a:t>
            </a:r>
            <a:r>
              <a:rPr lang="en-AU" altLang="en-US" dirty="0"/>
              <a:t> between 0 and n-1 for some n</a:t>
            </a:r>
          </a:p>
          <a:p>
            <a:pPr lvl="1" eaLnBrk="1" hangingPunct="1"/>
            <a:r>
              <a:rPr lang="en-US" altLang="en-US" dirty="0"/>
              <a:t>a typical size for n is 1024 bits</a:t>
            </a:r>
            <a:endParaRPr lang="en-AU" altLang="en-US" dirty="0"/>
          </a:p>
          <a:p>
            <a:pPr eaLnBrk="1" hangingPunct="1"/>
            <a:r>
              <a:rPr lang="en-AU" altLang="en-US" dirty="0"/>
              <a:t>security is based on the </a:t>
            </a:r>
            <a:r>
              <a:rPr lang="en-AU" altLang="en-US" dirty="0">
                <a:solidFill>
                  <a:srgbClr val="003399"/>
                </a:solidFill>
              </a:rPr>
              <a:t>difficulty of finding the prime factors of a large composite number</a:t>
            </a:r>
          </a:p>
        </p:txBody>
      </p:sp>
      <p:sp>
        <p:nvSpPr>
          <p:cNvPr id="153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83FB0292-D1BE-CF4B-A773-0D571D3068FD}" type="slidenum">
              <a:rPr lang="en-US" altLang="en-US" sz="1200">
                <a:solidFill>
                  <a:srgbClr val="898989"/>
                </a:solidFill>
                <a:latin typeface="Arial" charset="0"/>
              </a:rPr>
              <a:pPr eaLnBrk="1" hangingPunct="1">
                <a:spcBef>
                  <a:spcPct val="0"/>
                </a:spcBef>
                <a:buFontTx/>
                <a:buNone/>
              </a:pPr>
              <a:t>10</a:t>
            </a:fld>
            <a:endParaRPr lang="en-US" altLang="en-US" sz="1200">
              <a:solidFill>
                <a:srgbClr val="898989"/>
              </a:solid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ea typeface="MS PGothic" charset="-128"/>
              </a:rPr>
              <a:t>RSA En/decryption</a:t>
            </a:r>
            <a:endParaRPr lang="en-AU" altLang="en-US">
              <a:ea typeface="MS PGothic" charset="-128"/>
            </a:endParaRPr>
          </a:p>
        </p:txBody>
      </p:sp>
      <p:sp>
        <p:nvSpPr>
          <p:cNvPr id="16387" name="Rectangle 3"/>
          <p:cNvSpPr>
            <a:spLocks noGrp="1" noChangeArrowheads="1"/>
          </p:cNvSpPr>
          <p:nvPr>
            <p:ph idx="1"/>
          </p:nvPr>
        </p:nvSpPr>
        <p:spPr/>
        <p:txBody>
          <a:bodyPr/>
          <a:lstStyle/>
          <a:p>
            <a:pPr eaLnBrk="1" hangingPunct="1"/>
            <a:r>
              <a:rPr lang="en-AU" altLang="en-US" dirty="0">
                <a:ea typeface="MS PGothic" charset="-128"/>
              </a:rPr>
              <a:t>to encrypt a message M the sender:</a:t>
            </a:r>
          </a:p>
          <a:p>
            <a:pPr lvl="1" eaLnBrk="1" hangingPunct="1"/>
            <a:r>
              <a:rPr lang="en-AU" altLang="en-US" dirty="0">
                <a:ea typeface="MS PGothic" charset="-128"/>
              </a:rPr>
              <a:t>obtains </a:t>
            </a:r>
            <a:r>
              <a:rPr lang="en-AU" altLang="en-US" b="1" dirty="0">
                <a:ea typeface="MS PGothic" charset="-128"/>
              </a:rPr>
              <a:t>public key</a:t>
            </a:r>
            <a:r>
              <a:rPr lang="en-AU" altLang="en-US" dirty="0">
                <a:ea typeface="MS PGothic" charset="-128"/>
              </a:rPr>
              <a:t> of recipient </a:t>
            </a:r>
            <a:r>
              <a:rPr lang="en-AU" altLang="en-US" dirty="0">
                <a:latin typeface="Courier New" charset="0"/>
                <a:ea typeface="MS PGothic" charset="-128"/>
              </a:rPr>
              <a:t>PU={</a:t>
            </a:r>
            <a:r>
              <a:rPr lang="en-AU" altLang="en-US" dirty="0" err="1">
                <a:latin typeface="Courier New" charset="0"/>
                <a:ea typeface="MS PGothic" charset="-128"/>
              </a:rPr>
              <a:t>e,n</a:t>
            </a:r>
            <a:r>
              <a:rPr lang="en-AU" altLang="en-US" dirty="0">
                <a:latin typeface="Courier New" charset="0"/>
                <a:ea typeface="MS PGothic" charset="-128"/>
              </a:rPr>
              <a:t>}</a:t>
            </a:r>
            <a:r>
              <a:rPr lang="en-AU" altLang="en-US" dirty="0">
                <a:ea typeface="MS PGothic" charset="-128"/>
              </a:rPr>
              <a:t> </a:t>
            </a:r>
          </a:p>
          <a:p>
            <a:pPr lvl="1" eaLnBrk="1" hangingPunct="1"/>
            <a:r>
              <a:rPr lang="en-AU" altLang="en-US" dirty="0">
                <a:ea typeface="MS PGothic" charset="-128"/>
              </a:rPr>
              <a:t>computes:  </a:t>
            </a:r>
            <a:r>
              <a:rPr lang="en-AU" altLang="en-US" dirty="0">
                <a:latin typeface="Courier New" charset="0"/>
                <a:ea typeface="MS PGothic" charset="-128"/>
              </a:rPr>
              <a:t>C = M</a:t>
            </a:r>
            <a:r>
              <a:rPr lang="en-AU" altLang="en-US" baseline="30000" dirty="0">
                <a:latin typeface="Courier New" charset="0"/>
                <a:ea typeface="MS PGothic" charset="-128"/>
              </a:rPr>
              <a:t>e</a:t>
            </a:r>
            <a:r>
              <a:rPr lang="en-AU" altLang="en-US" dirty="0">
                <a:latin typeface="Courier New" charset="0"/>
                <a:ea typeface="MS PGothic" charset="-128"/>
              </a:rPr>
              <a:t> mod n</a:t>
            </a:r>
            <a:r>
              <a:rPr lang="en-AU" altLang="en-US" dirty="0">
                <a:ea typeface="MS PGothic" charset="-128"/>
              </a:rPr>
              <a:t>, where </a:t>
            </a:r>
            <a:r>
              <a:rPr lang="en-AU" altLang="en-US" dirty="0">
                <a:latin typeface="Courier New" charset="0"/>
                <a:ea typeface="MS PGothic" charset="-128"/>
              </a:rPr>
              <a:t>0</a:t>
            </a:r>
            <a:r>
              <a:rPr lang="en-AU" altLang="en-US" dirty="0">
                <a:latin typeface="Courier New" charset="0"/>
                <a:ea typeface="MS PGothic" charset="-128"/>
                <a:cs typeface="Courier New" charset="0"/>
              </a:rPr>
              <a:t>≤</a:t>
            </a:r>
            <a:r>
              <a:rPr lang="en-AU" altLang="en-US" dirty="0">
                <a:latin typeface="Courier New" charset="0"/>
                <a:ea typeface="MS PGothic" charset="-128"/>
              </a:rPr>
              <a:t>M&lt;n</a:t>
            </a:r>
            <a:endParaRPr lang="en-AU" altLang="en-US" dirty="0">
              <a:ea typeface="MS PGothic" charset="-128"/>
            </a:endParaRPr>
          </a:p>
          <a:p>
            <a:pPr eaLnBrk="1" hangingPunct="1"/>
            <a:r>
              <a:rPr lang="en-AU" altLang="en-US" dirty="0">
                <a:ea typeface="MS PGothic" charset="-128"/>
              </a:rPr>
              <a:t>to decrypt the ciphertext C the owner:</a:t>
            </a:r>
          </a:p>
          <a:p>
            <a:pPr lvl="1" eaLnBrk="1" hangingPunct="1"/>
            <a:r>
              <a:rPr lang="en-AU" altLang="en-US" dirty="0">
                <a:ea typeface="MS PGothic" charset="-128"/>
              </a:rPr>
              <a:t>uses the private key </a:t>
            </a:r>
            <a:r>
              <a:rPr lang="en-AU" altLang="en-US" dirty="0">
                <a:latin typeface="Courier New" charset="0"/>
                <a:ea typeface="MS PGothic" charset="-128"/>
              </a:rPr>
              <a:t>PR={</a:t>
            </a:r>
            <a:r>
              <a:rPr lang="en-AU" altLang="en-US" dirty="0" err="1">
                <a:latin typeface="Courier New" charset="0"/>
                <a:ea typeface="MS PGothic" charset="-128"/>
              </a:rPr>
              <a:t>d,n</a:t>
            </a:r>
            <a:r>
              <a:rPr lang="en-AU" altLang="en-US" dirty="0">
                <a:latin typeface="Courier New" charset="0"/>
                <a:ea typeface="MS PGothic" charset="-128"/>
              </a:rPr>
              <a:t>}</a:t>
            </a:r>
            <a:r>
              <a:rPr lang="en-AU" altLang="en-US" dirty="0">
                <a:ea typeface="MS PGothic" charset="-128"/>
              </a:rPr>
              <a:t> </a:t>
            </a:r>
          </a:p>
          <a:p>
            <a:pPr lvl="1" eaLnBrk="1" hangingPunct="1"/>
            <a:r>
              <a:rPr lang="en-AU" altLang="en-US" dirty="0">
                <a:ea typeface="MS PGothic" charset="-128"/>
              </a:rPr>
              <a:t>computes:  </a:t>
            </a:r>
            <a:r>
              <a:rPr lang="en-AU" altLang="en-US" dirty="0">
                <a:solidFill>
                  <a:srgbClr val="003399"/>
                </a:solidFill>
                <a:latin typeface="Courier New" charset="0"/>
                <a:ea typeface="MS PGothic" charset="-128"/>
              </a:rPr>
              <a:t>M</a:t>
            </a:r>
            <a:r>
              <a:rPr lang="en-AU" altLang="en-US" dirty="0">
                <a:latin typeface="Courier New" charset="0"/>
                <a:ea typeface="MS PGothic" charset="-128"/>
              </a:rPr>
              <a:t> = C</a:t>
            </a:r>
            <a:r>
              <a:rPr lang="en-AU" altLang="en-US" baseline="30000" dirty="0">
                <a:latin typeface="Courier New" charset="0"/>
                <a:ea typeface="MS PGothic" charset="-128"/>
              </a:rPr>
              <a:t>d</a:t>
            </a:r>
            <a:r>
              <a:rPr lang="en-AU" altLang="en-US" dirty="0">
                <a:latin typeface="Courier New" charset="0"/>
                <a:ea typeface="MS PGothic" charset="-128"/>
              </a:rPr>
              <a:t> mod n</a:t>
            </a:r>
            <a:r>
              <a:rPr lang="en-AU" altLang="en-US" dirty="0">
                <a:ea typeface="MS PGothic" charset="-128"/>
              </a:rPr>
              <a:t> </a:t>
            </a:r>
          </a:p>
          <a:p>
            <a:pPr lvl="1" eaLnBrk="1" hangingPunct="1">
              <a:buFont typeface="Arial" charset="0"/>
              <a:buNone/>
            </a:pPr>
            <a:r>
              <a:rPr lang="en-AU" altLang="en-US" dirty="0">
                <a:solidFill>
                  <a:srgbClr val="003399"/>
                </a:solidFill>
                <a:latin typeface="Courier New" charset="0"/>
                <a:ea typeface="MS PGothic" charset="-128"/>
              </a:rPr>
              <a:t> </a:t>
            </a:r>
            <a:r>
              <a:rPr lang="en-AU" altLang="en-US" sz="2400" dirty="0">
                <a:solidFill>
                  <a:srgbClr val="003399"/>
                </a:solidFill>
                <a:latin typeface="Courier New" charset="0"/>
                <a:ea typeface="MS PGothic" charset="-128"/>
              </a:rPr>
              <a:t>         </a:t>
            </a:r>
            <a:r>
              <a:rPr lang="en-AU" altLang="en-US" sz="1800" dirty="0">
                <a:solidFill>
                  <a:srgbClr val="003399"/>
                </a:solidFill>
                <a:latin typeface="Courier New" charset="0"/>
                <a:ea typeface="MS PGothic" charset="-128"/>
              </a:rPr>
              <a:t>  </a:t>
            </a:r>
            <a:r>
              <a:rPr lang="en-AU" altLang="en-US" sz="2000" dirty="0">
                <a:solidFill>
                  <a:srgbClr val="003399"/>
                </a:solidFill>
                <a:latin typeface="Courier New" charset="0"/>
                <a:ea typeface="MS PGothic" charset="-128"/>
              </a:rPr>
              <a:t>  </a:t>
            </a:r>
            <a:r>
              <a:rPr lang="en-AU" altLang="en-US" dirty="0">
                <a:latin typeface="Courier New" charset="0"/>
                <a:ea typeface="MS PGothic" charset="-128"/>
              </a:rPr>
              <a:t>=(M</a:t>
            </a:r>
            <a:r>
              <a:rPr lang="en-AU" altLang="en-US" baseline="30000" dirty="0">
                <a:latin typeface="Courier New" charset="0"/>
                <a:ea typeface="MS PGothic" charset="-128"/>
              </a:rPr>
              <a:t>e </a:t>
            </a:r>
            <a:r>
              <a:rPr lang="en-AU" altLang="en-US" dirty="0">
                <a:latin typeface="Courier New" charset="0"/>
                <a:ea typeface="MS PGothic" charset="-128"/>
              </a:rPr>
              <a:t>mod n)</a:t>
            </a:r>
            <a:r>
              <a:rPr lang="en-AU" altLang="en-US" baseline="30000" dirty="0">
                <a:latin typeface="Courier New" charset="0"/>
                <a:ea typeface="MS PGothic" charset="-128"/>
              </a:rPr>
              <a:t>d</a:t>
            </a:r>
            <a:r>
              <a:rPr lang="en-AU" altLang="en-US" dirty="0">
                <a:latin typeface="Courier New" charset="0"/>
                <a:ea typeface="MS PGothic" charset="-128"/>
              </a:rPr>
              <a:t> mod n</a:t>
            </a:r>
          </a:p>
          <a:p>
            <a:pPr lvl="1" eaLnBrk="1" hangingPunct="1">
              <a:buFont typeface="Arial" charset="0"/>
              <a:buNone/>
            </a:pPr>
            <a:r>
              <a:rPr lang="en-AU" altLang="en-US" sz="2000" dirty="0">
                <a:solidFill>
                  <a:srgbClr val="003399"/>
                </a:solidFill>
                <a:latin typeface="Courier New" charset="0"/>
                <a:ea typeface="MS PGothic" charset="-128"/>
              </a:rPr>
              <a:t> 			 </a:t>
            </a:r>
            <a:r>
              <a:rPr lang="en-AU" altLang="en-US" dirty="0">
                <a:latin typeface="Courier New" charset="0"/>
                <a:ea typeface="MS PGothic" charset="-128"/>
              </a:rPr>
              <a:t>=(M</a:t>
            </a:r>
            <a:r>
              <a:rPr lang="en-AU" altLang="en-US" baseline="30000" dirty="0">
                <a:latin typeface="Courier New" charset="0"/>
                <a:ea typeface="MS PGothic" charset="-128"/>
              </a:rPr>
              <a:t>e</a:t>
            </a:r>
            <a:r>
              <a:rPr lang="en-AU" altLang="en-US" dirty="0">
                <a:latin typeface="Courier New" charset="0"/>
                <a:ea typeface="MS PGothic" charset="-128"/>
              </a:rPr>
              <a:t>)</a:t>
            </a:r>
            <a:r>
              <a:rPr lang="en-AU" altLang="en-US" baseline="30000" dirty="0">
                <a:latin typeface="Courier New" charset="0"/>
                <a:ea typeface="MS PGothic" charset="-128"/>
              </a:rPr>
              <a:t>d</a:t>
            </a:r>
            <a:r>
              <a:rPr lang="en-AU" altLang="en-US" dirty="0">
                <a:latin typeface="Courier New" charset="0"/>
                <a:ea typeface="MS PGothic" charset="-128"/>
              </a:rPr>
              <a:t> mod n</a:t>
            </a:r>
          </a:p>
          <a:p>
            <a:pPr lvl="1" eaLnBrk="1" hangingPunct="1">
              <a:buFont typeface="Arial" charset="0"/>
              <a:buNone/>
            </a:pPr>
            <a:r>
              <a:rPr lang="en-AU" altLang="en-US" sz="2000" dirty="0">
                <a:solidFill>
                  <a:srgbClr val="003399"/>
                </a:solidFill>
                <a:latin typeface="Courier New" charset="0"/>
                <a:ea typeface="MS PGothic" charset="-128"/>
              </a:rPr>
              <a:t> 			 </a:t>
            </a:r>
            <a:r>
              <a:rPr lang="en-AU" altLang="en-US" dirty="0">
                <a:latin typeface="Courier New" charset="0"/>
                <a:ea typeface="MS PGothic" charset="-128"/>
              </a:rPr>
              <a:t>= </a:t>
            </a:r>
            <a:r>
              <a:rPr lang="en-AU" altLang="en-US" dirty="0">
                <a:solidFill>
                  <a:srgbClr val="003399"/>
                </a:solidFill>
                <a:latin typeface="Courier New" charset="0"/>
                <a:ea typeface="MS PGothic" charset="-128"/>
              </a:rPr>
              <a:t>M</a:t>
            </a:r>
            <a:r>
              <a:rPr lang="en-AU" altLang="en-US" baseline="30000" dirty="0">
                <a:solidFill>
                  <a:srgbClr val="003399"/>
                </a:solidFill>
                <a:latin typeface="Courier New" charset="0"/>
                <a:ea typeface="MS PGothic" charset="-128"/>
              </a:rPr>
              <a:t>ed</a:t>
            </a:r>
            <a:r>
              <a:rPr lang="en-AU" altLang="en-US" dirty="0">
                <a:solidFill>
                  <a:srgbClr val="003399"/>
                </a:solidFill>
                <a:latin typeface="Courier New" charset="0"/>
                <a:ea typeface="MS PGothic" charset="-128"/>
              </a:rPr>
              <a:t> mod n</a:t>
            </a:r>
            <a:endParaRPr lang="en-AU" altLang="en-US" dirty="0">
              <a:solidFill>
                <a:srgbClr val="003399"/>
              </a:solidFill>
              <a:ea typeface="MS PGothic" charset="-128"/>
            </a:endParaRPr>
          </a:p>
        </p:txBody>
      </p:sp>
      <p:sp>
        <p:nvSpPr>
          <p:cNvPr id="1638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6D02CF55-F592-0F41-AA30-C079D3BEBE3A}" type="slidenum">
              <a:rPr lang="en-US" altLang="en-US" sz="1200">
                <a:solidFill>
                  <a:srgbClr val="898989"/>
                </a:solidFill>
                <a:latin typeface="Arial" charset="0"/>
              </a:rPr>
              <a:pPr eaLnBrk="1" hangingPunct="1">
                <a:spcBef>
                  <a:spcPct val="0"/>
                </a:spcBef>
                <a:buFontTx/>
                <a:buNone/>
              </a:pPr>
              <a:t>11</a:t>
            </a:fld>
            <a:endParaRPr lang="en-US" altLang="en-US" sz="1200">
              <a:solidFill>
                <a:srgbClr val="898989"/>
              </a:solid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altLang="en-US"/>
              <a:t>RSA Example - Key Setup</a:t>
            </a:r>
          </a:p>
        </p:txBody>
      </p:sp>
      <p:sp>
        <p:nvSpPr>
          <p:cNvPr id="18435" name="Rectangle 3"/>
          <p:cNvSpPr>
            <a:spLocks noGrp="1" noChangeArrowheads="1"/>
          </p:cNvSpPr>
          <p:nvPr>
            <p:ph idx="1"/>
          </p:nvPr>
        </p:nvSpPr>
        <p:spPr>
          <a:xfrm>
            <a:off x="457200" y="1676400"/>
            <a:ext cx="8382000" cy="4454525"/>
          </a:xfrm>
        </p:spPr>
        <p:txBody>
          <a:bodyPr/>
          <a:lstStyle/>
          <a:p>
            <a:pPr marL="609600" indent="-609600" eaLnBrk="1" hangingPunct="1">
              <a:lnSpc>
                <a:spcPct val="90000"/>
              </a:lnSpc>
              <a:buFontTx/>
              <a:buAutoNum type="arabicPeriod"/>
            </a:pPr>
            <a:r>
              <a:rPr lang="en-AU" altLang="en-US" sz="2800" dirty="0">
                <a:ea typeface="MS PGothic" charset="-128"/>
              </a:rPr>
              <a:t>Select primes: </a:t>
            </a:r>
            <a:r>
              <a:rPr lang="en-AU" altLang="en-US" sz="2800" i="1" dirty="0">
                <a:latin typeface="Courier New" charset="0"/>
                <a:ea typeface="MS PGothic" charset="-128"/>
              </a:rPr>
              <a:t>p</a:t>
            </a:r>
            <a:r>
              <a:rPr lang="en-AU" altLang="en-US" sz="2800" dirty="0">
                <a:latin typeface="Courier New" charset="0"/>
                <a:ea typeface="MS PGothic" charset="-128"/>
              </a:rPr>
              <a:t>=17 &amp; </a:t>
            </a:r>
            <a:r>
              <a:rPr lang="en-AU" altLang="en-US" sz="2800" i="1" dirty="0">
                <a:latin typeface="Courier New" charset="0"/>
                <a:ea typeface="MS PGothic" charset="-128"/>
              </a:rPr>
              <a:t>q</a:t>
            </a:r>
            <a:r>
              <a:rPr lang="en-AU" altLang="en-US" sz="2800" dirty="0">
                <a:latin typeface="Courier New" charset="0"/>
                <a:ea typeface="MS PGothic" charset="-128"/>
              </a:rPr>
              <a:t>=11</a:t>
            </a:r>
            <a:endParaRPr lang="en-AU" altLang="en-US" sz="2800" dirty="0">
              <a:ea typeface="MS PGothic" charset="-128"/>
            </a:endParaRPr>
          </a:p>
          <a:p>
            <a:pPr marL="609600" indent="-609600" eaLnBrk="1" hangingPunct="1">
              <a:lnSpc>
                <a:spcPct val="90000"/>
              </a:lnSpc>
              <a:buFontTx/>
              <a:buAutoNum type="arabicPeriod"/>
            </a:pPr>
            <a:r>
              <a:rPr lang="en-US" altLang="en-US" sz="2800" dirty="0">
                <a:ea typeface="MS PGothic" charset="-128"/>
              </a:rPr>
              <a:t>Calculate	</a:t>
            </a:r>
            <a:r>
              <a:rPr lang="en-AU" altLang="en-US" sz="2800" i="1" dirty="0">
                <a:latin typeface="Courier New" charset="0"/>
                <a:ea typeface="MS PGothic" charset="-128"/>
              </a:rPr>
              <a:t>n </a:t>
            </a:r>
            <a:r>
              <a:rPr lang="en-AU" altLang="en-US" sz="2800" dirty="0">
                <a:latin typeface="Courier New" charset="0"/>
                <a:ea typeface="MS PGothic" charset="-128"/>
              </a:rPr>
              <a:t>= </a:t>
            </a:r>
            <a:r>
              <a:rPr lang="en-AU" altLang="en-US" sz="2800" i="1" dirty="0" err="1">
                <a:latin typeface="Courier New" charset="0"/>
                <a:ea typeface="MS PGothic" charset="-128"/>
              </a:rPr>
              <a:t>pq</a:t>
            </a:r>
            <a:r>
              <a:rPr lang="en-AU" altLang="en-US" sz="2800" i="1" dirty="0">
                <a:latin typeface="Courier New" charset="0"/>
                <a:ea typeface="MS PGothic" charset="-128"/>
              </a:rPr>
              <a:t> </a:t>
            </a:r>
            <a:r>
              <a:rPr lang="en-AU" altLang="en-US" sz="2800" dirty="0">
                <a:latin typeface="Courier New" charset="0"/>
                <a:ea typeface="MS PGothic" charset="-128"/>
              </a:rPr>
              <a:t>=17</a:t>
            </a:r>
            <a:r>
              <a:rPr lang="en-US" altLang="en-US" sz="2800" dirty="0">
                <a:latin typeface="Courier New" charset="0"/>
                <a:ea typeface="MS PGothic" charset="-128"/>
                <a:cs typeface="Arial" charset="0"/>
              </a:rPr>
              <a:t> x </a:t>
            </a:r>
            <a:r>
              <a:rPr lang="en-AU" altLang="en-US" sz="2800" dirty="0">
                <a:latin typeface="Courier New" charset="0"/>
                <a:ea typeface="MS PGothic" charset="-128"/>
              </a:rPr>
              <a:t>11=187</a:t>
            </a:r>
          </a:p>
          <a:p>
            <a:pPr marL="609600" indent="-609600" eaLnBrk="1" hangingPunct="1">
              <a:lnSpc>
                <a:spcPct val="90000"/>
              </a:lnSpc>
              <a:buFontTx/>
              <a:buAutoNum type="arabicPeriod"/>
            </a:pPr>
            <a:r>
              <a:rPr lang="en-US" altLang="en-US" sz="2800" dirty="0">
                <a:ea typeface="MS PGothic" charset="-128"/>
              </a:rPr>
              <a:t>Calculate	</a:t>
            </a:r>
            <a:r>
              <a:rPr lang="en-AU" altLang="en-US" sz="2800" dirty="0">
                <a:latin typeface="Courier New" charset="0"/>
                <a:ea typeface="MS PGothic" charset="-128"/>
              </a:rPr>
              <a:t>ø(</a:t>
            </a:r>
            <a:r>
              <a:rPr lang="en-AU" altLang="en-US" sz="2800" i="1" dirty="0">
                <a:latin typeface="Courier New" charset="0"/>
                <a:ea typeface="MS PGothic" charset="-128"/>
              </a:rPr>
              <a:t>n</a:t>
            </a:r>
            <a:r>
              <a:rPr lang="en-AU" altLang="en-US" sz="2800" dirty="0">
                <a:latin typeface="Courier New" charset="0"/>
                <a:ea typeface="MS PGothic" charset="-128"/>
              </a:rPr>
              <a:t>)=(</a:t>
            </a:r>
            <a:r>
              <a:rPr lang="en-AU" altLang="en-US" sz="2800" i="1" dirty="0">
                <a:latin typeface="Courier New" charset="0"/>
                <a:ea typeface="MS PGothic" charset="-128"/>
              </a:rPr>
              <a:t>p–</a:t>
            </a:r>
            <a:r>
              <a:rPr lang="en-AU" altLang="en-US" sz="2800" dirty="0">
                <a:latin typeface="Courier New" charset="0"/>
                <a:ea typeface="MS PGothic" charset="-128"/>
              </a:rPr>
              <a:t>1)(</a:t>
            </a:r>
            <a:r>
              <a:rPr lang="en-AU" altLang="en-US" sz="2800" i="1" dirty="0">
                <a:latin typeface="Courier New" charset="0"/>
                <a:ea typeface="MS PGothic" charset="-128"/>
              </a:rPr>
              <a:t>q-</a:t>
            </a:r>
            <a:r>
              <a:rPr lang="en-AU" altLang="en-US" sz="2800" dirty="0">
                <a:latin typeface="Courier New" charset="0"/>
                <a:ea typeface="MS PGothic" charset="-128"/>
              </a:rPr>
              <a:t>1)=16</a:t>
            </a:r>
            <a:r>
              <a:rPr lang="en-US" altLang="en-US" sz="2800" dirty="0">
                <a:latin typeface="Courier New" charset="0"/>
                <a:ea typeface="MS PGothic" charset="-128"/>
              </a:rPr>
              <a:t>*</a:t>
            </a:r>
            <a:r>
              <a:rPr lang="en-AU" altLang="en-US" sz="2800" dirty="0">
                <a:latin typeface="Courier New" charset="0"/>
                <a:ea typeface="MS PGothic" charset="-128"/>
              </a:rPr>
              <a:t>10=160</a:t>
            </a:r>
          </a:p>
          <a:p>
            <a:pPr marL="400050" lvl="1" indent="0" eaLnBrk="1" hangingPunct="1">
              <a:lnSpc>
                <a:spcPct val="90000"/>
              </a:lnSpc>
              <a:buNone/>
            </a:pPr>
            <a:r>
              <a:rPr lang="en-AU" altLang="en-US" sz="2400" dirty="0">
                <a:ea typeface="MS PGothic" charset="-128"/>
              </a:rPr>
              <a:t>    (// Euler Totient Function)</a:t>
            </a:r>
            <a:endParaRPr lang="en-AU" altLang="en-US" sz="2400" dirty="0">
              <a:latin typeface="Courier New" charset="0"/>
              <a:ea typeface="MS PGothic" charset="-128"/>
            </a:endParaRPr>
          </a:p>
          <a:p>
            <a:pPr marL="609600" indent="-609600" eaLnBrk="1" hangingPunct="1">
              <a:lnSpc>
                <a:spcPct val="90000"/>
              </a:lnSpc>
              <a:buFontTx/>
              <a:buAutoNum type="arabicPeriod"/>
            </a:pPr>
            <a:r>
              <a:rPr lang="en-AU" altLang="en-US" sz="2800" dirty="0">
                <a:ea typeface="MS PGothic" charset="-128"/>
              </a:rPr>
              <a:t>Select </a:t>
            </a:r>
            <a:r>
              <a:rPr lang="en-AU" altLang="en-US" sz="2800" dirty="0">
                <a:latin typeface="Courier New" charset="0"/>
                <a:ea typeface="MS PGothic" charset="-128"/>
              </a:rPr>
              <a:t>e</a:t>
            </a:r>
            <a:r>
              <a:rPr lang="en-AU" altLang="en-US" sz="2800" dirty="0">
                <a:ea typeface="MS PGothic" charset="-128"/>
              </a:rPr>
              <a:t>:</a:t>
            </a:r>
            <a:r>
              <a:rPr lang="en-AU" altLang="en-US" sz="2800" i="1" dirty="0">
                <a:ea typeface="MS PGothic" charset="-128"/>
              </a:rPr>
              <a:t> </a:t>
            </a:r>
            <a:r>
              <a:rPr lang="en-AU" altLang="en-US" sz="2800" dirty="0" err="1">
                <a:latin typeface="Courier New" charset="0"/>
                <a:ea typeface="MS PGothic" charset="-128"/>
              </a:rPr>
              <a:t>gcd</a:t>
            </a:r>
            <a:r>
              <a:rPr lang="en-AU" altLang="en-US" sz="2800" dirty="0">
                <a:latin typeface="Courier New" charset="0"/>
                <a:ea typeface="MS PGothic" charset="-128"/>
              </a:rPr>
              <a:t>(e,160)=1; </a:t>
            </a:r>
            <a:r>
              <a:rPr lang="en-AU" altLang="en-US" sz="2800" dirty="0">
                <a:ea typeface="MS PGothic" charset="-128"/>
              </a:rPr>
              <a:t>choose </a:t>
            </a:r>
            <a:r>
              <a:rPr lang="en-AU" altLang="en-US" sz="2800" i="1" dirty="0">
                <a:latin typeface="Courier New" charset="0"/>
                <a:ea typeface="MS PGothic" charset="-128"/>
              </a:rPr>
              <a:t>e</a:t>
            </a:r>
            <a:r>
              <a:rPr lang="en-AU" altLang="en-US" sz="2800" dirty="0">
                <a:latin typeface="Courier New" charset="0"/>
                <a:ea typeface="MS PGothic" charset="-128"/>
              </a:rPr>
              <a:t>=</a:t>
            </a:r>
            <a:r>
              <a:rPr lang="en-AU" altLang="en-US" sz="2800" dirty="0">
                <a:solidFill>
                  <a:srgbClr val="7030A0"/>
                </a:solidFill>
                <a:latin typeface="Courier New" charset="0"/>
                <a:ea typeface="MS PGothic" charset="-128"/>
              </a:rPr>
              <a:t>7</a:t>
            </a:r>
            <a:endParaRPr lang="en-AU" altLang="en-US" sz="2800" dirty="0">
              <a:solidFill>
                <a:srgbClr val="7030A0"/>
              </a:solidFill>
              <a:ea typeface="MS PGothic" charset="-128"/>
            </a:endParaRPr>
          </a:p>
          <a:p>
            <a:pPr marL="609600" indent="-609600" eaLnBrk="1" hangingPunct="1">
              <a:lnSpc>
                <a:spcPct val="90000"/>
              </a:lnSpc>
              <a:buFontTx/>
              <a:buAutoNum type="arabicPeriod"/>
            </a:pPr>
            <a:r>
              <a:rPr lang="en-AU" altLang="en-US" sz="2800" dirty="0">
                <a:ea typeface="MS PGothic" charset="-128"/>
              </a:rPr>
              <a:t>Determine </a:t>
            </a:r>
            <a:r>
              <a:rPr lang="en-AU" altLang="en-US" sz="2800" dirty="0">
                <a:latin typeface="Courier New" charset="0"/>
                <a:ea typeface="MS PGothic" charset="-128"/>
              </a:rPr>
              <a:t>d</a:t>
            </a:r>
            <a:r>
              <a:rPr lang="en-AU" altLang="en-US" sz="2800" dirty="0">
                <a:ea typeface="MS PGothic" charset="-128"/>
              </a:rPr>
              <a:t>:</a:t>
            </a:r>
            <a:r>
              <a:rPr lang="en-AU" altLang="en-US" sz="2800" i="1" dirty="0">
                <a:ea typeface="MS PGothic" charset="-128"/>
              </a:rPr>
              <a:t> </a:t>
            </a:r>
            <a:r>
              <a:rPr lang="en-AU" altLang="en-US" sz="2800" i="1" dirty="0" err="1">
                <a:latin typeface="Courier New" charset="0"/>
                <a:ea typeface="MS PGothic" charset="-128"/>
              </a:rPr>
              <a:t>d.e</a:t>
            </a:r>
            <a:r>
              <a:rPr lang="el-GR" altLang="en-US" sz="2800" dirty="0">
                <a:ea typeface="MS PGothic" charset="-128"/>
              </a:rPr>
              <a:t> ≡ </a:t>
            </a:r>
            <a:r>
              <a:rPr lang="en-AU" altLang="en-US" sz="2800" dirty="0">
                <a:latin typeface="Courier New" charset="0"/>
                <a:ea typeface="MS PGothic" charset="-128"/>
              </a:rPr>
              <a:t>1 mod </a:t>
            </a:r>
            <a:r>
              <a:rPr lang="en-AU" altLang="en-US" sz="2800" dirty="0">
                <a:solidFill>
                  <a:srgbClr val="003399"/>
                </a:solidFill>
                <a:latin typeface="Courier New" charset="0"/>
                <a:ea typeface="MS PGothic" charset="-128"/>
              </a:rPr>
              <a:t>160</a:t>
            </a:r>
            <a:r>
              <a:rPr lang="en-AU" altLang="en-US" sz="2800" dirty="0">
                <a:solidFill>
                  <a:srgbClr val="003399"/>
                </a:solidFill>
                <a:ea typeface="MS PGothic" charset="-128"/>
              </a:rPr>
              <a:t> </a:t>
            </a:r>
            <a:r>
              <a:rPr lang="en-AU" altLang="en-US" sz="2800" dirty="0">
                <a:ea typeface="MS PGothic" charset="-128"/>
              </a:rPr>
              <a:t>and </a:t>
            </a:r>
            <a:r>
              <a:rPr lang="en-AU" altLang="en-US" sz="2800" i="1" dirty="0">
                <a:latin typeface="Courier New" charset="0"/>
                <a:ea typeface="MS PGothic" charset="-128"/>
              </a:rPr>
              <a:t>d </a:t>
            </a:r>
            <a:r>
              <a:rPr lang="en-AU" altLang="en-US" sz="2800" dirty="0">
                <a:latin typeface="Courier New" charset="0"/>
                <a:ea typeface="MS PGothic" charset="-128"/>
              </a:rPr>
              <a:t>&lt; 160</a:t>
            </a:r>
            <a:r>
              <a:rPr lang="en-AU" altLang="en-US" sz="2800" dirty="0">
                <a:ea typeface="MS PGothic" charset="-128"/>
              </a:rPr>
              <a:t> Value is </a:t>
            </a:r>
            <a:r>
              <a:rPr lang="en-AU" altLang="en-US" sz="2800" dirty="0">
                <a:latin typeface="Courier New" charset="0"/>
                <a:ea typeface="MS PGothic" charset="-128"/>
              </a:rPr>
              <a:t>d=23</a:t>
            </a:r>
            <a:r>
              <a:rPr lang="en-AU" altLang="en-US" sz="2800" dirty="0">
                <a:ea typeface="MS PGothic" charset="-128"/>
              </a:rPr>
              <a:t> since </a:t>
            </a:r>
            <a:r>
              <a:rPr lang="en-AU" altLang="en-US" sz="2800" dirty="0">
                <a:latin typeface="Courier New" charset="0"/>
                <a:ea typeface="MS PGothic" charset="-128"/>
              </a:rPr>
              <a:t>23</a:t>
            </a:r>
            <a:r>
              <a:rPr lang="en-US" altLang="en-US" sz="2800" dirty="0">
                <a:latin typeface="Courier New" charset="0"/>
                <a:ea typeface="MS PGothic" charset="-128"/>
              </a:rPr>
              <a:t>*</a:t>
            </a:r>
            <a:r>
              <a:rPr lang="en-AU" altLang="en-US" sz="2800" dirty="0">
                <a:latin typeface="Courier New" charset="0"/>
                <a:ea typeface="MS PGothic" charset="-128"/>
              </a:rPr>
              <a:t>7=161= 1</a:t>
            </a:r>
            <a:r>
              <a:rPr lang="en-US" altLang="en-US" sz="2800" dirty="0">
                <a:latin typeface="Courier New" charset="0"/>
                <a:ea typeface="MS PGothic" charset="-128"/>
              </a:rPr>
              <a:t>*</a:t>
            </a:r>
            <a:r>
              <a:rPr lang="en-AU" altLang="en-US" sz="2800" dirty="0">
                <a:latin typeface="Courier New" charset="0"/>
                <a:ea typeface="MS PGothic" charset="-128"/>
              </a:rPr>
              <a:t>160+1</a:t>
            </a:r>
          </a:p>
          <a:p>
            <a:pPr marL="400050" lvl="1" indent="0" eaLnBrk="1" hangingPunct="1">
              <a:lnSpc>
                <a:spcPct val="90000"/>
              </a:lnSpc>
              <a:buFont typeface="Arial" charset="0"/>
              <a:buNone/>
            </a:pPr>
            <a:r>
              <a:rPr lang="en-AU" altLang="en-US" sz="2400" dirty="0">
                <a:latin typeface="Courier New" charset="0"/>
                <a:ea typeface="MS PGothic" charset="-128"/>
              </a:rPr>
              <a:t> (extended Euclid’s algorithm </a:t>
            </a:r>
            <a:r>
              <a:rPr lang="en-AU" altLang="en-US" sz="2400" dirty="0" err="1">
                <a:solidFill>
                  <a:srgbClr val="003399"/>
                </a:solidFill>
                <a:latin typeface="Courier New" charset="0"/>
                <a:ea typeface="MS PGothic" charset="-128"/>
              </a:rPr>
              <a:t>a</a:t>
            </a:r>
            <a:r>
              <a:rPr lang="en-AU" altLang="en-US" sz="2400" dirty="0" err="1">
                <a:latin typeface="Courier New" charset="0"/>
                <a:ea typeface="MS PGothic" charset="-128"/>
              </a:rPr>
              <a:t>x+</a:t>
            </a:r>
            <a:r>
              <a:rPr lang="en-AU" altLang="en-US" sz="2400" dirty="0" err="1">
                <a:solidFill>
                  <a:srgbClr val="7030A0"/>
                </a:solidFill>
                <a:latin typeface="Courier New" charset="0"/>
                <a:ea typeface="MS PGothic" charset="-128"/>
              </a:rPr>
              <a:t>b</a:t>
            </a:r>
            <a:r>
              <a:rPr lang="en-AU" altLang="en-US" sz="2400" dirty="0" err="1">
                <a:latin typeface="Courier New" charset="0"/>
                <a:ea typeface="MS PGothic" charset="-128"/>
              </a:rPr>
              <a:t>y</a:t>
            </a:r>
            <a:r>
              <a:rPr lang="en-AU" altLang="en-US" sz="2400" dirty="0">
                <a:latin typeface="Courier New" charset="0"/>
                <a:ea typeface="MS PGothic" charset="-128"/>
              </a:rPr>
              <a:t>=1)</a:t>
            </a:r>
          </a:p>
          <a:p>
            <a:pPr marL="609600" indent="-609600" eaLnBrk="1" hangingPunct="1">
              <a:lnSpc>
                <a:spcPct val="90000"/>
              </a:lnSpc>
              <a:buFontTx/>
              <a:buAutoNum type="arabicPeriod"/>
            </a:pPr>
            <a:r>
              <a:rPr lang="en-US" altLang="en-US" sz="2800" dirty="0">
                <a:ea typeface="MS PGothic" charset="-128"/>
              </a:rPr>
              <a:t>Publish public key </a:t>
            </a:r>
            <a:r>
              <a:rPr lang="en-US" altLang="en-US" sz="2800" dirty="0">
                <a:latin typeface="Courier New" charset="0"/>
                <a:ea typeface="MS PGothic" charset="-128"/>
              </a:rPr>
              <a:t>PU={7,187}</a:t>
            </a:r>
          </a:p>
          <a:p>
            <a:pPr marL="609600" indent="-609600" eaLnBrk="1" hangingPunct="1">
              <a:lnSpc>
                <a:spcPct val="90000"/>
              </a:lnSpc>
              <a:buFontTx/>
              <a:buAutoNum type="arabicPeriod"/>
            </a:pPr>
            <a:r>
              <a:rPr lang="en-US" altLang="en-US" sz="2800" dirty="0">
                <a:ea typeface="MS PGothic" charset="-128"/>
              </a:rPr>
              <a:t>Keep secret private key </a:t>
            </a:r>
            <a:r>
              <a:rPr lang="en-US" altLang="en-US" sz="2800" dirty="0">
                <a:latin typeface="Courier New" charset="0"/>
                <a:ea typeface="MS PGothic" charset="-128"/>
              </a:rPr>
              <a:t>PR={23,</a:t>
            </a:r>
            <a:r>
              <a:rPr lang="en-AU" altLang="en-US" sz="2800" dirty="0">
                <a:latin typeface="Courier New" charset="0"/>
                <a:ea typeface="MS PGothic" charset="-128"/>
              </a:rPr>
              <a:t>187}</a:t>
            </a:r>
          </a:p>
          <a:p>
            <a:pPr marL="609600" indent="-609600" eaLnBrk="1" hangingPunct="1">
              <a:lnSpc>
                <a:spcPct val="90000"/>
              </a:lnSpc>
            </a:pPr>
            <a:endParaRPr lang="en-AU" altLang="en-US" sz="2800" dirty="0">
              <a:ea typeface="MS PGothic" charset="-128"/>
            </a:endParaRPr>
          </a:p>
        </p:txBody>
      </p:sp>
      <p:sp>
        <p:nvSpPr>
          <p:cNvPr id="1843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D021F0A6-3C9B-1046-9B52-C0F3A1632698}" type="slidenum">
              <a:rPr lang="en-US" altLang="en-US" sz="1200">
                <a:solidFill>
                  <a:srgbClr val="898989"/>
                </a:solidFill>
                <a:latin typeface="Arial" charset="0"/>
              </a:rPr>
              <a:pPr eaLnBrk="1" hangingPunct="1">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AU" altLang="en-US"/>
              <a:t>RSA Example - En/Decryption</a:t>
            </a:r>
          </a:p>
        </p:txBody>
      </p:sp>
      <p:sp>
        <p:nvSpPr>
          <p:cNvPr id="19459" name="Rectangle 3"/>
          <p:cNvSpPr>
            <a:spLocks noGrp="1" noChangeArrowheads="1"/>
          </p:cNvSpPr>
          <p:nvPr>
            <p:ph idx="1"/>
          </p:nvPr>
        </p:nvSpPr>
        <p:spPr>
          <a:xfrm>
            <a:off x="457200" y="1600200"/>
            <a:ext cx="8229600" cy="2836863"/>
          </a:xfrm>
        </p:spPr>
        <p:txBody>
          <a:bodyPr/>
          <a:lstStyle/>
          <a:p>
            <a:pPr eaLnBrk="1" hangingPunct="1"/>
            <a:r>
              <a:rPr lang="en-AU" altLang="en-US" dirty="0"/>
              <a:t>sample RSA encryption/decryption</a:t>
            </a:r>
          </a:p>
          <a:p>
            <a:pPr lvl="1" eaLnBrk="1" hangingPunct="1"/>
            <a:r>
              <a:rPr lang="en-US" altLang="en-US" dirty="0">
                <a:latin typeface="Courier New" charset="0"/>
                <a:ea typeface="MS PGothic" charset="-128"/>
              </a:rPr>
              <a:t>PU={7,187}, PR={23,</a:t>
            </a:r>
            <a:r>
              <a:rPr lang="en-AU" altLang="en-US" dirty="0">
                <a:latin typeface="Courier New" charset="0"/>
                <a:ea typeface="MS PGothic" charset="-128"/>
              </a:rPr>
              <a:t>187}</a:t>
            </a:r>
            <a:endParaRPr lang="en-AU" altLang="en-US" dirty="0"/>
          </a:p>
          <a:p>
            <a:pPr eaLnBrk="1" hangingPunct="1"/>
            <a:r>
              <a:rPr lang="en-AU" altLang="en-US" dirty="0"/>
              <a:t>given message  </a:t>
            </a:r>
            <a:r>
              <a:rPr lang="en-AU" altLang="en-US" dirty="0">
                <a:latin typeface="Courier New" charset="0"/>
              </a:rPr>
              <a:t>M = 88</a:t>
            </a:r>
            <a:r>
              <a:rPr lang="en-AU" altLang="en-US" dirty="0"/>
              <a:t> (note </a:t>
            </a:r>
            <a:r>
              <a:rPr lang="en-AU" altLang="en-US" dirty="0">
                <a:latin typeface="Courier New" charset="0"/>
              </a:rPr>
              <a:t>88&lt;187</a:t>
            </a:r>
            <a:r>
              <a:rPr lang="en-AU" altLang="en-US" dirty="0"/>
              <a:t>)</a:t>
            </a:r>
          </a:p>
          <a:p>
            <a:pPr eaLnBrk="1" hangingPunct="1"/>
            <a:r>
              <a:rPr lang="en-AU" altLang="en-US" dirty="0"/>
              <a:t>encryption: </a:t>
            </a:r>
            <a:r>
              <a:rPr lang="en-AU" altLang="en-US" dirty="0">
                <a:latin typeface="Courier New" charset="0"/>
                <a:ea typeface="MS PGothic" charset="-128"/>
              </a:rPr>
              <a:t>C = 88</a:t>
            </a:r>
            <a:r>
              <a:rPr lang="en-AU" altLang="en-US" baseline="30000" dirty="0">
                <a:latin typeface="Courier New" charset="0"/>
                <a:ea typeface="MS PGothic" charset="-128"/>
              </a:rPr>
              <a:t>7</a:t>
            </a:r>
            <a:r>
              <a:rPr lang="en-AU" altLang="en-US" dirty="0">
                <a:latin typeface="Courier New" charset="0"/>
                <a:ea typeface="MS PGothic" charset="-128"/>
              </a:rPr>
              <a:t> mod 187 = 11</a:t>
            </a:r>
            <a:r>
              <a:rPr lang="en-AU" altLang="en-US" dirty="0">
                <a:ea typeface="MS PGothic" charset="-128"/>
              </a:rPr>
              <a:t> </a:t>
            </a:r>
          </a:p>
          <a:p>
            <a:pPr eaLnBrk="1" hangingPunct="1"/>
            <a:r>
              <a:rPr lang="en-AU" altLang="en-US" dirty="0"/>
              <a:t>decryption: </a:t>
            </a:r>
            <a:r>
              <a:rPr lang="en-AU" altLang="en-US" dirty="0">
                <a:latin typeface="Courier New" charset="0"/>
                <a:ea typeface="MS PGothic" charset="-128"/>
              </a:rPr>
              <a:t>M = 11</a:t>
            </a:r>
            <a:r>
              <a:rPr lang="en-AU" altLang="en-US" baseline="30000" dirty="0">
                <a:latin typeface="Courier New" charset="0"/>
                <a:ea typeface="MS PGothic" charset="-128"/>
              </a:rPr>
              <a:t>23</a:t>
            </a:r>
            <a:r>
              <a:rPr lang="en-AU" altLang="en-US" dirty="0">
                <a:latin typeface="Courier New" charset="0"/>
                <a:ea typeface="MS PGothic" charset="-128"/>
              </a:rPr>
              <a:t> mod 187 = 88</a:t>
            </a:r>
            <a:r>
              <a:rPr lang="en-AU" altLang="en-US" dirty="0">
                <a:ea typeface="MS PGothic" charset="-128"/>
              </a:rPr>
              <a:t> </a:t>
            </a:r>
          </a:p>
          <a:p>
            <a:pPr lvl="1" eaLnBrk="1" hangingPunct="1"/>
            <a:endParaRPr lang="en-AU" altLang="en-US" dirty="0">
              <a:ea typeface="MS PGothic" charset="-128"/>
            </a:endParaRPr>
          </a:p>
          <a:p>
            <a:pPr lvl="1" eaLnBrk="1" hangingPunct="1"/>
            <a:endParaRPr lang="en-AU" altLang="en-US" dirty="0">
              <a:ea typeface="MS PGothic" charset="-128"/>
            </a:endParaRPr>
          </a:p>
        </p:txBody>
      </p:sp>
      <p:sp>
        <p:nvSpPr>
          <p:cNvPr id="194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5F1B0692-2FC6-124C-9871-CA056C7FB99E}" type="slidenum">
              <a:rPr lang="en-US" altLang="en-US" sz="1200">
                <a:solidFill>
                  <a:srgbClr val="898989"/>
                </a:solidFill>
                <a:latin typeface="Arial" charset="0"/>
              </a:rPr>
              <a:pPr eaLnBrk="1" hangingPunct="1">
                <a:spcBef>
                  <a:spcPct val="0"/>
                </a:spcBef>
                <a:buFontTx/>
                <a:buNone/>
              </a:pPr>
              <a:t>13</a:t>
            </a:fld>
            <a:endParaRPr lang="en-US" altLang="en-US" sz="1200">
              <a:solidFill>
                <a:srgbClr val="898989"/>
              </a:solidFill>
              <a:latin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365625"/>
            <a:ext cx="7056438"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altLang="en-US"/>
              <a:t>RSA Security</a:t>
            </a:r>
          </a:p>
        </p:txBody>
      </p:sp>
      <p:sp>
        <p:nvSpPr>
          <p:cNvPr id="20483" name="Rectangle 3"/>
          <p:cNvSpPr>
            <a:spLocks noGrp="1" noChangeArrowheads="1"/>
          </p:cNvSpPr>
          <p:nvPr>
            <p:ph idx="1"/>
          </p:nvPr>
        </p:nvSpPr>
        <p:spPr/>
        <p:txBody>
          <a:bodyPr/>
          <a:lstStyle/>
          <a:p>
            <a:pPr eaLnBrk="1" hangingPunct="1"/>
            <a:r>
              <a:rPr lang="en-US" altLang="en-US">
                <a:ea typeface="MS PGothic" charset="-128"/>
              </a:rPr>
              <a:t>possible approaches to attacking RSA are:</a:t>
            </a:r>
          </a:p>
          <a:p>
            <a:pPr lvl="1" eaLnBrk="1" hangingPunct="1"/>
            <a:r>
              <a:rPr lang="en-US" altLang="en-US">
                <a:ea typeface="MS PGothic" charset="-128"/>
              </a:rPr>
              <a:t>brute force key search - infeasible given size of numbers</a:t>
            </a:r>
            <a:endParaRPr lang="en-AU" altLang="en-US">
              <a:ea typeface="MS PGothic" charset="-128"/>
            </a:endParaRPr>
          </a:p>
          <a:p>
            <a:pPr lvl="1" eaLnBrk="1" hangingPunct="1"/>
            <a:r>
              <a:rPr lang="en-AU" altLang="en-US">
                <a:ea typeface="MS PGothic" charset="-128"/>
              </a:rPr>
              <a:t>mathematical attacks - based on difficulty of factoring n to primes p and q</a:t>
            </a:r>
          </a:p>
          <a:p>
            <a:pPr lvl="1" eaLnBrk="1" hangingPunct="1"/>
            <a:r>
              <a:rPr lang="en-US" altLang="en-US">
                <a:ea typeface="MS PGothic" charset="-128"/>
              </a:rPr>
              <a:t>timing attacks - on running of decryption</a:t>
            </a:r>
          </a:p>
          <a:p>
            <a:pPr lvl="1" eaLnBrk="1" hangingPunct="1"/>
            <a:r>
              <a:rPr lang="en-US" altLang="en-US">
                <a:ea typeface="MS PGothic" charset="-128"/>
              </a:rPr>
              <a:t>chosen ciphertext attacks - given properties of RSA</a:t>
            </a:r>
            <a:endParaRPr lang="en-AU" altLang="en-US">
              <a:ea typeface="MS PGothic" charset="-128"/>
            </a:endParaRPr>
          </a:p>
        </p:txBody>
      </p:sp>
      <p:sp>
        <p:nvSpPr>
          <p:cNvPr id="2048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CDBB0A56-2F79-F541-9B22-190A0396D086}" type="slidenum">
              <a:rPr lang="en-US" altLang="en-US" sz="1200">
                <a:solidFill>
                  <a:srgbClr val="898989"/>
                </a:solidFill>
                <a:latin typeface="Arial" charset="0"/>
              </a:rPr>
              <a:pPr eaLnBrk="1" hangingPunct="1">
                <a:spcBef>
                  <a:spcPct val="0"/>
                </a:spcBef>
                <a:buFontTx/>
                <a:buNone/>
              </a:pPr>
              <a:t>14</a:t>
            </a:fld>
            <a:endParaRPr lang="en-US" altLang="en-US" sz="1200">
              <a:solidFill>
                <a:srgbClr val="898989"/>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altLang="en-US">
                <a:ea typeface="MS PGothic" charset="-128"/>
              </a:rPr>
              <a:t>Random Numbers</a:t>
            </a:r>
          </a:p>
        </p:txBody>
      </p:sp>
      <p:sp>
        <p:nvSpPr>
          <p:cNvPr id="21507" name="Rectangle 3"/>
          <p:cNvSpPr>
            <a:spLocks noGrp="1" noChangeArrowheads="1"/>
          </p:cNvSpPr>
          <p:nvPr>
            <p:ph idx="1"/>
          </p:nvPr>
        </p:nvSpPr>
        <p:spPr>
          <a:xfrm>
            <a:off x="179388" y="1676400"/>
            <a:ext cx="8929687" cy="4953000"/>
          </a:xfrm>
        </p:spPr>
        <p:txBody>
          <a:bodyPr/>
          <a:lstStyle/>
          <a:p>
            <a:pPr eaLnBrk="1" hangingPunct="1"/>
            <a:r>
              <a:rPr lang="en-AU" altLang="en-US" sz="2800" dirty="0">
                <a:ea typeface="MS PGothic" charset="-128"/>
              </a:rPr>
              <a:t>many uses of </a:t>
            </a:r>
            <a:r>
              <a:rPr lang="en-AU" altLang="en-US" sz="2800" b="1" dirty="0">
                <a:ea typeface="MS PGothic" charset="-128"/>
              </a:rPr>
              <a:t>random numbers</a:t>
            </a:r>
            <a:r>
              <a:rPr lang="en-AU" altLang="en-US" sz="2800" dirty="0">
                <a:ea typeface="MS PGothic" charset="-128"/>
              </a:rPr>
              <a:t> in cryptography </a:t>
            </a:r>
          </a:p>
          <a:p>
            <a:pPr lvl="1" eaLnBrk="1" hangingPunct="1"/>
            <a:r>
              <a:rPr lang="en-AU" altLang="en-US" sz="2400" dirty="0" err="1">
                <a:ea typeface="MS PGothic" charset="-128"/>
              </a:rPr>
              <a:t>nonces</a:t>
            </a:r>
            <a:r>
              <a:rPr lang="en-AU" altLang="en-US" sz="2400" dirty="0">
                <a:ea typeface="MS PGothic" charset="-128"/>
              </a:rPr>
              <a:t> in authentication protocols to prevent replay</a:t>
            </a:r>
          </a:p>
          <a:p>
            <a:pPr lvl="1" eaLnBrk="1" hangingPunct="1"/>
            <a:r>
              <a:rPr lang="en-AU" altLang="en-US" sz="2400" dirty="0">
                <a:ea typeface="MS PGothic" charset="-128"/>
              </a:rPr>
              <a:t>session keys generation</a:t>
            </a:r>
          </a:p>
          <a:p>
            <a:pPr lvl="1" eaLnBrk="1" hangingPunct="1"/>
            <a:r>
              <a:rPr lang="en-AU" altLang="en-US" sz="2400" dirty="0">
                <a:ea typeface="MS PGothic" charset="-128"/>
              </a:rPr>
              <a:t>generation of keys for public-key encryption algorithms</a:t>
            </a:r>
          </a:p>
          <a:p>
            <a:pPr lvl="1" eaLnBrk="1" hangingPunct="1"/>
            <a:r>
              <a:rPr lang="en-AU" altLang="en-US" sz="2400" dirty="0">
                <a:ea typeface="MS PGothic" charset="-128"/>
              </a:rPr>
              <a:t>keystream for symmetric stream encryption</a:t>
            </a:r>
          </a:p>
          <a:p>
            <a:pPr eaLnBrk="1" hangingPunct="1"/>
            <a:r>
              <a:rPr lang="en-AU" altLang="en-US" sz="2800" dirty="0">
                <a:ea typeface="MS PGothic" charset="-128"/>
              </a:rPr>
              <a:t>two distinct and not necessarily compatible requirements for a sequence of random numbers</a:t>
            </a:r>
          </a:p>
          <a:p>
            <a:pPr lvl="1" eaLnBrk="1" hangingPunct="1"/>
            <a:r>
              <a:rPr lang="en-AU" altLang="en-US" sz="2400" b="1" dirty="0">
                <a:solidFill>
                  <a:srgbClr val="003399"/>
                </a:solidFill>
                <a:ea typeface="MS PGothic" charset="-128"/>
              </a:rPr>
              <a:t>randomness</a:t>
            </a:r>
            <a:r>
              <a:rPr lang="en-AU" altLang="en-US" sz="2400" b="1" dirty="0">
                <a:ea typeface="MS PGothic" charset="-128"/>
              </a:rPr>
              <a:t>: </a:t>
            </a:r>
            <a:r>
              <a:rPr lang="en-AU" altLang="en-US" sz="2400" dirty="0">
                <a:ea typeface="MS PGothic" charset="-128"/>
              </a:rPr>
              <a:t>the sequence of numbers be statistically random </a:t>
            </a:r>
            <a:endParaRPr lang="en-AU" altLang="en-US" sz="2400" b="1" dirty="0">
              <a:ea typeface="MS PGothic" charset="-128"/>
            </a:endParaRPr>
          </a:p>
          <a:p>
            <a:pPr lvl="1" eaLnBrk="1" hangingPunct="1"/>
            <a:r>
              <a:rPr lang="en-AU" altLang="en-US" sz="2400" b="1" dirty="0">
                <a:solidFill>
                  <a:srgbClr val="003399"/>
                </a:solidFill>
                <a:ea typeface="MS PGothic" charset="-128"/>
              </a:rPr>
              <a:t>unpredictability</a:t>
            </a:r>
            <a:r>
              <a:rPr lang="en-AU" altLang="en-US" sz="2400" b="1" dirty="0">
                <a:ea typeface="MS PGothic" charset="-128"/>
              </a:rPr>
              <a:t>:</a:t>
            </a:r>
            <a:r>
              <a:rPr lang="en-AU" altLang="en-US" sz="2000" b="1" dirty="0">
                <a:ea typeface="MS PGothic" charset="-128"/>
              </a:rPr>
              <a:t> </a:t>
            </a:r>
            <a:r>
              <a:rPr lang="en-US" altLang="en-US" sz="2400" dirty="0">
                <a:ea typeface="MS PGothic" charset="-128"/>
              </a:rPr>
              <a:t>the successive members of the sequence are unpredictable</a:t>
            </a:r>
          </a:p>
          <a:p>
            <a:pPr lvl="1" eaLnBrk="1" hangingPunct="1"/>
            <a:endParaRPr lang="en-AU" altLang="en-US" dirty="0">
              <a:ea typeface="MS PGothic" charset="-128"/>
            </a:endParaRPr>
          </a:p>
        </p:txBody>
      </p:sp>
      <p:sp>
        <p:nvSpPr>
          <p:cNvPr id="2150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F6C2EF7D-B145-A54F-BE6E-F87106352072}" type="slidenum">
              <a:rPr lang="en-US" altLang="en-US" sz="1200">
                <a:solidFill>
                  <a:srgbClr val="898989"/>
                </a:solidFill>
                <a:latin typeface="Arial" charset="0"/>
              </a:rPr>
              <a:pPr eaLnBrk="1" hangingPunct="1">
                <a:spcBef>
                  <a:spcPct val="0"/>
                </a:spcBef>
                <a:buFontTx/>
                <a:buNone/>
              </a:pPr>
              <a:t>15</a:t>
            </a:fld>
            <a:endParaRPr lang="en-US" altLang="en-US" sz="1200">
              <a:solidFill>
                <a:srgbClr val="898989"/>
              </a:solid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z="3600"/>
              <a:t>Pseudorandom vs. True Random Numbers</a:t>
            </a:r>
            <a:endParaRPr lang="en-US" altLang="en-US" sz="3600">
              <a:latin typeface="Times-Roman" charset="0"/>
            </a:endParaRPr>
          </a:p>
        </p:txBody>
      </p:sp>
      <p:sp>
        <p:nvSpPr>
          <p:cNvPr id="22531" name="Rectangle 3"/>
          <p:cNvSpPr>
            <a:spLocks noGrp="1" noChangeArrowheads="1"/>
          </p:cNvSpPr>
          <p:nvPr>
            <p:ph idx="1"/>
          </p:nvPr>
        </p:nvSpPr>
        <p:spPr>
          <a:xfrm>
            <a:off x="457200" y="1600200"/>
            <a:ext cx="8507413" cy="4525963"/>
          </a:xfrm>
        </p:spPr>
        <p:txBody>
          <a:bodyPr/>
          <a:lstStyle/>
          <a:p>
            <a:pPr eaLnBrk="1" hangingPunct="1"/>
            <a:r>
              <a:rPr lang="en-US" altLang="en-US" sz="2800" dirty="0">
                <a:solidFill>
                  <a:srgbClr val="003399"/>
                </a:solidFill>
              </a:rPr>
              <a:t>often use </a:t>
            </a:r>
            <a:r>
              <a:rPr lang="en-US" altLang="en-US" sz="2800" dirty="0">
                <a:solidFill>
                  <a:srgbClr val="003399"/>
                </a:solidFill>
                <a:ea typeface="MS PGothic" charset="-128"/>
              </a:rPr>
              <a:t>deterministic </a:t>
            </a:r>
            <a:r>
              <a:rPr lang="en-US" altLang="en-US" sz="2800" dirty="0">
                <a:solidFill>
                  <a:srgbClr val="003399"/>
                </a:solidFill>
              </a:rPr>
              <a:t>algorithms to generate pseudorandom numbers</a:t>
            </a:r>
          </a:p>
          <a:p>
            <a:pPr lvl="1" eaLnBrk="1" hangingPunct="1"/>
            <a:r>
              <a:rPr lang="en-US" altLang="en-US" sz="2400" dirty="0">
                <a:ea typeface="MS PGothic" charset="-128"/>
              </a:rPr>
              <a:t>although are not truly random</a:t>
            </a:r>
          </a:p>
          <a:p>
            <a:pPr lvl="1" eaLnBrk="1" hangingPunct="1"/>
            <a:r>
              <a:rPr lang="en-US" altLang="en-US" sz="2400" dirty="0">
                <a:ea typeface="MS PGothic" charset="-128"/>
              </a:rPr>
              <a:t>can pass many reasonable tests of “randomness”</a:t>
            </a:r>
            <a:endParaRPr lang="en-AU" altLang="en-US" sz="2400" dirty="0">
              <a:ea typeface="MS PGothic" charset="-128"/>
            </a:endParaRPr>
          </a:p>
          <a:p>
            <a:pPr lvl="1" eaLnBrk="1" hangingPunct="1"/>
            <a:r>
              <a:rPr lang="en-US" altLang="en-US" sz="2400" dirty="0">
                <a:ea typeface="MS PGothic" charset="-128"/>
              </a:rPr>
              <a:t>special algorithms, or algorithms based on existing cryptographic algorithms</a:t>
            </a:r>
          </a:p>
          <a:p>
            <a:pPr eaLnBrk="1" hangingPunct="1"/>
            <a:r>
              <a:rPr lang="en-US" altLang="en-US" sz="2800" dirty="0">
                <a:solidFill>
                  <a:srgbClr val="003399"/>
                </a:solidFill>
              </a:rPr>
              <a:t>true random number generators use a nondeterministic source</a:t>
            </a:r>
          </a:p>
          <a:p>
            <a:pPr lvl="1" eaLnBrk="1" hangingPunct="1">
              <a:lnSpc>
                <a:spcPct val="90000"/>
              </a:lnSpc>
            </a:pPr>
            <a:r>
              <a:rPr lang="en-AU" altLang="en-US" sz="2400" dirty="0" err="1"/>
              <a:t>eg</a:t>
            </a:r>
            <a:r>
              <a:rPr lang="en-AU" altLang="en-US" sz="2400" dirty="0"/>
              <a:t>. radiation counters, radio noise, audio noise, thermal noise in diodes, leaky capacitors, mercury discharge tubes</a:t>
            </a:r>
          </a:p>
        </p:txBody>
      </p:sp>
      <p:sp>
        <p:nvSpPr>
          <p:cNvPr id="2253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E3614597-3EC4-4542-AAF9-FBE5F3DBB30D}" type="slidenum">
              <a:rPr lang="en-US" altLang="en-US" sz="1200">
                <a:solidFill>
                  <a:srgbClr val="898989"/>
                </a:solidFill>
                <a:latin typeface="Arial" charset="0"/>
              </a:rPr>
              <a:pPr eaLnBrk="1" hangingPunct="1">
                <a:spcBef>
                  <a:spcPct val="0"/>
                </a:spcBef>
                <a:buFontTx/>
                <a:buNone/>
              </a:pPr>
              <a:t>16</a:t>
            </a:fld>
            <a:endParaRPr lang="en-US" altLang="en-US" sz="1200">
              <a:solidFill>
                <a:srgbClr val="898989"/>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ea typeface="MS PGothic" charset="-128"/>
              </a:rPr>
              <a:t>Cryptographic Hash Functions</a:t>
            </a:r>
            <a:endParaRPr lang="en-AU" altLang="en-US">
              <a:ea typeface="MS PGothic" charset="-128"/>
            </a:endParaRPr>
          </a:p>
        </p:txBody>
      </p:sp>
      <p:sp>
        <p:nvSpPr>
          <p:cNvPr id="23555" name="Rectangle 3"/>
          <p:cNvSpPr>
            <a:spLocks noGrp="1" noChangeArrowheads="1"/>
          </p:cNvSpPr>
          <p:nvPr>
            <p:ph idx="1"/>
          </p:nvPr>
        </p:nvSpPr>
        <p:spPr>
          <a:xfrm>
            <a:off x="179388" y="1700213"/>
            <a:ext cx="8947150" cy="4968875"/>
          </a:xfrm>
        </p:spPr>
        <p:txBody>
          <a:bodyPr/>
          <a:lstStyle/>
          <a:p>
            <a:pPr eaLnBrk="1" hangingPunct="1"/>
            <a:r>
              <a:rPr lang="en-AU" altLang="en-US">
                <a:ea typeface="MS PGothic" charset="-128"/>
              </a:rPr>
              <a:t>condenses variable-length message to fixed size</a:t>
            </a:r>
          </a:p>
          <a:p>
            <a:pPr lvl="1" eaLnBrk="1" hangingPunct="1">
              <a:buFont typeface="Wingdings" charset="2"/>
              <a:buNone/>
            </a:pPr>
            <a:r>
              <a:rPr lang="en-US" altLang="en-US">
                <a:latin typeface="Courier New" charset="0"/>
              </a:rPr>
              <a:t>h = H(M)</a:t>
            </a:r>
            <a:r>
              <a:rPr lang="en-AU" altLang="en-US"/>
              <a:t> </a:t>
            </a:r>
          </a:p>
          <a:p>
            <a:pPr lvl="1" eaLnBrk="1" hangingPunct="1">
              <a:buFont typeface="Wingdings" charset="2"/>
              <a:buNone/>
            </a:pPr>
            <a:endParaRPr lang="en-AU" altLang="en-US"/>
          </a:p>
          <a:p>
            <a:pPr lvl="1" eaLnBrk="1" hangingPunct="1">
              <a:buFont typeface="Wingdings" charset="2"/>
              <a:buNone/>
            </a:pPr>
            <a:endParaRPr lang="en-AU" altLang="en-US"/>
          </a:p>
          <a:p>
            <a:pPr eaLnBrk="1" hangingPunct="1"/>
            <a:endParaRPr lang="en-US" altLang="en-US">
              <a:ea typeface="MS PGothic" charset="-128"/>
            </a:endParaRPr>
          </a:p>
          <a:p>
            <a:pPr eaLnBrk="1" hangingPunct="1"/>
            <a:endParaRPr lang="en-US" altLang="en-US">
              <a:ea typeface="MS PGothic" charset="-128"/>
            </a:endParaRPr>
          </a:p>
          <a:p>
            <a:pPr eaLnBrk="1" hangingPunct="1"/>
            <a:endParaRPr lang="en-US" altLang="en-US">
              <a:ea typeface="MS PGothic" charset="-128"/>
            </a:endParaRPr>
          </a:p>
          <a:p>
            <a:pPr eaLnBrk="1" hangingPunct="1"/>
            <a:r>
              <a:rPr lang="en-US" altLang="en-US">
                <a:ea typeface="MS PGothic" charset="-128"/>
              </a:rPr>
              <a:t>used to detect changes to message (data integrity)</a:t>
            </a:r>
          </a:p>
          <a:p>
            <a:pPr lvl="1" eaLnBrk="1" hangingPunct="1"/>
            <a:endParaRPr lang="en-US" altLang="en-US"/>
          </a:p>
        </p:txBody>
      </p:sp>
      <p:sp>
        <p:nvSpPr>
          <p:cNvPr id="2355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72B19844-1D03-F142-9CDD-8CF63112173B}" type="slidenum">
              <a:rPr lang="en-US" altLang="en-US" sz="1200">
                <a:solidFill>
                  <a:srgbClr val="898989"/>
                </a:solidFill>
                <a:latin typeface="Arial" charset="0"/>
              </a:rPr>
              <a:pPr eaLnBrk="1" hangingPunct="1">
                <a:spcBef>
                  <a:spcPct val="0"/>
                </a:spcBef>
                <a:buFontTx/>
                <a:buNone/>
              </a:pPr>
              <a:t>17</a:t>
            </a:fld>
            <a:endParaRPr lang="en-US" altLang="en-US" sz="1200">
              <a:solidFill>
                <a:srgbClr val="898989"/>
              </a:solidFill>
              <a:latin typeface="Arial" charset="0"/>
            </a:endParaRPr>
          </a:p>
        </p:txBody>
      </p:sp>
      <p:pic>
        <p:nvPicPr>
          <p:cNvPr id="23557"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3635375" y="2393950"/>
            <a:ext cx="2736850" cy="32670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ea typeface="MS PGothic" charset="-128"/>
              </a:rPr>
              <a:t>Other Hash Function Uses</a:t>
            </a:r>
          </a:p>
        </p:txBody>
      </p:sp>
      <p:sp>
        <p:nvSpPr>
          <p:cNvPr id="24579" name="Content Placeholder 2"/>
          <p:cNvSpPr>
            <a:spLocks noGrp="1"/>
          </p:cNvSpPr>
          <p:nvPr>
            <p:ph idx="1"/>
          </p:nvPr>
        </p:nvSpPr>
        <p:spPr/>
        <p:txBody>
          <a:bodyPr/>
          <a:lstStyle/>
          <a:p>
            <a:pPr eaLnBrk="1" hangingPunct="1"/>
            <a:r>
              <a:rPr lang="en-US" altLang="en-US">
                <a:ea typeface="MS PGothic" charset="-128"/>
              </a:rPr>
              <a:t>to create a one-way password file</a:t>
            </a:r>
          </a:p>
          <a:p>
            <a:pPr lvl="1" eaLnBrk="1" hangingPunct="1"/>
            <a:r>
              <a:rPr lang="en-US" altLang="en-US">
                <a:ea typeface="MS PGothic" charset="-128"/>
              </a:rPr>
              <a:t>store hash of password not actual password</a:t>
            </a:r>
            <a:endParaRPr lang="en-US" altLang="en-US" sz="2400">
              <a:ea typeface="MS PGothic" charset="-128"/>
            </a:endParaRPr>
          </a:p>
          <a:p>
            <a:pPr eaLnBrk="1" hangingPunct="1"/>
            <a:r>
              <a:rPr lang="en-US" altLang="en-US">
                <a:ea typeface="MS PGothic" charset="-128"/>
              </a:rPr>
              <a:t>for intrusion detection and virus detection</a:t>
            </a:r>
          </a:p>
          <a:p>
            <a:pPr lvl="1" eaLnBrk="1" hangingPunct="1"/>
            <a:r>
              <a:rPr lang="en-US" altLang="en-US">
                <a:ea typeface="MS PGothic" charset="-128"/>
              </a:rPr>
              <a:t>keep &amp; check hash of files on system</a:t>
            </a:r>
          </a:p>
          <a:p>
            <a:pPr lvl="1" eaLnBrk="1" hangingPunct="1"/>
            <a:r>
              <a:rPr lang="en-US" altLang="en-US">
                <a:ea typeface="MS PGothic" charset="-128"/>
              </a:rPr>
              <a:t>keep H(F) secure, compute and compare later</a:t>
            </a:r>
          </a:p>
          <a:p>
            <a:pPr eaLnBrk="1" hangingPunct="1"/>
            <a:r>
              <a:rPr lang="en-US" altLang="en-US">
                <a:ea typeface="MS PGothic" charset="-128"/>
              </a:rPr>
              <a:t>pseudorandom number generator </a:t>
            </a:r>
          </a:p>
        </p:txBody>
      </p:sp>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85D37DE7-21C0-064B-ADAF-58394400BCE3}" type="slidenum">
              <a:rPr lang="en-US" altLang="en-US" sz="1200">
                <a:solidFill>
                  <a:srgbClr val="898989"/>
                </a:solidFill>
                <a:latin typeface="Arial" charset="0"/>
              </a:rPr>
              <a:pPr eaLnBrk="1" hangingPunct="1">
                <a:spcBef>
                  <a:spcPct val="0"/>
                </a:spcBef>
                <a:buFontTx/>
                <a:buNone/>
              </a:pPr>
              <a:t>18</a:t>
            </a:fld>
            <a:endParaRPr lang="en-US" altLang="en-US" sz="1200">
              <a:solidFill>
                <a:srgbClr val="898989"/>
              </a:solidFill>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Hash Function Requirements</a:t>
            </a:r>
          </a:p>
        </p:txBody>
      </p:sp>
      <p:sp>
        <p:nvSpPr>
          <p:cNvPr id="25603" name="Rectangle 3"/>
          <p:cNvSpPr>
            <a:spLocks noGrp="1" noChangeArrowheads="1"/>
          </p:cNvSpPr>
          <p:nvPr>
            <p:ph idx="1"/>
          </p:nvPr>
        </p:nvSpPr>
        <p:spPr>
          <a:xfrm>
            <a:off x="457200" y="1676400"/>
            <a:ext cx="8229600" cy="4724400"/>
          </a:xfrm>
        </p:spPr>
        <p:txBody>
          <a:bodyPr/>
          <a:lstStyle/>
          <a:p>
            <a:pPr eaLnBrk="1" hangingPunct="1">
              <a:lnSpc>
                <a:spcPct val="90000"/>
              </a:lnSpc>
            </a:pPr>
            <a:r>
              <a:rPr lang="en-US" altLang="en-US" sz="2800" dirty="0"/>
              <a:t>applied to any size data</a:t>
            </a:r>
          </a:p>
          <a:p>
            <a:pPr eaLnBrk="1" hangingPunct="1">
              <a:lnSpc>
                <a:spcPct val="90000"/>
              </a:lnSpc>
            </a:pPr>
            <a:r>
              <a:rPr lang="en-US" altLang="en-US" sz="2800" dirty="0"/>
              <a:t>H produces a fixed-length output.</a:t>
            </a:r>
          </a:p>
          <a:p>
            <a:pPr eaLnBrk="1" hangingPunct="1">
              <a:lnSpc>
                <a:spcPct val="90000"/>
              </a:lnSpc>
            </a:pPr>
            <a:r>
              <a:rPr lang="en-US" altLang="en-US" sz="2800" dirty="0"/>
              <a:t>H(</a:t>
            </a:r>
            <a:r>
              <a:rPr lang="en-US" altLang="en-US" sz="2800" i="1" dirty="0"/>
              <a:t>x</a:t>
            </a:r>
            <a:r>
              <a:rPr lang="en-US" altLang="en-US" sz="2800" dirty="0"/>
              <a:t>) is relatively easy to compute for any given </a:t>
            </a:r>
            <a:r>
              <a:rPr lang="en-US" altLang="en-US" sz="2800" i="1" dirty="0"/>
              <a:t>x</a:t>
            </a:r>
            <a:endParaRPr lang="en-US" altLang="en-US" sz="2800" dirty="0"/>
          </a:p>
          <a:p>
            <a:pPr eaLnBrk="1" hangingPunct="1">
              <a:lnSpc>
                <a:spcPct val="90000"/>
              </a:lnSpc>
            </a:pPr>
            <a:r>
              <a:rPr lang="en-US" altLang="en-US" sz="2800" dirty="0">
                <a:solidFill>
                  <a:srgbClr val="003399"/>
                </a:solidFill>
              </a:rPr>
              <a:t>one-way property </a:t>
            </a:r>
          </a:p>
          <a:p>
            <a:pPr lvl="1" eaLnBrk="1" hangingPunct="1">
              <a:lnSpc>
                <a:spcPct val="90000"/>
              </a:lnSpc>
            </a:pPr>
            <a:r>
              <a:rPr lang="en-US" altLang="en-US" sz="2400" dirty="0"/>
              <a:t>computationally infeasible to find </a:t>
            </a:r>
            <a:r>
              <a:rPr lang="en-US" altLang="en-US" sz="2400" i="1" dirty="0"/>
              <a:t>x</a:t>
            </a:r>
            <a:r>
              <a:rPr lang="en-US" altLang="en-US" sz="2400" dirty="0"/>
              <a:t> such that H(</a:t>
            </a:r>
            <a:r>
              <a:rPr lang="en-US" altLang="en-US" sz="2400" i="1" dirty="0"/>
              <a:t>x</a:t>
            </a:r>
            <a:r>
              <a:rPr lang="en-US" altLang="en-US" sz="2400" dirty="0"/>
              <a:t>) = </a:t>
            </a:r>
            <a:r>
              <a:rPr lang="en-US" altLang="en-US" sz="2400" i="1" dirty="0"/>
              <a:t>h</a:t>
            </a:r>
            <a:endParaRPr lang="en-US" altLang="en-US" sz="2400" dirty="0"/>
          </a:p>
          <a:p>
            <a:pPr eaLnBrk="1" hangingPunct="1">
              <a:lnSpc>
                <a:spcPct val="90000"/>
              </a:lnSpc>
            </a:pPr>
            <a:r>
              <a:rPr lang="en-US" altLang="en-US" sz="2800" dirty="0">
                <a:solidFill>
                  <a:srgbClr val="003399"/>
                </a:solidFill>
              </a:rPr>
              <a:t>weak collision resistance </a:t>
            </a:r>
          </a:p>
          <a:p>
            <a:pPr lvl="1" eaLnBrk="1" hangingPunct="1">
              <a:lnSpc>
                <a:spcPct val="90000"/>
              </a:lnSpc>
            </a:pPr>
            <a:r>
              <a:rPr lang="en-US" altLang="en-US" sz="2400" dirty="0"/>
              <a:t>computationally infeasible to find </a:t>
            </a:r>
            <a:r>
              <a:rPr lang="en-US" altLang="en-US" sz="2400" i="1" dirty="0"/>
              <a:t>y</a:t>
            </a:r>
            <a:r>
              <a:rPr lang="en-US" altLang="en-US" sz="2400" dirty="0"/>
              <a:t> ≠ </a:t>
            </a:r>
            <a:r>
              <a:rPr lang="en-US" altLang="en-US" sz="2400" i="1" dirty="0"/>
              <a:t>x</a:t>
            </a:r>
            <a:r>
              <a:rPr lang="en-US" altLang="en-US" sz="2400" dirty="0"/>
              <a:t> such that		H(</a:t>
            </a:r>
            <a:r>
              <a:rPr lang="en-US" altLang="en-US" sz="2400" i="1" dirty="0"/>
              <a:t>y</a:t>
            </a:r>
            <a:r>
              <a:rPr lang="en-US" altLang="en-US" sz="2400" dirty="0"/>
              <a:t>) = H(</a:t>
            </a:r>
            <a:r>
              <a:rPr lang="en-US" altLang="en-US" sz="2400" i="1" dirty="0"/>
              <a:t>x</a:t>
            </a:r>
            <a:r>
              <a:rPr lang="en-US" altLang="en-US" sz="2400" dirty="0"/>
              <a:t>)</a:t>
            </a:r>
          </a:p>
          <a:p>
            <a:pPr eaLnBrk="1" hangingPunct="1">
              <a:lnSpc>
                <a:spcPct val="90000"/>
              </a:lnSpc>
            </a:pPr>
            <a:r>
              <a:rPr lang="en-US" altLang="en-US" sz="2800" dirty="0">
                <a:solidFill>
                  <a:srgbClr val="003399"/>
                </a:solidFill>
              </a:rPr>
              <a:t>strong collision resistance </a:t>
            </a:r>
          </a:p>
          <a:p>
            <a:pPr lvl="1" eaLnBrk="1" hangingPunct="1">
              <a:lnSpc>
                <a:spcPct val="90000"/>
              </a:lnSpc>
            </a:pPr>
            <a:r>
              <a:rPr lang="en-US" altLang="en-US" sz="2400" dirty="0"/>
              <a:t>computationally infeasible to find any pair (</a:t>
            </a:r>
            <a:r>
              <a:rPr lang="en-US" altLang="en-US" sz="2400" i="1" dirty="0"/>
              <a:t>x</a:t>
            </a:r>
            <a:r>
              <a:rPr lang="en-US" altLang="en-US" sz="2400" dirty="0"/>
              <a:t>, </a:t>
            </a:r>
            <a:r>
              <a:rPr lang="en-US" altLang="en-US" sz="2400" i="1" dirty="0"/>
              <a:t>y</a:t>
            </a:r>
            <a:r>
              <a:rPr lang="en-US" altLang="en-US" sz="2400" dirty="0"/>
              <a:t>) such that H(</a:t>
            </a:r>
            <a:r>
              <a:rPr lang="en-US" altLang="en-US" sz="2400" i="1" dirty="0"/>
              <a:t>x</a:t>
            </a:r>
            <a:r>
              <a:rPr lang="en-US" altLang="en-US" sz="2400" dirty="0"/>
              <a:t>) = H(</a:t>
            </a:r>
            <a:r>
              <a:rPr lang="en-US" altLang="en-US" sz="2400" i="1" dirty="0"/>
              <a:t>y</a:t>
            </a:r>
            <a:r>
              <a:rPr lang="en-US" altLang="en-US" sz="2400" dirty="0"/>
              <a:t>)</a:t>
            </a:r>
          </a:p>
        </p:txBody>
      </p:sp>
      <p:sp>
        <p:nvSpPr>
          <p:cNvPr id="256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01A93FD9-8399-6F43-A048-03FF09BBFDA1}" type="slidenum">
              <a:rPr lang="en-US" altLang="en-US" sz="1200">
                <a:solidFill>
                  <a:srgbClr val="898989"/>
                </a:solidFill>
                <a:latin typeface="Arial" charset="0"/>
              </a:rPr>
              <a:pPr eaLnBrk="1" hangingPunct="1">
                <a:spcBef>
                  <a:spcPct val="0"/>
                </a:spcBef>
                <a:buFontTx/>
                <a:buNone/>
              </a:pPr>
              <a:t>19</a:t>
            </a:fld>
            <a:endParaRPr lang="en-US" altLang="en-US" sz="1200">
              <a:solidFill>
                <a:srgbClr val="898989"/>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AU" altLang="en-US"/>
              <a:t>Secret-Key Cryptography</a:t>
            </a:r>
          </a:p>
        </p:txBody>
      </p:sp>
      <p:sp>
        <p:nvSpPr>
          <p:cNvPr id="3075" name="Rectangle 3"/>
          <p:cNvSpPr>
            <a:spLocks noGrp="1" noChangeArrowheads="1"/>
          </p:cNvSpPr>
          <p:nvPr>
            <p:ph idx="1"/>
          </p:nvPr>
        </p:nvSpPr>
        <p:spPr/>
        <p:txBody>
          <a:bodyPr/>
          <a:lstStyle/>
          <a:p>
            <a:pPr eaLnBrk="1" hangingPunct="1">
              <a:lnSpc>
                <a:spcPct val="90000"/>
              </a:lnSpc>
            </a:pPr>
            <a:r>
              <a:rPr lang="en-AU" altLang="en-US" dirty="0"/>
              <a:t>traditional </a:t>
            </a:r>
            <a:r>
              <a:rPr lang="en-AU" altLang="en-US" b="1" dirty="0"/>
              <a:t>symmetric/secret/single key</a:t>
            </a:r>
            <a:r>
              <a:rPr lang="en-AU" altLang="en-US" dirty="0"/>
              <a:t> cryptography uses </a:t>
            </a:r>
            <a:r>
              <a:rPr lang="en-AU" altLang="en-US" b="1" dirty="0"/>
              <a:t>one</a:t>
            </a:r>
            <a:r>
              <a:rPr lang="en-AU" altLang="en-US" dirty="0"/>
              <a:t> key </a:t>
            </a:r>
          </a:p>
          <a:p>
            <a:pPr eaLnBrk="1" hangingPunct="1">
              <a:lnSpc>
                <a:spcPct val="90000"/>
              </a:lnSpc>
            </a:pPr>
            <a:r>
              <a:rPr lang="en-AU" altLang="en-US" dirty="0"/>
              <a:t>shared by both sender and receiver </a:t>
            </a:r>
          </a:p>
          <a:p>
            <a:pPr eaLnBrk="1" hangingPunct="1">
              <a:lnSpc>
                <a:spcPct val="90000"/>
              </a:lnSpc>
            </a:pPr>
            <a:r>
              <a:rPr lang="en-AU" altLang="en-US" dirty="0"/>
              <a:t>if this key is disclosed, communications are compromised </a:t>
            </a:r>
          </a:p>
          <a:p>
            <a:pPr eaLnBrk="1" hangingPunct="1">
              <a:lnSpc>
                <a:spcPct val="90000"/>
              </a:lnSpc>
            </a:pPr>
            <a:r>
              <a:rPr lang="en-AU" altLang="en-US" dirty="0"/>
              <a:t>also is </a:t>
            </a:r>
            <a:r>
              <a:rPr lang="en-AU" altLang="en-US" b="1" dirty="0"/>
              <a:t>symmetric</a:t>
            </a:r>
            <a:r>
              <a:rPr lang="en-AU" altLang="en-US" dirty="0"/>
              <a:t>, parties are equal </a:t>
            </a:r>
          </a:p>
          <a:p>
            <a:pPr lvl="1" eaLnBrk="1" hangingPunct="1">
              <a:lnSpc>
                <a:spcPct val="90000"/>
              </a:lnSpc>
            </a:pPr>
            <a:r>
              <a:rPr lang="en-AU" altLang="en-US" dirty="0">
                <a:solidFill>
                  <a:srgbClr val="003399"/>
                </a:solidFill>
              </a:rPr>
              <a:t>does not protect sender from receiver forging a message &amp; claiming is sent by sender</a:t>
            </a:r>
          </a:p>
          <a:p>
            <a:pPr lvl="1" eaLnBrk="1" hangingPunct="1">
              <a:lnSpc>
                <a:spcPct val="90000"/>
              </a:lnSpc>
            </a:pPr>
            <a:r>
              <a:rPr lang="en-AU" altLang="en-US" dirty="0">
                <a:solidFill>
                  <a:srgbClr val="003399"/>
                </a:solidFill>
              </a:rPr>
              <a:t>does not protect receiver from sender denying sending a message</a:t>
            </a:r>
          </a:p>
        </p:txBody>
      </p:sp>
      <p:sp>
        <p:nvSpPr>
          <p:cNvPr id="307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14942877-D071-1142-9E4B-1FE7CF7079E2}" type="slidenum">
              <a:rPr lang="en-US" altLang="en-US" sz="1200">
                <a:solidFill>
                  <a:srgbClr val="898989"/>
                </a:solidFill>
                <a:latin typeface="Arial" charset="0"/>
              </a:rPr>
              <a:pPr eaLnBrk="1" hangingPunct="1">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304800"/>
            <a:ext cx="9144000" cy="1139825"/>
          </a:xfrm>
        </p:spPr>
        <p:txBody>
          <a:bodyPr/>
          <a:lstStyle/>
          <a:p>
            <a:pPr eaLnBrk="1" hangingPunct="1"/>
            <a:r>
              <a:rPr lang="en-US" altLang="en-US">
                <a:ea typeface="MS PGothic" charset="-128"/>
              </a:rPr>
              <a:t>Message Security Requirements</a:t>
            </a:r>
            <a:endParaRPr lang="en-AU" altLang="en-US">
              <a:ea typeface="MS PGothic" charset="-128"/>
            </a:endParaRPr>
          </a:p>
        </p:txBody>
      </p:sp>
      <p:sp>
        <p:nvSpPr>
          <p:cNvPr id="27651" name="Rectangle 3"/>
          <p:cNvSpPr>
            <a:spLocks noGrp="1" noChangeArrowheads="1"/>
          </p:cNvSpPr>
          <p:nvPr>
            <p:ph idx="1"/>
          </p:nvPr>
        </p:nvSpPr>
        <p:spPr/>
        <p:txBody>
          <a:bodyPr/>
          <a:lstStyle/>
          <a:p>
            <a:pPr eaLnBrk="1" hangingPunct="1">
              <a:lnSpc>
                <a:spcPct val="90000"/>
              </a:lnSpc>
            </a:pPr>
            <a:r>
              <a:rPr lang="en-US" altLang="en-US">
                <a:ea typeface="MS PGothic" charset="-128"/>
              </a:rPr>
              <a:t>disclosure</a:t>
            </a:r>
          </a:p>
          <a:p>
            <a:pPr eaLnBrk="1" hangingPunct="1">
              <a:lnSpc>
                <a:spcPct val="90000"/>
              </a:lnSpc>
            </a:pPr>
            <a:r>
              <a:rPr lang="en-US" altLang="en-US">
                <a:ea typeface="MS PGothic" charset="-128"/>
              </a:rPr>
              <a:t>traffic analysis</a:t>
            </a:r>
          </a:p>
          <a:p>
            <a:pPr eaLnBrk="1" hangingPunct="1">
              <a:lnSpc>
                <a:spcPct val="90000"/>
              </a:lnSpc>
            </a:pPr>
            <a:r>
              <a:rPr lang="en-US" altLang="en-US" i="1">
                <a:ea typeface="MS PGothic" charset="-128"/>
              </a:rPr>
              <a:t>masquerade</a:t>
            </a:r>
          </a:p>
          <a:p>
            <a:pPr eaLnBrk="1" hangingPunct="1">
              <a:lnSpc>
                <a:spcPct val="90000"/>
              </a:lnSpc>
            </a:pPr>
            <a:r>
              <a:rPr lang="en-US" altLang="en-US" i="1">
                <a:ea typeface="MS PGothic" charset="-128"/>
              </a:rPr>
              <a:t>content modification</a:t>
            </a:r>
          </a:p>
          <a:p>
            <a:pPr eaLnBrk="1" hangingPunct="1">
              <a:lnSpc>
                <a:spcPct val="90000"/>
              </a:lnSpc>
            </a:pPr>
            <a:r>
              <a:rPr lang="en-US" altLang="en-US" i="1">
                <a:ea typeface="MS PGothic" charset="-128"/>
              </a:rPr>
              <a:t>sequence modification</a:t>
            </a:r>
          </a:p>
          <a:p>
            <a:pPr eaLnBrk="1" hangingPunct="1">
              <a:lnSpc>
                <a:spcPct val="90000"/>
              </a:lnSpc>
            </a:pPr>
            <a:r>
              <a:rPr lang="en-US" altLang="en-US" i="1">
                <a:ea typeface="MS PGothic" charset="-128"/>
              </a:rPr>
              <a:t>timing modification</a:t>
            </a:r>
          </a:p>
          <a:p>
            <a:pPr eaLnBrk="1" hangingPunct="1">
              <a:lnSpc>
                <a:spcPct val="90000"/>
              </a:lnSpc>
            </a:pPr>
            <a:r>
              <a:rPr lang="en-US" altLang="en-US">
                <a:ea typeface="MS PGothic" charset="-128"/>
              </a:rPr>
              <a:t>source repudiation</a:t>
            </a:r>
          </a:p>
          <a:p>
            <a:pPr eaLnBrk="1" hangingPunct="1">
              <a:lnSpc>
                <a:spcPct val="90000"/>
              </a:lnSpc>
            </a:pPr>
            <a:r>
              <a:rPr lang="en-US" altLang="en-US">
                <a:ea typeface="MS PGothic" charset="-128"/>
              </a:rPr>
              <a:t>destination repudiation</a:t>
            </a:r>
            <a:endParaRPr lang="en-AU" altLang="en-US">
              <a:ea typeface="MS PGothic" charset="-128"/>
            </a:endParaRPr>
          </a:p>
        </p:txBody>
      </p:sp>
      <p:grpSp>
        <p:nvGrpSpPr>
          <p:cNvPr id="27652" name="Group 3"/>
          <p:cNvGrpSpPr>
            <a:grpSpLocks/>
          </p:cNvGrpSpPr>
          <p:nvPr/>
        </p:nvGrpSpPr>
        <p:grpSpPr bwMode="auto">
          <a:xfrm>
            <a:off x="6042025" y="1701800"/>
            <a:ext cx="1914525" cy="792163"/>
            <a:chOff x="6042620" y="1702160"/>
            <a:chExt cx="1913756" cy="792088"/>
          </a:xfrm>
        </p:grpSpPr>
        <p:sp>
          <p:nvSpPr>
            <p:cNvPr id="2" name="Right Brace 1"/>
            <p:cNvSpPr/>
            <p:nvPr/>
          </p:nvSpPr>
          <p:spPr>
            <a:xfrm>
              <a:off x="6042620" y="1702160"/>
              <a:ext cx="288809" cy="792088"/>
            </a:xfrm>
            <a:prstGeom prst="rightBrace">
              <a:avLst/>
            </a:prstGeom>
            <a:ln>
              <a:solidFill>
                <a:srgbClr val="003399"/>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a:solidFill>
                  <a:srgbClr val="003399"/>
                </a:solidFill>
                <a:latin typeface="Calibri" pitchFamily="34" charset="0"/>
              </a:endParaRPr>
            </a:p>
          </p:txBody>
        </p:sp>
        <p:sp>
          <p:nvSpPr>
            <p:cNvPr id="27661" name="TextBox 2"/>
            <p:cNvSpPr txBox="1">
              <a:spLocks noChangeArrowheads="1"/>
            </p:cNvSpPr>
            <p:nvPr/>
          </p:nvSpPr>
          <p:spPr bwMode="auto">
            <a:xfrm>
              <a:off x="6300192" y="1913538"/>
              <a:ext cx="1656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800">
                  <a:solidFill>
                    <a:srgbClr val="003399"/>
                  </a:solidFill>
                  <a:latin typeface="Arial" charset="0"/>
                  <a:ea typeface="MS PGothic" charset="-128"/>
                </a:rPr>
                <a:t>Confidentiality</a:t>
              </a:r>
            </a:p>
          </p:txBody>
        </p:sp>
      </p:grpSp>
      <p:grpSp>
        <p:nvGrpSpPr>
          <p:cNvPr id="27653" name="Group 4"/>
          <p:cNvGrpSpPr>
            <a:grpSpLocks/>
          </p:cNvGrpSpPr>
          <p:nvPr/>
        </p:nvGrpSpPr>
        <p:grpSpPr bwMode="auto">
          <a:xfrm>
            <a:off x="6042025" y="2852738"/>
            <a:ext cx="2922588" cy="1800225"/>
            <a:chOff x="6042620" y="2852936"/>
            <a:chExt cx="2921868" cy="1800200"/>
          </a:xfrm>
        </p:grpSpPr>
        <p:sp>
          <p:nvSpPr>
            <p:cNvPr id="8" name="Right Brace 7"/>
            <p:cNvSpPr/>
            <p:nvPr/>
          </p:nvSpPr>
          <p:spPr>
            <a:xfrm>
              <a:off x="6042620" y="2852936"/>
              <a:ext cx="287267" cy="1800200"/>
            </a:xfrm>
            <a:prstGeom prst="rightBrace">
              <a:avLst/>
            </a:prstGeom>
            <a:ln>
              <a:solidFill>
                <a:srgbClr val="003399"/>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a:solidFill>
                  <a:srgbClr val="003399"/>
                </a:solidFill>
                <a:latin typeface="Calibri" pitchFamily="34" charset="0"/>
              </a:endParaRPr>
            </a:p>
          </p:txBody>
        </p:sp>
        <p:sp>
          <p:nvSpPr>
            <p:cNvPr id="27659" name="TextBox 8"/>
            <p:cNvSpPr txBox="1">
              <a:spLocks noChangeArrowheads="1"/>
            </p:cNvSpPr>
            <p:nvPr/>
          </p:nvSpPr>
          <p:spPr bwMode="auto">
            <a:xfrm>
              <a:off x="6300192" y="3574757"/>
              <a:ext cx="2664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800">
                  <a:solidFill>
                    <a:srgbClr val="003399"/>
                  </a:solidFill>
                  <a:latin typeface="Arial" charset="0"/>
                  <a:ea typeface="MS PGothic" charset="-128"/>
                </a:rPr>
                <a:t>Message Authentication</a:t>
              </a:r>
            </a:p>
          </p:txBody>
        </p:sp>
      </p:grpSp>
      <p:grpSp>
        <p:nvGrpSpPr>
          <p:cNvPr id="27654" name="Group 5"/>
          <p:cNvGrpSpPr>
            <a:grpSpLocks/>
          </p:cNvGrpSpPr>
          <p:nvPr/>
        </p:nvGrpSpPr>
        <p:grpSpPr bwMode="auto">
          <a:xfrm>
            <a:off x="6042025" y="4941888"/>
            <a:ext cx="2417763" cy="790575"/>
            <a:chOff x="6042620" y="4941168"/>
            <a:chExt cx="2417812" cy="792088"/>
          </a:xfrm>
        </p:grpSpPr>
        <p:sp>
          <p:nvSpPr>
            <p:cNvPr id="12" name="Right Brace 11"/>
            <p:cNvSpPr/>
            <p:nvPr/>
          </p:nvSpPr>
          <p:spPr>
            <a:xfrm>
              <a:off x="6042620" y="4941168"/>
              <a:ext cx="287344" cy="792088"/>
            </a:xfrm>
            <a:prstGeom prst="rightBrace">
              <a:avLst/>
            </a:prstGeom>
            <a:ln>
              <a:solidFill>
                <a:srgbClr val="003399"/>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a:solidFill>
                  <a:srgbClr val="003399"/>
                </a:solidFill>
                <a:latin typeface="Calibri" pitchFamily="34" charset="0"/>
              </a:endParaRPr>
            </a:p>
          </p:txBody>
        </p:sp>
        <p:sp>
          <p:nvSpPr>
            <p:cNvPr id="27657" name="TextBox 12"/>
            <p:cNvSpPr txBox="1">
              <a:spLocks noChangeArrowheads="1"/>
            </p:cNvSpPr>
            <p:nvPr/>
          </p:nvSpPr>
          <p:spPr bwMode="auto">
            <a:xfrm>
              <a:off x="6300192" y="5152546"/>
              <a:ext cx="2160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800">
                  <a:solidFill>
                    <a:srgbClr val="003399"/>
                  </a:solidFill>
                  <a:latin typeface="Arial" charset="0"/>
                  <a:ea typeface="MS PGothic" charset="-128"/>
                </a:rPr>
                <a:t>Digital Signature</a:t>
              </a:r>
            </a:p>
          </p:txBody>
        </p:sp>
      </p:grpSp>
      <p:sp>
        <p:nvSpPr>
          <p:cNvPr id="27655"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FD371EC9-FDF1-5840-8F3D-8459E5BE2F54}" type="slidenum">
              <a:rPr lang="en-US" altLang="en-US" sz="1200">
                <a:solidFill>
                  <a:srgbClr val="898989"/>
                </a:solidFill>
                <a:latin typeface="Arial" charset="0"/>
              </a:rPr>
              <a:pPr eaLnBrk="1" hangingPunct="1">
                <a:spcBef>
                  <a:spcPct val="0"/>
                </a:spcBef>
                <a:buFontTx/>
                <a:buNone/>
              </a:pPr>
              <a:t>20</a:t>
            </a:fld>
            <a:endParaRPr lang="en-US" altLang="en-US" sz="1200">
              <a:solidFill>
                <a:srgbClr val="898989"/>
              </a:solidFill>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AU" altLang="en-US">
                <a:ea typeface="MS PGothic" charset="-128"/>
              </a:rPr>
              <a:t>Message Authentication</a:t>
            </a:r>
          </a:p>
        </p:txBody>
      </p:sp>
      <p:sp>
        <p:nvSpPr>
          <p:cNvPr id="28675" name="Rectangle 3"/>
          <p:cNvSpPr>
            <a:spLocks noGrp="1" noChangeArrowheads="1"/>
          </p:cNvSpPr>
          <p:nvPr>
            <p:ph idx="1"/>
          </p:nvPr>
        </p:nvSpPr>
        <p:spPr>
          <a:xfrm>
            <a:off x="457200" y="1600200"/>
            <a:ext cx="8578850" cy="4525963"/>
          </a:xfrm>
        </p:spPr>
        <p:txBody>
          <a:bodyPr/>
          <a:lstStyle/>
          <a:p>
            <a:pPr eaLnBrk="1" hangingPunct="1">
              <a:lnSpc>
                <a:spcPct val="90000"/>
              </a:lnSpc>
            </a:pPr>
            <a:r>
              <a:rPr lang="en-AU" altLang="en-US" dirty="0">
                <a:ea typeface="MS PGothic" charset="-128"/>
              </a:rPr>
              <a:t>message authentication is concerned with: </a:t>
            </a:r>
          </a:p>
          <a:p>
            <a:pPr lvl="1" eaLnBrk="1" hangingPunct="1">
              <a:lnSpc>
                <a:spcPct val="90000"/>
              </a:lnSpc>
            </a:pPr>
            <a:r>
              <a:rPr lang="en-AU" altLang="en-US" dirty="0">
                <a:ea typeface="MS PGothic" charset="-128"/>
              </a:rPr>
              <a:t>protecting the </a:t>
            </a:r>
            <a:r>
              <a:rPr lang="en-AU" altLang="en-US" dirty="0">
                <a:solidFill>
                  <a:srgbClr val="003399"/>
                </a:solidFill>
                <a:ea typeface="MS PGothic" charset="-128"/>
              </a:rPr>
              <a:t>integrity</a:t>
            </a:r>
            <a:r>
              <a:rPr lang="en-AU" altLang="en-US" dirty="0">
                <a:ea typeface="MS PGothic" charset="-128"/>
              </a:rPr>
              <a:t> of a message </a:t>
            </a:r>
          </a:p>
          <a:p>
            <a:pPr lvl="1" eaLnBrk="1" hangingPunct="1">
              <a:lnSpc>
                <a:spcPct val="90000"/>
              </a:lnSpc>
            </a:pPr>
            <a:r>
              <a:rPr lang="en-AU" altLang="en-US" dirty="0">
                <a:ea typeface="MS PGothic" charset="-128"/>
              </a:rPr>
              <a:t>validating </a:t>
            </a:r>
            <a:r>
              <a:rPr lang="en-AU" altLang="en-US" dirty="0">
                <a:solidFill>
                  <a:srgbClr val="003399"/>
                </a:solidFill>
                <a:ea typeface="MS PGothic" charset="-128"/>
              </a:rPr>
              <a:t>identity</a:t>
            </a:r>
            <a:r>
              <a:rPr lang="en-AU" altLang="en-US" dirty="0">
                <a:ea typeface="MS PGothic" charset="-128"/>
              </a:rPr>
              <a:t> of originator </a:t>
            </a:r>
          </a:p>
          <a:p>
            <a:pPr eaLnBrk="1" hangingPunct="1">
              <a:lnSpc>
                <a:spcPct val="90000"/>
              </a:lnSpc>
            </a:pPr>
            <a:r>
              <a:rPr lang="en-US" altLang="en-US" dirty="0">
                <a:ea typeface="MS PGothic" charset="-128"/>
              </a:rPr>
              <a:t>message authentication &amp; digital signature both use some lower-level function to generate an authenticator</a:t>
            </a:r>
          </a:p>
          <a:p>
            <a:pPr eaLnBrk="1" hangingPunct="1">
              <a:lnSpc>
                <a:spcPct val="90000"/>
              </a:lnSpc>
            </a:pPr>
            <a:r>
              <a:rPr lang="en-US" altLang="en-US" dirty="0">
                <a:ea typeface="MS PGothic" charset="-128"/>
              </a:rPr>
              <a:t>three classes of low-level functions can be used</a:t>
            </a:r>
          </a:p>
          <a:p>
            <a:pPr lvl="1" eaLnBrk="1" hangingPunct="1">
              <a:lnSpc>
                <a:spcPct val="90000"/>
              </a:lnSpc>
            </a:pPr>
            <a:r>
              <a:rPr lang="en-US" altLang="en-US" dirty="0">
                <a:ea typeface="MS PGothic" charset="-128"/>
              </a:rPr>
              <a:t>hash function</a:t>
            </a:r>
          </a:p>
          <a:p>
            <a:pPr lvl="1" eaLnBrk="1" hangingPunct="1">
              <a:lnSpc>
                <a:spcPct val="90000"/>
              </a:lnSpc>
            </a:pPr>
            <a:r>
              <a:rPr lang="en-US" altLang="en-US" dirty="0">
                <a:ea typeface="MS PGothic" charset="-128"/>
              </a:rPr>
              <a:t>message encryption</a:t>
            </a:r>
          </a:p>
          <a:p>
            <a:pPr lvl="1" eaLnBrk="1" hangingPunct="1">
              <a:lnSpc>
                <a:spcPct val="90000"/>
              </a:lnSpc>
            </a:pPr>
            <a:r>
              <a:rPr lang="en-US" altLang="en-US" dirty="0">
                <a:ea typeface="MS PGothic" charset="-128"/>
              </a:rPr>
              <a:t>message authentication code (MAC)</a:t>
            </a:r>
          </a:p>
          <a:p>
            <a:pPr eaLnBrk="1" hangingPunct="1">
              <a:lnSpc>
                <a:spcPct val="90000"/>
              </a:lnSpc>
            </a:pPr>
            <a:endParaRPr lang="en-AU" altLang="en-US" sz="2800" dirty="0">
              <a:ea typeface="MS PGothic" charset="-128"/>
            </a:endParaRPr>
          </a:p>
        </p:txBody>
      </p:sp>
      <p:sp>
        <p:nvSpPr>
          <p:cNvPr id="2867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486650F1-19E0-8744-A43B-72380F9E1255}" type="slidenum">
              <a:rPr lang="en-US" altLang="en-US" sz="1200">
                <a:solidFill>
                  <a:srgbClr val="898989"/>
                </a:solidFill>
                <a:latin typeface="Arial" charset="0"/>
              </a:rPr>
              <a:pPr eaLnBrk="1" hangingPunct="1">
                <a:spcBef>
                  <a:spcPct val="0"/>
                </a:spcBef>
                <a:buFontTx/>
                <a:buNone/>
              </a:pPr>
              <a:t>21</a:t>
            </a:fld>
            <a:endParaRPr lang="en-US" altLang="en-US" sz="1200">
              <a:solidFill>
                <a:srgbClr val="898989"/>
              </a:solidFill>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ea typeface="MS PGothic" charset="-128"/>
              </a:rPr>
              <a:t>Message Authentication Code</a:t>
            </a:r>
            <a:endParaRPr lang="en-AU" altLang="en-US">
              <a:ea typeface="MS PGothic" charset="-128"/>
            </a:endParaRPr>
          </a:p>
        </p:txBody>
      </p:sp>
      <p:pic>
        <p:nvPicPr>
          <p:cNvPr id="29699"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914400" y="4708525"/>
            <a:ext cx="7340600" cy="18161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07CEB4C1-3517-684F-8E9F-BC64B4F369FD}" type="slidenum">
              <a:rPr lang="en-US" altLang="en-US" sz="1200">
                <a:solidFill>
                  <a:srgbClr val="898989"/>
                </a:solidFill>
                <a:latin typeface="Arial" charset="0"/>
              </a:rPr>
              <a:pPr eaLnBrk="1" hangingPunct="1">
                <a:spcBef>
                  <a:spcPct val="0"/>
                </a:spcBef>
                <a:buFontTx/>
                <a:buNone/>
              </a:pPr>
              <a:t>22</a:t>
            </a:fld>
            <a:endParaRPr lang="en-US" altLang="en-US" sz="1200">
              <a:solidFill>
                <a:srgbClr val="898989"/>
              </a:solidFill>
              <a:latin typeface="Arial" charset="0"/>
            </a:endParaRPr>
          </a:p>
        </p:txBody>
      </p:sp>
      <p:sp>
        <p:nvSpPr>
          <p:cNvPr id="29701" name="Rectangle 3"/>
          <p:cNvSpPr>
            <a:spLocks noGrp="1" noChangeArrowheads="1"/>
          </p:cNvSpPr>
          <p:nvPr>
            <p:ph idx="1"/>
          </p:nvPr>
        </p:nvSpPr>
        <p:spPr>
          <a:xfrm>
            <a:off x="457200" y="1600200"/>
            <a:ext cx="8229600" cy="2892425"/>
          </a:xfrm>
        </p:spPr>
        <p:txBody>
          <a:bodyPr/>
          <a:lstStyle/>
          <a:p>
            <a:pPr eaLnBrk="1" hangingPunct="1">
              <a:lnSpc>
                <a:spcPct val="90000"/>
              </a:lnSpc>
            </a:pPr>
            <a:r>
              <a:rPr lang="en-US" altLang="en-US" dirty="0">
                <a:ea typeface="MS PGothic" charset="-128"/>
              </a:rPr>
              <a:t>a small fixed-sized block of data</a:t>
            </a:r>
          </a:p>
          <a:p>
            <a:pPr lvl="1" eaLnBrk="1" hangingPunct="1">
              <a:lnSpc>
                <a:spcPct val="90000"/>
              </a:lnSpc>
            </a:pPr>
            <a:r>
              <a:rPr lang="en-US" altLang="en-US" dirty="0">
                <a:ea typeface="MS PGothic" charset="-128"/>
              </a:rPr>
              <a:t>generated from message + secret key</a:t>
            </a:r>
          </a:p>
          <a:p>
            <a:pPr lvl="1" eaLnBrk="1" hangingPunct="1">
              <a:lnSpc>
                <a:spcPct val="90000"/>
              </a:lnSpc>
            </a:pPr>
            <a:r>
              <a:rPr lang="en-US" altLang="en-US" dirty="0">
                <a:solidFill>
                  <a:srgbClr val="0E0A99"/>
                </a:solidFill>
                <a:ea typeface="MS PGothic" charset="-128"/>
              </a:rPr>
              <a:t>MAC</a:t>
            </a:r>
            <a:r>
              <a:rPr lang="en-US" altLang="en-US" dirty="0">
                <a:ea typeface="MS PGothic" charset="-128"/>
              </a:rPr>
              <a:t> = C(K,M)</a:t>
            </a:r>
          </a:p>
          <a:p>
            <a:pPr lvl="1" eaLnBrk="1" hangingPunct="1">
              <a:lnSpc>
                <a:spcPct val="90000"/>
              </a:lnSpc>
            </a:pPr>
            <a:r>
              <a:rPr lang="en-US" altLang="en-US" dirty="0">
                <a:ea typeface="MS PGothic" charset="-128"/>
              </a:rPr>
              <a:t>appended to message when sent</a:t>
            </a:r>
          </a:p>
          <a:p>
            <a:pPr lvl="1" eaLnBrk="1" hangingPunct="1">
              <a:lnSpc>
                <a:spcPct val="90000"/>
              </a:lnSpc>
            </a:pPr>
            <a:r>
              <a:rPr lang="en-AU" altLang="en-US" dirty="0">
                <a:ea typeface="MS PGothic" charset="-128"/>
              </a:rPr>
              <a:t>automatically compared at the destination</a:t>
            </a:r>
          </a:p>
          <a:p>
            <a:pPr lvl="1" eaLnBrk="1" hangingPunct="1">
              <a:lnSpc>
                <a:spcPct val="90000"/>
              </a:lnSpc>
            </a:pPr>
            <a:r>
              <a:rPr lang="en-AU" altLang="en-US" dirty="0">
                <a:ea typeface="MS PGothic" charset="-128"/>
              </a:rPr>
              <a:t>provides authentication</a:t>
            </a:r>
          </a:p>
          <a:p>
            <a:pPr lvl="1" eaLnBrk="1" hangingPunct="1">
              <a:lnSpc>
                <a:spcPct val="90000"/>
              </a:lnSpc>
            </a:pPr>
            <a:endParaRPr lang="en-AU" altLang="en-US" dirty="0">
              <a:ea typeface="MS PGothic"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ea typeface="MS PGothic" charset="-128"/>
              </a:rPr>
              <a:t>Digital Signatures</a:t>
            </a:r>
            <a:endParaRPr lang="en-AU" altLang="en-US">
              <a:ea typeface="MS PGothic" charset="-128"/>
            </a:endParaRPr>
          </a:p>
        </p:txBody>
      </p:sp>
      <p:sp>
        <p:nvSpPr>
          <p:cNvPr id="32771" name="Rectangle 3"/>
          <p:cNvSpPr>
            <a:spLocks noGrp="1" noChangeArrowheads="1"/>
          </p:cNvSpPr>
          <p:nvPr>
            <p:ph idx="1"/>
          </p:nvPr>
        </p:nvSpPr>
        <p:spPr/>
        <p:txBody>
          <a:bodyPr/>
          <a:lstStyle/>
          <a:p>
            <a:pPr eaLnBrk="1" hangingPunct="1">
              <a:lnSpc>
                <a:spcPct val="90000"/>
              </a:lnSpc>
            </a:pPr>
            <a:r>
              <a:rPr lang="en-US" altLang="en-US" sz="2800" dirty="0">
                <a:ea typeface="MS PGothic" charset="-128"/>
              </a:rPr>
              <a:t>have looked at </a:t>
            </a:r>
            <a:r>
              <a:rPr lang="en-AU" altLang="en-US" sz="2800" dirty="0">
                <a:ea typeface="MS PGothic" charset="-128"/>
              </a:rPr>
              <a:t>message authentication </a:t>
            </a:r>
          </a:p>
          <a:p>
            <a:pPr lvl="1" eaLnBrk="1" hangingPunct="1">
              <a:lnSpc>
                <a:spcPct val="90000"/>
              </a:lnSpc>
            </a:pPr>
            <a:r>
              <a:rPr lang="en-AU" altLang="en-US" sz="2400" dirty="0">
                <a:ea typeface="MS PGothic" charset="-128"/>
              </a:rPr>
              <a:t>but does not address issues of </a:t>
            </a:r>
            <a:r>
              <a:rPr lang="en-AU" altLang="en-US" sz="2400" dirty="0">
                <a:solidFill>
                  <a:srgbClr val="003399"/>
                </a:solidFill>
                <a:ea typeface="MS PGothic" charset="-128"/>
              </a:rPr>
              <a:t>trust between two parties</a:t>
            </a:r>
          </a:p>
          <a:p>
            <a:pPr lvl="1" eaLnBrk="1" hangingPunct="1">
              <a:lnSpc>
                <a:spcPct val="90000"/>
              </a:lnSpc>
            </a:pPr>
            <a:r>
              <a:rPr lang="en-AU" altLang="en-US" sz="2400" dirty="0">
                <a:ea typeface="MS PGothic" charset="-128"/>
              </a:rPr>
              <a:t>the receiver can forge a message</a:t>
            </a:r>
          </a:p>
          <a:p>
            <a:pPr lvl="1" eaLnBrk="1" hangingPunct="1">
              <a:lnSpc>
                <a:spcPct val="90000"/>
              </a:lnSpc>
            </a:pPr>
            <a:r>
              <a:rPr lang="en-AU" altLang="en-US" sz="2400" dirty="0">
                <a:ea typeface="MS PGothic" charset="-128"/>
              </a:rPr>
              <a:t>the sender can deny sending a message</a:t>
            </a:r>
          </a:p>
          <a:p>
            <a:pPr eaLnBrk="1" hangingPunct="1">
              <a:lnSpc>
                <a:spcPct val="90000"/>
              </a:lnSpc>
            </a:pPr>
            <a:r>
              <a:rPr lang="en-AU" altLang="en-US" sz="2800" dirty="0">
                <a:ea typeface="MS PGothic" charset="-128"/>
              </a:rPr>
              <a:t>digital signatures provide the ability to: </a:t>
            </a:r>
          </a:p>
          <a:p>
            <a:pPr lvl="1" eaLnBrk="1" hangingPunct="1">
              <a:lnSpc>
                <a:spcPct val="90000"/>
              </a:lnSpc>
            </a:pPr>
            <a:r>
              <a:rPr lang="en-US" altLang="en-US" sz="2400" dirty="0">
                <a:ea typeface="MS PGothic" charset="-128"/>
              </a:rPr>
              <a:t>verify the author and the date and time of the signature</a:t>
            </a:r>
          </a:p>
          <a:p>
            <a:pPr lvl="1" eaLnBrk="1" hangingPunct="1">
              <a:lnSpc>
                <a:spcPct val="90000"/>
              </a:lnSpc>
            </a:pPr>
            <a:r>
              <a:rPr lang="en-US" altLang="en-US" sz="2400" dirty="0">
                <a:ea typeface="MS PGothic" charset="-128"/>
              </a:rPr>
              <a:t>authenticate the contents at the time of the signature</a:t>
            </a:r>
          </a:p>
          <a:p>
            <a:pPr lvl="1" eaLnBrk="1" hangingPunct="1">
              <a:lnSpc>
                <a:spcPct val="90000"/>
              </a:lnSpc>
            </a:pPr>
            <a:r>
              <a:rPr lang="en-US" altLang="en-US" sz="2400" dirty="0">
                <a:solidFill>
                  <a:srgbClr val="003399"/>
                </a:solidFill>
                <a:ea typeface="MS PGothic" charset="-128"/>
              </a:rPr>
              <a:t>be verifiable by third parties, to resolve disputes</a:t>
            </a:r>
          </a:p>
          <a:p>
            <a:pPr eaLnBrk="1" hangingPunct="1">
              <a:lnSpc>
                <a:spcPct val="90000"/>
              </a:lnSpc>
            </a:pPr>
            <a:r>
              <a:rPr lang="en-US" altLang="en-US" sz="2800" dirty="0">
                <a:ea typeface="MS PGothic" charset="-128"/>
              </a:rPr>
              <a:t>hence include authentication function with additional capabilities</a:t>
            </a:r>
            <a:endParaRPr lang="en-AU" altLang="en-US" sz="2800" dirty="0">
              <a:ea typeface="MS PGothic" charset="-128"/>
            </a:endParaRPr>
          </a:p>
          <a:p>
            <a:pPr eaLnBrk="1" hangingPunct="1">
              <a:lnSpc>
                <a:spcPct val="90000"/>
              </a:lnSpc>
            </a:pPr>
            <a:endParaRPr lang="en-AU" altLang="en-US" dirty="0">
              <a:ea typeface="MS PGothic" charset="-128"/>
            </a:endParaRPr>
          </a:p>
        </p:txBody>
      </p:sp>
      <p:sp>
        <p:nvSpPr>
          <p:cNvPr id="3277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C3A1398A-6997-B249-BA79-64E333F2EF47}" type="slidenum">
              <a:rPr lang="en-US" altLang="en-US" sz="1200">
                <a:solidFill>
                  <a:srgbClr val="898989"/>
                </a:solidFill>
                <a:latin typeface="Arial" charset="0"/>
              </a:rPr>
              <a:pPr eaLnBrk="1" hangingPunct="1">
                <a:spcBef>
                  <a:spcPct val="0"/>
                </a:spcBef>
                <a:buFontTx/>
                <a:buNone/>
              </a:pPr>
              <a:t>23</a:t>
            </a:fld>
            <a:endParaRPr lang="en-US" altLang="en-US" sz="1200">
              <a:solidFill>
                <a:srgbClr val="898989"/>
              </a:solidFill>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913"/>
            <a:ext cx="9144000" cy="950912"/>
          </a:xfrm>
        </p:spPr>
        <p:txBody>
          <a:bodyPr rtlCol="0">
            <a:normAutofit fontScale="90000"/>
          </a:bodyPr>
          <a:lstStyle/>
          <a:p>
            <a:pPr eaLnBrk="1" fontAlgn="auto" hangingPunct="1">
              <a:spcAft>
                <a:spcPts val="0"/>
              </a:spcAft>
              <a:defRPr/>
            </a:pPr>
            <a:r>
              <a:rPr lang="en-US" dirty="0"/>
              <a:t>General Model of Digital Signature Process</a:t>
            </a:r>
          </a:p>
        </p:txBody>
      </p:sp>
      <p:pic>
        <p:nvPicPr>
          <p:cNvPr id="33795"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692275" y="1268760"/>
            <a:ext cx="5586413" cy="5181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EB4127E9-F468-EA40-BC75-7391E212020E}" type="slidenum">
              <a:rPr lang="en-US" altLang="en-US" sz="1200">
                <a:solidFill>
                  <a:srgbClr val="898989"/>
                </a:solidFill>
                <a:latin typeface="Arial" charset="0"/>
              </a:rPr>
              <a:pPr eaLnBrk="1" hangingPunct="1">
                <a:spcBef>
                  <a:spcPct val="0"/>
                </a:spcBef>
                <a:buFontTx/>
                <a:buNone/>
              </a:pPr>
              <a:t>24</a:t>
            </a:fld>
            <a:endParaRPr lang="en-US" altLang="en-US" sz="1200">
              <a:solidFill>
                <a:srgbClr val="898989"/>
              </a:solidFill>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7813"/>
            <a:ext cx="8229600" cy="1474787"/>
          </a:xfrm>
        </p:spPr>
        <p:txBody>
          <a:bodyPr/>
          <a:lstStyle/>
          <a:p>
            <a:pPr eaLnBrk="1" hangingPunct="1"/>
            <a:r>
              <a:rPr lang="en-US" altLang="en-US" dirty="0">
                <a:ea typeface="MS PGothic" charset="-128"/>
              </a:rPr>
              <a:t>Key Management and Distribution</a:t>
            </a:r>
            <a:endParaRPr lang="en-AU" altLang="en-US" dirty="0">
              <a:ea typeface="MS PGothic" charset="-128"/>
            </a:endParaRPr>
          </a:p>
        </p:txBody>
      </p:sp>
      <p:sp>
        <p:nvSpPr>
          <p:cNvPr id="36867" name="Rectangle 3"/>
          <p:cNvSpPr>
            <a:spLocks noGrp="1" noChangeArrowheads="1"/>
          </p:cNvSpPr>
          <p:nvPr>
            <p:ph idx="1"/>
          </p:nvPr>
        </p:nvSpPr>
        <p:spPr>
          <a:xfrm>
            <a:off x="381000" y="1989138"/>
            <a:ext cx="8655050" cy="4419600"/>
          </a:xfrm>
        </p:spPr>
        <p:txBody>
          <a:bodyPr/>
          <a:lstStyle/>
          <a:p>
            <a:pPr eaLnBrk="1" hangingPunct="1"/>
            <a:r>
              <a:rPr lang="en-US" altLang="en-US" sz="2800" dirty="0">
                <a:ea typeface="MS PGothic" charset="-128"/>
              </a:rPr>
              <a:t>symmetric key distribution using symmetric encryption</a:t>
            </a:r>
          </a:p>
          <a:p>
            <a:pPr eaLnBrk="1" hangingPunct="1"/>
            <a:r>
              <a:rPr lang="en-US" altLang="en-US" sz="2800" dirty="0">
                <a:ea typeface="MS PGothic" charset="-128"/>
              </a:rPr>
              <a:t>symmetric key distribution using asymmetric encryption</a:t>
            </a:r>
          </a:p>
          <a:p>
            <a:pPr eaLnBrk="1" hangingPunct="1"/>
            <a:r>
              <a:rPr lang="en-US" altLang="en-US" sz="2800" dirty="0">
                <a:ea typeface="MS PGothic" charset="-128"/>
              </a:rPr>
              <a:t>distribution of public keys</a:t>
            </a:r>
          </a:p>
          <a:p>
            <a:pPr lvl="1" eaLnBrk="1" hangingPunct="1"/>
            <a:r>
              <a:rPr lang="en-US" altLang="en-US" sz="2400" dirty="0">
                <a:ea typeface="MS PGothic" charset="-128"/>
              </a:rPr>
              <a:t>public-key authority</a:t>
            </a:r>
          </a:p>
          <a:p>
            <a:pPr lvl="1" eaLnBrk="1" hangingPunct="1"/>
            <a:r>
              <a:rPr lang="en-US" altLang="en-US" sz="2400" dirty="0">
                <a:ea typeface="MS PGothic" charset="-128"/>
              </a:rPr>
              <a:t>public-key certificates</a:t>
            </a:r>
          </a:p>
          <a:p>
            <a:pPr lvl="1" eaLnBrk="1" hangingPunct="1"/>
            <a:r>
              <a:rPr lang="en-US" altLang="en-US" sz="2400" dirty="0">
                <a:solidFill>
                  <a:srgbClr val="003399"/>
                </a:solidFill>
                <a:ea typeface="MS PGothic" charset="-128"/>
              </a:rPr>
              <a:t>X.509 certificates</a:t>
            </a:r>
          </a:p>
          <a:p>
            <a:pPr eaLnBrk="1" hangingPunct="1"/>
            <a:r>
              <a:rPr lang="en-US" altLang="en-US" sz="2800" dirty="0">
                <a:solidFill>
                  <a:srgbClr val="003399"/>
                </a:solidFill>
                <a:ea typeface="MS PGothic" charset="-128"/>
              </a:rPr>
              <a:t>PKI</a:t>
            </a:r>
            <a:r>
              <a:rPr lang="en-US" altLang="en-US" sz="2800" dirty="0">
                <a:ea typeface="MS PGothic" charset="-128"/>
              </a:rPr>
              <a:t> (public-key infrastructure)</a:t>
            </a:r>
          </a:p>
          <a:p>
            <a:pPr lvl="1" eaLnBrk="1" hangingPunct="1"/>
            <a:endParaRPr lang="en-AU" altLang="en-US" sz="2400" dirty="0">
              <a:ea typeface="MS PGothic" charset="-128"/>
            </a:endParaRPr>
          </a:p>
          <a:p>
            <a:pPr eaLnBrk="1" hangingPunct="1"/>
            <a:endParaRPr lang="en-AU" altLang="en-US" dirty="0">
              <a:ea typeface="MS PGothic" charset="-128"/>
            </a:endParaRPr>
          </a:p>
          <a:p>
            <a:pPr eaLnBrk="1" hangingPunct="1"/>
            <a:endParaRPr lang="en-US" altLang="en-US" dirty="0">
              <a:ea typeface="MS PGothic" charset="-128"/>
            </a:endParaRPr>
          </a:p>
          <a:p>
            <a:pPr eaLnBrk="1" hangingPunct="1"/>
            <a:endParaRPr lang="en-AU" altLang="en-US" dirty="0">
              <a:ea typeface="MS PGothic" charset="-128"/>
            </a:endParaRPr>
          </a:p>
        </p:txBody>
      </p:sp>
      <p:sp>
        <p:nvSpPr>
          <p:cNvPr id="3686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9530D981-D4A9-2A4D-9BDE-296079CE5BCA}" type="slidenum">
              <a:rPr lang="en-US" altLang="en-US" sz="1200">
                <a:solidFill>
                  <a:srgbClr val="898989"/>
                </a:solidFill>
                <a:latin typeface="Arial" charset="0"/>
              </a:rPr>
              <a:pPr eaLnBrk="1" hangingPunct="1">
                <a:spcBef>
                  <a:spcPct val="0"/>
                </a:spcBef>
                <a:buFontTx/>
                <a:buNone/>
              </a:pPr>
              <a:t>25</a:t>
            </a:fld>
            <a:endParaRPr lang="en-US" altLang="en-US" sz="1200">
              <a:solidFill>
                <a:srgbClr val="898989"/>
              </a:solidFill>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eaLnBrk="1" hangingPunct="1"/>
            <a:r>
              <a:rPr lang="en-US" altLang="en-US"/>
              <a:t>Key Hierarchy</a:t>
            </a:r>
          </a:p>
        </p:txBody>
      </p:sp>
      <p:sp>
        <p:nvSpPr>
          <p:cNvPr id="37891" name="Rectangle 1027"/>
          <p:cNvSpPr>
            <a:spLocks noGrp="1" noChangeArrowheads="1"/>
          </p:cNvSpPr>
          <p:nvPr>
            <p:ph idx="1"/>
          </p:nvPr>
        </p:nvSpPr>
        <p:spPr/>
        <p:txBody>
          <a:bodyPr/>
          <a:lstStyle/>
          <a:p>
            <a:pPr eaLnBrk="1" hangingPunct="1"/>
            <a:r>
              <a:rPr lang="en-US" altLang="en-US" dirty="0"/>
              <a:t>typically have a </a:t>
            </a:r>
            <a:r>
              <a:rPr lang="en-US" altLang="en-US" dirty="0">
                <a:solidFill>
                  <a:srgbClr val="003399"/>
                </a:solidFill>
              </a:rPr>
              <a:t>hierarchy</a:t>
            </a:r>
            <a:r>
              <a:rPr lang="en-US" altLang="en-US" dirty="0"/>
              <a:t> of keys</a:t>
            </a:r>
          </a:p>
          <a:p>
            <a:pPr eaLnBrk="1" hangingPunct="1"/>
            <a:r>
              <a:rPr lang="en-US" altLang="en-US" dirty="0"/>
              <a:t>session key</a:t>
            </a:r>
          </a:p>
          <a:p>
            <a:pPr lvl="1" eaLnBrk="1" hangingPunct="1"/>
            <a:r>
              <a:rPr lang="en-US" altLang="en-US" dirty="0"/>
              <a:t>temporary key</a:t>
            </a:r>
          </a:p>
          <a:p>
            <a:pPr lvl="1" eaLnBrk="1" hangingPunct="1"/>
            <a:r>
              <a:rPr lang="en-US" altLang="en-US" dirty="0"/>
              <a:t>used for encryption of data between users</a:t>
            </a:r>
          </a:p>
          <a:p>
            <a:pPr lvl="1" eaLnBrk="1" hangingPunct="1"/>
            <a:r>
              <a:rPr lang="en-US" altLang="en-US" dirty="0"/>
              <a:t>for one logical session then discarded</a:t>
            </a:r>
          </a:p>
          <a:p>
            <a:pPr eaLnBrk="1" hangingPunct="1"/>
            <a:r>
              <a:rPr lang="en-US" altLang="en-US" dirty="0"/>
              <a:t>master key</a:t>
            </a:r>
          </a:p>
          <a:p>
            <a:pPr lvl="1" eaLnBrk="1" hangingPunct="1"/>
            <a:r>
              <a:rPr lang="en-US" altLang="en-US" dirty="0"/>
              <a:t>used to encrypt session keys</a:t>
            </a:r>
          </a:p>
          <a:p>
            <a:pPr lvl="1" eaLnBrk="1" hangingPunct="1"/>
            <a:r>
              <a:rPr lang="en-US" altLang="en-US" dirty="0"/>
              <a:t>shared between user &amp; key distribution center</a:t>
            </a:r>
          </a:p>
          <a:p>
            <a:pPr lvl="1" eaLnBrk="1" hangingPunct="1"/>
            <a:r>
              <a:rPr lang="en-US" altLang="en-US" dirty="0"/>
              <a:t>distributed by using public key cryptography</a:t>
            </a:r>
          </a:p>
        </p:txBody>
      </p:sp>
      <p:sp>
        <p:nvSpPr>
          <p:cNvPr id="378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75B0C10E-51EC-7549-914E-7B83C622DFA4}" type="slidenum">
              <a:rPr lang="en-US" altLang="en-US" sz="1200">
                <a:solidFill>
                  <a:srgbClr val="898989"/>
                </a:solidFill>
                <a:latin typeface="Arial" charset="0"/>
              </a:rPr>
              <a:pPr eaLnBrk="1" hangingPunct="1">
                <a:spcBef>
                  <a:spcPct val="0"/>
                </a:spcBef>
                <a:buFontTx/>
                <a:buNone/>
              </a:pPr>
              <a:t>26</a:t>
            </a:fld>
            <a:endParaRPr lang="en-US" altLang="en-US" sz="1200">
              <a:solidFill>
                <a:srgbClr val="898989"/>
              </a:solidFill>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AU" altLang="en-US" dirty="0"/>
              <a:t>Public-Key Certificates</a:t>
            </a:r>
          </a:p>
        </p:txBody>
      </p:sp>
      <p:sp>
        <p:nvSpPr>
          <p:cNvPr id="38915" name="Rectangle 3"/>
          <p:cNvSpPr>
            <a:spLocks noGrp="1" noChangeArrowheads="1"/>
          </p:cNvSpPr>
          <p:nvPr>
            <p:ph idx="1"/>
          </p:nvPr>
        </p:nvSpPr>
        <p:spPr>
          <a:xfrm>
            <a:off x="457200" y="1600200"/>
            <a:ext cx="8507413" cy="4525963"/>
          </a:xfrm>
        </p:spPr>
        <p:txBody>
          <a:bodyPr/>
          <a:lstStyle/>
          <a:p>
            <a:pPr eaLnBrk="1" hangingPunct="1">
              <a:lnSpc>
                <a:spcPct val="90000"/>
              </a:lnSpc>
            </a:pPr>
            <a:r>
              <a:rPr lang="en-US" altLang="en-US" sz="2800"/>
              <a:t>certificates allow key exchange without real-time access to </a:t>
            </a:r>
            <a:r>
              <a:rPr lang="en-AU" altLang="en-US" sz="2800"/>
              <a:t>public-key authority</a:t>
            </a:r>
          </a:p>
          <a:p>
            <a:pPr eaLnBrk="1" hangingPunct="1">
              <a:lnSpc>
                <a:spcPct val="90000"/>
              </a:lnSpc>
            </a:pPr>
            <a:r>
              <a:rPr lang="en-US" altLang="en-US" sz="2800"/>
              <a:t>a certificate </a:t>
            </a:r>
            <a:r>
              <a:rPr lang="en-AU" altLang="en-US" sz="2800"/>
              <a:t>binds </a:t>
            </a:r>
            <a:r>
              <a:rPr lang="en-AU" altLang="en-US" sz="2800" b="1"/>
              <a:t>identity</a:t>
            </a:r>
            <a:r>
              <a:rPr lang="en-AU" altLang="en-US" sz="2800"/>
              <a:t> to </a:t>
            </a:r>
            <a:r>
              <a:rPr lang="en-AU" altLang="en-US" sz="2800" b="1"/>
              <a:t>public key</a:t>
            </a:r>
            <a:r>
              <a:rPr lang="en-AU" altLang="en-US" sz="2800"/>
              <a:t> </a:t>
            </a:r>
          </a:p>
          <a:p>
            <a:pPr lvl="1" eaLnBrk="1" hangingPunct="1">
              <a:lnSpc>
                <a:spcPct val="90000"/>
              </a:lnSpc>
            </a:pPr>
            <a:r>
              <a:rPr lang="en-AU" altLang="en-US" sz="2400"/>
              <a:t>usually with other info such as period of validity, rights of use</a:t>
            </a:r>
          </a:p>
          <a:p>
            <a:pPr eaLnBrk="1" hangingPunct="1">
              <a:lnSpc>
                <a:spcPct val="90000"/>
              </a:lnSpc>
            </a:pPr>
            <a:r>
              <a:rPr lang="en-AU" altLang="en-US" sz="2800"/>
              <a:t>with all contents </a:t>
            </a:r>
            <a:r>
              <a:rPr lang="en-AU" altLang="en-US" sz="2800" b="1"/>
              <a:t>signed</a:t>
            </a:r>
            <a:r>
              <a:rPr lang="en-AU" altLang="en-US" sz="2800"/>
              <a:t> by a trusted third party called Certificate Authority (CA)</a:t>
            </a:r>
          </a:p>
          <a:p>
            <a:pPr eaLnBrk="1" hangingPunct="1">
              <a:lnSpc>
                <a:spcPct val="90000"/>
              </a:lnSpc>
            </a:pPr>
            <a:r>
              <a:rPr lang="en-AU" altLang="en-US" sz="2800"/>
              <a:t>Four requirements:</a:t>
            </a:r>
          </a:p>
          <a:p>
            <a:pPr lvl="1" eaLnBrk="1" hangingPunct="1">
              <a:lnSpc>
                <a:spcPct val="90000"/>
              </a:lnSpc>
            </a:pPr>
            <a:r>
              <a:rPr lang="en-US" altLang="en-US" sz="2000"/>
              <a:t>Any participant can read a certificate to determine the name and public key of the certificate’s owner. </a:t>
            </a:r>
          </a:p>
          <a:p>
            <a:pPr lvl="1" eaLnBrk="1" hangingPunct="1">
              <a:lnSpc>
                <a:spcPct val="90000"/>
              </a:lnSpc>
            </a:pPr>
            <a:r>
              <a:rPr lang="en-US" altLang="en-US" sz="2000"/>
              <a:t>Any participant can verify that the certificate originated from the certificate authority and is not counterfeit.</a:t>
            </a:r>
          </a:p>
          <a:p>
            <a:pPr lvl="1" eaLnBrk="1" hangingPunct="1">
              <a:lnSpc>
                <a:spcPct val="90000"/>
              </a:lnSpc>
            </a:pPr>
            <a:r>
              <a:rPr lang="en-US" altLang="en-US" sz="2000"/>
              <a:t>Only the certificate authority can create and update certificates. </a:t>
            </a:r>
          </a:p>
          <a:p>
            <a:pPr lvl="1" eaLnBrk="1" hangingPunct="1">
              <a:lnSpc>
                <a:spcPct val="90000"/>
              </a:lnSpc>
            </a:pPr>
            <a:r>
              <a:rPr lang="en-US" altLang="en-US" sz="2000"/>
              <a:t>Any participant can verify the currency of the certificate.</a:t>
            </a:r>
            <a:endParaRPr lang="en-AU" altLang="en-US" sz="2000"/>
          </a:p>
        </p:txBody>
      </p:sp>
      <p:sp>
        <p:nvSpPr>
          <p:cNvPr id="3891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08C2D094-9010-A34C-93D9-2FE2F22AB554}" type="slidenum">
              <a:rPr lang="en-US" altLang="en-US" sz="1200">
                <a:solidFill>
                  <a:srgbClr val="898989"/>
                </a:solidFill>
                <a:latin typeface="Arial" charset="0"/>
              </a:rPr>
              <a:pPr eaLnBrk="1" hangingPunct="1">
                <a:spcBef>
                  <a:spcPct val="0"/>
                </a:spcBef>
                <a:buFontTx/>
                <a:buNone/>
              </a:pPr>
              <a:t>27</a:t>
            </a:fld>
            <a:endParaRPr lang="en-US" altLang="en-US" sz="1200">
              <a:solidFill>
                <a:srgbClr val="898989"/>
              </a:solid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52400" y="304800"/>
            <a:ext cx="8451850" cy="1036638"/>
          </a:xfrm>
        </p:spPr>
        <p:txBody>
          <a:bodyPr/>
          <a:lstStyle/>
          <a:p>
            <a:pPr marL="342900" indent="-342900" eaLnBrk="1" hangingPunct="1"/>
            <a:r>
              <a:rPr lang="en-AU" altLang="en-US">
                <a:ea typeface="MS PGothic" charset="-128"/>
              </a:rPr>
              <a:t>X.509 Certificate Use</a:t>
            </a:r>
            <a:br>
              <a:rPr lang="en-AU" altLang="en-US">
                <a:ea typeface="MS PGothic" charset="-128"/>
              </a:rPr>
            </a:br>
            <a:r>
              <a:rPr lang="en-AU" altLang="en-US" sz="2000">
                <a:ea typeface="MS PGothic" charset="-128"/>
              </a:rPr>
              <a:t>(</a:t>
            </a:r>
            <a:r>
              <a:rPr lang="en-US" altLang="en-US" sz="2000"/>
              <a:t>SSL/TLS, IP Security, S/MIME)</a:t>
            </a:r>
            <a:endParaRPr lang="en-US" altLang="en-US">
              <a:ea typeface="MS PGothic" charset="-128"/>
            </a:endParaRPr>
          </a:p>
        </p:txBody>
      </p:sp>
      <p:sp>
        <p:nvSpPr>
          <p:cNvPr id="3993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C49BCE60-B805-874E-BAB5-AF5DD5E7FA2D}" type="slidenum">
              <a:rPr lang="en-US" altLang="en-US" sz="1200">
                <a:solidFill>
                  <a:srgbClr val="898989"/>
                </a:solidFill>
                <a:latin typeface="Arial" charset="0"/>
              </a:rPr>
              <a:pPr eaLnBrk="1" hangingPunct="1">
                <a:spcBef>
                  <a:spcPct val="0"/>
                </a:spcBef>
                <a:buFontTx/>
                <a:buNone/>
              </a:pPr>
              <a:t>28</a:t>
            </a:fld>
            <a:endParaRPr lang="en-US" altLang="en-US" sz="1200">
              <a:solidFill>
                <a:srgbClr val="898989"/>
              </a:solidFill>
              <a:latin typeface="Arial" charset="0"/>
            </a:endParaRPr>
          </a:p>
        </p:txBody>
      </p:sp>
      <p:pic>
        <p:nvPicPr>
          <p:cNvPr id="3994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484313"/>
            <a:ext cx="79089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t>Summary</a:t>
            </a:r>
            <a:endParaRPr lang="en-AU" altLang="en-US"/>
          </a:p>
        </p:txBody>
      </p:sp>
      <p:sp>
        <p:nvSpPr>
          <p:cNvPr id="40963" name="Rectangle 3"/>
          <p:cNvSpPr>
            <a:spLocks noGrp="1" noChangeArrowheads="1"/>
          </p:cNvSpPr>
          <p:nvPr>
            <p:ph idx="1"/>
          </p:nvPr>
        </p:nvSpPr>
        <p:spPr/>
        <p:txBody>
          <a:bodyPr/>
          <a:lstStyle/>
          <a:p>
            <a:pPr eaLnBrk="1" hangingPunct="1"/>
            <a:r>
              <a:rPr lang="en-AU" altLang="en-US" dirty="0"/>
              <a:t>Public-Key Cryptography</a:t>
            </a:r>
          </a:p>
          <a:p>
            <a:pPr eaLnBrk="1" hangingPunct="1"/>
            <a:r>
              <a:rPr lang="en-US" altLang="en-US" dirty="0"/>
              <a:t>Random Numbers</a:t>
            </a:r>
          </a:p>
          <a:p>
            <a:pPr eaLnBrk="1" hangingPunct="1"/>
            <a:r>
              <a:rPr lang="en-US" altLang="en-US" dirty="0"/>
              <a:t>Hash Functions</a:t>
            </a:r>
          </a:p>
          <a:p>
            <a:pPr eaLnBrk="1" hangingPunct="1"/>
            <a:r>
              <a:rPr lang="en-US" altLang="en-US" dirty="0"/>
              <a:t>Message Authentication </a:t>
            </a:r>
          </a:p>
          <a:p>
            <a:pPr eaLnBrk="1" hangingPunct="1"/>
            <a:r>
              <a:rPr lang="en-US" altLang="en-US" dirty="0"/>
              <a:t>Digital Signature</a:t>
            </a:r>
          </a:p>
          <a:p>
            <a:pPr eaLnBrk="1" hangingPunct="1"/>
            <a:r>
              <a:rPr lang="en-US" altLang="en-US" dirty="0"/>
              <a:t>Key Management and Distribution</a:t>
            </a:r>
          </a:p>
          <a:p>
            <a:pPr eaLnBrk="1" hangingPunct="1"/>
            <a:r>
              <a:rPr lang="en-US" altLang="en-US" dirty="0"/>
              <a:t>Public Key Certificate</a:t>
            </a:r>
          </a:p>
        </p:txBody>
      </p:sp>
      <p:sp>
        <p:nvSpPr>
          <p:cNvPr id="409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0ED3BBA1-4207-1745-B32E-68A7EAFD2D39}" type="slidenum">
              <a:rPr lang="en-US" altLang="en-US" sz="1200">
                <a:solidFill>
                  <a:srgbClr val="898989"/>
                </a:solidFill>
                <a:latin typeface="Arial" charset="0"/>
              </a:rPr>
              <a:pPr eaLnBrk="1" hangingPunct="1">
                <a:spcBef>
                  <a:spcPct val="0"/>
                </a:spcBef>
                <a:buFontTx/>
                <a:buNone/>
              </a:pPr>
              <a:t>29</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AU" altLang="en-US"/>
              <a:t>Public-Key Cryptography</a:t>
            </a:r>
          </a:p>
        </p:txBody>
      </p:sp>
      <p:sp>
        <p:nvSpPr>
          <p:cNvPr id="4099" name="Rectangle 3"/>
          <p:cNvSpPr>
            <a:spLocks noGrp="1" noChangeArrowheads="1"/>
          </p:cNvSpPr>
          <p:nvPr>
            <p:ph idx="1"/>
          </p:nvPr>
        </p:nvSpPr>
        <p:spPr/>
        <p:txBody>
          <a:bodyPr/>
          <a:lstStyle/>
          <a:p>
            <a:pPr eaLnBrk="1" hangingPunct="1"/>
            <a:r>
              <a:rPr lang="en-AU" altLang="en-US" dirty="0">
                <a:ea typeface="MS PGothic" charset="-128"/>
              </a:rPr>
              <a:t>probably the most significant advance in the 3000 year history of cryptography </a:t>
            </a:r>
          </a:p>
          <a:p>
            <a:pPr eaLnBrk="1" hangingPunct="1"/>
            <a:r>
              <a:rPr lang="en-US" altLang="en-US" dirty="0">
                <a:ea typeface="MS PGothic" charset="-128"/>
              </a:rPr>
              <a:t>uses </a:t>
            </a:r>
            <a:r>
              <a:rPr lang="en-US" altLang="en-US" b="1" dirty="0">
                <a:ea typeface="MS PGothic" charset="-128"/>
              </a:rPr>
              <a:t>two</a:t>
            </a:r>
            <a:r>
              <a:rPr lang="en-US" altLang="en-US" dirty="0">
                <a:ea typeface="MS PGothic" charset="-128"/>
              </a:rPr>
              <a:t> keys – a public key &amp; a private key</a:t>
            </a:r>
            <a:endParaRPr lang="en-AU" altLang="en-US" dirty="0">
              <a:ea typeface="MS PGothic" charset="-128"/>
            </a:endParaRPr>
          </a:p>
          <a:p>
            <a:pPr eaLnBrk="1" hangingPunct="1"/>
            <a:r>
              <a:rPr lang="en-AU" altLang="en-US" b="1" dirty="0">
                <a:ea typeface="MS PGothic" charset="-128"/>
              </a:rPr>
              <a:t>asymmetric</a:t>
            </a:r>
            <a:r>
              <a:rPr lang="en-AU" altLang="en-US" dirty="0">
                <a:ea typeface="MS PGothic" charset="-128"/>
              </a:rPr>
              <a:t> since parties are </a:t>
            </a:r>
            <a:r>
              <a:rPr lang="en-AU" altLang="en-US" b="1" dirty="0">
                <a:ea typeface="MS PGothic" charset="-128"/>
              </a:rPr>
              <a:t>not</a:t>
            </a:r>
            <a:r>
              <a:rPr lang="en-AU" altLang="en-US" dirty="0">
                <a:ea typeface="MS PGothic" charset="-128"/>
              </a:rPr>
              <a:t> equal </a:t>
            </a:r>
          </a:p>
          <a:p>
            <a:pPr eaLnBrk="1" hangingPunct="1"/>
            <a:r>
              <a:rPr lang="en-AU" altLang="en-US" dirty="0">
                <a:ea typeface="MS PGothic" charset="-128"/>
              </a:rPr>
              <a:t>uses clever application of </a:t>
            </a:r>
            <a:r>
              <a:rPr lang="en-AU" altLang="en-US" dirty="0">
                <a:solidFill>
                  <a:srgbClr val="003399"/>
                </a:solidFill>
                <a:ea typeface="MS PGothic" charset="-128"/>
              </a:rPr>
              <a:t>number theoretic concepts</a:t>
            </a:r>
            <a:r>
              <a:rPr lang="en-AU" altLang="en-US" dirty="0">
                <a:ea typeface="MS PGothic" charset="-128"/>
              </a:rPr>
              <a:t> to function</a:t>
            </a:r>
          </a:p>
          <a:p>
            <a:pPr eaLnBrk="1" hangingPunct="1"/>
            <a:r>
              <a:rPr lang="en-US" altLang="en-US" dirty="0">
                <a:ea typeface="MS PGothic" charset="-128"/>
              </a:rPr>
              <a:t>complements </a:t>
            </a:r>
            <a:r>
              <a:rPr lang="en-US" altLang="en-US" b="1" dirty="0">
                <a:ea typeface="MS PGothic" charset="-128"/>
              </a:rPr>
              <a:t>rather than</a:t>
            </a:r>
            <a:r>
              <a:rPr lang="en-US" altLang="en-US" dirty="0">
                <a:ea typeface="MS PGothic" charset="-128"/>
              </a:rPr>
              <a:t> replaces private key </a:t>
            </a:r>
            <a:r>
              <a:rPr lang="en-AU" altLang="en-US" dirty="0">
                <a:ea typeface="MS PGothic" charset="-128"/>
              </a:rPr>
              <a:t>cryptography </a:t>
            </a:r>
          </a:p>
        </p:txBody>
      </p:sp>
      <p:sp>
        <p:nvSpPr>
          <p:cNvPr id="41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8EE8BD7D-4800-3943-8782-18CE58B5B5D3}" type="slidenum">
              <a:rPr lang="en-US" altLang="en-US" sz="1200">
                <a:solidFill>
                  <a:srgbClr val="898989"/>
                </a:solidFill>
                <a:latin typeface="Arial" charset="0"/>
              </a:rPr>
              <a:pPr eaLnBrk="1" hangingPunct="1">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74638"/>
            <a:ext cx="9144000" cy="1143000"/>
          </a:xfrm>
        </p:spPr>
        <p:txBody>
          <a:bodyPr/>
          <a:lstStyle/>
          <a:p>
            <a:pPr eaLnBrk="1" hangingPunct="1"/>
            <a:r>
              <a:rPr lang="en-AU" altLang="en-US" sz="3600" dirty="0">
                <a:solidFill>
                  <a:srgbClr val="0E0A99"/>
                </a:solidFill>
              </a:rPr>
              <a:t>Misconceptions</a:t>
            </a:r>
            <a:r>
              <a:rPr lang="en-AU" altLang="en-US" sz="3600" dirty="0"/>
              <a:t> about Public-Key Cryptography </a:t>
            </a:r>
          </a:p>
        </p:txBody>
      </p:sp>
      <p:sp>
        <p:nvSpPr>
          <p:cNvPr id="5123" name="Rectangle 3"/>
          <p:cNvSpPr>
            <a:spLocks noGrp="1" noChangeArrowheads="1"/>
          </p:cNvSpPr>
          <p:nvPr>
            <p:ph idx="1"/>
          </p:nvPr>
        </p:nvSpPr>
        <p:spPr>
          <a:xfrm>
            <a:off x="457200" y="1600200"/>
            <a:ext cx="8578850" cy="4525963"/>
          </a:xfrm>
        </p:spPr>
        <p:txBody>
          <a:bodyPr/>
          <a:lstStyle/>
          <a:p>
            <a:pPr eaLnBrk="1" hangingPunct="1"/>
            <a:r>
              <a:rPr lang="en-US" altLang="en-US" sz="2800" dirty="0">
                <a:ea typeface="MS PGothic" charset="-128"/>
              </a:rPr>
              <a:t>public-key encryption is more secure</a:t>
            </a:r>
          </a:p>
          <a:p>
            <a:pPr lvl="1" eaLnBrk="1" hangingPunct="1"/>
            <a:r>
              <a:rPr lang="en-US" altLang="en-US" sz="2400" dirty="0">
                <a:ea typeface="MS PGothic" charset="-128"/>
              </a:rPr>
              <a:t>there is nothing in principle to show one is superior to another from the point of view of resisting cryptanalysis.</a:t>
            </a:r>
          </a:p>
          <a:p>
            <a:pPr eaLnBrk="1" hangingPunct="1"/>
            <a:r>
              <a:rPr lang="en-US" altLang="en-US" sz="2800" dirty="0">
                <a:ea typeface="MS PGothic" charset="-128"/>
              </a:rPr>
              <a:t>public- key encryption is a general- purpose technique that has made symmetric encryption obsolete. </a:t>
            </a:r>
          </a:p>
          <a:p>
            <a:pPr lvl="1" eaLnBrk="1" hangingPunct="1"/>
            <a:r>
              <a:rPr lang="en-US" altLang="en-US" sz="2400" dirty="0">
                <a:ea typeface="MS PGothic" charset="-128"/>
              </a:rPr>
              <a:t>because of the computational overhead of current public-key encryption schemes, there seems no foreseeable likelihood …</a:t>
            </a:r>
          </a:p>
          <a:p>
            <a:pPr eaLnBrk="1" hangingPunct="1"/>
            <a:r>
              <a:rPr lang="en-US" altLang="en-US" sz="2800" dirty="0">
                <a:ea typeface="MS PGothic" charset="-128"/>
              </a:rPr>
              <a:t>key distribution is trivial in public-key encryption</a:t>
            </a:r>
          </a:p>
          <a:p>
            <a:pPr lvl="1" eaLnBrk="1" hangingPunct="1"/>
            <a:r>
              <a:rPr lang="en-US" altLang="en-US" sz="2400" dirty="0">
                <a:ea typeface="MS PGothic" charset="-128"/>
              </a:rPr>
              <a:t>the procedures involved are not simpler nor any more efficient than those required for symmetric encryption </a:t>
            </a:r>
            <a:endParaRPr lang="en-AU" altLang="en-US" sz="2400" dirty="0">
              <a:ea typeface="MS PGothic" charset="-128"/>
            </a:endParaRPr>
          </a:p>
        </p:txBody>
      </p:sp>
      <p:sp>
        <p:nvSpPr>
          <p:cNvPr id="512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AA5CC461-DF03-4340-B813-0A6F91F8642C}" type="slidenum">
              <a:rPr lang="en-US" altLang="en-US" sz="1200">
                <a:solidFill>
                  <a:srgbClr val="898989"/>
                </a:solidFill>
                <a:latin typeface="Arial" charset="0"/>
              </a:rPr>
              <a:pPr eaLnBrk="1" hangingPunct="1">
                <a:spcBef>
                  <a:spcPct val="0"/>
                </a:spcBef>
                <a:buFontTx/>
                <a:buNone/>
              </a:pPr>
              <a:t>4</a:t>
            </a:fld>
            <a:endParaRPr lang="en-US" altLang="en-US" sz="1200">
              <a:solidFill>
                <a:srgbClr val="898989"/>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AU" altLang="en-US"/>
              <a:t>Why Public-Key Cryptography?</a:t>
            </a:r>
          </a:p>
        </p:txBody>
      </p:sp>
      <p:sp>
        <p:nvSpPr>
          <p:cNvPr id="22530" name="Rectangle 3"/>
          <p:cNvSpPr>
            <a:spLocks noGrp="1" noChangeArrowheads="1"/>
          </p:cNvSpPr>
          <p:nvPr>
            <p:ph idx="1"/>
          </p:nvPr>
        </p:nvSpPr>
        <p:spPr>
          <a:xfrm>
            <a:off x="250825" y="1752600"/>
            <a:ext cx="8686800" cy="4876800"/>
          </a:xfrm>
        </p:spPr>
        <p:txBody>
          <a:bodyPr/>
          <a:lstStyle/>
          <a:p>
            <a:pPr eaLnBrk="1" hangingPunct="1">
              <a:lnSpc>
                <a:spcPct val="90000"/>
              </a:lnSpc>
            </a:pPr>
            <a:r>
              <a:rPr lang="en-US" altLang="en-US">
                <a:ea typeface="MS PGothic" charset="-128"/>
              </a:rPr>
              <a:t>developed to address two key issues:</a:t>
            </a:r>
          </a:p>
          <a:p>
            <a:pPr lvl="1" eaLnBrk="1" hangingPunct="1">
              <a:lnSpc>
                <a:spcPct val="90000"/>
              </a:lnSpc>
            </a:pPr>
            <a:r>
              <a:rPr lang="en-US" altLang="en-US" b="1">
                <a:ea typeface="MS PGothic" charset="-128"/>
              </a:rPr>
              <a:t>key distribution</a:t>
            </a:r>
            <a:r>
              <a:rPr lang="en-US" altLang="en-US">
                <a:ea typeface="MS PGothic" charset="-128"/>
              </a:rPr>
              <a:t> – how to have secure communications in general without having to trust a KDC with your key</a:t>
            </a:r>
          </a:p>
          <a:p>
            <a:pPr lvl="1" eaLnBrk="1" hangingPunct="1">
              <a:lnSpc>
                <a:spcPct val="90000"/>
              </a:lnSpc>
            </a:pPr>
            <a:r>
              <a:rPr lang="en-US" altLang="en-US" b="1">
                <a:ea typeface="MS PGothic" charset="-128"/>
              </a:rPr>
              <a:t>digital signatures</a:t>
            </a:r>
            <a:r>
              <a:rPr lang="en-US" altLang="en-US">
                <a:ea typeface="MS PGothic" charset="-128"/>
              </a:rPr>
              <a:t> – how to protect two parties against each other</a:t>
            </a:r>
          </a:p>
          <a:p>
            <a:pPr eaLnBrk="1" hangingPunct="1">
              <a:lnSpc>
                <a:spcPct val="90000"/>
              </a:lnSpc>
            </a:pPr>
            <a:r>
              <a:rPr lang="en-US" altLang="en-US">
                <a:ea typeface="MS PGothic" charset="-128"/>
              </a:rPr>
              <a:t>public invention due to Whitfield Diffie &amp; Martin Hellman at Stanford Univ. in 1976: </a:t>
            </a:r>
            <a:r>
              <a:rPr lang="en-US" altLang="en-US" sz="2800">
                <a:ea typeface="MS PGothic" charset="-128"/>
              </a:rPr>
              <a:t>“</a:t>
            </a:r>
            <a:r>
              <a:rPr lang="en-US" altLang="en-US" sz="2800"/>
              <a:t>New Directions in Cryptography”</a:t>
            </a:r>
            <a:r>
              <a:rPr lang="en-US" altLang="en-US" sz="2800">
                <a:ea typeface="MS PGothic" charset="-128"/>
              </a:rPr>
              <a:t>  (</a:t>
            </a:r>
            <a:r>
              <a:rPr lang="en-US" altLang="en-US" sz="2800">
                <a:solidFill>
                  <a:srgbClr val="003399"/>
                </a:solidFill>
              </a:rPr>
              <a:t>2015 ACM A.M. Turing Award</a:t>
            </a:r>
            <a:r>
              <a:rPr lang="en-US" altLang="en-US" sz="2800"/>
              <a:t>)</a:t>
            </a:r>
            <a:endParaRPr lang="en-US" altLang="en-US" sz="2800">
              <a:ea typeface="MS PGothic" charset="-128"/>
            </a:endParaRPr>
          </a:p>
          <a:p>
            <a:pPr lvl="1" eaLnBrk="1" hangingPunct="1">
              <a:lnSpc>
                <a:spcPct val="90000"/>
              </a:lnSpc>
            </a:pPr>
            <a:r>
              <a:rPr lang="en-US" altLang="en-US">
                <a:ea typeface="MS PGothic" charset="-128"/>
              </a:rPr>
              <a:t>known earlier in classified community</a:t>
            </a:r>
          </a:p>
          <a:p>
            <a:pPr lvl="1" eaLnBrk="1" hangingPunct="1">
              <a:lnSpc>
                <a:spcPct val="90000"/>
              </a:lnSpc>
            </a:pPr>
            <a:endParaRPr lang="en-AU" altLang="en-US">
              <a:ea typeface="MS PGothic" charset="-128"/>
            </a:endParaRPr>
          </a:p>
        </p:txBody>
      </p:sp>
      <p:sp>
        <p:nvSpPr>
          <p:cNvPr id="2253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1690430-E175-AC4C-B217-06A3BF1A57C5}" type="slidenum">
              <a:rPr lang="en-US" altLang="en-US" sz="1200">
                <a:solidFill>
                  <a:srgbClr val="898989"/>
                </a:solidFill>
                <a:latin typeface="Arial" charset="0"/>
              </a:rPr>
              <a:pPr>
                <a:spcBef>
                  <a:spcPct val="0"/>
                </a:spcBef>
                <a:buFontTx/>
                <a:buNone/>
              </a:pPr>
              <a:t>5</a:t>
            </a:fld>
            <a:endParaRPr lang="en-US" altLang="en-US" sz="1200">
              <a:solidFill>
                <a:srgbClr val="898989"/>
              </a:solidFill>
              <a:latin typeface="Arial" charset="0"/>
            </a:endParaRPr>
          </a:p>
        </p:txBody>
      </p:sp>
    </p:spTree>
    <p:extLst>
      <p:ext uri="{BB962C8B-B14F-4D97-AF65-F5344CB8AC3E}">
        <p14:creationId xmlns:p14="http://schemas.microsoft.com/office/powerpoint/2010/main" val="361537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altLang="en-US"/>
              <a:t>Encryption with Public Key</a:t>
            </a:r>
          </a:p>
        </p:txBody>
      </p:sp>
      <p:sp>
        <p:nvSpPr>
          <p:cNvPr id="819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9CD24F93-CE0F-8849-B327-473085BCAB01}" type="slidenum">
              <a:rPr lang="en-US" altLang="en-US" sz="1200">
                <a:solidFill>
                  <a:srgbClr val="898989"/>
                </a:solidFill>
                <a:latin typeface="Arial" charset="0"/>
              </a:rPr>
              <a:pPr eaLnBrk="1" hangingPunct="1">
                <a:spcBef>
                  <a:spcPct val="0"/>
                </a:spcBef>
                <a:buFontTx/>
                <a:buNone/>
              </a:pPr>
              <a:t>6</a:t>
            </a:fld>
            <a:endParaRPr lang="en-US" altLang="en-US" sz="1200">
              <a:solidFill>
                <a:srgbClr val="898989"/>
              </a:solidFill>
              <a:latin typeface="Arial" charset="0"/>
            </a:endParaRPr>
          </a:p>
        </p:txBody>
      </p:sp>
      <p:sp>
        <p:nvSpPr>
          <p:cNvPr id="8196" name="Rectangle 6"/>
          <p:cNvSpPr>
            <a:spLocks noChangeArrowheads="1"/>
          </p:cNvSpPr>
          <p:nvPr/>
        </p:nvSpPr>
        <p:spPr bwMode="auto">
          <a:xfrm>
            <a:off x="2411413" y="5724525"/>
            <a:ext cx="3600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400">
                <a:solidFill>
                  <a:srgbClr val="003399"/>
                </a:solidFill>
                <a:latin typeface="Arial" charset="0"/>
              </a:rPr>
              <a:t>(provides confidentiality)</a:t>
            </a:r>
          </a:p>
        </p:txBody>
      </p:sp>
      <p:pic>
        <p:nvPicPr>
          <p:cNvPr id="819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385" y="1557338"/>
            <a:ext cx="691197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3"/>
          <p:cNvSpPr>
            <a:spLocks noChangeArrowheads="1"/>
          </p:cNvSpPr>
          <p:nvPr/>
        </p:nvSpPr>
        <p:spPr bwMode="auto">
          <a:xfrm>
            <a:off x="6121400" y="2093913"/>
            <a:ext cx="23780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pPr>
            <a:r>
              <a:rPr lang="en-AU" altLang="en-US" sz="2400">
                <a:solidFill>
                  <a:srgbClr val="003399"/>
                </a:solidFill>
                <a:latin typeface="Arial" charset="0"/>
              </a:rPr>
              <a:t>Y = E(PU</a:t>
            </a:r>
            <a:r>
              <a:rPr lang="en-AU" altLang="en-US" sz="2400" baseline="-25000">
                <a:solidFill>
                  <a:srgbClr val="003399"/>
                </a:solidFill>
                <a:latin typeface="Arial" charset="0"/>
              </a:rPr>
              <a:t>a</a:t>
            </a:r>
            <a:r>
              <a:rPr lang="en-AU" altLang="en-US" sz="2400">
                <a:solidFill>
                  <a:srgbClr val="003399"/>
                </a:solidFill>
                <a:latin typeface="Arial" charset="0"/>
              </a:rPr>
              <a:t>, X)</a:t>
            </a:r>
          </a:p>
          <a:p>
            <a:pPr eaLnBrk="1" hangingPunct="1">
              <a:spcBef>
                <a:spcPct val="0"/>
              </a:spcBef>
            </a:pPr>
            <a:r>
              <a:rPr lang="en-AU" altLang="en-US" sz="2400">
                <a:solidFill>
                  <a:srgbClr val="003399"/>
                </a:solidFill>
                <a:latin typeface="Arial" charset="0"/>
              </a:rPr>
              <a:t>X = D(PR</a:t>
            </a:r>
            <a:r>
              <a:rPr lang="en-AU" altLang="en-US" sz="2400" baseline="-25000">
                <a:solidFill>
                  <a:srgbClr val="003399"/>
                </a:solidFill>
                <a:latin typeface="Arial" charset="0"/>
              </a:rPr>
              <a:t>a</a:t>
            </a:r>
            <a:r>
              <a:rPr lang="en-AU" altLang="en-US" sz="2400">
                <a:solidFill>
                  <a:srgbClr val="003399"/>
                </a:solidFill>
                <a:latin typeface="Arial" charset="0"/>
              </a:rPr>
              <a:t>, 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AU" altLang="en-US"/>
              <a:t>Encryption with Private Key</a:t>
            </a:r>
          </a:p>
        </p:txBody>
      </p:sp>
      <p:sp>
        <p:nvSpPr>
          <p:cNvPr id="921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202EDDF9-3C3E-FB4D-9294-689D3630AD26}" type="slidenum">
              <a:rPr lang="en-US" altLang="en-US" sz="1200">
                <a:solidFill>
                  <a:srgbClr val="898989"/>
                </a:solidFill>
                <a:latin typeface="Arial" charset="0"/>
              </a:rPr>
              <a:pPr eaLnBrk="1" hangingPunct="1">
                <a:spcBef>
                  <a:spcPct val="0"/>
                </a:spcBef>
                <a:buFontTx/>
                <a:buNone/>
              </a:pPr>
              <a:t>7</a:t>
            </a:fld>
            <a:endParaRPr lang="en-US" altLang="en-US" sz="1200">
              <a:solidFill>
                <a:srgbClr val="898989"/>
              </a:solidFill>
              <a:latin typeface="Arial" charset="0"/>
            </a:endParaRPr>
          </a:p>
        </p:txBody>
      </p:sp>
      <p:sp>
        <p:nvSpPr>
          <p:cNvPr id="9220" name="Rectangle 6"/>
          <p:cNvSpPr>
            <a:spLocks noChangeArrowheads="1"/>
          </p:cNvSpPr>
          <p:nvPr/>
        </p:nvSpPr>
        <p:spPr bwMode="auto">
          <a:xfrm>
            <a:off x="1476375" y="5815013"/>
            <a:ext cx="55435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400">
                <a:solidFill>
                  <a:srgbClr val="003399"/>
                </a:solidFill>
                <a:latin typeface="Arial" charset="0"/>
              </a:rPr>
              <a:t>(provides authentication: source and  </a:t>
            </a:r>
          </a:p>
          <a:p>
            <a:pPr eaLnBrk="1" hangingPunct="1">
              <a:spcBef>
                <a:spcPct val="0"/>
              </a:spcBef>
              <a:buFontTx/>
              <a:buNone/>
            </a:pPr>
            <a:r>
              <a:rPr lang="en-AU" altLang="en-US" sz="2400">
                <a:solidFill>
                  <a:srgbClr val="003399"/>
                </a:solidFill>
                <a:latin typeface="Arial" charset="0"/>
              </a:rPr>
              <a:t>        the integrity of the message )</a:t>
            </a:r>
          </a:p>
        </p:txBody>
      </p:sp>
      <p:pic>
        <p:nvPicPr>
          <p:cNvPr id="922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544" y="1412875"/>
            <a:ext cx="72898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43663" y="1716088"/>
            <a:ext cx="2630487" cy="1568450"/>
          </a:xfrm>
          <a:prstGeom prst="rect">
            <a:avLst/>
          </a:prstGeom>
        </p:spPr>
        <p:txBody>
          <a:bodyPr>
            <a:spAutoFit/>
          </a:bodyPr>
          <a:lstStyle/>
          <a:p>
            <a:pPr marL="285750" indent="-285750">
              <a:buFont typeface="Arial" pitchFamily="34" charset="0"/>
              <a:buChar char="•"/>
              <a:defRPr/>
            </a:pPr>
            <a:r>
              <a:rPr lang="en-AU" sz="2400" dirty="0">
                <a:solidFill>
                  <a:srgbClr val="003399"/>
                </a:solidFill>
                <a:latin typeface="Arial" pitchFamily="34" charset="0"/>
                <a:ea typeface="ＭＳ Ｐゴシック" pitchFamily="34" charset="-128"/>
              </a:rPr>
              <a:t>Y = E(</a:t>
            </a:r>
            <a:r>
              <a:rPr lang="en-AU" sz="2400" dirty="0" err="1">
                <a:solidFill>
                  <a:srgbClr val="003399"/>
                </a:solidFill>
                <a:latin typeface="Arial" pitchFamily="34" charset="0"/>
                <a:ea typeface="ＭＳ Ｐゴシック" pitchFamily="34" charset="-128"/>
              </a:rPr>
              <a:t>PR</a:t>
            </a:r>
            <a:r>
              <a:rPr lang="en-AU" sz="2400" baseline="-25000" dirty="0" err="1">
                <a:solidFill>
                  <a:srgbClr val="003399"/>
                </a:solidFill>
                <a:latin typeface="Arial" pitchFamily="34" charset="0"/>
                <a:ea typeface="ＭＳ Ｐゴシック" pitchFamily="34" charset="-128"/>
              </a:rPr>
              <a:t>b</a:t>
            </a:r>
            <a:r>
              <a:rPr lang="en-AU" sz="2400" dirty="0">
                <a:solidFill>
                  <a:srgbClr val="003399"/>
                </a:solidFill>
                <a:latin typeface="Arial" pitchFamily="34" charset="0"/>
                <a:ea typeface="ＭＳ Ｐゴシック" pitchFamily="34" charset="-128"/>
              </a:rPr>
              <a:t>, X)</a:t>
            </a:r>
          </a:p>
          <a:p>
            <a:pPr marL="285750" indent="-285750">
              <a:buFont typeface="Arial" pitchFamily="34" charset="0"/>
              <a:buChar char="•"/>
              <a:defRPr/>
            </a:pPr>
            <a:r>
              <a:rPr lang="en-AU" sz="2400" dirty="0">
                <a:solidFill>
                  <a:srgbClr val="003399"/>
                </a:solidFill>
                <a:latin typeface="Arial" pitchFamily="34" charset="0"/>
                <a:ea typeface="ＭＳ Ｐゴシック" pitchFamily="34" charset="-128"/>
              </a:rPr>
              <a:t>X = D(</a:t>
            </a:r>
            <a:r>
              <a:rPr lang="en-AU" sz="2400" dirty="0" err="1">
                <a:solidFill>
                  <a:srgbClr val="003399"/>
                </a:solidFill>
                <a:latin typeface="Arial" pitchFamily="34" charset="0"/>
                <a:ea typeface="ＭＳ Ｐゴシック" pitchFamily="34" charset="-128"/>
              </a:rPr>
              <a:t>PU</a:t>
            </a:r>
            <a:r>
              <a:rPr lang="en-AU" sz="2400" baseline="-25000" dirty="0" err="1">
                <a:solidFill>
                  <a:srgbClr val="003399"/>
                </a:solidFill>
                <a:latin typeface="Arial" pitchFamily="34" charset="0"/>
                <a:ea typeface="ＭＳ Ｐゴシック" pitchFamily="34" charset="-128"/>
              </a:rPr>
              <a:t>b</a:t>
            </a:r>
            <a:r>
              <a:rPr lang="en-AU" sz="2400" dirty="0">
                <a:solidFill>
                  <a:srgbClr val="003399"/>
                </a:solidFill>
                <a:latin typeface="Arial" pitchFamily="34" charset="0"/>
                <a:ea typeface="ＭＳ Ｐゴシック" pitchFamily="34" charset="-128"/>
              </a:rPr>
              <a:t>, Y)</a:t>
            </a:r>
          </a:p>
          <a:p>
            <a:pPr>
              <a:defRPr/>
            </a:pPr>
            <a:r>
              <a:rPr lang="en-AU" sz="2400" dirty="0">
                <a:solidFill>
                  <a:srgbClr val="003399"/>
                </a:solidFill>
                <a:latin typeface="Arial" pitchFamily="34" charset="0"/>
                <a:ea typeface="ＭＳ Ｐゴシック" pitchFamily="34" charset="-128"/>
              </a:rPr>
              <a:t> (Y serves as a  </a:t>
            </a:r>
          </a:p>
          <a:p>
            <a:pPr>
              <a:defRPr/>
            </a:pPr>
            <a:r>
              <a:rPr lang="en-AU" sz="2400" dirty="0">
                <a:solidFill>
                  <a:srgbClr val="003399"/>
                </a:solidFill>
                <a:latin typeface="Arial" pitchFamily="34" charset="0"/>
                <a:ea typeface="ＭＳ Ｐゴシック" pitchFamily="34" charset="-128"/>
              </a:rPr>
              <a:t>  digital signature)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AU" dirty="0"/>
              <a:t>Applications for Public-Key Algorithms</a:t>
            </a:r>
          </a:p>
        </p:txBody>
      </p:sp>
      <p:sp>
        <p:nvSpPr>
          <p:cNvPr id="10243" name="Rectangle 3"/>
          <p:cNvSpPr>
            <a:spLocks noGrp="1" noChangeArrowheads="1"/>
          </p:cNvSpPr>
          <p:nvPr>
            <p:ph idx="1"/>
          </p:nvPr>
        </p:nvSpPr>
        <p:spPr>
          <a:xfrm>
            <a:off x="457200" y="1484313"/>
            <a:ext cx="8229600" cy="3352800"/>
          </a:xfrm>
        </p:spPr>
        <p:txBody>
          <a:bodyPr/>
          <a:lstStyle/>
          <a:p>
            <a:pPr eaLnBrk="1" hangingPunct="1"/>
            <a:r>
              <a:rPr lang="en-US" altLang="en-US">
                <a:ea typeface="MS PGothic" charset="-128"/>
              </a:rPr>
              <a:t>can classify uses into 3 categories:</a:t>
            </a:r>
          </a:p>
          <a:p>
            <a:pPr lvl="1" eaLnBrk="1" hangingPunct="1"/>
            <a:r>
              <a:rPr lang="en-US" altLang="en-US" b="1">
                <a:ea typeface="MS PGothic" charset="-128"/>
              </a:rPr>
              <a:t>encryption/decryption</a:t>
            </a:r>
            <a:r>
              <a:rPr lang="en-US" altLang="en-US">
                <a:ea typeface="MS PGothic" charset="-128"/>
              </a:rPr>
              <a:t> (provide confidentiality)</a:t>
            </a:r>
          </a:p>
          <a:p>
            <a:pPr lvl="1" eaLnBrk="1" hangingPunct="1"/>
            <a:r>
              <a:rPr lang="en-US" altLang="en-US" b="1">
                <a:ea typeface="MS PGothic" charset="-128"/>
              </a:rPr>
              <a:t>digital signatures</a:t>
            </a:r>
            <a:r>
              <a:rPr lang="en-US" altLang="en-US">
                <a:ea typeface="MS PGothic" charset="-128"/>
              </a:rPr>
              <a:t> (provide authentication)</a:t>
            </a:r>
          </a:p>
          <a:p>
            <a:pPr lvl="1" eaLnBrk="1" hangingPunct="1"/>
            <a:r>
              <a:rPr lang="en-US" altLang="en-US" b="1">
                <a:ea typeface="MS PGothic" charset="-128"/>
              </a:rPr>
              <a:t>key exchange</a:t>
            </a:r>
            <a:r>
              <a:rPr lang="en-US" altLang="en-US">
                <a:ea typeface="MS PGothic" charset="-128"/>
              </a:rPr>
              <a:t> (of session keys)</a:t>
            </a:r>
          </a:p>
          <a:p>
            <a:pPr eaLnBrk="1" hangingPunct="1"/>
            <a:r>
              <a:rPr lang="en-US" altLang="en-US">
                <a:ea typeface="MS PGothic" charset="-128"/>
              </a:rPr>
              <a:t>some algorithms are suitable for all uses, others are specific to one</a:t>
            </a:r>
            <a:endParaRPr lang="en-AU" altLang="en-US">
              <a:ea typeface="MS PGothic" charset="-128"/>
            </a:endParaRPr>
          </a:p>
        </p:txBody>
      </p:sp>
      <p:pic>
        <p:nvPicPr>
          <p:cNvPr id="10244" name="Picture 5"/>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039886" y="4797425"/>
            <a:ext cx="7348538" cy="16129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1743E1A5-E1FF-D84D-BBCA-56A4F17DEFBA}" type="slidenum">
              <a:rPr lang="en-US" altLang="en-US" sz="1200">
                <a:solidFill>
                  <a:srgbClr val="898989"/>
                </a:solidFill>
                <a:latin typeface="Arial" charset="0"/>
              </a:rPr>
              <a:pPr eaLnBrk="1" hangingPunct="1">
                <a:spcBef>
                  <a:spcPct val="0"/>
                </a:spcBef>
                <a:buFontTx/>
                <a:buNone/>
              </a:pPr>
              <a:t>8</a:t>
            </a:fld>
            <a:endParaRPr lang="en-US" altLang="en-US" sz="1200">
              <a:solidFill>
                <a:srgbClr val="898989"/>
              </a:solid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52400" y="277813"/>
            <a:ext cx="8839200" cy="1139825"/>
          </a:xfrm>
        </p:spPr>
        <p:txBody>
          <a:bodyPr/>
          <a:lstStyle/>
          <a:p>
            <a:pPr eaLnBrk="1" hangingPunct="1"/>
            <a:r>
              <a:rPr lang="en-AU" altLang="en-US"/>
              <a:t>Public-key Cryptanalysis</a:t>
            </a:r>
          </a:p>
        </p:txBody>
      </p:sp>
      <p:sp>
        <p:nvSpPr>
          <p:cNvPr id="45058" name="Rectangle 3"/>
          <p:cNvSpPr>
            <a:spLocks noGrp="1" noChangeArrowheads="1"/>
          </p:cNvSpPr>
          <p:nvPr>
            <p:ph idx="1"/>
          </p:nvPr>
        </p:nvSpPr>
        <p:spPr>
          <a:xfrm>
            <a:off x="179388" y="1412875"/>
            <a:ext cx="8812212" cy="5308600"/>
          </a:xfrm>
        </p:spPr>
        <p:txBody>
          <a:bodyPr/>
          <a:lstStyle/>
          <a:p>
            <a:pPr eaLnBrk="1" hangingPunct="1">
              <a:lnSpc>
                <a:spcPct val="90000"/>
              </a:lnSpc>
            </a:pPr>
            <a:r>
              <a:rPr lang="en-AU" altLang="en-US"/>
              <a:t>like secret key schemes </a:t>
            </a:r>
            <a:r>
              <a:rPr lang="en-AU" altLang="en-US" b="1"/>
              <a:t>brute force </a:t>
            </a:r>
            <a:r>
              <a:rPr lang="en-AU" altLang="en-US"/>
              <a:t>exhaustive key search attack is always theoretically possible </a:t>
            </a:r>
          </a:p>
          <a:p>
            <a:pPr lvl="1" eaLnBrk="1" hangingPunct="1">
              <a:lnSpc>
                <a:spcPct val="90000"/>
              </a:lnSpc>
            </a:pPr>
            <a:r>
              <a:rPr lang="en-AU" altLang="en-US"/>
              <a:t>a tradeoff on key size</a:t>
            </a:r>
          </a:p>
          <a:p>
            <a:pPr lvl="1" eaLnBrk="1" hangingPunct="1">
              <a:lnSpc>
                <a:spcPct val="90000"/>
              </a:lnSpc>
            </a:pPr>
            <a:endParaRPr lang="en-AU" altLang="en-US"/>
          </a:p>
          <a:p>
            <a:pPr eaLnBrk="1" hangingPunct="1">
              <a:lnSpc>
                <a:spcPct val="90000"/>
              </a:lnSpc>
            </a:pPr>
            <a:r>
              <a:rPr lang="en-AU" altLang="en-US"/>
              <a:t>Computing the private key given the public key could be feasible</a:t>
            </a:r>
          </a:p>
          <a:p>
            <a:pPr lvl="1" eaLnBrk="1" hangingPunct="1">
              <a:lnSpc>
                <a:spcPct val="90000"/>
              </a:lnSpc>
            </a:pPr>
            <a:r>
              <a:rPr lang="en-AU" altLang="en-US"/>
              <a:t>it has not been mathematically proven this type of attack is infeasible for a particular public-key algorithm</a:t>
            </a:r>
          </a:p>
          <a:p>
            <a:pPr lvl="1" eaLnBrk="1" hangingPunct="1">
              <a:lnSpc>
                <a:spcPct val="90000"/>
              </a:lnSpc>
            </a:pPr>
            <a:r>
              <a:rPr lang="en-AU" altLang="en-US"/>
              <a:t>any given algorithm, including RSA, is suspect</a:t>
            </a:r>
          </a:p>
          <a:p>
            <a:pPr lvl="2" eaLnBrk="1" hangingPunct="1">
              <a:lnSpc>
                <a:spcPct val="90000"/>
              </a:lnSpc>
            </a:pPr>
            <a:r>
              <a:rPr lang="en-AU" altLang="en-US"/>
              <a:t>advances in theory of computation, number theory, or new (e.g., quantum) computing models/computers.</a:t>
            </a:r>
          </a:p>
          <a:p>
            <a:pPr eaLnBrk="1" hangingPunct="1">
              <a:lnSpc>
                <a:spcPct val="90000"/>
              </a:lnSpc>
            </a:pPr>
            <a:endParaRPr lang="en-AU" altLang="en-US"/>
          </a:p>
        </p:txBody>
      </p:sp>
      <p:sp>
        <p:nvSpPr>
          <p:cNvPr id="450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E281B2B-C1FC-4948-8652-9C58AAADDA9C}"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spTree>
    <p:extLst>
      <p:ext uri="{BB962C8B-B14F-4D97-AF65-F5344CB8AC3E}">
        <p14:creationId xmlns:p14="http://schemas.microsoft.com/office/powerpoint/2010/main" val="60138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1659</TotalTime>
  <Words>4236</Words>
  <Application>Microsoft Office PowerPoint</Application>
  <PresentationFormat>On-screen Show (4:3)</PresentationFormat>
  <Paragraphs>309</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Times New Roman</vt:lpstr>
      <vt:lpstr>Times-Roman</vt:lpstr>
      <vt:lpstr>Wingdings</vt:lpstr>
      <vt:lpstr>Office Theme</vt:lpstr>
      <vt:lpstr>CSCI 475/585 Information Security and Privacy  Fall 2019</vt:lpstr>
      <vt:lpstr>Secret-Key Cryptography</vt:lpstr>
      <vt:lpstr>Public-Key Cryptography</vt:lpstr>
      <vt:lpstr>Misconceptions about Public-Key Cryptography </vt:lpstr>
      <vt:lpstr>Why Public-Key Cryptography?</vt:lpstr>
      <vt:lpstr>Encryption with Public Key</vt:lpstr>
      <vt:lpstr>Encryption with Private Key</vt:lpstr>
      <vt:lpstr>Applications for Public-Key Algorithms</vt:lpstr>
      <vt:lpstr>Public-key Cryptanalysis</vt:lpstr>
      <vt:lpstr>RSA</vt:lpstr>
      <vt:lpstr>RSA En/decryption</vt:lpstr>
      <vt:lpstr>RSA Example - Key Setup</vt:lpstr>
      <vt:lpstr>RSA Example - En/Decryption</vt:lpstr>
      <vt:lpstr>RSA Security</vt:lpstr>
      <vt:lpstr>Random Numbers</vt:lpstr>
      <vt:lpstr>Pseudorandom vs. True Random Numbers</vt:lpstr>
      <vt:lpstr>Cryptographic Hash Functions</vt:lpstr>
      <vt:lpstr>Other Hash Function Uses</vt:lpstr>
      <vt:lpstr>Hash Function Requirements</vt:lpstr>
      <vt:lpstr>Message Security Requirements</vt:lpstr>
      <vt:lpstr>Message Authentication</vt:lpstr>
      <vt:lpstr>Message Authentication Code</vt:lpstr>
      <vt:lpstr>Digital Signatures</vt:lpstr>
      <vt:lpstr>General Model of Digital Signature Process</vt:lpstr>
      <vt:lpstr>Key Management and Distribution</vt:lpstr>
      <vt:lpstr>Key Hierarchy</vt:lpstr>
      <vt:lpstr>Public-Key Certificates</vt:lpstr>
      <vt:lpstr>X.509 Certificate Use (SSL/TLS, IP Security, S/MIME)</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 Lecture Overheads</dc:subject>
  <dc:creator>Dr Lawrie Brown</dc:creator>
  <cp:keywords/>
  <dc:description/>
  <cp:lastModifiedBy>Carson Stevens</cp:lastModifiedBy>
  <cp:revision>117</cp:revision>
  <dcterms:created xsi:type="dcterms:W3CDTF">2002-03-28T02:06:54Z</dcterms:created>
  <dcterms:modified xsi:type="dcterms:W3CDTF">2019-08-29T17:33:07Z</dcterms:modified>
  <cp:category/>
</cp:coreProperties>
</file>