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360" r:id="rId2"/>
    <p:sldId id="397" r:id="rId3"/>
    <p:sldId id="398" r:id="rId4"/>
    <p:sldId id="386" r:id="rId5"/>
    <p:sldId id="399" r:id="rId6"/>
    <p:sldId id="400" r:id="rId7"/>
    <p:sldId id="365" r:id="rId8"/>
    <p:sldId id="366" r:id="rId9"/>
    <p:sldId id="404" r:id="rId10"/>
    <p:sldId id="370" r:id="rId11"/>
    <p:sldId id="372" r:id="rId12"/>
    <p:sldId id="373" r:id="rId13"/>
    <p:sldId id="389" r:id="rId14"/>
    <p:sldId id="374" r:id="rId15"/>
    <p:sldId id="401" r:id="rId16"/>
    <p:sldId id="402" r:id="rId17"/>
    <p:sldId id="378" r:id="rId18"/>
    <p:sldId id="379" r:id="rId19"/>
    <p:sldId id="380" r:id="rId20"/>
    <p:sldId id="381" r:id="rId21"/>
    <p:sldId id="403" r:id="rId22"/>
    <p:sldId id="394" r:id="rId23"/>
    <p:sldId id="396" r:id="rId24"/>
    <p:sldId id="405" r:id="rId25"/>
    <p:sldId id="406" r:id="rId26"/>
    <p:sldId id="362" r:id="rId27"/>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A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25"/>
    <p:restoredTop sz="74705" autoAdjust="0"/>
  </p:normalViewPr>
  <p:slideViewPr>
    <p:cSldViewPr>
      <p:cViewPr varScale="1">
        <p:scale>
          <a:sx n="156" d="100"/>
          <a:sy n="156" d="100"/>
        </p:scale>
        <p:origin x="50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FA34AE1-C22B-49CE-909F-58EAC77DA578}" type="slidenum">
              <a:rPr lang="en-AU" altLang="en-US"/>
              <a:pPr>
                <a:defRPr/>
              </a:pPr>
              <a:t>‹#›</a:t>
            </a:fld>
            <a:endParaRPr lang="en-AU" altLang="en-US"/>
          </a:p>
        </p:txBody>
      </p:sp>
    </p:spTree>
    <p:extLst>
      <p:ext uri="{BB962C8B-B14F-4D97-AF65-F5344CB8AC3E}">
        <p14:creationId xmlns:p14="http://schemas.microsoft.com/office/powerpoint/2010/main" val="1731485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E03B2C5-747A-467A-9C8B-2B497818BC8D}" type="slidenum">
              <a:rPr lang="en-AU" altLang="en-US" smtClean="0"/>
              <a:pPr eaLnBrk="1" hangingPunct="1">
                <a:spcBef>
                  <a:spcPct val="0"/>
                </a:spcBef>
                <a:defRPr/>
              </a:pPr>
              <a:t>1</a:t>
            </a:fld>
            <a:endParaRPr lang="en-AU" altLang="en-US"/>
          </a:p>
        </p:txBody>
      </p:sp>
      <p:sp>
        <p:nvSpPr>
          <p:cNvPr id="33795" name="Rectangle 4"/>
          <p:cNvSpPr>
            <a:spLocks noGrp="1" noRot="1" noChangeAspect="1" noChangeArrowheads="1" noTextEdit="1"/>
          </p:cNvSpPr>
          <p:nvPr>
            <p:ph type="sldImg"/>
          </p:nvPr>
        </p:nvSpPr>
        <p:spPr>
          <a:ln/>
        </p:spPr>
      </p:sp>
      <p:sp>
        <p:nvSpPr>
          <p:cNvPr id="33796"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dirty="0">
                <a:latin typeface="Times New Roman" panose="02020603050405020304" pitchFamily="18" charset="0"/>
              </a:rPr>
              <a:t>Lecture slides prepared by </a:t>
            </a:r>
            <a:r>
              <a:rPr lang="en-US" altLang="en-US" dirty="0" err="1">
                <a:latin typeface="Times New Roman" panose="02020603050405020304" pitchFamily="18" charset="0"/>
              </a:rPr>
              <a:t>Dr</a:t>
            </a:r>
            <a:r>
              <a:rPr lang="en-US" altLang="en-US" dirty="0">
                <a:latin typeface="Times New Roman" panose="02020603050405020304" pitchFamily="18" charset="0"/>
              </a:rPr>
              <a:t> Lawrie Brown (UNSW@ADFA) for “Computer Security: Principles and Practice”, by William Stallings and Lawrie Brown, Chapter 3 “User Authentication”.</a:t>
            </a:r>
            <a:endParaRPr lang="en-AU" altLang="en-US" dirty="0">
              <a:latin typeface="Times New Roman" panose="02020603050405020304" pitchFamily="18" charset="0"/>
            </a:endParaRPr>
          </a:p>
          <a:p>
            <a:pPr eaLnBrk="1" hangingPunct="1">
              <a:defRPr/>
            </a:pPr>
            <a:endParaRPr lang="en-US" altLang="en-US" dirty="0">
              <a:latin typeface="Times New Roman" panose="02020603050405020304" pitchFamily="18" charset="0"/>
            </a:endParaRPr>
          </a:p>
          <a:p>
            <a:pPr eaLnBrk="1" hangingPunct="1">
              <a:defRPr/>
            </a:pPr>
            <a:r>
              <a:rPr lang="en-US" altLang="en-US" dirty="0"/>
              <a:t>Enhanced and Modified by </a:t>
            </a:r>
            <a:r>
              <a:rPr lang="en-US" altLang="en-US" dirty="0" err="1"/>
              <a:t>Chuan</a:t>
            </a:r>
            <a:r>
              <a:rPr lang="en-US" altLang="en-US" dirty="0"/>
              <a:t> Yue at the Colorado School of Mines.</a:t>
            </a:r>
            <a:endParaRPr lang="en-AU" altLang="en-US" dirty="0">
              <a:latin typeface="Times New Roman" panose="02020603050405020304" pitchFamily="18" charset="0"/>
            </a:endParaRPr>
          </a:p>
        </p:txBody>
      </p:sp>
    </p:spTree>
    <p:extLst>
      <p:ext uri="{BB962C8B-B14F-4D97-AF65-F5344CB8AC3E}">
        <p14:creationId xmlns:p14="http://schemas.microsoft.com/office/powerpoint/2010/main" val="524990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1CB53E0A-B736-4EA4-876C-A9BAB1D32ECA}" type="slidenum">
              <a:rPr lang="en-AU" altLang="en-US" smtClean="0"/>
              <a:pPr eaLnBrk="1" hangingPunct="1">
                <a:spcBef>
                  <a:spcPct val="0"/>
                </a:spcBef>
                <a:defRPr/>
              </a:pPr>
              <a:t>10</a:t>
            </a:fld>
            <a:endParaRPr lang="en-AU"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Times New Roman" charset="0"/>
              </a:rPr>
              <a:t>The traditional approach to password guessing, or password cracking as it is called, is to develop a large dictionary of possible passwords and to try each of these against the password file. This means that each password must be hashed using each available salt value and then compared to stored hash values. If no match is found, then the cracking program tries variations on all the words in its dictionary of likely passwords. Such variations include backward spelling of words, additional numbers or special characters, or sequence of characters, An alternative is to trade off space for time by precomputing potential hash values. In this approach the attacker generates a large dictionary of possible passwords. For each password, the attacker generates the hash values associated with each possible salt value. The result is a mammoth table of hash values known as a rainbow table. For example, [OECH03] showed that using 1.4 GB of data, he could crack 99.9% of all alphanumeric Windows password hashes in 13.8 seconds. This approach can be countered by using a sufficiently large salt value and a sufficiently large hash length. Both the FreeBSD and OpenBSD approaches should be secure from this attack for the foreseeable future. </a:t>
            </a:r>
          </a:p>
        </p:txBody>
      </p:sp>
    </p:spTree>
    <p:extLst>
      <p:ext uri="{BB962C8B-B14F-4D97-AF65-F5344CB8AC3E}">
        <p14:creationId xmlns:p14="http://schemas.microsoft.com/office/powerpoint/2010/main" val="139540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04EE0319-47F2-4E02-A46D-94DD73FF3F4D}" type="slidenum">
              <a:rPr lang="en-AU" altLang="en-US" smtClean="0"/>
              <a:pPr eaLnBrk="1" hangingPunct="1">
                <a:spcBef>
                  <a:spcPct val="0"/>
                </a:spcBef>
                <a:defRPr/>
              </a:pPr>
              <a:t>11</a:t>
            </a:fld>
            <a:endParaRPr lang="en-AU"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Times New Roman" charset="0"/>
              </a:rPr>
              <a:t>One way to thwart a password attack is to deny the opponent access to the password file. If the hashed password portion of the file is accessible only by a privileged user, then the opponent cannot read it without already knowing the password of a privileged user. Often, the hashed passwords are kept in a separate file from the user IDs, referred to as a shadow password file. Special attention is paid to making the shadow password file protected from unauthorized access. Although password file protection is certainly worthwhile, there remain vulnerabilities: a hacker may be able to exploit a software vulnerability in the operating system to bypass the access control system long enough to extract the password file; an accident of protection might render the password file readable; some users may use the same password on other less protected or compromised machines; a lack of or weakness in physical security (e.g. of backups) may provide opportunities for a hacker to access a copy of the file; passwords may be captured by sniffing network traffic.</a:t>
            </a:r>
          </a:p>
        </p:txBody>
      </p:sp>
    </p:spTree>
    <p:extLst>
      <p:ext uri="{BB962C8B-B14F-4D97-AF65-F5344CB8AC3E}">
        <p14:creationId xmlns:p14="http://schemas.microsoft.com/office/powerpoint/2010/main" val="1984089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3F794A5D-9D59-4675-BED5-E76B186719D7}" type="slidenum">
              <a:rPr lang="en-AU" altLang="en-US" smtClean="0"/>
              <a:pPr eaLnBrk="1" hangingPunct="1">
                <a:spcBef>
                  <a:spcPct val="0"/>
                </a:spcBef>
                <a:defRPr/>
              </a:pPr>
              <a:t>12</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a:p>
            <a:pPr eaLnBrk="1" hangingPunct="1">
              <a:defRPr/>
            </a:pPr>
            <a:endParaRPr lang="en-US" altLang="en-US" dirty="0">
              <a:latin typeface="Times New Roman" charset="0"/>
            </a:endParaRPr>
          </a:p>
          <a:p>
            <a:pPr eaLnBrk="1" hangingPunct="1">
              <a:defRPr/>
            </a:pPr>
            <a:r>
              <a:rPr lang="en-US" altLang="en-US" dirty="0">
                <a:latin typeface="Times New Roman" charset="0"/>
              </a:rPr>
              <a:t>The lesson from the two experiments just described (Tables 3.1and 3.2) is that, when not </a:t>
            </a:r>
            <a:r>
              <a:rPr lang="en-US" altLang="en-US" dirty="0" err="1">
                <a:latin typeface="Times New Roman" charset="0"/>
              </a:rPr>
              <a:t>constrained,many</a:t>
            </a:r>
            <a:r>
              <a:rPr lang="en-US" altLang="en-US" dirty="0">
                <a:latin typeface="Times New Roman" charset="0"/>
              </a:rPr>
              <a:t> users choose a password that is too short or too easy to guess. At the other </a:t>
            </a:r>
            <a:r>
              <a:rPr lang="en-US" altLang="en-US" dirty="0" err="1">
                <a:latin typeface="Times New Roman" charset="0"/>
              </a:rPr>
              <a:t>extreme,if</a:t>
            </a:r>
            <a:r>
              <a:rPr lang="en-US" altLang="en-US" dirty="0">
                <a:latin typeface="Times New Roman" charset="0"/>
              </a:rPr>
              <a:t> users are assigned passwords consisting of eight randomly selected printable characters, password cracking is effectively impossible. But it would be almost as impossible for most users to remember their passwords. Fortunately, even if we limit the password universe to strings of characters that are reasonably memorable, the size of the universe is still too large to permit practical cracking. Our goal, then, is to eliminate guessable passwords while allowing the user to select a password that is memorable. Four basic techniques are in use: </a:t>
            </a:r>
          </a:p>
          <a:p>
            <a:pPr eaLnBrk="1" hangingPunct="1">
              <a:defRPr/>
            </a:pPr>
            <a:r>
              <a:rPr lang="en-US" altLang="en-US" dirty="0">
                <a:latin typeface="Times New Roman" charset="0"/>
              </a:rPr>
              <a:t>• User education - Users can be told the importance of using hard-to-guess passwords and can be provided with guidelines for selecting strong passwords. Can be problematic when have a large user population or a lot of turnover, and because many users will simply ignore the guidelines.</a:t>
            </a:r>
          </a:p>
          <a:p>
            <a:pPr eaLnBrk="1" hangingPunct="1">
              <a:defRPr/>
            </a:pPr>
            <a:r>
              <a:rPr lang="en-US" altLang="en-US" dirty="0">
                <a:latin typeface="Times New Roman" charset="0"/>
              </a:rPr>
              <a:t>• Computer-generated passwords - have a history of poor acceptance by users, if random in nature, users will not remember them, if pronounceable, the user may still  be tempted to write it down.</a:t>
            </a:r>
          </a:p>
          <a:p>
            <a:pPr eaLnBrk="1" hangingPunct="1">
              <a:defRPr/>
            </a:pPr>
            <a:r>
              <a:rPr lang="en-US" altLang="en-US" dirty="0">
                <a:latin typeface="Times New Roman" charset="0"/>
              </a:rPr>
              <a:t>• Reactive password checking - where the system periodically runs its own password cracker to find guessable </a:t>
            </a:r>
            <a:r>
              <a:rPr lang="en-US" altLang="en-US" dirty="0" err="1">
                <a:latin typeface="Times New Roman" charset="0"/>
              </a:rPr>
              <a:t>passwords.The</a:t>
            </a:r>
            <a:r>
              <a:rPr lang="en-US" altLang="en-US" dirty="0">
                <a:latin typeface="Times New Roman" charset="0"/>
              </a:rPr>
              <a:t> system cancels any passwords that are guessed and notifies the user. Can be costly in resources to implement.</a:t>
            </a:r>
          </a:p>
          <a:p>
            <a:pPr eaLnBrk="1" hangingPunct="1">
              <a:defRPr/>
            </a:pPr>
            <a:r>
              <a:rPr lang="en-US" altLang="en-US" dirty="0">
                <a:latin typeface="Times New Roman" charset="0"/>
              </a:rPr>
              <a:t>• Proactive password checking - where user selects own password which the system then checks to see if it is is allowable and, if not, rejects it. It must strike a balance between user acceptability and strength. Likely the best solution.</a:t>
            </a:r>
          </a:p>
        </p:txBody>
      </p:sp>
    </p:spTree>
    <p:extLst>
      <p:ext uri="{BB962C8B-B14F-4D97-AF65-F5344CB8AC3E}">
        <p14:creationId xmlns:p14="http://schemas.microsoft.com/office/powerpoint/2010/main" val="46343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AE36A70D-D263-4369-BACB-22137E0FE9F4}" type="slidenum">
              <a:rPr lang="en-AU" altLang="en-US" smtClean="0"/>
              <a:pPr eaLnBrk="1" hangingPunct="1">
                <a:spcBef>
                  <a:spcPct val="0"/>
                </a:spcBef>
                <a:defRPr/>
              </a:pPr>
              <a:t>13</a:t>
            </a:fld>
            <a:endParaRPr lang="en-AU"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latin typeface="Times New Roman" panose="02020603050405020304" pitchFamily="18" charset="0"/>
            </a:endParaRPr>
          </a:p>
        </p:txBody>
      </p:sp>
    </p:spTree>
    <p:extLst>
      <p:ext uri="{BB962C8B-B14F-4D97-AF65-F5344CB8AC3E}">
        <p14:creationId xmlns:p14="http://schemas.microsoft.com/office/powerpoint/2010/main" val="214524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33EB10E1-CC7D-44E3-ACF3-C8FCF25844D5}" type="slidenum">
              <a:rPr lang="en-AU" altLang="en-US" smtClean="0"/>
              <a:pPr eaLnBrk="1" hangingPunct="1">
                <a:spcBef>
                  <a:spcPct val="0"/>
                </a:spcBef>
                <a:defRPr/>
              </a:pPr>
              <a:t>14</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dirty="0">
                <a:latin typeface="Times New Roman" charset="0"/>
              </a:rPr>
              <a:t>Now look at possible approaches to proactive password checking. </a:t>
            </a:r>
          </a:p>
          <a:p>
            <a:pPr eaLnBrk="1" hangingPunct="1">
              <a:defRPr/>
            </a:pPr>
            <a:r>
              <a:rPr lang="en-US" altLang="en-US" dirty="0">
                <a:latin typeface="Times New Roman" charset="0"/>
              </a:rPr>
              <a:t>The first approach is a simple system for rule enforcement coupled with advice to the user, </a:t>
            </a:r>
            <a:r>
              <a:rPr lang="en-US" altLang="en-US" dirty="0" err="1">
                <a:latin typeface="Times New Roman" charset="0"/>
              </a:rPr>
              <a:t>e.g</a:t>
            </a:r>
            <a:r>
              <a:rPr lang="en-US" altLang="en-US" dirty="0">
                <a:latin typeface="Times New Roman" charset="0"/>
              </a:rPr>
              <a:t>: </a:t>
            </a:r>
          </a:p>
          <a:p>
            <a:pPr eaLnBrk="1" hangingPunct="1">
              <a:defRPr/>
            </a:pPr>
            <a:r>
              <a:rPr lang="en-US" altLang="en-US" dirty="0">
                <a:latin typeface="Times New Roman" charset="0"/>
              </a:rPr>
              <a:t>• All passwords must be at least eight characters long. </a:t>
            </a:r>
          </a:p>
          <a:p>
            <a:pPr eaLnBrk="1" hangingPunct="1">
              <a:defRPr/>
            </a:pPr>
            <a:r>
              <a:rPr lang="en-US" altLang="en-US" dirty="0">
                <a:latin typeface="Times New Roman" charset="0"/>
              </a:rPr>
              <a:t>• In the first eight characters, the passwords must include at least one each of uppercase, lowercase, numeric digits, and punctuation marks. </a:t>
            </a:r>
          </a:p>
          <a:p>
            <a:pPr eaLnBrk="1" hangingPunct="1">
              <a:defRPr/>
            </a:pPr>
            <a:r>
              <a:rPr lang="en-US" altLang="en-US" dirty="0">
                <a:latin typeface="Times New Roman" charset="0"/>
              </a:rPr>
              <a:t>Another method is to compile a large dictionary of possible “</a:t>
            </a:r>
            <a:r>
              <a:rPr lang="en-US" altLang="en-US" dirty="0" err="1">
                <a:latin typeface="Times New Roman" charset="0"/>
              </a:rPr>
              <a:t>bad”passwords</a:t>
            </a:r>
            <a:r>
              <a:rPr lang="en-US" altLang="en-US" dirty="0">
                <a:latin typeface="Times New Roman" charset="0"/>
              </a:rPr>
              <a:t>. When a user selects a password, the system runs a Password Cracker to make sure that it is not on the disapproved list. This still consumes significant time and space.</a:t>
            </a:r>
          </a:p>
          <a:p>
            <a:pPr eaLnBrk="1" hangingPunct="1">
              <a:defRPr/>
            </a:pPr>
            <a:r>
              <a:rPr lang="en-US" altLang="en-US" dirty="0">
                <a:latin typeface="Times New Roman" charset="0"/>
              </a:rPr>
              <a:t>Use a Markov Model for the generation of guessable passwords, and reject any passwords likely to be generated by the model (see text for more details).</a:t>
            </a:r>
          </a:p>
          <a:p>
            <a:pPr eaLnBrk="1" hangingPunct="1">
              <a:defRPr/>
            </a:pPr>
            <a:r>
              <a:rPr lang="en-US" altLang="en-US" dirty="0">
                <a:latin typeface="Times New Roman" charset="0"/>
              </a:rPr>
              <a:t>Use a Bloom filter, which is a set of k independent hash functions which map a password into a set of hash values in the range 0 … N–1. These are used to set bits in a lookup table of size N. When a new password is presented to the checker, its k hash values are calculated. If all the corresponding bits of the hash table are equal to 1, then the password is rejected. All passwords in the dictionary will be rejected. But there will also be some other “false positives” (see text for more details).</a:t>
            </a:r>
          </a:p>
        </p:txBody>
      </p:sp>
    </p:spTree>
    <p:extLst>
      <p:ext uri="{BB962C8B-B14F-4D97-AF65-F5344CB8AC3E}">
        <p14:creationId xmlns:p14="http://schemas.microsoft.com/office/powerpoint/2010/main" val="108065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charset="0"/>
            </a:endParaRP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B6F0C9-FE5B-4F26-8005-B20F6D3F64B3}" type="slidenum">
              <a:rPr lang="en-US" altLang="en-US"/>
              <a:pPr/>
              <a:t>15</a:t>
            </a:fld>
            <a:endParaRPr lang="en-US" altLang="en-US"/>
          </a:p>
        </p:txBody>
      </p:sp>
    </p:spTree>
    <p:extLst>
      <p:ext uri="{BB962C8B-B14F-4D97-AF65-F5344CB8AC3E}">
        <p14:creationId xmlns:p14="http://schemas.microsoft.com/office/powerpoint/2010/main" val="1334895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 typeface="Calibri" panose="020F0502020204030204" pitchFamily="34" charset="0"/>
              <a:buNone/>
              <a:tabLst/>
              <a:defRPr/>
            </a:pPr>
            <a:r>
              <a:rPr lang="en-US" altLang="en-US" dirty="0"/>
              <a:t>Added by </a:t>
            </a:r>
            <a:r>
              <a:rPr lang="en-US" altLang="en-US" dirty="0" err="1"/>
              <a:t>Chuan</a:t>
            </a:r>
            <a:r>
              <a:rPr lang="en-US" altLang="en-US" dirty="0"/>
              <a:t> Yue at the Colorado School of Mines.</a:t>
            </a:r>
          </a:p>
          <a:p>
            <a:pPr marL="215900" indent="-215900">
              <a:buFont typeface="Calibri" panose="020F0502020204030204" pitchFamily="34" charset="0"/>
              <a:buAutoNum type="arabicPeriod"/>
              <a:defRPr/>
            </a:pPr>
            <a:endParaRPr lang="en-US" altLang="en-US" dirty="0"/>
          </a:p>
          <a:p>
            <a:pPr marL="215900" indent="-215900">
              <a:buFont typeface="Calibri" panose="020F0502020204030204" pitchFamily="34" charset="0"/>
              <a:buAutoNum type="arabicPeriod"/>
              <a:defRPr/>
            </a:pPr>
            <a:r>
              <a:rPr lang="en-US" altLang="en-US" dirty="0" err="1"/>
              <a:t>PwdHash</a:t>
            </a:r>
            <a:r>
              <a:rPr lang="en-US" altLang="en-US" dirty="0"/>
              <a:t> is a browser extension and is a pure browser-based solution.</a:t>
            </a:r>
          </a:p>
          <a:p>
            <a:pPr marL="215900" indent="-215900">
              <a:buFont typeface="Calibri" panose="020F0502020204030204" pitchFamily="34" charset="0"/>
              <a:buAutoNum type="arabicPeriod"/>
              <a:defRPr/>
            </a:pPr>
            <a:endParaRPr lang="en-US" altLang="en-US" dirty="0"/>
          </a:p>
          <a:p>
            <a:pPr marL="215900" indent="-215900">
              <a:buFont typeface="Calibri" panose="020F0502020204030204" pitchFamily="34" charset="0"/>
              <a:buAutoNum type="arabicPeriod"/>
              <a:defRPr/>
            </a:pPr>
            <a:r>
              <a:rPr lang="en-US" altLang="en-US" dirty="0"/>
              <a:t>Using the website domain name as the salt, </a:t>
            </a:r>
            <a:r>
              <a:rPr lang="en-US" altLang="en-US" dirty="0" err="1"/>
              <a:t>PwdHash</a:t>
            </a:r>
            <a:r>
              <a:rPr lang="en-US" altLang="en-US" dirty="0"/>
              <a:t> hashes a user’s original plain-text password to generate a site password.  The generated site password will be used to log into a website.  Even if a user types in the same plain-text password on different websites, the generated passwords that actually sent to those sites are different.</a:t>
            </a:r>
          </a:p>
          <a:p>
            <a:pPr marL="215900" indent="-215900">
              <a:buFont typeface="Calibri" panose="020F0502020204030204" pitchFamily="34" charset="0"/>
              <a:buAutoNum type="arabicPeriod"/>
              <a:defRPr/>
            </a:pPr>
            <a:endParaRPr lang="en-US" altLang="en-US" dirty="0"/>
          </a:p>
          <a:p>
            <a:pPr marL="215900" indent="-215900">
              <a:buFont typeface="Calibri" panose="020F0502020204030204" pitchFamily="34" charset="0"/>
              <a:buAutoNum type="arabicPeriod"/>
              <a:defRPr/>
            </a:pPr>
            <a:r>
              <a:rPr lang="en-US" altLang="en-US" dirty="0"/>
              <a:t>Therefore, </a:t>
            </a:r>
            <a:r>
              <a:rPr lang="en-US" altLang="en-US" dirty="0" err="1"/>
              <a:t>PwdHash</a:t>
            </a:r>
            <a:r>
              <a:rPr lang="en-US" altLang="en-US" dirty="0"/>
              <a:t> can help a user protect against phishing attacks because the stolen password received at the phishing site cannot be directly used to log into the corresponding legitimate website.</a:t>
            </a:r>
          </a:p>
        </p:txBody>
      </p:sp>
      <p:sp>
        <p:nvSpPr>
          <p:cNvPr id="6246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defRPr/>
            </a:pPr>
            <a:fld id="{7DDA8363-7389-4EE6-9A31-1A1BD8FD66C1}" type="slidenum">
              <a:rPr lang="zh-TW" altLang="en-US" smtClean="0">
                <a:latin typeface="Times New Roman" charset="0"/>
              </a:rPr>
              <a:pPr>
                <a:spcBef>
                  <a:spcPct val="0"/>
                </a:spcBef>
                <a:defRPr/>
              </a:pPr>
              <a:t>16</a:t>
            </a:fld>
            <a:endParaRPr lang="en-US" altLang="zh-TW">
              <a:latin typeface="Times New Roman" charset="0"/>
            </a:endParaRPr>
          </a:p>
        </p:txBody>
      </p:sp>
    </p:spTree>
    <p:extLst>
      <p:ext uri="{BB962C8B-B14F-4D97-AF65-F5344CB8AC3E}">
        <p14:creationId xmlns:p14="http://schemas.microsoft.com/office/powerpoint/2010/main" val="827209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8E54EDF9-FC6D-4279-AD0A-3E5C40E5B10F}" type="slidenum">
              <a:rPr lang="en-AU" altLang="en-US" smtClean="0"/>
              <a:pPr eaLnBrk="1" hangingPunct="1">
                <a:spcBef>
                  <a:spcPct val="0"/>
                </a:spcBef>
                <a:defRPr/>
              </a:pPr>
              <a:t>17</a:t>
            </a:fld>
            <a:endParaRPr lang="en-AU"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Times New Roman" charset="0"/>
              </a:rPr>
              <a:t>A biometric authentication system attempts to authenticate an individual based on unique physical characteristics.These include static characteristics, such as fingerprints, hand geometry, facial characteristics, and retinal and iris patterns; and dynamic characteristics, such as voiceprint and signature. Compared to passwords and tokens, biometric authentication is both technically complex and expensive, and have yet to mature as a standard tool for user authentication to computer systems. Figure 3.6 from the text gives a rough indication of the relative cost and accuracy of the most common biometric measures: </a:t>
            </a:r>
          </a:p>
          <a:p>
            <a:pPr eaLnBrk="1" hangingPunct="1">
              <a:defRPr/>
            </a:pPr>
            <a:r>
              <a:rPr lang="en-US" altLang="en-US">
                <a:latin typeface="Times New Roman" charset="0"/>
              </a:rPr>
              <a:t>• Facial characteristics: define characteristics based on relative location and shape of key facial features, such as eyes, eyebrows, nose, lips, and chin shape. </a:t>
            </a:r>
          </a:p>
          <a:p>
            <a:pPr eaLnBrk="1" hangingPunct="1">
              <a:defRPr/>
            </a:pPr>
            <a:r>
              <a:rPr lang="en-US" altLang="en-US">
                <a:latin typeface="Times New Roman" charset="0"/>
              </a:rPr>
              <a:t>• Fingerprints: the pattern of ridges and furrows on the surface of the fingertip, believed to be unique across the entire human population. Automated fingerprint systems extract a number of features to use as a surrogate for the full pattern. </a:t>
            </a:r>
          </a:p>
          <a:p>
            <a:pPr eaLnBrk="1" hangingPunct="1">
              <a:defRPr/>
            </a:pPr>
            <a:r>
              <a:rPr lang="en-US" altLang="en-US">
                <a:latin typeface="Times New Roman" charset="0"/>
              </a:rPr>
              <a:t>• Hand geometry: identify features of hand,: e.g. shape, lengths &amp; widths of fingers. </a:t>
            </a:r>
          </a:p>
          <a:p>
            <a:pPr eaLnBrk="1" hangingPunct="1">
              <a:defRPr/>
            </a:pPr>
            <a:r>
              <a:rPr lang="en-US" altLang="en-US">
                <a:latin typeface="Times New Roman" charset="0"/>
              </a:rPr>
              <a:t>• Retinal pattern: formed by veins beneath the retinal surface is unique and therefore suitable for identification. Uses a digital image of the retinal pattern by projecting a low-intensity beam of visual or infrared light into the eye. </a:t>
            </a:r>
          </a:p>
          <a:p>
            <a:pPr eaLnBrk="1" hangingPunct="1">
              <a:defRPr/>
            </a:pPr>
            <a:r>
              <a:rPr lang="en-US" altLang="en-US">
                <a:latin typeface="Times New Roman" charset="0"/>
              </a:rPr>
              <a:t>• Iris: Another unique physical characteristic is the detailed structure of the iris. </a:t>
            </a:r>
          </a:p>
          <a:p>
            <a:pPr eaLnBrk="1" hangingPunct="1">
              <a:defRPr/>
            </a:pPr>
            <a:r>
              <a:rPr lang="en-US" altLang="en-US">
                <a:latin typeface="Times New Roman" charset="0"/>
              </a:rPr>
              <a:t>• Signature: each individual has a unique style of handwriting, esp in signature. </a:t>
            </a:r>
          </a:p>
          <a:p>
            <a:pPr eaLnBrk="1" hangingPunct="1">
              <a:defRPr/>
            </a:pPr>
            <a:r>
              <a:rPr lang="en-US" altLang="en-US">
                <a:latin typeface="Times New Roman" charset="0"/>
              </a:rPr>
              <a:t>• Voice: patterns are more closely tied to physical and anatomical characteristics of the speaker, but still have a variation from sample to sample over time from the same speaker,complicating the biometric recognition task. </a:t>
            </a:r>
          </a:p>
        </p:txBody>
      </p:sp>
    </p:spTree>
    <p:extLst>
      <p:ext uri="{BB962C8B-B14F-4D97-AF65-F5344CB8AC3E}">
        <p14:creationId xmlns:p14="http://schemas.microsoft.com/office/powerpoint/2010/main" val="108919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ABC07A74-F7E6-478C-B237-D87FA94ADA6F}" type="slidenum">
              <a:rPr lang="en-AU" altLang="en-US" smtClean="0"/>
              <a:pPr eaLnBrk="1" hangingPunct="1">
                <a:spcBef>
                  <a:spcPct val="0"/>
                </a:spcBef>
                <a:defRPr/>
              </a:pPr>
              <a:t>18</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dirty="0">
                <a:latin typeface="Times New Roman" charset="0"/>
              </a:rPr>
              <a:t>Figure 3.7 from the text illustrates the operation of a biometric system. Each individual who is to be included in the database of authorized users must first be enrolled in the system. This is analogous to assigning a password to a user .For a biometric system, the user presents a name and, typically, some type of password or PIN to the system. At the same time the system senses some biometric characteristic of this user (e.g. fingerprint of right index finger). The system digitizes the input and then extracts a set of features that can be stored as a number or set of numbers representing this unique biometric characteristic ;this set of numbers is referred to as the user’s template. The user is now enrolled in the system, which maintains for the user a name (ID), perhaps a PIN or password, and the biometric value. Depending on application, user authentication on a biometric system involves either verification or identification. Verification is analogous to a user logging on to a system by using a memory card or smart card coupled with a password or PIN. For biometric verification, the user enters a PIN and also uses a biometric sensor. The system extracts the corresponding feature and compares that to the template stored for this user. If there is a match, then the system authenticates this user. For an identification system, the individual uses the biometric sensor but presents no additional information. The system then compares the presented template with the set of stored templates. If there is a match, then this user is identified. Otherwise, the user is rejected. </a:t>
            </a:r>
          </a:p>
        </p:txBody>
      </p:sp>
    </p:spTree>
    <p:extLst>
      <p:ext uri="{BB962C8B-B14F-4D97-AF65-F5344CB8AC3E}">
        <p14:creationId xmlns:p14="http://schemas.microsoft.com/office/powerpoint/2010/main" val="948036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EA20734F-EF85-403F-889C-D243CC92134D}" type="slidenum">
              <a:rPr lang="en-AU" altLang="en-US" smtClean="0"/>
              <a:pPr eaLnBrk="1" hangingPunct="1">
                <a:spcBef>
                  <a:spcPct val="0"/>
                </a:spcBef>
                <a:defRPr/>
              </a:pPr>
              <a:t>19</a:t>
            </a:fld>
            <a:endParaRPr lang="en-AU"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Times New Roman" charset="0"/>
              </a:rPr>
              <a:t>In any biometric scheme, some physical characteristic of the individual is mapped into a digital representation. For each individual, a single digital representation, or template, is stored in the computer. When the user is to be authenticated, the system compares the stored template to the presented template. Given the complexities of physical characteristics, we cannot expect that there will be an exact match between the two templates. Rather, the system uses an algorithm to generate a matching score (typically a single number) that quantifies the similarity between the input and the stored template. Figure 3.8 illustrates the dilemma posed to the system. If a single user is tested by the system numerous times, the matching score swill vary, with a probability density function typically forming a bell curve, as shown. On average, any other individual should have a much lower matching score but again will exhibit a bell-shaped probability density function .The difficulty is that the range of matching scores produced by two individuals, one genuine and one an imposter, compared to a given reference template, are likely to overlap. In Figure 3.8 a threshold value is selected so that if the presented value is s&gt;=t then a match is assumed, and for s&lt; t, a mismatch is assumed. The shaded part to the right of t indicates a range of values for which a false match is possible, and the shaded part to the left indicates a range of values for which a false nonmatch is possible. The area of each shaded part represents to probability of a false match or nonmatch, respectively. By moving the threshold, left or right, the probabilities can be altered, but note that an decrease in false match rate necessarily results in an increase in false nonmatch rate, and vice versa. </a:t>
            </a:r>
          </a:p>
        </p:txBody>
      </p:sp>
    </p:spTree>
    <p:extLst>
      <p:ext uri="{BB962C8B-B14F-4D97-AF65-F5344CB8AC3E}">
        <p14:creationId xmlns:p14="http://schemas.microsoft.com/office/powerpoint/2010/main" val="146634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C82A5F-9D64-4D26-947B-87DF9FD078B7}" type="slidenum">
              <a:rPr lang="en-AU" altLang="en-US"/>
              <a:pPr/>
              <a:t>2</a:t>
            </a:fld>
            <a:endParaRPr lang="en-AU" altLang="en-US"/>
          </a:p>
        </p:txBody>
      </p:sp>
      <p:sp>
        <p:nvSpPr>
          <p:cNvPr id="20483"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en-US" altLang="en-US"/>
              <a:t>RFC 4949 defines user authentication as follows:</a:t>
            </a:r>
          </a:p>
          <a:p>
            <a:pPr eaLnBrk="1" hangingPunct="1"/>
            <a:endParaRPr lang="en-US" altLang="en-US"/>
          </a:p>
          <a:p>
            <a:pPr eaLnBrk="1" hangingPunct="1"/>
            <a:r>
              <a:rPr lang="en-US" altLang="en-US"/>
              <a:t>The process of verifying an identity claimed by or for a system entity. </a:t>
            </a:r>
            <a:endParaRPr lang="en-US" altLang="en-US">
              <a:latin typeface="Times New Roman" panose="02020603050405020304" pitchFamily="18" charset="0"/>
            </a:endParaRPr>
          </a:p>
        </p:txBody>
      </p:sp>
    </p:spTree>
    <p:extLst>
      <p:ext uri="{BB962C8B-B14F-4D97-AF65-F5344CB8AC3E}">
        <p14:creationId xmlns:p14="http://schemas.microsoft.com/office/powerpoint/2010/main" val="1651251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C3C184F5-BD1B-4E41-AED3-8EDB75489D8F}" type="slidenum">
              <a:rPr lang="en-AU" altLang="en-US" smtClean="0"/>
              <a:pPr eaLnBrk="1" hangingPunct="1">
                <a:spcBef>
                  <a:spcPct val="0"/>
                </a:spcBef>
                <a:defRPr/>
              </a:pPr>
              <a:t>20</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dirty="0">
                <a:latin typeface="Times New Roman" charset="0"/>
              </a:rPr>
              <a:t>For a given biometric scheme, we can plot the false match versus false non-match rate, called the operating characteristic curve. Figure 3.9 in the text shows representative curves for two different systems. A reasonable tradeoff is to pick a threshold t that corresponds to a point on the curve where the rates are equal. A high-security application may require a very low false match rate, resulting in a point farther to the left on the curve. For a forensic application, in which the system is looking for possible candidates, to be checked further, the requirement may be for a low false non-match rate. Figure 3.10 on this slide from the text, shows characteristic curves developed from actual product testing. The iris system had no false matches in over 2 million cross-comparisons. Note that over a broad range of false match rates, the face biometric is the worst performer. </a:t>
            </a:r>
          </a:p>
        </p:txBody>
      </p:sp>
    </p:spTree>
    <p:extLst>
      <p:ext uri="{BB962C8B-B14F-4D97-AF65-F5344CB8AC3E}">
        <p14:creationId xmlns:p14="http://schemas.microsoft.com/office/powerpoint/2010/main" val="348199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91E83A-205C-4ECD-B1FF-7E2A04624FF5}" type="slidenum">
              <a:rPr lang="en-AU" altLang="en-US">
                <a:ea typeface="ＭＳ Ｐゴシック" panose="020B0600070205080204" pitchFamily="34" charset="-128"/>
              </a:rPr>
              <a:pPr>
                <a:spcBef>
                  <a:spcPct val="0"/>
                </a:spcBef>
              </a:pPr>
              <a:t>21</a:t>
            </a:fld>
            <a:endParaRPr lang="en-AU" altLang="en-US">
              <a:ea typeface="ＭＳ Ｐゴシック" panose="020B0600070205080204" pitchFamily="34" charset="-128"/>
            </a:endParaRPr>
          </a:p>
        </p:txBody>
      </p:sp>
      <p:sp>
        <p:nvSpPr>
          <p:cNvPr id="37890"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ea typeface="ＭＳ Ｐゴシック" panose="020B0600070205080204" pitchFamily="34" charset="-128"/>
              </a:rPr>
              <a:t>Kerberos is an authentication service developed as part of Project Athena at MIT, and is </a:t>
            </a:r>
            <a:r>
              <a:rPr lang="en-AU" altLang="en-US" dirty="0">
                <a:ea typeface="ＭＳ Ｐゴシック" panose="020B0600070205080204" pitchFamily="34" charset="-128"/>
              </a:rPr>
              <a:t>one of the best known and most widely implemented </a:t>
            </a:r>
            <a:r>
              <a:rPr lang="en-AU" altLang="en-US" b="1" dirty="0">
                <a:ea typeface="ＭＳ Ｐゴシック" panose="020B0600070205080204" pitchFamily="34" charset="-128"/>
              </a:rPr>
              <a:t>trusted third party</a:t>
            </a:r>
            <a:r>
              <a:rPr lang="en-AU" altLang="en-US" dirty="0">
                <a:ea typeface="ＭＳ Ｐゴシック" panose="020B0600070205080204" pitchFamily="34" charset="-128"/>
              </a:rPr>
              <a:t> key distribution systems.</a:t>
            </a:r>
          </a:p>
          <a:p>
            <a:pPr eaLnBrk="1" hangingPunct="1"/>
            <a:r>
              <a:rPr lang="en-US" altLang="en-US" dirty="0">
                <a:ea typeface="ＭＳ Ｐゴシック" panose="020B0600070205080204" pitchFamily="34" charset="-128"/>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altLang="en-US" dirty="0">
              <a:ea typeface="ＭＳ Ｐゴシック" panose="020B0600070205080204" pitchFamily="34" charset="-128"/>
            </a:endParaRPr>
          </a:p>
        </p:txBody>
      </p:sp>
    </p:spTree>
    <p:extLst>
      <p:ext uri="{BB962C8B-B14F-4D97-AF65-F5344CB8AC3E}">
        <p14:creationId xmlns:p14="http://schemas.microsoft.com/office/powerpoint/2010/main" val="1723719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defRPr/>
            </a:pPr>
            <a:fld id="{4E749C33-47D6-46F6-BD45-E714BF215892}" type="slidenum">
              <a:rPr lang="en-AU" altLang="en-US" smtClean="0">
                <a:ea typeface="ＭＳ Ｐゴシック" panose="020B0600070205080204" pitchFamily="34" charset="-128"/>
              </a:rPr>
              <a:pPr>
                <a:spcBef>
                  <a:spcPct val="0"/>
                </a:spcBef>
                <a:defRPr/>
              </a:pPr>
              <a:t>22</a:t>
            </a:fld>
            <a:endParaRPr lang="en-AU" altLang="en-US">
              <a:ea typeface="ＭＳ Ｐゴシック" panose="020B0600070205080204" pitchFamily="34"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685800" y="4343400"/>
            <a:ext cx="5486400" cy="434181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Arial" charset="0"/>
                <a:ea typeface="Arial" charset="0"/>
                <a:cs typeface="Arial" charset="0"/>
              </a:rPr>
              <a:t>In a more open environment, in which network connections to other machines are supported, an approach that requires the user to prove his or her identity for each service invoked, and also require that servers prove their identity to clients, is needed to protect user information and resources housed at the server. Kerberos supports this approach, and assumes a distributed client/server architecture that employs one or more Kerberos servers to provide an authentication service. The first published report on Kerberos [STEI88] listed the following requirements: </a:t>
            </a:r>
          </a:p>
          <a:p>
            <a:pPr eaLnBrk="1" hangingPunct="1">
              <a:defRPr/>
            </a:pPr>
            <a:r>
              <a:rPr lang="en-US" altLang="en-US">
                <a:latin typeface="Arial" charset="0"/>
                <a:ea typeface="Arial" charset="0"/>
                <a:cs typeface="Arial" charset="0"/>
              </a:rPr>
              <a:t>• </a:t>
            </a:r>
            <a:r>
              <a:rPr lang="en-US" altLang="en-US" b="1">
                <a:latin typeface="Arial" charset="0"/>
                <a:ea typeface="Arial" charset="0"/>
                <a:cs typeface="Arial" charset="0"/>
              </a:rPr>
              <a:t>Secure: </a:t>
            </a:r>
            <a:r>
              <a:rPr lang="en-US" altLang="en-US">
                <a:latin typeface="Arial" charset="0"/>
                <a:ea typeface="Arial" charset="0"/>
                <a:cs typeface="Arial" charset="0"/>
              </a:rPr>
              <a:t>A network eavesdropper should not be able to obtain the necessary information to impersonate a user. More generally, Kerberos should be strong enough that a potential opponent does not find it to be the weak link. </a:t>
            </a:r>
          </a:p>
          <a:p>
            <a:pPr eaLnBrk="1" hangingPunct="1">
              <a:defRPr/>
            </a:pPr>
            <a:r>
              <a:rPr lang="en-US" altLang="en-US">
                <a:latin typeface="Arial" charset="0"/>
                <a:ea typeface="Arial" charset="0"/>
                <a:cs typeface="Arial" charset="0"/>
              </a:rPr>
              <a:t>• </a:t>
            </a:r>
            <a:r>
              <a:rPr lang="en-US" altLang="en-US" b="1">
                <a:latin typeface="Arial" charset="0"/>
                <a:ea typeface="Arial" charset="0"/>
                <a:cs typeface="Arial" charset="0"/>
              </a:rPr>
              <a:t>Reliable</a:t>
            </a:r>
            <a:r>
              <a:rPr lang="en-US" altLang="en-US">
                <a:latin typeface="Arial" charset="0"/>
                <a:ea typeface="Arial" charset="0"/>
                <a:cs typeface="Arial" charset="0"/>
              </a:rPr>
              <a:t>: For all services that rely on Kerberos for access control, lack of availability of the Kerberos service means lack of availability of the supported services. Hence, Kerberos should be highly reliable and should employ a distributed server architecture, with one system able to back up another. </a:t>
            </a:r>
          </a:p>
          <a:p>
            <a:pPr eaLnBrk="1" hangingPunct="1">
              <a:defRPr/>
            </a:pPr>
            <a:r>
              <a:rPr lang="en-US" altLang="en-US">
                <a:latin typeface="Arial" charset="0"/>
                <a:ea typeface="Arial" charset="0"/>
                <a:cs typeface="Arial" charset="0"/>
              </a:rPr>
              <a:t>• </a:t>
            </a:r>
            <a:r>
              <a:rPr lang="en-US" altLang="en-US" b="1">
                <a:latin typeface="Arial" charset="0"/>
                <a:ea typeface="Arial" charset="0"/>
                <a:cs typeface="Arial" charset="0"/>
              </a:rPr>
              <a:t>Transparent</a:t>
            </a:r>
            <a:r>
              <a:rPr lang="en-US" altLang="en-US">
                <a:latin typeface="Arial" charset="0"/>
                <a:ea typeface="Arial" charset="0"/>
                <a:cs typeface="Arial" charset="0"/>
              </a:rPr>
              <a:t>: Ideally, the user should not be aware that authentication is taking place, beyond the requirement to enter a password.</a:t>
            </a:r>
          </a:p>
          <a:p>
            <a:pPr eaLnBrk="1" hangingPunct="1">
              <a:defRPr/>
            </a:pPr>
            <a:r>
              <a:rPr lang="en-US" altLang="en-US">
                <a:latin typeface="Arial" charset="0"/>
                <a:ea typeface="Arial" charset="0"/>
                <a:cs typeface="Arial" charset="0"/>
              </a:rPr>
              <a:t>• </a:t>
            </a:r>
            <a:r>
              <a:rPr lang="en-US" altLang="en-US" b="1">
                <a:latin typeface="Arial" charset="0"/>
                <a:ea typeface="Arial" charset="0"/>
                <a:cs typeface="Arial" charset="0"/>
              </a:rPr>
              <a:t>Scalable</a:t>
            </a:r>
            <a:r>
              <a:rPr lang="en-US" altLang="en-US">
                <a:latin typeface="Arial" charset="0"/>
                <a:ea typeface="Arial" charset="0"/>
                <a:cs typeface="Arial" charset="0"/>
              </a:rPr>
              <a:t>: The system should be capable of supporting large numbers of clients and servers. This suggests a modular, distributed architecture. </a:t>
            </a:r>
          </a:p>
          <a:p>
            <a:pPr eaLnBrk="1" hangingPunct="1">
              <a:defRPr/>
            </a:pPr>
            <a:r>
              <a:rPr lang="en-US" altLang="en-US">
                <a:latin typeface="Arial" charset="0"/>
                <a:ea typeface="Arial" charset="0"/>
                <a:cs typeface="Arial" charset="0"/>
              </a:rPr>
              <a:t>To support these requirements, Kerberos is a trusted third-party authentication service that uses a protocol based on that proposed by Needham and Schroeder which was discussed earlier in this chapter. </a:t>
            </a:r>
          </a:p>
        </p:txBody>
      </p:sp>
    </p:spTree>
    <p:extLst>
      <p:ext uri="{BB962C8B-B14F-4D97-AF65-F5344CB8AC3E}">
        <p14:creationId xmlns:p14="http://schemas.microsoft.com/office/powerpoint/2010/main" val="1007221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defRPr/>
            </a:pPr>
            <a:fld id="{7A164BC9-A519-4039-B369-0B579383BCA7}" type="slidenum">
              <a:rPr lang="en-AU" altLang="en-US" smtClean="0">
                <a:ea typeface="ＭＳ Ｐゴシック" panose="020B0600070205080204" pitchFamily="34" charset="-128"/>
              </a:rPr>
              <a:pPr>
                <a:spcBef>
                  <a:spcPct val="0"/>
                </a:spcBef>
                <a:defRPr/>
              </a:pPr>
              <a:t>23</a:t>
            </a:fld>
            <a:endParaRPr lang="en-AU" altLang="en-US">
              <a:ea typeface="ＭＳ Ｐゴシック" panose="020B0600070205080204" pitchFamily="34"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a:p>
        </p:txBody>
      </p:sp>
    </p:spTree>
    <p:extLst>
      <p:ext uri="{BB962C8B-B14F-4D97-AF65-F5344CB8AC3E}">
        <p14:creationId xmlns:p14="http://schemas.microsoft.com/office/powerpoint/2010/main" val="180151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a:p>
            <a:endParaRPr lang="en-US" dirty="0"/>
          </a:p>
        </p:txBody>
      </p:sp>
      <p:sp>
        <p:nvSpPr>
          <p:cNvPr id="4" name="Slide Number Placeholder 3"/>
          <p:cNvSpPr>
            <a:spLocks noGrp="1"/>
          </p:cNvSpPr>
          <p:nvPr>
            <p:ph type="sldNum" sz="quarter" idx="10"/>
          </p:nvPr>
        </p:nvSpPr>
        <p:spPr/>
        <p:txBody>
          <a:bodyPr/>
          <a:lstStyle/>
          <a:p>
            <a:pPr>
              <a:defRPr/>
            </a:pPr>
            <a:fld id="{9FA34AE1-C22B-49CE-909F-58EAC77DA578}" type="slidenum">
              <a:rPr lang="en-AU" altLang="en-US" smtClean="0"/>
              <a:pPr>
                <a:defRPr/>
              </a:pPr>
              <a:t>24</a:t>
            </a:fld>
            <a:endParaRPr lang="en-AU" altLang="en-US"/>
          </a:p>
        </p:txBody>
      </p:sp>
    </p:spTree>
    <p:extLst>
      <p:ext uri="{BB962C8B-B14F-4D97-AF65-F5344CB8AC3E}">
        <p14:creationId xmlns:p14="http://schemas.microsoft.com/office/powerpoint/2010/main" val="2382453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defRPr/>
            </a:pPr>
            <a:fld id="{27296D61-517A-4CCC-80D4-83D6C6DC4449}" type="slidenum">
              <a:rPr lang="en-AU" altLang="en-US" smtClean="0">
                <a:ea typeface="ＭＳ Ｐゴシック" panose="020B0600070205080204" pitchFamily="34" charset="-128"/>
              </a:rPr>
              <a:pPr>
                <a:spcBef>
                  <a:spcPct val="0"/>
                </a:spcBef>
                <a:defRPr/>
              </a:pPr>
              <a:t>25</a:t>
            </a:fld>
            <a:endParaRPr lang="en-AU" altLang="en-US">
              <a:ea typeface="ＭＳ Ｐゴシック" panose="020B0600070205080204" pitchFamily="34" charset="-128"/>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p>
        </p:txBody>
      </p:sp>
    </p:spTree>
    <p:extLst>
      <p:ext uri="{BB962C8B-B14F-4D97-AF65-F5344CB8AC3E}">
        <p14:creationId xmlns:p14="http://schemas.microsoft.com/office/powerpoint/2010/main" val="20032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F405F9C5-782F-4D91-B450-13924A9E50BA}" type="slidenum">
              <a:rPr lang="en-AU" altLang="en-US" smtClean="0"/>
              <a:pPr eaLnBrk="1" hangingPunct="1">
                <a:spcBef>
                  <a:spcPct val="0"/>
                </a:spcBef>
                <a:defRPr/>
              </a:pPr>
              <a:t>26</a:t>
            </a:fld>
            <a:endParaRPr lang="en-AU" altLang="en-US"/>
          </a:p>
        </p:txBody>
      </p:sp>
      <p:sp>
        <p:nvSpPr>
          <p:cNvPr id="63491" name="Rectangle 4"/>
          <p:cNvSpPr>
            <a:spLocks noGrp="1" noRot="1" noChangeAspect="1" noChangeArrowheads="1" noTextEdit="1"/>
          </p:cNvSpPr>
          <p:nvPr>
            <p:ph type="sldImg"/>
          </p:nvPr>
        </p:nvSpPr>
        <p:spPr>
          <a:ln/>
        </p:spPr>
      </p:sp>
      <p:sp>
        <p:nvSpPr>
          <p:cNvPr id="63492" name="Rectangle 5"/>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en-US" dirty="0">
              <a:latin typeface="Times New Roman" charset="0"/>
            </a:endParaRPr>
          </a:p>
        </p:txBody>
      </p:sp>
    </p:spTree>
    <p:extLst>
      <p:ext uri="{BB962C8B-B14F-4D97-AF65-F5344CB8AC3E}">
        <p14:creationId xmlns:p14="http://schemas.microsoft.com/office/powerpoint/2010/main" val="32840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6E92E9-AECE-41AE-BE84-BD1395E19C07}" type="slidenum">
              <a:rPr lang="en-AU" altLang="en-US"/>
              <a:pPr/>
              <a:t>3</a:t>
            </a:fld>
            <a:endParaRPr lang="en-AU" altLang="en-US"/>
          </a:p>
        </p:txBody>
      </p:sp>
      <p:sp>
        <p:nvSpPr>
          <p:cNvPr id="22531"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r>
              <a:rPr lang="en-US" altLang="en-US"/>
              <a:t>An authentication process consists of two steps:</a:t>
            </a:r>
          </a:p>
          <a:p>
            <a:pPr eaLnBrk="1" hangingPunct="1"/>
            <a:endParaRPr lang="en-US" altLang="en-US"/>
          </a:p>
          <a:p>
            <a:pPr eaLnBrk="1" hangingPunct="1"/>
            <a:r>
              <a:rPr lang="en-US" altLang="en-US"/>
              <a:t> Identification step: Presenting an identifier to the security system. (Identifiers</a:t>
            </a:r>
          </a:p>
          <a:p>
            <a:pPr eaLnBrk="1" hangingPunct="1"/>
            <a:r>
              <a:rPr lang="en-US" altLang="en-US"/>
              <a:t>should be assigned carefully, because authenticated identities are the basis for</a:t>
            </a:r>
          </a:p>
          <a:p>
            <a:pPr eaLnBrk="1" hangingPunct="1"/>
            <a:r>
              <a:rPr lang="en-US" altLang="en-US"/>
              <a:t>other security services, such as access control service.)</a:t>
            </a:r>
          </a:p>
          <a:p>
            <a:pPr eaLnBrk="1" hangingPunct="1"/>
            <a:endParaRPr lang="en-US" altLang="en-US"/>
          </a:p>
          <a:p>
            <a:pPr eaLnBrk="1" hangingPunct="1"/>
            <a:r>
              <a:rPr lang="en-US" altLang="en-US"/>
              <a:t> Verification step: Presenting or generating authentication information that</a:t>
            </a:r>
          </a:p>
          <a:p>
            <a:pPr eaLnBrk="1" hangingPunct="1"/>
            <a:r>
              <a:rPr lang="en-US" altLang="en-US"/>
              <a:t>corroborates the binding between the entity and the identifier.</a:t>
            </a:r>
          </a:p>
          <a:p>
            <a:pPr eaLnBrk="1" hangingPunct="1"/>
            <a:endParaRPr lang="en-US" altLang="en-US"/>
          </a:p>
          <a:p>
            <a:pPr eaLnBrk="1" hangingPunct="1"/>
            <a:r>
              <a:rPr lang="en-US" altLang="en-US"/>
              <a:t>For example, user Alice Toklas could have the user identifier ABTOKLAS. This</a:t>
            </a:r>
          </a:p>
          <a:p>
            <a:pPr eaLnBrk="1" hangingPunct="1"/>
            <a:r>
              <a:rPr lang="en-US" altLang="en-US"/>
              <a:t>information needs to be stored on any server or computer system that Alice wishes</a:t>
            </a:r>
          </a:p>
          <a:p>
            <a:pPr eaLnBrk="1" hangingPunct="1"/>
            <a:r>
              <a:rPr lang="en-US" altLang="en-US"/>
              <a:t>to use and could be known to system administrators and other users. A typical item</a:t>
            </a:r>
          </a:p>
          <a:p>
            <a:pPr eaLnBrk="1" hangingPunct="1"/>
            <a:r>
              <a:rPr lang="en-US" altLang="en-US"/>
              <a:t>of authentication information associated with this user ID is a password, which is</a:t>
            </a:r>
          </a:p>
          <a:p>
            <a:pPr eaLnBrk="1" hangingPunct="1"/>
            <a:r>
              <a:rPr lang="en-US" altLang="en-US"/>
              <a:t>kept secret (known only to Alice and to the system). If no one is able to obtain or</a:t>
            </a:r>
          </a:p>
          <a:p>
            <a:pPr eaLnBrk="1" hangingPunct="1"/>
            <a:r>
              <a:rPr lang="en-US" altLang="en-US"/>
              <a:t>guess Alice’s password, then the combination of Alice’s user ID and password enables</a:t>
            </a:r>
          </a:p>
          <a:p>
            <a:pPr eaLnBrk="1" hangingPunct="1"/>
            <a:r>
              <a:rPr lang="en-US" altLang="en-US"/>
              <a:t>administrators to set up Alice’s access permissions and audit her activity. Because</a:t>
            </a:r>
          </a:p>
          <a:p>
            <a:pPr eaLnBrk="1" hangingPunct="1"/>
            <a:r>
              <a:rPr lang="en-US" altLang="en-US"/>
              <a:t>Alice’s ID is not secret, system users can send her e-mail, but because her password is</a:t>
            </a:r>
          </a:p>
          <a:p>
            <a:pPr eaLnBrk="1" hangingPunct="1"/>
            <a:r>
              <a:rPr lang="en-US" altLang="en-US"/>
              <a:t>secret, no one can pretend to be Alice.</a:t>
            </a:r>
          </a:p>
          <a:p>
            <a:pPr eaLnBrk="1" hangingPunct="1"/>
            <a:endParaRPr lang="en-US" altLang="en-US"/>
          </a:p>
          <a:p>
            <a:pPr eaLnBrk="1" hangingPunct="1"/>
            <a:r>
              <a:rPr lang="en-US" altLang="en-US"/>
              <a:t>In essence, identification is the means by which a user provides a claimed identity</a:t>
            </a:r>
          </a:p>
          <a:p>
            <a:pPr eaLnBrk="1" hangingPunct="1"/>
            <a:r>
              <a:rPr lang="en-US" altLang="en-US"/>
              <a:t>to the system; user authentication is the means of establishing the validity of the claim.</a:t>
            </a:r>
          </a:p>
          <a:p>
            <a:pPr eaLnBrk="1" hangingPunct="1"/>
            <a:r>
              <a:rPr lang="en-US" altLang="en-US"/>
              <a:t>Note that user authentication is distinct from message authentication. As defined in</a:t>
            </a:r>
          </a:p>
          <a:p>
            <a:pPr eaLnBrk="1" hangingPunct="1"/>
            <a:r>
              <a:rPr lang="en-US" altLang="en-US"/>
              <a:t>Chapter 2, message authentication is a procedure that allows communicating parties</a:t>
            </a:r>
          </a:p>
          <a:p>
            <a:pPr eaLnBrk="1" hangingPunct="1"/>
            <a:r>
              <a:rPr lang="en-US" altLang="en-US"/>
              <a:t>to verify that the contents of a received message have not been altered and that the</a:t>
            </a:r>
          </a:p>
          <a:p>
            <a:pPr eaLnBrk="1" hangingPunct="1"/>
            <a:r>
              <a:rPr lang="en-US" altLang="en-US"/>
              <a:t> source is authentic. This chapter is concerned solely with user authentication.</a:t>
            </a:r>
            <a:endParaRPr lang="en-US" altLang="en-US">
              <a:latin typeface="Times" panose="02020603050405020304" pitchFamily="18" charset="0"/>
            </a:endParaRPr>
          </a:p>
        </p:txBody>
      </p:sp>
    </p:spTree>
    <p:extLst>
      <p:ext uri="{BB962C8B-B14F-4D97-AF65-F5344CB8AC3E}">
        <p14:creationId xmlns:p14="http://schemas.microsoft.com/office/powerpoint/2010/main" val="64605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defRPr/>
            </a:pPr>
            <a:fld id="{4C456BD3-970C-4A44-BC30-F98AE161C898}" type="slidenum">
              <a:rPr lang="en-AU" altLang="en-US" smtClean="0">
                <a:ea typeface="ＭＳ Ｐゴシック" panose="020B0600070205080204" pitchFamily="34" charset="-128"/>
              </a:rPr>
              <a:pPr>
                <a:spcBef>
                  <a:spcPct val="0"/>
                </a:spcBef>
                <a:defRPr/>
              </a:pPr>
              <a:t>4</a:t>
            </a:fld>
            <a:endParaRPr lang="en-AU" altLang="en-US">
              <a:ea typeface="ＭＳ Ｐゴシック" panose="020B0600070205080204" pitchFamily="34" charset="-128"/>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err="1">
                <a:cs typeface="Arial" panose="020B0604020202020204" pitchFamily="34" charset="0"/>
              </a:rPr>
              <a:t>Chuan</a:t>
            </a:r>
            <a:r>
              <a:rPr lang="en-US" altLang="en-US" dirty="0">
                <a:cs typeface="Arial" panose="020B0604020202020204" pitchFamily="34" charset="0"/>
              </a:rPr>
              <a:t>: Fourth-Factor Authentication: Somebody You Know, CCS2006</a:t>
            </a:r>
          </a:p>
          <a:p>
            <a:pPr eaLnBrk="1" hangingPunct="1">
              <a:defRPr/>
            </a:pPr>
            <a:endParaRPr lang="en-US" altLang="en-US" dirty="0">
              <a:cs typeface="Arial" panose="020B0604020202020204" pitchFamily="34" charset="0"/>
            </a:endParaRPr>
          </a:p>
          <a:p>
            <a:pPr eaLnBrk="1" hangingPunct="1">
              <a:defRPr/>
            </a:pPr>
            <a:r>
              <a:rPr lang="en-US" altLang="en-US" dirty="0">
                <a:cs typeface="Arial" panose="020B0604020202020204" pitchFamily="34" charset="0"/>
              </a:rPr>
              <a:t>There are four general means of authenticating a user's identity, which can be used alone or in combination:</a:t>
            </a:r>
          </a:p>
          <a:p>
            <a:pPr eaLnBrk="1" hangingPunct="1">
              <a:defRPr/>
            </a:pPr>
            <a:r>
              <a:rPr lang="en-US" altLang="en-US" dirty="0">
                <a:cs typeface="Times New Roman" panose="02020603050405020304" pitchFamily="18" charset="0"/>
              </a:rPr>
              <a:t>• </a:t>
            </a:r>
            <a:r>
              <a:rPr lang="en-US" altLang="en-US" b="1" dirty="0">
                <a:cs typeface="Arial" panose="020B0604020202020204" pitchFamily="34" charset="0"/>
              </a:rPr>
              <a:t>Something the individual knows:</a:t>
            </a:r>
            <a:r>
              <a:rPr lang="en-US" altLang="en-US" dirty="0">
                <a:cs typeface="Arial" panose="020B0604020202020204" pitchFamily="34" charset="0"/>
              </a:rPr>
              <a:t> Examples includes a password, a personal identification number (PIN), or answers to a prearranged set of questions.</a:t>
            </a:r>
          </a:p>
          <a:p>
            <a:pPr eaLnBrk="1" hangingPunct="1">
              <a:defRPr/>
            </a:pPr>
            <a:r>
              <a:rPr lang="en-US" altLang="en-US" dirty="0">
                <a:cs typeface="Times New Roman" panose="02020603050405020304" pitchFamily="18" charset="0"/>
              </a:rPr>
              <a:t>• </a:t>
            </a:r>
            <a:r>
              <a:rPr lang="en-US" altLang="en-US" b="1" dirty="0">
                <a:cs typeface="Arial" panose="020B0604020202020204" pitchFamily="34" charset="0"/>
              </a:rPr>
              <a:t>Something the individual possesses:</a:t>
            </a:r>
            <a:r>
              <a:rPr lang="en-US" altLang="en-US" dirty="0">
                <a:cs typeface="Arial" panose="020B0604020202020204" pitchFamily="34" charset="0"/>
              </a:rPr>
              <a:t> Examples include electronic keycards, smart cards, and physical keys. This type of authenticator is referred to as a </a:t>
            </a:r>
            <a:r>
              <a:rPr lang="en-US" altLang="en-US" i="1" dirty="0">
                <a:cs typeface="Arial" panose="020B0604020202020204" pitchFamily="34" charset="0"/>
              </a:rPr>
              <a:t>token</a:t>
            </a:r>
            <a:r>
              <a:rPr lang="en-US" altLang="en-US" dirty="0">
                <a:cs typeface="Arial" panose="020B0604020202020204" pitchFamily="34" charset="0"/>
              </a:rPr>
              <a:t>.</a:t>
            </a:r>
          </a:p>
          <a:p>
            <a:pPr eaLnBrk="1" hangingPunct="1">
              <a:defRPr/>
            </a:pPr>
            <a:r>
              <a:rPr lang="en-US" altLang="en-US" dirty="0">
                <a:cs typeface="Times New Roman" panose="02020603050405020304" pitchFamily="18" charset="0"/>
              </a:rPr>
              <a:t>• </a:t>
            </a:r>
            <a:r>
              <a:rPr lang="en-US" altLang="en-US" b="1" dirty="0">
                <a:cs typeface="Arial" panose="020B0604020202020204" pitchFamily="34" charset="0"/>
              </a:rPr>
              <a:t>Something the individual is (static biometrics):</a:t>
            </a:r>
            <a:r>
              <a:rPr lang="en-US" altLang="en-US" dirty="0">
                <a:cs typeface="Arial" panose="020B0604020202020204" pitchFamily="34" charset="0"/>
              </a:rPr>
              <a:t> Examples include recognition by fingerprint, retina, and face.</a:t>
            </a:r>
          </a:p>
          <a:p>
            <a:pPr eaLnBrk="1" hangingPunct="1">
              <a:defRPr/>
            </a:pPr>
            <a:r>
              <a:rPr lang="en-US" altLang="en-US" dirty="0">
                <a:cs typeface="Times New Roman" panose="02020603050405020304" pitchFamily="18" charset="0"/>
              </a:rPr>
              <a:t>• </a:t>
            </a:r>
            <a:r>
              <a:rPr lang="en-US" altLang="en-US" b="1" dirty="0">
                <a:cs typeface="Arial" panose="020B0604020202020204" pitchFamily="34" charset="0"/>
              </a:rPr>
              <a:t>Something the individual does (dynamic biometrics):</a:t>
            </a:r>
            <a:r>
              <a:rPr lang="en-US" altLang="en-US" dirty="0">
                <a:cs typeface="Arial" panose="020B0604020202020204" pitchFamily="34" charset="0"/>
              </a:rPr>
              <a:t> Examples include recognition by voice pattern, handwriting characteristics, and typing rhythm.</a:t>
            </a:r>
          </a:p>
          <a:p>
            <a:pPr eaLnBrk="1" hangingPunct="1">
              <a:defRPr/>
            </a:pPr>
            <a:r>
              <a:rPr lang="en-US" altLang="en-US" dirty="0">
                <a:cs typeface="Arial" panose="020B0604020202020204" pitchFamily="34"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pPr eaLnBrk="1" hangingPunct="1">
              <a:defRPr/>
            </a:pPr>
            <a:endParaRPr lang="en-US" altLang="en-US" dirty="0">
              <a:cs typeface="Arial" panose="020B0604020202020204" pitchFamily="34" charset="0"/>
            </a:endParaRPr>
          </a:p>
        </p:txBody>
      </p:sp>
    </p:spTree>
    <p:extLst>
      <p:ext uri="{BB962C8B-B14F-4D97-AF65-F5344CB8AC3E}">
        <p14:creationId xmlns:p14="http://schemas.microsoft.com/office/powerpoint/2010/main" val="49699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2291" name="Notes Placeholder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AU" altLang="en-US" dirty="0">
              <a:latin typeface="Times New Roman" panose="02020603050405020304" pitchFamily="18" charset="0"/>
            </a:endParaRPr>
          </a:p>
          <a:p>
            <a:endParaRPr lang="en-US" altLang="en-US" dirty="0"/>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BF57A7-EC66-4D12-AECF-A1019B52B78F}" type="slidenum">
              <a:rPr lang="en-US" altLang="en-US"/>
              <a:pPr/>
              <a:t>5</a:t>
            </a:fld>
            <a:endParaRPr lang="en-US" altLang="en-US"/>
          </a:p>
        </p:txBody>
      </p:sp>
    </p:spTree>
    <p:extLst>
      <p:ext uri="{BB962C8B-B14F-4D97-AF65-F5344CB8AC3E}">
        <p14:creationId xmlns:p14="http://schemas.microsoft.com/office/powerpoint/2010/main" val="147059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01675" indent="-269875">
              <a:spcBef>
                <a:spcPct val="30000"/>
              </a:spcBef>
              <a:defRPr sz="1200">
                <a:solidFill>
                  <a:schemeClr val="tx1"/>
                </a:solidFill>
                <a:latin typeface="Arial" panose="020B0604020202020204" pitchFamily="34" charset="0"/>
              </a:defRPr>
            </a:lvl2pPr>
            <a:lvl3pPr marL="1081088" indent="-215900">
              <a:spcBef>
                <a:spcPct val="30000"/>
              </a:spcBef>
              <a:defRPr sz="1200">
                <a:solidFill>
                  <a:schemeClr val="tx1"/>
                </a:solidFill>
                <a:latin typeface="Arial" panose="020B0604020202020204" pitchFamily="34" charset="0"/>
              </a:defRPr>
            </a:lvl3pPr>
            <a:lvl4pPr marL="1512888" indent="-215900">
              <a:spcBef>
                <a:spcPct val="30000"/>
              </a:spcBef>
              <a:defRPr sz="1200">
                <a:solidFill>
                  <a:schemeClr val="tx1"/>
                </a:solidFill>
                <a:latin typeface="Arial" panose="020B0604020202020204" pitchFamily="34" charset="0"/>
              </a:defRPr>
            </a:lvl4pPr>
            <a:lvl5pPr marL="1944688" indent="-215900">
              <a:spcBef>
                <a:spcPct val="30000"/>
              </a:spcBef>
              <a:defRPr sz="1200">
                <a:solidFill>
                  <a:schemeClr val="tx1"/>
                </a:solidFill>
                <a:latin typeface="Arial" panose="020B0604020202020204" pitchFamily="34" charset="0"/>
              </a:defRPr>
            </a:lvl5pPr>
            <a:lvl6pPr marL="2401888" indent="-215900" eaLnBrk="0" fontAlgn="base" hangingPunct="0">
              <a:spcBef>
                <a:spcPct val="30000"/>
              </a:spcBef>
              <a:spcAft>
                <a:spcPct val="0"/>
              </a:spcAft>
              <a:defRPr sz="1200">
                <a:solidFill>
                  <a:schemeClr val="tx1"/>
                </a:solidFill>
                <a:latin typeface="Arial" panose="020B0604020202020204" pitchFamily="34" charset="0"/>
              </a:defRPr>
            </a:lvl6pPr>
            <a:lvl7pPr marL="2859088" indent="-215900" eaLnBrk="0" fontAlgn="base" hangingPunct="0">
              <a:spcBef>
                <a:spcPct val="30000"/>
              </a:spcBef>
              <a:spcAft>
                <a:spcPct val="0"/>
              </a:spcAft>
              <a:defRPr sz="1200">
                <a:solidFill>
                  <a:schemeClr val="tx1"/>
                </a:solidFill>
                <a:latin typeface="Arial" panose="020B0604020202020204" pitchFamily="34" charset="0"/>
              </a:defRPr>
            </a:lvl7pPr>
            <a:lvl8pPr marL="3316288" indent="-215900" eaLnBrk="0" fontAlgn="base" hangingPunct="0">
              <a:spcBef>
                <a:spcPct val="30000"/>
              </a:spcBef>
              <a:spcAft>
                <a:spcPct val="0"/>
              </a:spcAft>
              <a:defRPr sz="1200">
                <a:solidFill>
                  <a:schemeClr val="tx1"/>
                </a:solidFill>
                <a:latin typeface="Arial" panose="020B0604020202020204" pitchFamily="34" charset="0"/>
              </a:defRPr>
            </a:lvl8pPr>
            <a:lvl9pPr marL="3773488" indent="-215900"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FAD49C69-A6D1-4C20-908B-40777F5BBA14}" type="slidenum">
              <a:rPr lang="en-US" altLang="en-US">
                <a:latin typeface="Times New Roman" panose="02020603050405020304" pitchFamily="18" charset="0"/>
              </a:rPr>
              <a:pPr eaLnBrk="0" hangingPunct="0">
                <a:spcBef>
                  <a:spcPct val="0"/>
                </a:spcBef>
              </a:pPr>
              <a:t>6</a:t>
            </a:fld>
            <a:endParaRPr lang="en-US" alt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AU" altLang="en-US" dirty="0">
              <a:latin typeface="Times New Roman" panose="02020603050405020304" pitchFamily="18" charset="0"/>
            </a:endParaRPr>
          </a:p>
          <a:p>
            <a:endParaRPr lang="en-US" altLang="en-US" dirty="0"/>
          </a:p>
        </p:txBody>
      </p:sp>
    </p:spTree>
    <p:extLst>
      <p:ext uri="{BB962C8B-B14F-4D97-AF65-F5344CB8AC3E}">
        <p14:creationId xmlns:p14="http://schemas.microsoft.com/office/powerpoint/2010/main" val="84845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23C767F-98E0-4BF7-ABF9-1437208CAC99}" type="slidenum">
              <a:rPr lang="en-AU" altLang="en-US" smtClean="0"/>
              <a:pPr eaLnBrk="1" hangingPunct="1">
                <a:spcBef>
                  <a:spcPct val="0"/>
                </a:spcBef>
                <a:defRPr/>
              </a:pPr>
              <a:t>7</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panose="02020603050405020304" pitchFamily="18" charset="0"/>
            </a:endParaRPr>
          </a:p>
          <a:p>
            <a:pPr eaLnBrk="1" hangingPunct="1">
              <a:defRPr/>
            </a:pPr>
            <a:endParaRPr lang="en-US" altLang="en-US" dirty="0">
              <a:latin typeface="Times New Roman" panose="02020603050405020304" pitchFamily="18" charset="0"/>
            </a:endParaRPr>
          </a:p>
          <a:p>
            <a:pPr eaLnBrk="1" hangingPunct="1">
              <a:defRPr/>
            </a:pPr>
            <a:r>
              <a:rPr lang="en-US" altLang="en-US" dirty="0">
                <a:latin typeface="Times New Roman" panose="02020603050405020304" pitchFamily="18" charset="0"/>
              </a:rPr>
              <a:t>We can identify the following attack strategies and countermeasures: </a:t>
            </a:r>
          </a:p>
          <a:p>
            <a:pPr eaLnBrk="1" hangingPunct="1">
              <a:defRPr/>
            </a:pPr>
            <a:r>
              <a:rPr lang="en-US" altLang="en-US" dirty="0">
                <a:latin typeface="Times New Roman" panose="02020603050405020304" pitchFamily="18" charset="0"/>
              </a:rPr>
              <a:t>• Offline dictionary attack: A determined hacker may bypass access controls and gain access to the system password file. The attacker then compares the password hashes against hashes of commonly used passwords.</a:t>
            </a:r>
          </a:p>
          <a:p>
            <a:pPr eaLnBrk="1" hangingPunct="1">
              <a:defRPr/>
            </a:pPr>
            <a:r>
              <a:rPr lang="en-US" altLang="en-US" dirty="0">
                <a:latin typeface="Times New Roman" panose="02020603050405020304" pitchFamily="18" charset="0"/>
              </a:rPr>
              <a:t>• Specific account attack: The attacker targets a specific account and submits password guesses until the correct password is discovered.</a:t>
            </a:r>
          </a:p>
          <a:p>
            <a:pPr eaLnBrk="1" hangingPunct="1">
              <a:defRPr/>
            </a:pPr>
            <a:r>
              <a:rPr lang="en-US" altLang="en-US" dirty="0">
                <a:latin typeface="Times New Roman" panose="02020603050405020304" pitchFamily="18" charset="0"/>
              </a:rPr>
              <a:t>• Popular password attack: The attacker chooses a popular password and try it against a wide range of user IDs.</a:t>
            </a:r>
          </a:p>
          <a:p>
            <a:pPr eaLnBrk="1" hangingPunct="1">
              <a:defRPr/>
            </a:pPr>
            <a:r>
              <a:rPr lang="en-US" altLang="en-US" dirty="0">
                <a:latin typeface="Times New Roman" panose="02020603050405020304" pitchFamily="18" charset="0"/>
              </a:rPr>
              <a:t>• Password guessing against single user: The attacker attempts to gain knowledge about the account holder and system password policies and uses that knowledge to guess the password. </a:t>
            </a:r>
          </a:p>
          <a:p>
            <a:pPr eaLnBrk="1" hangingPunct="1">
              <a:defRPr/>
            </a:pPr>
            <a:r>
              <a:rPr lang="en-US" altLang="en-US" dirty="0">
                <a:latin typeface="Times New Roman" panose="02020603050405020304" pitchFamily="18" charset="0"/>
              </a:rPr>
              <a:t>• Workstation hijacking; The attacker waits until a logged-in workstation is unattended.</a:t>
            </a:r>
          </a:p>
          <a:p>
            <a:pPr eaLnBrk="1" hangingPunct="1">
              <a:defRPr/>
            </a:pPr>
            <a:r>
              <a:rPr lang="en-US" altLang="en-US" dirty="0">
                <a:latin typeface="Times New Roman" panose="02020603050405020304" pitchFamily="18" charset="0"/>
              </a:rPr>
              <a:t>• Exploiting user mistakes: If the system assigns a password, then the user is more likely to write it down because it is difficult to remember.</a:t>
            </a:r>
          </a:p>
          <a:p>
            <a:pPr eaLnBrk="1" hangingPunct="1">
              <a:defRPr/>
            </a:pPr>
            <a:r>
              <a:rPr lang="en-US" altLang="en-US" dirty="0">
                <a:latin typeface="Times New Roman" panose="02020603050405020304" pitchFamily="18" charset="0"/>
              </a:rPr>
              <a:t>• Exploiting multiple password use. When different network devices share the same or a similar password for a given user.</a:t>
            </a:r>
          </a:p>
          <a:p>
            <a:pPr eaLnBrk="1" hangingPunct="1">
              <a:defRPr/>
            </a:pPr>
            <a:r>
              <a:rPr lang="en-US" altLang="en-US" dirty="0">
                <a:latin typeface="Times New Roman" panose="02020603050405020304" pitchFamily="18" charset="0"/>
              </a:rPr>
              <a:t>• Electronic monitoring: If a password is communicated across a network to log on to a remote system, it is vulnerable to eavesdropping.</a:t>
            </a:r>
          </a:p>
          <a:p>
            <a:pPr eaLnBrk="1" hangingPunct="1">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1855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3164D8D7-564C-4D5C-92F3-5AF2FB76229C}" type="slidenum">
              <a:rPr lang="en-AU" altLang="en-US" smtClean="0"/>
              <a:pPr eaLnBrk="1" hangingPunct="1">
                <a:spcBef>
                  <a:spcPct val="0"/>
                </a:spcBef>
                <a:defRPr/>
              </a:pPr>
              <a:t>8</a:t>
            </a:fld>
            <a:endParaRPr lang="en-AU"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en-US">
                <a:latin typeface="Times New Roman" charset="0"/>
              </a:rPr>
              <a:t>Countermeasures against the listed vulnerabilities include controls to: prevent unauthorized access to the password file, intrusion detection measures to identify a compromise, rapid re-issuance of passwords should the password file be compromised; account lockout mechanism which locks out access to the account after a number of failed login attempts; policies to inhibit the selection by users of common passwords; training in and enforcement of password policies that make passwords difficult to guess; automatically logging the workstation out after a period of inactivity; a policy that forbids the same or similar password on particular network devices; encrypted communications links.</a:t>
            </a:r>
          </a:p>
        </p:txBody>
      </p:sp>
    </p:spTree>
    <p:extLst>
      <p:ext uri="{BB962C8B-B14F-4D97-AF65-F5344CB8AC3E}">
        <p14:creationId xmlns:p14="http://schemas.microsoft.com/office/powerpoint/2010/main" val="12971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93ED99-28A8-4F41-BF17-89456AEF84E4}" type="slidenum">
              <a:rPr lang="en-AU" altLang="en-US"/>
              <a:pPr>
                <a:spcBef>
                  <a:spcPct val="0"/>
                </a:spcBef>
              </a:pPr>
              <a:t>9</a:t>
            </a:fld>
            <a:endParaRPr lang="en-AU" altLang="en-US"/>
          </a:p>
        </p:txBody>
      </p:sp>
      <p:sp>
        <p:nvSpPr>
          <p:cNvPr id="39939"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err="1">
                <a:latin typeface="Times New Roman" panose="02020603050405020304" pitchFamily="18" charset="0"/>
              </a:rPr>
              <a:t>Chuan</a:t>
            </a:r>
            <a:r>
              <a:rPr lang="en-US" altLang="en-US" dirty="0">
                <a:latin typeface="Times New Roman" panose="02020603050405020304" pitchFamily="18"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latin typeface="Times New Roman" panose="02020603050405020304" pitchFamily="18" charset="0"/>
              </a:rPr>
              <a:t>    http://</a:t>
            </a:r>
            <a:r>
              <a:rPr lang="en-US" altLang="en-US" dirty="0" err="1">
                <a:latin typeface="Times New Roman" panose="02020603050405020304" pitchFamily="18" charset="0"/>
              </a:rPr>
              <a:t>www.tldp.org</a:t>
            </a:r>
            <a:r>
              <a:rPr lang="en-US" altLang="en-US" dirty="0">
                <a:latin typeface="Times New Roman" panose="02020603050405020304" pitchFamily="18" charset="0"/>
              </a:rPr>
              <a:t>/LDP/lame/LAME/</a:t>
            </a:r>
            <a:r>
              <a:rPr lang="en-US" altLang="en-US" dirty="0" err="1">
                <a:latin typeface="Times New Roman" panose="02020603050405020304" pitchFamily="18" charset="0"/>
              </a:rPr>
              <a:t>linux</a:t>
            </a:r>
            <a:r>
              <a:rPr lang="en-US" altLang="en-US" dirty="0">
                <a:latin typeface="Times New Roman" panose="02020603050405020304" pitchFamily="18" charset="0"/>
              </a:rPr>
              <a:t>-admin-made-easy/shadow-file-</a:t>
            </a:r>
            <a:r>
              <a:rPr lang="en-US" altLang="en-US" dirty="0" err="1">
                <a:latin typeface="Times New Roman" panose="02020603050405020304" pitchFamily="18" charset="0"/>
              </a:rPr>
              <a:t>formats.html</a:t>
            </a:r>
            <a:endParaRPr lang="en-US" altLang="en-US"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latin typeface="Times New Roman" panose="02020603050405020304" pitchFamily="18" charset="0"/>
              </a:rPr>
              <a:t>    https://</a:t>
            </a:r>
            <a:r>
              <a:rPr lang="en-US" altLang="en-US" dirty="0" err="1">
                <a:latin typeface="Times New Roman" panose="02020603050405020304" pitchFamily="18" charset="0"/>
              </a:rPr>
              <a:t>administratosphere.wordpress.com</a:t>
            </a:r>
            <a:r>
              <a:rPr lang="en-US" altLang="en-US" dirty="0">
                <a:latin typeface="Times New Roman" panose="02020603050405020304" pitchFamily="18" charset="0"/>
              </a:rPr>
              <a:t>/2011/05/27/</a:t>
            </a:r>
            <a:r>
              <a:rPr lang="en-US" altLang="en-US" dirty="0" err="1">
                <a:latin typeface="Times New Roman" panose="02020603050405020304" pitchFamily="18" charset="0"/>
              </a:rPr>
              <a:t>etcshadow</a:t>
            </a:r>
            <a:r>
              <a:rPr lang="en-US" altLang="en-US" dirty="0">
                <a:latin typeface="Times New Roman" panose="02020603050405020304" pitchFamily="18" charset="0"/>
              </a:rPr>
              <a:t>-format/</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A widely used password security technique is the use of hashed passwords and a salt value. This scheme is found on virtually all UNIX variants as well as on a number of other operating systems. The procedure shown here in Figure 3.1a from the text is used. To load a new password into the system, the user selects or is assigned a </a:t>
            </a:r>
            <a:r>
              <a:rPr lang="en-US" altLang="en-US" dirty="0" err="1">
                <a:latin typeface="Times New Roman" panose="02020603050405020304" pitchFamily="18" charset="0"/>
              </a:rPr>
              <a:t>password.This</a:t>
            </a:r>
            <a:r>
              <a:rPr lang="en-US" altLang="en-US" dirty="0">
                <a:latin typeface="Times New Roman" panose="02020603050405020304" pitchFamily="18" charset="0"/>
              </a:rPr>
              <a:t> password is combined with a fixed-length salt value (so the same user password can create multiple hash values, depending on which salt is used. to make attacks harder). In older implementations, the salt is related to the time the password is assigned to the user. Newer implementations use a pseudorandom or random number. The password and salt serve as inputs to a hashing algorithm to produce a fixed-length hash code. The hash algorithm is designed to be slow to execute to thwart attacks. The hashed password is then stored, together with a plaintext copy of the salt, in the password file for the corresponding user ID. The hashed-password method has been shown to be secure against a variety of cryptanalytic attacks. When a user attempts to log on to a system, the user provides an ID and a password (as shown in Figure 3.1b). The operating system uses the ID to index into the password file and retrieve the plaintext salt and the encrypted password. The salt and user-supplied password are used as input to the encryption routine. If the result matches the stored value, the password is accepted. There are two threats to this password scheme. First, a user can gain access on a machine using a guest account or by some other means and then run a password guessing program, called a password cracker, on that machine. In addition, if an opponent is able to obtain a copy of the password file, then a cracker program can be run on another machine at leisure. This enables the opponent to run through millions of possible passwords in a reasonable period. </a:t>
            </a:r>
          </a:p>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8576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68045F5E-B218-4BE3-9197-82C5859340C0}" type="slidenum">
              <a:rPr lang="en-US" altLang="en-US"/>
              <a:pPr>
                <a:defRPr/>
              </a:pPr>
              <a:t>‹#›</a:t>
            </a:fld>
            <a:endParaRPr lang="en-US" altLang="en-US"/>
          </a:p>
        </p:txBody>
      </p:sp>
    </p:spTree>
    <p:extLst>
      <p:ext uri="{BB962C8B-B14F-4D97-AF65-F5344CB8AC3E}">
        <p14:creationId xmlns:p14="http://schemas.microsoft.com/office/powerpoint/2010/main" val="171174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898992C-B84B-49BA-AD1A-AFE665BE4AD0}" type="slidenum">
              <a:rPr lang="en-US" altLang="en-US"/>
              <a:pPr>
                <a:defRPr/>
              </a:pPr>
              <a:t>‹#›</a:t>
            </a:fld>
            <a:endParaRPr lang="en-US" altLang="en-US"/>
          </a:p>
        </p:txBody>
      </p:sp>
    </p:spTree>
    <p:extLst>
      <p:ext uri="{BB962C8B-B14F-4D97-AF65-F5344CB8AC3E}">
        <p14:creationId xmlns:p14="http://schemas.microsoft.com/office/powerpoint/2010/main" val="18729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538DE9C-FF87-49D3-895E-FD71692AFA9A}" type="slidenum">
              <a:rPr lang="en-US" altLang="en-US"/>
              <a:pPr>
                <a:defRPr/>
              </a:pPr>
              <a:t>‹#›</a:t>
            </a:fld>
            <a:endParaRPr lang="en-US" altLang="en-US"/>
          </a:p>
        </p:txBody>
      </p:sp>
    </p:spTree>
    <p:extLst>
      <p:ext uri="{BB962C8B-B14F-4D97-AF65-F5344CB8AC3E}">
        <p14:creationId xmlns:p14="http://schemas.microsoft.com/office/powerpoint/2010/main" val="362423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8DB120B5-4F80-4829-9733-3302F331B549}" type="slidenum">
              <a:rPr lang="en-US" altLang="en-US"/>
              <a:pPr>
                <a:defRPr/>
              </a:pPr>
              <a:t>‹#›</a:t>
            </a:fld>
            <a:endParaRPr lang="en-US" altLang="en-US"/>
          </a:p>
        </p:txBody>
      </p:sp>
    </p:spTree>
    <p:extLst>
      <p:ext uri="{BB962C8B-B14F-4D97-AF65-F5344CB8AC3E}">
        <p14:creationId xmlns:p14="http://schemas.microsoft.com/office/powerpoint/2010/main" val="38906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21FE6EB-D0C5-48C3-9ED8-6F9C21FA2895}" type="slidenum">
              <a:rPr lang="en-US" altLang="en-US"/>
              <a:pPr>
                <a:defRPr/>
              </a:pPr>
              <a:t>‹#›</a:t>
            </a:fld>
            <a:endParaRPr lang="en-US" altLang="en-US"/>
          </a:p>
        </p:txBody>
      </p:sp>
    </p:spTree>
    <p:extLst>
      <p:ext uri="{BB962C8B-B14F-4D97-AF65-F5344CB8AC3E}">
        <p14:creationId xmlns:p14="http://schemas.microsoft.com/office/powerpoint/2010/main" val="111112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AAE23B60-19E2-41F2-B99F-88537030EAFA}" type="slidenum">
              <a:rPr lang="en-US" altLang="en-US"/>
              <a:pPr>
                <a:defRPr/>
              </a:pPr>
              <a:t>‹#›</a:t>
            </a:fld>
            <a:endParaRPr lang="en-US" altLang="en-US"/>
          </a:p>
        </p:txBody>
      </p:sp>
    </p:spTree>
    <p:extLst>
      <p:ext uri="{BB962C8B-B14F-4D97-AF65-F5344CB8AC3E}">
        <p14:creationId xmlns:p14="http://schemas.microsoft.com/office/powerpoint/2010/main" val="293171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0679C85-CB03-485A-A3C9-F4A6275704F4}" type="slidenum">
              <a:rPr lang="en-US" altLang="en-US"/>
              <a:pPr>
                <a:defRPr/>
              </a:pPr>
              <a:t>‹#›</a:t>
            </a:fld>
            <a:endParaRPr lang="en-US" altLang="en-US"/>
          </a:p>
        </p:txBody>
      </p:sp>
    </p:spTree>
    <p:extLst>
      <p:ext uri="{BB962C8B-B14F-4D97-AF65-F5344CB8AC3E}">
        <p14:creationId xmlns:p14="http://schemas.microsoft.com/office/powerpoint/2010/main" val="91314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D52025B8-E66F-42C0-B289-5C5338CBBC63}" type="slidenum">
              <a:rPr lang="en-US" altLang="en-US"/>
              <a:pPr>
                <a:defRPr/>
              </a:pPr>
              <a:t>‹#›</a:t>
            </a:fld>
            <a:endParaRPr lang="en-US" altLang="en-US"/>
          </a:p>
        </p:txBody>
      </p:sp>
    </p:spTree>
    <p:extLst>
      <p:ext uri="{BB962C8B-B14F-4D97-AF65-F5344CB8AC3E}">
        <p14:creationId xmlns:p14="http://schemas.microsoft.com/office/powerpoint/2010/main" val="323288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B4C57EB0-DC1D-4B5D-88D4-EC9223B94E6D}" type="slidenum">
              <a:rPr lang="en-US" altLang="en-US"/>
              <a:pPr>
                <a:defRPr/>
              </a:pPr>
              <a:t>‹#›</a:t>
            </a:fld>
            <a:endParaRPr lang="en-US" altLang="en-US"/>
          </a:p>
        </p:txBody>
      </p:sp>
    </p:spTree>
    <p:extLst>
      <p:ext uri="{BB962C8B-B14F-4D97-AF65-F5344CB8AC3E}">
        <p14:creationId xmlns:p14="http://schemas.microsoft.com/office/powerpoint/2010/main" val="264990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39E06866-B093-4F40-B6BF-E6B682647D52}" type="slidenum">
              <a:rPr lang="en-US" altLang="en-US"/>
              <a:pPr>
                <a:defRPr/>
              </a:pPr>
              <a:t>‹#›</a:t>
            </a:fld>
            <a:endParaRPr lang="en-US" altLang="en-US"/>
          </a:p>
        </p:txBody>
      </p:sp>
    </p:spTree>
    <p:extLst>
      <p:ext uri="{BB962C8B-B14F-4D97-AF65-F5344CB8AC3E}">
        <p14:creationId xmlns:p14="http://schemas.microsoft.com/office/powerpoint/2010/main" val="133413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8353DC4-A7E1-4365-BE31-ACE6A684EA76}" type="slidenum">
              <a:rPr lang="en-US" altLang="en-US"/>
              <a:pPr>
                <a:defRPr/>
              </a:pPr>
              <a:t>‹#›</a:t>
            </a:fld>
            <a:endParaRPr lang="en-US" altLang="en-US"/>
          </a:p>
        </p:txBody>
      </p:sp>
    </p:spTree>
    <p:extLst>
      <p:ext uri="{BB962C8B-B14F-4D97-AF65-F5344CB8AC3E}">
        <p14:creationId xmlns:p14="http://schemas.microsoft.com/office/powerpoint/2010/main" val="85317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1572A4CF-FAEB-4F09-A088-D0044EC742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eb.mit.edu/kerberos/paper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openid.net/what-is-openid/" TargetMode="External"/><Relationship Id="rId4" Type="http://schemas.openxmlformats.org/officeDocument/2006/relationships/hyperlink" Target="https://tools.ietf.org/html/rfc6749"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04800" y="3571875"/>
            <a:ext cx="85344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a:spcBef>
                <a:spcPct val="0"/>
              </a:spcBef>
              <a:buFontTx/>
              <a:buNone/>
              <a:defRPr/>
            </a:pPr>
            <a:r>
              <a:rPr lang="en-US" altLang="en-US" sz="3600" dirty="0">
                <a:latin typeface="Arial" charset="0"/>
              </a:rPr>
              <a:t>Chapter 3 – </a:t>
            </a:r>
            <a:r>
              <a:rPr lang="en-GB" altLang="en-US" sz="3600" dirty="0">
                <a:latin typeface="Arial" charset="0"/>
              </a:rPr>
              <a:t>User Authentication</a:t>
            </a:r>
            <a:endParaRPr lang="en-US" altLang="en-US" sz="3600" dirty="0">
              <a:latin typeface="Arial" charset="0"/>
            </a:endParaRPr>
          </a:p>
        </p:txBody>
      </p:sp>
      <p:sp>
        <p:nvSpPr>
          <p:cNvPr id="30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018C21-E6A2-4031-896A-D2EC78BAB068}" type="slidenum">
              <a:rPr lang="en-US" altLang="en-US" sz="1200" smtClean="0">
                <a:solidFill>
                  <a:srgbClr val="898989"/>
                </a:solidFill>
                <a:latin typeface="Arial" panose="020B0604020202020204" pitchFamily="34" charset="0"/>
              </a:rPr>
              <a:pPr>
                <a:spcBef>
                  <a:spcPct val="0"/>
                </a:spcBef>
                <a:buFontTx/>
                <a:buNone/>
              </a:pPr>
              <a:t>1</a:t>
            </a:fld>
            <a:endParaRPr lang="en-US" altLang="en-US" sz="1200">
              <a:solidFill>
                <a:srgbClr val="898989"/>
              </a:solidFill>
              <a:latin typeface="Arial" panose="020B0604020202020204" pitchFamily="34" charset="0"/>
            </a:endParaRPr>
          </a:p>
        </p:txBody>
      </p:sp>
      <p:sp>
        <p:nvSpPr>
          <p:cNvPr id="3077" name="Rectangle 2"/>
          <p:cNvSpPr>
            <a:spLocks noGrp="1" noChangeArrowheads="1"/>
          </p:cNvSpPr>
          <p:nvPr>
            <p:ph type="ctrTitle"/>
          </p:nvPr>
        </p:nvSpPr>
        <p:spPr>
          <a:xfrm>
            <a:off x="946150" y="601663"/>
            <a:ext cx="7740650" cy="2735262"/>
          </a:xfrm>
        </p:spPr>
        <p:txBody>
          <a:bodyPr/>
          <a:lstStyle/>
          <a:p>
            <a:pPr eaLnBrk="1" hangingPunct="1"/>
            <a:r>
              <a:rPr lang="en-US" altLang="en-US" b="1" dirty="0"/>
              <a:t>CSCI 475/585 Information Security and Privacy</a:t>
            </a:r>
            <a:r>
              <a:rPr lang="en-US" altLang="en-US" dirty="0"/>
              <a:t> </a:t>
            </a:r>
            <a:br>
              <a:rPr lang="en-US" altLang="en-US" b="1" dirty="0"/>
            </a:br>
            <a:r>
              <a:rPr lang="en-US" altLang="en-US" b="1"/>
              <a:t>Fall 2019</a:t>
            </a:r>
            <a:endParaRPr lang="en-AU" altLang="en-US" dirty="0">
              <a:ea typeface="ＭＳ Ｐゴシック" panose="020B0600070205080204" pitchFamily="34" charset="-128"/>
            </a:endParaRPr>
          </a:p>
        </p:txBody>
      </p:sp>
      <p:sp>
        <p:nvSpPr>
          <p:cNvPr id="7" name="Rectangle 3"/>
          <p:cNvSpPr>
            <a:spLocks noGrp="1" noChangeArrowheads="1"/>
          </p:cNvSpPr>
          <p:nvPr>
            <p:ph type="subTitle" idx="1"/>
          </p:nvPr>
        </p:nvSpPr>
        <p:spPr>
          <a:xfrm>
            <a:off x="611560" y="4653136"/>
            <a:ext cx="8246368" cy="1296144"/>
          </a:xfrm>
        </p:spPr>
        <p:txBody>
          <a:bodyPr rtlCol="0">
            <a:normAutofit/>
          </a:bodyPr>
          <a:lstStyle/>
          <a:p>
            <a:pPr eaLnBrk="1" fontAlgn="auto" hangingPunct="1">
              <a:spcAft>
                <a:spcPts val="0"/>
              </a:spcAft>
              <a:buFont typeface="Arial" pitchFamily="34" charset="0"/>
              <a:buNone/>
              <a:defRPr/>
            </a:pPr>
            <a:r>
              <a:rPr kumimoji="1" lang="en-US" sz="3600" dirty="0">
                <a:solidFill>
                  <a:schemeClr val="tx1"/>
                </a:solidFill>
                <a:latin typeface="Arial" charset="0"/>
              </a:rPr>
              <a:t>Week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Password Cracking Approaches</a:t>
            </a:r>
          </a:p>
        </p:txBody>
      </p:sp>
      <p:sp>
        <p:nvSpPr>
          <p:cNvPr id="25603" name="Rectangle 3"/>
          <p:cNvSpPr>
            <a:spLocks noGrp="1" noChangeArrowheads="1"/>
          </p:cNvSpPr>
          <p:nvPr>
            <p:ph idx="1"/>
          </p:nvPr>
        </p:nvSpPr>
        <p:spPr>
          <a:xfrm>
            <a:off x="457200" y="1676400"/>
            <a:ext cx="8382000" cy="4724400"/>
          </a:xfrm>
        </p:spPr>
        <p:txBody>
          <a:bodyPr>
            <a:normAutofit lnSpcReduction="10000"/>
          </a:bodyPr>
          <a:lstStyle/>
          <a:p>
            <a:pPr eaLnBrk="1" hangingPunct="1"/>
            <a:r>
              <a:rPr lang="en-US" altLang="en-US" dirty="0">
                <a:solidFill>
                  <a:srgbClr val="0E0A99"/>
                </a:solidFill>
              </a:rPr>
              <a:t>dictionary attacks</a:t>
            </a:r>
          </a:p>
          <a:p>
            <a:pPr lvl="1" eaLnBrk="1" hangingPunct="1"/>
            <a:r>
              <a:rPr lang="en-US" altLang="en-US" dirty="0"/>
              <a:t>try each possible password then obvious variants in large dictionary against hash in password file</a:t>
            </a:r>
          </a:p>
          <a:p>
            <a:pPr eaLnBrk="1" hangingPunct="1"/>
            <a:r>
              <a:rPr lang="en-US" altLang="en-US" dirty="0">
                <a:solidFill>
                  <a:srgbClr val="0E0A99"/>
                </a:solidFill>
              </a:rPr>
              <a:t>rainbow table attacks</a:t>
            </a:r>
          </a:p>
          <a:p>
            <a:pPr lvl="1" eaLnBrk="1" hangingPunct="1"/>
            <a:r>
              <a:rPr lang="en-US" altLang="en-US" dirty="0"/>
              <a:t>precompute tables of hash values of all possible passwords </a:t>
            </a:r>
          </a:p>
          <a:p>
            <a:pPr lvl="1" eaLnBrk="1" hangingPunct="1"/>
            <a:r>
              <a:rPr lang="en-US" altLang="en-US" dirty="0"/>
              <a:t>a mammoth table of hash values </a:t>
            </a:r>
          </a:p>
          <a:p>
            <a:pPr lvl="1" eaLnBrk="1" hangingPunct="1"/>
            <a:r>
              <a:rPr lang="en-US" altLang="en-US" dirty="0"/>
              <a:t>e.g. 1.4GB table cracks 99.9% of alphanumeric Windows passwords in 13.8 secs</a:t>
            </a:r>
          </a:p>
          <a:p>
            <a:pPr lvl="1" eaLnBrk="1" hangingPunct="1"/>
            <a:r>
              <a:rPr lang="en-US" altLang="en-US" dirty="0"/>
              <a:t>not feasible if larger salt values used</a:t>
            </a:r>
          </a:p>
        </p:txBody>
      </p:sp>
      <p:sp>
        <p:nvSpPr>
          <p:cNvPr id="256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D21E95-C6B9-4D73-BD6B-2006836E5F5A}" type="slidenum">
              <a:rPr lang="en-US" altLang="en-US" sz="1200" smtClean="0">
                <a:solidFill>
                  <a:srgbClr val="898989"/>
                </a:solidFill>
                <a:latin typeface="Arial" panose="020B0604020202020204" pitchFamily="34" charset="0"/>
              </a:rPr>
              <a:pPr>
                <a:spcBef>
                  <a:spcPct val="0"/>
                </a:spcBef>
                <a:buFontTx/>
                <a:buNone/>
              </a:pPr>
              <a:t>10</a:t>
            </a:fld>
            <a:endParaRPr lang="en-US" altLang="en-US" sz="1200">
              <a:solidFill>
                <a:srgbClr val="898989"/>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Password File Access Control</a:t>
            </a:r>
          </a:p>
        </p:txBody>
      </p:sp>
      <p:sp>
        <p:nvSpPr>
          <p:cNvPr id="27651" name="Rectangle 3"/>
          <p:cNvSpPr>
            <a:spLocks noGrp="1" noChangeArrowheads="1"/>
          </p:cNvSpPr>
          <p:nvPr>
            <p:ph idx="1"/>
          </p:nvPr>
        </p:nvSpPr>
        <p:spPr>
          <a:xfrm>
            <a:off x="457200" y="1524000"/>
            <a:ext cx="8229600" cy="4876800"/>
          </a:xfrm>
        </p:spPr>
        <p:txBody>
          <a:bodyPr>
            <a:normAutofit lnSpcReduction="10000"/>
          </a:bodyPr>
          <a:lstStyle/>
          <a:p>
            <a:pPr eaLnBrk="1" hangingPunct="1">
              <a:lnSpc>
                <a:spcPct val="90000"/>
              </a:lnSpc>
            </a:pPr>
            <a:r>
              <a:rPr lang="en-US" altLang="en-US" dirty="0"/>
              <a:t>can block offline guessing attacks by denying access to hashed passwords</a:t>
            </a:r>
          </a:p>
          <a:p>
            <a:pPr lvl="1" eaLnBrk="1" hangingPunct="1">
              <a:lnSpc>
                <a:spcPct val="90000"/>
              </a:lnSpc>
            </a:pPr>
            <a:r>
              <a:rPr lang="en-US" altLang="en-US" dirty="0"/>
              <a:t>make available only to privileged users</a:t>
            </a:r>
          </a:p>
          <a:p>
            <a:pPr lvl="1" eaLnBrk="1" hangingPunct="1">
              <a:lnSpc>
                <a:spcPct val="90000"/>
              </a:lnSpc>
            </a:pPr>
            <a:r>
              <a:rPr lang="en-US" altLang="en-US" dirty="0"/>
              <a:t>often using a separate (from user IDs) </a:t>
            </a:r>
            <a:r>
              <a:rPr lang="en-US" altLang="en-US" dirty="0">
                <a:solidFill>
                  <a:srgbClr val="0E0A99"/>
                </a:solidFill>
              </a:rPr>
              <a:t>shadow password file </a:t>
            </a:r>
            <a:r>
              <a:rPr lang="en-US" altLang="en-US" dirty="0"/>
              <a:t>as we saw in the example</a:t>
            </a:r>
          </a:p>
          <a:p>
            <a:pPr eaLnBrk="1" hangingPunct="1">
              <a:lnSpc>
                <a:spcPct val="90000"/>
              </a:lnSpc>
            </a:pPr>
            <a:r>
              <a:rPr lang="en-US" altLang="en-US" dirty="0"/>
              <a:t>still have vulnerabilities</a:t>
            </a:r>
          </a:p>
          <a:p>
            <a:pPr lvl="1" eaLnBrk="1" hangingPunct="1">
              <a:lnSpc>
                <a:spcPct val="90000"/>
              </a:lnSpc>
            </a:pPr>
            <a:r>
              <a:rPr lang="en-US" altLang="en-US" dirty="0"/>
              <a:t>exploit </a:t>
            </a:r>
            <a:r>
              <a:rPr lang="en-US" altLang="en-US" dirty="0">
                <a:solidFill>
                  <a:srgbClr val="003399"/>
                </a:solidFill>
              </a:rPr>
              <a:t>OS bugs</a:t>
            </a:r>
          </a:p>
          <a:p>
            <a:pPr lvl="1" eaLnBrk="1" hangingPunct="1">
              <a:lnSpc>
                <a:spcPct val="90000"/>
              </a:lnSpc>
            </a:pPr>
            <a:r>
              <a:rPr lang="en-US" altLang="en-US" dirty="0">
                <a:solidFill>
                  <a:srgbClr val="003399"/>
                </a:solidFill>
              </a:rPr>
              <a:t>error on permissions</a:t>
            </a:r>
            <a:r>
              <a:rPr lang="en-US" altLang="en-US" dirty="0"/>
              <a:t> making it readable</a:t>
            </a:r>
          </a:p>
          <a:p>
            <a:pPr lvl="1" eaLnBrk="1" hangingPunct="1">
              <a:lnSpc>
                <a:spcPct val="90000"/>
              </a:lnSpc>
            </a:pPr>
            <a:r>
              <a:rPr lang="en-US" altLang="en-US" dirty="0"/>
              <a:t>users reuse same password on other systems</a:t>
            </a:r>
          </a:p>
          <a:p>
            <a:pPr lvl="1" eaLnBrk="1" hangingPunct="1">
              <a:lnSpc>
                <a:spcPct val="90000"/>
              </a:lnSpc>
            </a:pPr>
            <a:r>
              <a:rPr lang="en-US" altLang="en-US" dirty="0"/>
              <a:t>access from </a:t>
            </a:r>
            <a:r>
              <a:rPr lang="en-US" altLang="en-US" dirty="0">
                <a:solidFill>
                  <a:srgbClr val="003399"/>
                </a:solidFill>
              </a:rPr>
              <a:t>unprotected backup media</a:t>
            </a:r>
          </a:p>
          <a:p>
            <a:pPr lvl="1" eaLnBrk="1" hangingPunct="1">
              <a:lnSpc>
                <a:spcPct val="90000"/>
              </a:lnSpc>
            </a:pPr>
            <a:r>
              <a:rPr lang="en-US" altLang="en-US" dirty="0"/>
              <a:t>sniff passwords in unprotected network traffic</a:t>
            </a:r>
          </a:p>
        </p:txBody>
      </p:sp>
      <p:sp>
        <p:nvSpPr>
          <p:cNvPr id="276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58DBFB-D6B7-44FD-8CCF-62A67B32A65A}" type="slidenum">
              <a:rPr lang="en-US" altLang="en-US" sz="1200" smtClean="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altLang="en-US"/>
              <a:t>Using Better Passwords</a:t>
            </a:r>
          </a:p>
        </p:txBody>
      </p:sp>
      <p:sp>
        <p:nvSpPr>
          <p:cNvPr id="29699" name="Rectangle 1027"/>
          <p:cNvSpPr>
            <a:spLocks noGrp="1" noChangeArrowheads="1"/>
          </p:cNvSpPr>
          <p:nvPr>
            <p:ph idx="1"/>
          </p:nvPr>
        </p:nvSpPr>
        <p:spPr>
          <a:xfrm>
            <a:off x="457200" y="1600200"/>
            <a:ext cx="8229600" cy="4756150"/>
          </a:xfrm>
        </p:spPr>
        <p:txBody>
          <a:bodyPr>
            <a:normAutofit/>
          </a:bodyPr>
          <a:lstStyle/>
          <a:p>
            <a:pPr eaLnBrk="1" hangingPunct="1"/>
            <a:r>
              <a:rPr lang="en-US" altLang="en-US" dirty="0"/>
              <a:t>clearly have problems with passwords</a:t>
            </a:r>
          </a:p>
          <a:p>
            <a:pPr eaLnBrk="1" hangingPunct="1"/>
            <a:r>
              <a:rPr lang="en-US" altLang="en-US" dirty="0"/>
              <a:t>goal to eliminate guessable passwords</a:t>
            </a:r>
          </a:p>
          <a:p>
            <a:pPr eaLnBrk="1" hangingPunct="1"/>
            <a:r>
              <a:rPr lang="en-US" altLang="en-US" dirty="0"/>
              <a:t>whilst still easy for user to remember</a:t>
            </a:r>
          </a:p>
          <a:p>
            <a:pPr eaLnBrk="1" hangingPunct="1"/>
            <a:r>
              <a:rPr lang="en-US" altLang="en-US" dirty="0"/>
              <a:t>techniques:</a:t>
            </a:r>
          </a:p>
          <a:p>
            <a:pPr lvl="1" eaLnBrk="1" hangingPunct="1"/>
            <a:r>
              <a:rPr lang="en-US" altLang="en-US" dirty="0">
                <a:solidFill>
                  <a:srgbClr val="003399"/>
                </a:solidFill>
              </a:rPr>
              <a:t>user education </a:t>
            </a:r>
          </a:p>
          <a:p>
            <a:pPr lvl="1" eaLnBrk="1" hangingPunct="1"/>
            <a:r>
              <a:rPr lang="en-US" altLang="en-US" dirty="0">
                <a:solidFill>
                  <a:srgbClr val="003399"/>
                </a:solidFill>
              </a:rPr>
              <a:t>reactive password checking </a:t>
            </a:r>
          </a:p>
          <a:p>
            <a:pPr lvl="1" eaLnBrk="1" hangingPunct="1"/>
            <a:r>
              <a:rPr lang="en-US" altLang="en-US" dirty="0">
                <a:solidFill>
                  <a:srgbClr val="003399"/>
                </a:solidFill>
              </a:rPr>
              <a:t>proactive password checking</a:t>
            </a:r>
          </a:p>
        </p:txBody>
      </p:sp>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607181-216B-4ECB-9AA5-E8620C221FF1}" type="slidenum">
              <a:rPr lang="en-US" altLang="en-US" sz="1200" smtClean="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marL="342900" indent="-342900" eaLnBrk="1" hangingPunct="1"/>
            <a:r>
              <a:rPr lang="en-US" altLang="en-US"/>
              <a:t>Reactive Password Checking </a:t>
            </a:r>
          </a:p>
        </p:txBody>
      </p:sp>
      <p:sp>
        <p:nvSpPr>
          <p:cNvPr id="31747" name="Rectangle 1027"/>
          <p:cNvSpPr>
            <a:spLocks noGrp="1" noChangeArrowheads="1"/>
          </p:cNvSpPr>
          <p:nvPr>
            <p:ph idx="1"/>
          </p:nvPr>
        </p:nvSpPr>
        <p:spPr>
          <a:xfrm>
            <a:off x="457200" y="1600200"/>
            <a:ext cx="8686800" cy="4525963"/>
          </a:xfrm>
        </p:spPr>
        <p:txBody>
          <a:bodyPr/>
          <a:lstStyle/>
          <a:p>
            <a:pPr eaLnBrk="1" hangingPunct="1"/>
            <a:r>
              <a:rPr lang="en-US" altLang="en-US" dirty="0"/>
              <a:t>System periodically runs its own password cracker to find guessable passwords.</a:t>
            </a:r>
          </a:p>
          <a:p>
            <a:pPr lvl="1" eaLnBrk="1" hangingPunct="1"/>
            <a:r>
              <a:rPr lang="en-US" altLang="en-US" dirty="0">
                <a:solidFill>
                  <a:srgbClr val="003399"/>
                </a:solidFill>
              </a:rPr>
              <a:t>John the Ripper </a:t>
            </a:r>
            <a:r>
              <a:rPr lang="en-US" altLang="en-US" dirty="0"/>
              <a:t>password cracker</a:t>
            </a:r>
          </a:p>
          <a:p>
            <a:pPr lvl="1" eaLnBrk="1" hangingPunct="1"/>
            <a:endParaRPr lang="en-US" altLang="en-US" dirty="0"/>
          </a:p>
          <a:p>
            <a:pPr eaLnBrk="1" hangingPunct="1"/>
            <a:r>
              <a:rPr lang="en-US" altLang="en-US" dirty="0"/>
              <a:t>Resource intensive, vulnerable until identification</a:t>
            </a:r>
          </a:p>
        </p:txBody>
      </p:sp>
      <p:sp>
        <p:nvSpPr>
          <p:cNvPr id="317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31654F-3AC9-40E1-B413-9F0D8C66C1C7}" type="slidenum">
              <a:rPr lang="en-US" altLang="en-US" sz="1200" smtClean="0">
                <a:solidFill>
                  <a:srgbClr val="898989"/>
                </a:solidFill>
                <a:latin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Proactive Password Checking</a:t>
            </a:r>
            <a:endParaRPr lang="en-US" altLang="en-US">
              <a:latin typeface="Times New Roman" panose="02020603050405020304" pitchFamily="18" charset="0"/>
            </a:endParaRPr>
          </a:p>
        </p:txBody>
      </p:sp>
      <p:sp>
        <p:nvSpPr>
          <p:cNvPr id="33795" name="Rectangle 3"/>
          <p:cNvSpPr>
            <a:spLocks noGrp="1" noChangeArrowheads="1"/>
          </p:cNvSpPr>
          <p:nvPr>
            <p:ph idx="1"/>
          </p:nvPr>
        </p:nvSpPr>
        <p:spPr>
          <a:xfrm>
            <a:off x="381000" y="1447800"/>
            <a:ext cx="8229600" cy="4724400"/>
          </a:xfrm>
        </p:spPr>
        <p:txBody>
          <a:bodyPr/>
          <a:lstStyle/>
          <a:p>
            <a:pPr eaLnBrk="1" hangingPunct="1">
              <a:lnSpc>
                <a:spcPct val="90000"/>
              </a:lnSpc>
            </a:pPr>
            <a:r>
              <a:rPr lang="en-US" altLang="en-US" sz="2800" dirty="0">
                <a:solidFill>
                  <a:srgbClr val="003399"/>
                </a:solidFill>
                <a:latin typeface="Times-Roman" charset="0"/>
              </a:rPr>
              <a:t>rule enforcement</a:t>
            </a:r>
            <a:r>
              <a:rPr lang="en-US" altLang="en-US" sz="2800" dirty="0">
                <a:latin typeface="Times-Roman" charset="0"/>
              </a:rPr>
              <a:t> plus user advice, e.g.</a:t>
            </a:r>
          </a:p>
          <a:p>
            <a:pPr lvl="1" eaLnBrk="1" hangingPunct="1">
              <a:lnSpc>
                <a:spcPct val="90000"/>
              </a:lnSpc>
            </a:pPr>
            <a:r>
              <a:rPr lang="en-US" altLang="en-US" sz="2400" dirty="0"/>
              <a:t>8+ chars, upper/lower/numeric/special character</a:t>
            </a:r>
          </a:p>
          <a:p>
            <a:pPr lvl="1" eaLnBrk="1" hangingPunct="1">
              <a:lnSpc>
                <a:spcPct val="90000"/>
              </a:lnSpc>
            </a:pPr>
            <a:r>
              <a:rPr lang="en-US" altLang="en-US" sz="2400" dirty="0"/>
              <a:t>may not suffice</a:t>
            </a:r>
          </a:p>
          <a:p>
            <a:pPr eaLnBrk="1" hangingPunct="1">
              <a:lnSpc>
                <a:spcPct val="90000"/>
              </a:lnSpc>
            </a:pPr>
            <a:r>
              <a:rPr lang="en-US" altLang="en-US" sz="2800" dirty="0">
                <a:latin typeface="Times-Roman" charset="0"/>
              </a:rPr>
              <a:t>use </a:t>
            </a:r>
            <a:r>
              <a:rPr lang="en-US" altLang="en-US" sz="2800" dirty="0">
                <a:solidFill>
                  <a:srgbClr val="003399"/>
                </a:solidFill>
                <a:latin typeface="Times-Roman" charset="0"/>
              </a:rPr>
              <a:t>password cracker </a:t>
            </a:r>
            <a:r>
              <a:rPr lang="en-US" altLang="en-US" sz="2800" dirty="0">
                <a:latin typeface="Times-Roman" charset="0"/>
              </a:rPr>
              <a:t>to reject bad passwords</a:t>
            </a:r>
          </a:p>
          <a:p>
            <a:pPr lvl="1" eaLnBrk="1" hangingPunct="1">
              <a:lnSpc>
                <a:spcPct val="90000"/>
              </a:lnSpc>
            </a:pPr>
            <a:r>
              <a:rPr lang="en-US" altLang="en-US" sz="2400" dirty="0">
                <a:latin typeface="Times-Roman" charset="0"/>
              </a:rPr>
              <a:t>time and space issues</a:t>
            </a:r>
          </a:p>
          <a:p>
            <a:pPr eaLnBrk="1" hangingPunct="1">
              <a:lnSpc>
                <a:spcPct val="90000"/>
              </a:lnSpc>
            </a:pPr>
            <a:r>
              <a:rPr lang="en-US" altLang="en-US" sz="2800" dirty="0">
                <a:solidFill>
                  <a:srgbClr val="003399"/>
                </a:solidFill>
                <a:latin typeface="Times-Roman" charset="0"/>
              </a:rPr>
              <a:t>Markov Model</a:t>
            </a:r>
          </a:p>
          <a:p>
            <a:pPr lvl="1" eaLnBrk="1" hangingPunct="1">
              <a:lnSpc>
                <a:spcPct val="90000"/>
              </a:lnSpc>
            </a:pPr>
            <a:r>
              <a:rPr lang="en-US" altLang="en-US" sz="2400" dirty="0">
                <a:latin typeface="Times-Roman" charset="0"/>
              </a:rPr>
              <a:t>generates guessable passwords</a:t>
            </a:r>
          </a:p>
          <a:p>
            <a:pPr lvl="1" eaLnBrk="1" hangingPunct="1">
              <a:lnSpc>
                <a:spcPct val="90000"/>
              </a:lnSpc>
            </a:pPr>
            <a:r>
              <a:rPr lang="en-US" altLang="en-US" sz="2400" dirty="0">
                <a:latin typeface="Times-Roman" charset="0"/>
              </a:rPr>
              <a:t>hence reject any password it might generate</a:t>
            </a:r>
          </a:p>
          <a:p>
            <a:pPr eaLnBrk="1" hangingPunct="1">
              <a:lnSpc>
                <a:spcPct val="90000"/>
              </a:lnSpc>
            </a:pPr>
            <a:r>
              <a:rPr lang="en-US" altLang="en-US" sz="2800" dirty="0">
                <a:solidFill>
                  <a:srgbClr val="003399"/>
                </a:solidFill>
                <a:latin typeface="Times-Roman" charset="0"/>
              </a:rPr>
              <a:t>Bloom Filter</a:t>
            </a:r>
          </a:p>
          <a:p>
            <a:pPr lvl="1" eaLnBrk="1" hangingPunct="1">
              <a:lnSpc>
                <a:spcPct val="90000"/>
              </a:lnSpc>
            </a:pPr>
            <a:r>
              <a:rPr lang="en-US" altLang="en-US" sz="2400" dirty="0">
                <a:latin typeface="Times-Roman" charset="0"/>
              </a:rPr>
              <a:t>use to build table based on dictionary using hashes</a:t>
            </a:r>
          </a:p>
          <a:p>
            <a:pPr lvl="1" eaLnBrk="1" hangingPunct="1">
              <a:lnSpc>
                <a:spcPct val="90000"/>
              </a:lnSpc>
            </a:pPr>
            <a:r>
              <a:rPr lang="en-US" altLang="en-US" sz="2400" dirty="0">
                <a:latin typeface="Times-Roman" charset="0"/>
              </a:rPr>
              <a:t>check desired password against this table</a:t>
            </a:r>
          </a:p>
          <a:p>
            <a:pPr eaLnBrk="1" hangingPunct="1">
              <a:lnSpc>
                <a:spcPct val="90000"/>
              </a:lnSpc>
            </a:pPr>
            <a:endParaRPr lang="en-US" altLang="en-US" sz="2800" dirty="0">
              <a:latin typeface="Times-Roman" charset="0"/>
            </a:endParaRP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218D83-81C6-4FB7-9CAD-CC5FB7ADBAB7}" type="slidenum">
              <a:rPr lang="en-US" altLang="en-US" sz="1200" smtClean="0">
                <a:solidFill>
                  <a:srgbClr val="898989"/>
                </a:solidFill>
                <a:latin typeface="Arial" panose="020B0604020202020204" pitchFamily="34" charset="0"/>
              </a:rPr>
              <a:pPr>
                <a:spcBef>
                  <a:spcPct val="0"/>
                </a:spcBef>
                <a:buFontTx/>
                <a:buNone/>
              </a:pPr>
              <a:t>14</a:t>
            </a:fld>
            <a:endParaRPr lang="en-US" altLang="en-US" sz="1200">
              <a:solidFill>
                <a:srgbClr val="898989"/>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Some Other Popular Solutions</a:t>
            </a:r>
          </a:p>
        </p:txBody>
      </p:sp>
      <p:sp>
        <p:nvSpPr>
          <p:cNvPr id="3" name="Content Placeholder 2"/>
          <p:cNvSpPr>
            <a:spLocks noGrp="1"/>
          </p:cNvSpPr>
          <p:nvPr>
            <p:ph idx="1"/>
          </p:nvPr>
        </p:nvSpPr>
        <p:spPr>
          <a:xfrm>
            <a:off x="228600" y="1447800"/>
            <a:ext cx="8686800" cy="5029200"/>
          </a:xfrm>
        </p:spPr>
        <p:txBody>
          <a:bodyPr>
            <a:noAutofit/>
          </a:bodyPr>
          <a:lstStyle/>
          <a:p>
            <a:pPr>
              <a:buFont typeface="Arial" charset="0"/>
              <a:buChar char="•"/>
              <a:defRPr/>
            </a:pPr>
            <a:r>
              <a:rPr lang="en-US" sz="2800" dirty="0"/>
              <a:t>Graphical passwords</a:t>
            </a:r>
          </a:p>
          <a:p>
            <a:pPr lvl="1">
              <a:buFont typeface="Arial" charset="0"/>
              <a:buChar char="–"/>
              <a:defRPr/>
            </a:pPr>
            <a:r>
              <a:rPr lang="en-US" sz="2400" dirty="0"/>
              <a:t>Security and usability concerns</a:t>
            </a:r>
          </a:p>
          <a:p>
            <a:pPr>
              <a:buFont typeface="Arial" charset="0"/>
              <a:buChar char="•"/>
              <a:defRPr/>
            </a:pPr>
            <a:r>
              <a:rPr lang="en-US" sz="2800" dirty="0"/>
              <a:t>Password hashing systems</a:t>
            </a:r>
          </a:p>
          <a:p>
            <a:pPr lvl="1">
              <a:buFont typeface="Arial" charset="0"/>
              <a:buChar char="–"/>
              <a:defRPr/>
            </a:pPr>
            <a:r>
              <a:rPr lang="en-US" sz="2400" dirty="0"/>
              <a:t>Security and usability concerns</a:t>
            </a:r>
          </a:p>
          <a:p>
            <a:pPr>
              <a:buFont typeface="Arial" charset="0"/>
              <a:buChar char="•"/>
              <a:defRPr/>
            </a:pPr>
            <a:r>
              <a:rPr lang="en-US" sz="2800" dirty="0"/>
              <a:t>Single sign-on systems</a:t>
            </a:r>
          </a:p>
          <a:p>
            <a:pPr lvl="1">
              <a:buFont typeface="Arial" charset="0"/>
              <a:buChar char="–"/>
              <a:defRPr/>
            </a:pPr>
            <a:r>
              <a:rPr lang="en-US" sz="2400" dirty="0"/>
              <a:t>Business model limitations, security concerns </a:t>
            </a:r>
            <a:r>
              <a:rPr lang="en-US" sz="2400" baseline="30000" dirty="0"/>
              <a:t>[1]</a:t>
            </a:r>
            <a:r>
              <a:rPr lang="en-US" sz="2400" dirty="0"/>
              <a:t> </a:t>
            </a:r>
          </a:p>
          <a:p>
            <a:pPr>
              <a:buFont typeface="Arial" charset="0"/>
              <a:buChar char="•"/>
              <a:defRPr/>
            </a:pPr>
            <a:r>
              <a:rPr lang="en-US" sz="2800" dirty="0">
                <a:solidFill>
                  <a:srgbClr val="000099"/>
                </a:solidFill>
              </a:rPr>
              <a:t>Browser-based password managers</a:t>
            </a:r>
          </a:p>
          <a:p>
            <a:pPr lvl="1">
              <a:buFont typeface="Arial" charset="0"/>
              <a:buChar char="–"/>
              <a:defRPr/>
            </a:pPr>
            <a:r>
              <a:rPr lang="en-US" sz="2400" dirty="0">
                <a:solidFill>
                  <a:srgbClr val="000099"/>
                </a:solidFill>
              </a:rPr>
              <a:t>Easily save and </a:t>
            </a:r>
            <a:r>
              <a:rPr lang="en-US" sz="2400" dirty="0" err="1">
                <a:solidFill>
                  <a:srgbClr val="000099"/>
                </a:solidFill>
              </a:rPr>
              <a:t>autofill</a:t>
            </a:r>
            <a:r>
              <a:rPr lang="en-US" sz="2400" dirty="0">
                <a:solidFill>
                  <a:srgbClr val="000099"/>
                </a:solidFill>
              </a:rPr>
              <a:t>, users don’t need to remember</a:t>
            </a:r>
          </a:p>
          <a:p>
            <a:pPr lvl="1">
              <a:buFont typeface="Arial" charset="0"/>
              <a:buChar char="–"/>
              <a:defRPr/>
            </a:pPr>
            <a:r>
              <a:rPr lang="en-US" sz="2400" dirty="0">
                <a:solidFill>
                  <a:srgbClr val="000099"/>
                </a:solidFill>
              </a:rPr>
              <a:t>Potentially protect against phishing attacks</a:t>
            </a:r>
            <a:endParaRPr lang="en-US" sz="2400" baseline="30000" dirty="0">
              <a:solidFill>
                <a:srgbClr val="000099"/>
              </a:solidFill>
            </a:endParaRPr>
          </a:p>
          <a:p>
            <a:pPr lvl="1">
              <a:buFont typeface="Arial" charset="0"/>
              <a:buChar char="–"/>
              <a:defRPr/>
            </a:pPr>
            <a:endParaRPr lang="en-US" sz="1000" baseline="30000" dirty="0">
              <a:solidFill>
                <a:srgbClr val="000099"/>
              </a:solidFill>
            </a:endParaRPr>
          </a:p>
          <a:p>
            <a:pPr marL="0" lvl="1" indent="0">
              <a:buFont typeface="Arial" charset="0"/>
              <a:buNone/>
              <a:defRPr/>
            </a:pPr>
            <a:endParaRPr lang="en-US" sz="1600" dirty="0"/>
          </a:p>
          <a:p>
            <a:pPr marL="0" lvl="1" indent="0">
              <a:buFont typeface="Arial" charset="0"/>
              <a:buNone/>
              <a:defRPr/>
            </a:pPr>
            <a:r>
              <a:rPr lang="en-US" sz="1600" dirty="0"/>
              <a:t>[1] C. Yue. The Devil is Phishing: Rethinking Web Single Sign-On Systems Security.  In Proc. of LEET, 2013</a:t>
            </a:r>
          </a:p>
        </p:txBody>
      </p:sp>
      <p:sp>
        <p:nvSpPr>
          <p:cNvPr id="358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31BAD96-5B92-424D-9B42-0BAB48836FBC}" type="slidenum">
              <a:rPr lang="en-US" altLang="en-US" sz="1200" smtClean="0">
                <a:solidFill>
                  <a:srgbClr val="898989"/>
                </a:solidFill>
                <a:latin typeface="Arial" panose="020B0604020202020204" pitchFamily="34" charset="0"/>
              </a:rPr>
              <a:pPr>
                <a:spcBef>
                  <a:spcPct val="0"/>
                </a:spcBef>
                <a:buFontTx/>
                <a:buNone/>
              </a:pPr>
              <a:t>15</a:t>
            </a:fld>
            <a:endParaRPr lang="en-US" altLang="en-US" sz="1200">
              <a:solidFill>
                <a:srgbClr val="898989"/>
              </a:solidFill>
              <a:latin typeface="Arial" panose="020B0604020202020204" pitchFamily="34"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EB5E5D-C05F-4104-B9A3-48CAE3F61B72}" type="slidenum">
              <a:rPr lang="zh-TW" altLang="en-US" sz="1400" smtClean="0">
                <a:latin typeface="Times New Roman" panose="02020603050405020304" pitchFamily="18" charset="0"/>
              </a:rPr>
              <a:pPr>
                <a:spcBef>
                  <a:spcPct val="0"/>
                </a:spcBef>
                <a:buFontTx/>
                <a:buNone/>
              </a:pPr>
              <a:t>16</a:t>
            </a:fld>
            <a:endParaRPr lang="en-US" altLang="zh-TW" sz="1400">
              <a:latin typeface="Times New Roman" panose="02020603050405020304" pitchFamily="18" charset="0"/>
            </a:endParaRPr>
          </a:p>
        </p:txBody>
      </p:sp>
      <p:sp>
        <p:nvSpPr>
          <p:cNvPr id="37891" name="Rectangle 2"/>
          <p:cNvSpPr>
            <a:spLocks noGrp="1" noChangeArrowheads="1"/>
          </p:cNvSpPr>
          <p:nvPr>
            <p:ph type="title"/>
          </p:nvPr>
        </p:nvSpPr>
        <p:spPr/>
        <p:txBody>
          <a:bodyPr/>
          <a:lstStyle/>
          <a:p>
            <a:pPr eaLnBrk="1" hangingPunct="1"/>
            <a:r>
              <a:rPr lang="en-US" altLang="en-US" sz="4000"/>
              <a:t>PwdHash</a:t>
            </a:r>
            <a:br>
              <a:rPr lang="en-US" altLang="en-US" sz="4000"/>
            </a:br>
            <a:r>
              <a:rPr lang="en-US" altLang="en-US" sz="1600"/>
              <a:t>(Ross, B., Jackson, C., Miyake, N., Boneh, D., Mitchell, J.C.: Stronger password</a:t>
            </a:r>
            <a:br>
              <a:rPr lang="en-US" altLang="en-US" sz="1600"/>
            </a:br>
            <a:r>
              <a:rPr lang="en-US" altLang="en-US" sz="1600"/>
              <a:t>authentication using browser extensions. In: Proc. of the USENIX Security Symposium, 2005)</a:t>
            </a:r>
            <a:endParaRPr lang="en-US" altLang="en-US" sz="1400"/>
          </a:p>
        </p:txBody>
      </p:sp>
      <p:pic>
        <p:nvPicPr>
          <p:cNvPr id="37892" name="Picture 5" descr="C:\Documents and Settings\cyue\Local Settings\Temporary Internet Files\Content.IE5\I7CLAV8H\MCj0442038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59038"/>
            <a:ext cx="990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descr="web-server-128x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905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894" name="Straight Arrow Connector 28"/>
          <p:cNvCxnSpPr>
            <a:cxnSpLocks noChangeShapeType="1"/>
          </p:cNvCxnSpPr>
          <p:nvPr/>
        </p:nvCxnSpPr>
        <p:spPr bwMode="auto">
          <a:xfrm flipV="1">
            <a:off x="2133600" y="2286000"/>
            <a:ext cx="4572000" cy="6858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895" name="Straight Arrow Connector 30"/>
          <p:cNvCxnSpPr>
            <a:cxnSpLocks noChangeShapeType="1"/>
          </p:cNvCxnSpPr>
          <p:nvPr/>
        </p:nvCxnSpPr>
        <p:spPr bwMode="auto">
          <a:xfrm>
            <a:off x="2133600" y="3276600"/>
            <a:ext cx="46482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6" name="TextBox 35"/>
          <p:cNvSpPr txBox="1">
            <a:spLocks noChangeArrowheads="1"/>
          </p:cNvSpPr>
          <p:nvPr/>
        </p:nvSpPr>
        <p:spPr bwMode="auto">
          <a:xfrm>
            <a:off x="7391400" y="19764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Bank A</a:t>
            </a:r>
          </a:p>
        </p:txBody>
      </p:sp>
      <p:sp>
        <p:nvSpPr>
          <p:cNvPr id="37897" name="TextBox 40"/>
          <p:cNvSpPr txBox="1">
            <a:spLocks noChangeArrowheads="1"/>
          </p:cNvSpPr>
          <p:nvPr/>
        </p:nvSpPr>
        <p:spPr bwMode="auto">
          <a:xfrm>
            <a:off x="7391400" y="3505200"/>
            <a:ext cx="144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Spoofed Bank A</a:t>
            </a:r>
          </a:p>
        </p:txBody>
      </p:sp>
      <p:pic>
        <p:nvPicPr>
          <p:cNvPr id="37898" name="Picture 5" descr="C:\Documents and Settings\cyue\Local Settings\Temporary Internet Files\Content.IE5\GH4VIFGN\MCj0423848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1488" y="3575050"/>
            <a:ext cx="6159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a:spLocks noChangeArrowheads="1"/>
          </p:cNvSpPr>
          <p:nvPr/>
        </p:nvSpPr>
        <p:spPr bwMode="auto">
          <a:xfrm rot="-501890">
            <a:off x="2590800" y="2165350"/>
            <a:ext cx="3719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Hash (Pwd</a:t>
            </a:r>
            <a:r>
              <a:rPr lang="en-US" altLang="en-US" sz="2400" baseline="-25000">
                <a:latin typeface="Times New Roman" panose="02020603050405020304" pitchFamily="18" charset="0"/>
              </a:rPr>
              <a:t>A, </a:t>
            </a:r>
            <a:r>
              <a:rPr lang="en-US" altLang="en-US" sz="2400">
                <a:latin typeface="Times New Roman" panose="02020603050405020304" pitchFamily="18" charset="0"/>
              </a:rPr>
              <a:t>BankA)</a:t>
            </a:r>
          </a:p>
        </p:txBody>
      </p:sp>
      <p:sp>
        <p:nvSpPr>
          <p:cNvPr id="27" name="TextBox 26"/>
          <p:cNvSpPr txBox="1">
            <a:spLocks noChangeArrowheads="1"/>
          </p:cNvSpPr>
          <p:nvPr/>
        </p:nvSpPr>
        <p:spPr bwMode="auto">
          <a:xfrm rot="453415">
            <a:off x="2298700" y="3589338"/>
            <a:ext cx="4035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Hash (Pwd</a:t>
            </a:r>
            <a:r>
              <a:rPr lang="en-US" altLang="en-US" sz="2400" baseline="-25000">
                <a:latin typeface="Times New Roman" panose="02020603050405020304" pitchFamily="18" charset="0"/>
              </a:rPr>
              <a:t>A, </a:t>
            </a:r>
            <a:r>
              <a:rPr lang="en-US" altLang="en-US" sz="2400">
                <a:latin typeface="Times New Roman" panose="02020603050405020304" pitchFamily="18" charset="0"/>
              </a:rPr>
              <a:t>SpoofedBankA)</a:t>
            </a:r>
          </a:p>
        </p:txBody>
      </p:sp>
      <p:sp>
        <p:nvSpPr>
          <p:cNvPr id="37901" name="TextBox 29"/>
          <p:cNvSpPr txBox="1">
            <a:spLocks noChangeArrowheads="1"/>
          </p:cNvSpPr>
          <p:nvPr/>
        </p:nvSpPr>
        <p:spPr bwMode="auto">
          <a:xfrm>
            <a:off x="152400" y="3733800"/>
            <a:ext cx="2743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PwdHash </a:t>
            </a:r>
          </a:p>
          <a:p>
            <a:pPr algn="ctr" eaLnBrk="1" hangingPunct="1">
              <a:spcBef>
                <a:spcPct val="0"/>
              </a:spcBef>
              <a:buFontTx/>
              <a:buNone/>
            </a:pPr>
            <a:r>
              <a:rPr lang="en-US" altLang="en-US" sz="2400">
                <a:latin typeface="Times New Roman" panose="02020603050405020304" pitchFamily="18" charset="0"/>
              </a:rPr>
              <a:t>(Browser Extension)</a:t>
            </a:r>
          </a:p>
        </p:txBody>
      </p:sp>
      <p:sp>
        <p:nvSpPr>
          <p:cNvPr id="32" name="Rectangle 3"/>
          <p:cNvSpPr txBox="1">
            <a:spLocks noChangeArrowheads="1"/>
          </p:cNvSpPr>
          <p:nvPr/>
        </p:nvSpPr>
        <p:spPr bwMode="auto">
          <a:xfrm>
            <a:off x="457200" y="5105400"/>
            <a:ext cx="8534400" cy="9906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dirty="0">
                <a:solidFill>
                  <a:srgbClr val="0033CC"/>
                </a:solidFill>
              </a:rPr>
              <a:t>Unique password per site (domain name is the salt)</a:t>
            </a:r>
          </a:p>
          <a:p>
            <a:pPr marL="342900" indent="-342900" eaLnBrk="1" hangingPunct="1">
              <a:spcBef>
                <a:spcPct val="20000"/>
              </a:spcBef>
              <a:buFontTx/>
              <a:buChar char="•"/>
              <a:defRPr/>
            </a:pPr>
            <a:r>
              <a:rPr lang="en-US" sz="2800" dirty="0">
                <a:solidFill>
                  <a:srgbClr val="0033CC"/>
                </a:solidFill>
              </a:rPr>
              <a:t>Focuses on protecting against phishing attacks</a:t>
            </a:r>
            <a:endParaRPr lang="en-US" sz="2800" kern="0" dirty="0">
              <a:solidFill>
                <a:srgbClr val="0033CC"/>
              </a:solidFill>
            </a:endParaRPr>
          </a:p>
        </p:txBody>
      </p:sp>
      <p:grpSp>
        <p:nvGrpSpPr>
          <p:cNvPr id="2" name="Group 17"/>
          <p:cNvGrpSpPr>
            <a:grpSpLocks/>
          </p:cNvGrpSpPr>
          <p:nvPr/>
        </p:nvGrpSpPr>
        <p:grpSpPr bwMode="auto">
          <a:xfrm>
            <a:off x="6019800" y="2209800"/>
            <a:ext cx="1371600" cy="1828800"/>
            <a:chOff x="5943600" y="2209800"/>
            <a:chExt cx="1371600" cy="1828800"/>
          </a:xfrm>
        </p:grpSpPr>
        <p:sp>
          <p:nvSpPr>
            <p:cNvPr id="16" name="Not Equal 15"/>
            <p:cNvSpPr/>
            <p:nvPr/>
          </p:nvSpPr>
          <p:spPr bwMode="auto">
            <a:xfrm>
              <a:off x="6248400" y="2778125"/>
              <a:ext cx="1066800" cy="685800"/>
            </a:xfrm>
            <a:prstGeom prst="mathNotEqual">
              <a:avLst>
                <a:gd name="adj1" fmla="val 17996"/>
                <a:gd name="adj2" fmla="val 6600000"/>
                <a:gd name="adj3" fmla="val 11760"/>
              </a:avLst>
            </a:prstGeom>
            <a:solidFill>
              <a:srgbClr val="0033CC"/>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sz="2400"/>
            </a:p>
          </p:txBody>
        </p:sp>
        <p:sp>
          <p:nvSpPr>
            <p:cNvPr id="37906" name="Right Brace 16"/>
            <p:cNvSpPr>
              <a:spLocks/>
            </p:cNvSpPr>
            <p:nvPr/>
          </p:nvSpPr>
          <p:spPr bwMode="auto">
            <a:xfrm>
              <a:off x="5943600" y="2209800"/>
              <a:ext cx="381000" cy="1828800"/>
            </a:xfrm>
            <a:prstGeom prst="rightBrace">
              <a:avLst>
                <a:gd name="adj1" fmla="val 38711"/>
                <a:gd name="adj2" fmla="val 50000"/>
              </a:avLst>
            </a:prstGeom>
            <a:noFill/>
            <a:ln w="1905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grpSp>
      <p:sp>
        <p:nvSpPr>
          <p:cNvPr id="43" name="TextBox 42"/>
          <p:cNvSpPr txBox="1">
            <a:spLocks noChangeArrowheads="1"/>
          </p:cNvSpPr>
          <p:nvPr/>
        </p:nvSpPr>
        <p:spPr bwMode="auto">
          <a:xfrm>
            <a:off x="2986088" y="4370388"/>
            <a:ext cx="4095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Times New Roman" panose="02020603050405020304" pitchFamily="18" charset="0"/>
              </a:rPr>
              <a:t>Plain-text password</a:t>
            </a:r>
            <a:r>
              <a:rPr lang="en-US" altLang="en-US" sz="2000">
                <a:solidFill>
                  <a:srgbClr val="0033CC"/>
                </a:solidFill>
                <a:latin typeface="Times New Roman" panose="02020603050405020304" pitchFamily="18" charset="0"/>
              </a:rPr>
              <a:t>: PwdA</a:t>
            </a:r>
          </a:p>
          <a:p>
            <a:pPr eaLnBrk="1" hangingPunct="1">
              <a:spcBef>
                <a:spcPct val="0"/>
              </a:spcBef>
              <a:buFontTx/>
              <a:buNone/>
            </a:pPr>
            <a:r>
              <a:rPr lang="en-US" altLang="en-US" sz="2000">
                <a:latin typeface="Times New Roman" panose="02020603050405020304" pitchFamily="18" charset="0"/>
              </a:rPr>
              <a:t>Site-password:</a:t>
            </a:r>
            <a:r>
              <a:rPr lang="en-US" altLang="en-US" sz="2000">
                <a:solidFill>
                  <a:srgbClr val="003399"/>
                </a:solidFill>
                <a:latin typeface="Times New Roman" panose="02020603050405020304" pitchFamily="18" charset="0"/>
              </a:rPr>
              <a:t> </a:t>
            </a:r>
            <a:r>
              <a:rPr lang="en-US" altLang="en-US" sz="2000">
                <a:solidFill>
                  <a:srgbClr val="0033CC"/>
                </a:solidFill>
                <a:latin typeface="Times New Roman" panose="02020603050405020304" pitchFamily="18" charset="0"/>
              </a:rPr>
              <a:t>Hash (PwdA, BankA)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Biometric Authentication </a:t>
            </a:r>
          </a:p>
        </p:txBody>
      </p:sp>
      <p:sp>
        <p:nvSpPr>
          <p:cNvPr id="39939" name="Rectangle 3"/>
          <p:cNvSpPr>
            <a:spLocks noGrp="1" noChangeArrowheads="1"/>
          </p:cNvSpPr>
          <p:nvPr>
            <p:ph idx="1"/>
          </p:nvPr>
        </p:nvSpPr>
        <p:spPr>
          <a:xfrm>
            <a:off x="457200" y="1676400"/>
            <a:ext cx="8229600" cy="1219200"/>
          </a:xfrm>
        </p:spPr>
        <p:txBody>
          <a:bodyPr/>
          <a:lstStyle/>
          <a:p>
            <a:pPr eaLnBrk="1" hangingPunct="1"/>
            <a:r>
              <a:rPr lang="en-US" altLang="en-US"/>
              <a:t>authenticate user based on one of their physical characteristics</a:t>
            </a:r>
          </a:p>
        </p:txBody>
      </p:sp>
      <p:pic>
        <p:nvPicPr>
          <p:cNvPr id="39940" name="Picture 4" descr="&#10;fig3.6.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7159" t="9250" r="17897" b="32373"/>
          <a:stretch>
            <a:fillRect/>
          </a:stretch>
        </p:blipFill>
        <p:spPr bwMode="auto">
          <a:xfrm>
            <a:off x="1524000" y="2819400"/>
            <a:ext cx="6029325" cy="36353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6E8371D-34CF-4E1A-AA65-7BF46BA2A0B9}" type="slidenum">
              <a:rPr lang="en-US" altLang="en-US" sz="1200" smtClean="0">
                <a:solidFill>
                  <a:srgbClr val="898989"/>
                </a:solidFill>
                <a:latin typeface="Arial" panose="020B0604020202020204" pitchFamily="34" charset="0"/>
              </a:rPr>
              <a:pPr>
                <a:spcBef>
                  <a:spcPct val="0"/>
                </a:spcBef>
                <a:buFontTx/>
                <a:buNone/>
              </a:pPr>
              <a:t>17</a:t>
            </a:fld>
            <a:endParaRPr lang="en-US" altLang="en-US" sz="1200">
              <a:solidFill>
                <a:srgbClr val="898989"/>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 y="277813"/>
            <a:ext cx="3505200" cy="4751387"/>
          </a:xfrm>
        </p:spPr>
        <p:txBody>
          <a:bodyPr/>
          <a:lstStyle/>
          <a:p>
            <a:pPr eaLnBrk="1" hangingPunct="1"/>
            <a:r>
              <a:rPr lang="en-US" altLang="en-US"/>
              <a:t>Operation of a Biometric System</a:t>
            </a:r>
          </a:p>
        </p:txBody>
      </p:sp>
      <p:pic>
        <p:nvPicPr>
          <p:cNvPr id="41987" name="Picture 4" descr="&#10;fig3.7.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1790" r="4633" b="17897"/>
          <a:stretch>
            <a:fillRect/>
          </a:stretch>
        </p:blipFill>
        <p:spPr bwMode="auto">
          <a:xfrm>
            <a:off x="3581400" y="246063"/>
            <a:ext cx="5286375" cy="60547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43EE20-59D3-4729-B38F-85F1056FC86D}" type="slidenum">
              <a:rPr lang="en-US" altLang="en-US" sz="1200" smtClean="0">
                <a:solidFill>
                  <a:srgbClr val="898989"/>
                </a:solidFill>
                <a:latin typeface="Arial" panose="020B0604020202020204" pitchFamily="34" charset="0"/>
              </a:rPr>
              <a:pPr>
                <a:spcBef>
                  <a:spcPct val="0"/>
                </a:spcBef>
                <a:buFontTx/>
                <a:buNone/>
              </a:pPr>
              <a:t>18</a:t>
            </a:fld>
            <a:endParaRPr lang="en-US" altLang="en-US" sz="1200">
              <a:solidFill>
                <a:srgbClr val="898989"/>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Biometric Accuracy</a:t>
            </a:r>
          </a:p>
        </p:txBody>
      </p:sp>
      <p:sp>
        <p:nvSpPr>
          <p:cNvPr id="44035" name="Rectangle 3"/>
          <p:cNvSpPr>
            <a:spLocks noGrp="1" noChangeArrowheads="1"/>
          </p:cNvSpPr>
          <p:nvPr>
            <p:ph idx="1"/>
          </p:nvPr>
        </p:nvSpPr>
        <p:spPr>
          <a:xfrm>
            <a:off x="457200" y="1524000"/>
            <a:ext cx="8229600" cy="1447800"/>
          </a:xfrm>
        </p:spPr>
        <p:txBody>
          <a:bodyPr/>
          <a:lstStyle/>
          <a:p>
            <a:pPr eaLnBrk="1" hangingPunct="1"/>
            <a:r>
              <a:rPr lang="en-US" altLang="en-US"/>
              <a:t>never get identical templates</a:t>
            </a:r>
          </a:p>
          <a:p>
            <a:pPr eaLnBrk="1" hangingPunct="1"/>
            <a:r>
              <a:rPr lang="en-US" altLang="en-US"/>
              <a:t>problems of false match / false non-match</a:t>
            </a:r>
          </a:p>
        </p:txBody>
      </p:sp>
      <p:pic>
        <p:nvPicPr>
          <p:cNvPr id="44036" name="Picture 4" descr="&#10;fig3.8.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7159" t="2312" r="7159" b="18500"/>
          <a:stretch>
            <a:fillRect/>
          </a:stretch>
        </p:blipFill>
        <p:spPr bwMode="auto">
          <a:xfrm>
            <a:off x="2133600" y="2895600"/>
            <a:ext cx="5167313" cy="36972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AD0A84-78A9-43A7-8A9E-34BF4F4E1AEC}" type="slidenum">
              <a:rPr lang="en-US" altLang="en-US" sz="1200" smtClean="0">
                <a:solidFill>
                  <a:srgbClr val="898989"/>
                </a:solidFill>
                <a:latin typeface="Arial" panose="020B0604020202020204" pitchFamily="34" charset="0"/>
              </a:rPr>
              <a:pPr>
                <a:spcBef>
                  <a:spcPct val="0"/>
                </a:spcBef>
                <a:buFontTx/>
                <a:buNone/>
              </a:pPr>
              <a:t>19</a:t>
            </a:fld>
            <a:endParaRPr lang="en-US" altLang="en-US" sz="1200">
              <a:solidFill>
                <a:srgbClr val="89898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duotone>
              <a:prstClr val="black"/>
              <a:schemeClr val="tx2">
                <a:tint val="45000"/>
                <a:satMod val="400000"/>
              </a:schemeClr>
            </a:duotone>
            <a:lum bright="-1000" contrast="-25000"/>
            <a:alphaModFix amt="32000"/>
          </a:blip>
          <a:stretch>
            <a:fillRect/>
          </a:stretch>
        </p:blipFill>
        <p:spPr>
          <a:xfrm rot="1320044">
            <a:off x="4564385" y="3195420"/>
            <a:ext cx="2513342" cy="3523377"/>
          </a:xfrm>
          <a:prstGeom prst="rect">
            <a:avLst/>
          </a:prstGeom>
          <a:effectLst>
            <a:outerShdw blurRad="63500" dir="13500000" kx="2700000" rotWithShape="0">
              <a:srgbClr val="000000">
                <a:alpha val="20000"/>
              </a:srgbClr>
            </a:outerShdw>
            <a:softEdge rad="127000"/>
          </a:effectLst>
        </p:spPr>
      </p:pic>
      <p:sp>
        <p:nvSpPr>
          <p:cNvPr id="5123" name="Rectangle 2"/>
          <p:cNvSpPr>
            <a:spLocks noGrp="1" noChangeArrowheads="1"/>
          </p:cNvSpPr>
          <p:nvPr>
            <p:ph type="title"/>
          </p:nvPr>
        </p:nvSpPr>
        <p:spPr>
          <a:xfrm>
            <a:off x="457200" y="0"/>
            <a:ext cx="8229600" cy="1268413"/>
          </a:xfrm>
        </p:spPr>
        <p:txBody>
          <a:bodyPr/>
          <a:lstStyle/>
          <a:p>
            <a:pPr eaLnBrk="1" hangingPunct="1"/>
            <a:r>
              <a:rPr lang="en-GB" altLang="en-US"/>
              <a:t>RFC 4949</a:t>
            </a:r>
            <a:endParaRPr lang="en-AU" altLang="en-US"/>
          </a:p>
        </p:txBody>
      </p:sp>
      <p:sp>
        <p:nvSpPr>
          <p:cNvPr id="200707" name="Rectangle 3"/>
          <p:cNvSpPr>
            <a:spLocks noGrp="1" noChangeArrowheads="1"/>
          </p:cNvSpPr>
          <p:nvPr>
            <p:ph idx="1"/>
          </p:nvPr>
        </p:nvSpPr>
        <p:spPr>
          <a:xfrm>
            <a:off x="468313" y="1484313"/>
            <a:ext cx="8229600" cy="4525962"/>
          </a:xfrm>
          <a:ln>
            <a:solidFill>
              <a:schemeClr val="tx1"/>
            </a:solidFill>
          </a:ln>
        </p:spPr>
        <p:txBody>
          <a:bodyPr/>
          <a:lstStyle/>
          <a:p>
            <a:pPr eaLnBrk="1" fontAlgn="auto" hangingPunct="1">
              <a:spcAft>
                <a:spcPts val="0"/>
              </a:spcAft>
              <a:buFont typeface="Arial" charset="0"/>
              <a:buNone/>
              <a:defRPr/>
            </a:pPr>
            <a:r>
              <a:rPr lang="en-US" sz="2800" dirty="0">
                <a:effectLst>
                  <a:outerShdw blurRad="38100" dist="38100" dir="2700000" algn="tl">
                    <a:srgbClr val="000000">
                      <a:alpha val="43137"/>
                    </a:srgbClr>
                  </a:outerShdw>
                </a:effectLst>
              </a:rPr>
              <a:t>	RFC 4949 (Internet Security Glossary) defines user authentication as:</a:t>
            </a:r>
          </a:p>
          <a:p>
            <a:pPr algn="ctr" eaLnBrk="1" fontAlgn="auto" hangingPunct="1">
              <a:spcAft>
                <a:spcPts val="0"/>
              </a:spcAft>
              <a:buFont typeface="Wingdings" pitchFamily="-107" charset="2"/>
              <a:buNone/>
              <a:defRPr/>
            </a:pPr>
            <a:r>
              <a:rPr lang="en-US" sz="2800" dirty="0">
                <a:effectLst>
                  <a:outerShdw blurRad="38100" dist="38100" dir="2700000" algn="tl">
                    <a:srgbClr val="000000">
                      <a:alpha val="43137"/>
                    </a:srgbClr>
                  </a:outerShdw>
                </a:effectLst>
              </a:rPr>
              <a:t>    “The process of verifying an identity claimed by or for a system entity.”</a:t>
            </a:r>
            <a:endParaRPr lang="en-AU" sz="2800" dirty="0">
              <a:effectLst>
                <a:outerShdw blurRad="38100" dist="38100" dir="2700000" algn="tl">
                  <a:srgbClr val="000000">
                    <a:alpha val="43137"/>
                  </a:srgbClr>
                </a:outerShdw>
              </a:effectLst>
            </a:endParaRPr>
          </a:p>
        </p:txBody>
      </p:sp>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r="-1190"/>
          <a:stretch/>
        </p:blipFill>
        <p:spPr>
          <a:xfrm>
            <a:off x="2195736" y="3789040"/>
            <a:ext cx="2016224" cy="1727647"/>
          </a:xfrm>
          <a:prstGeom prst="round1Rect">
            <a:avLst/>
          </a:prstGeom>
          <a:effectLst>
            <a:softEdge rad="127000"/>
          </a:effec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Biometric Accuracy</a:t>
            </a:r>
          </a:p>
        </p:txBody>
      </p:sp>
      <p:sp>
        <p:nvSpPr>
          <p:cNvPr id="46083" name="Rectangle 3"/>
          <p:cNvSpPr>
            <a:spLocks noGrp="1" noChangeArrowheads="1"/>
          </p:cNvSpPr>
          <p:nvPr>
            <p:ph idx="1"/>
          </p:nvPr>
        </p:nvSpPr>
        <p:spPr>
          <a:xfrm>
            <a:off x="457200" y="1341438"/>
            <a:ext cx="8229600" cy="1295400"/>
          </a:xfrm>
        </p:spPr>
        <p:txBody>
          <a:bodyPr/>
          <a:lstStyle/>
          <a:p>
            <a:pPr eaLnBrk="1" hangingPunct="1"/>
            <a:r>
              <a:rPr lang="en-US" altLang="en-US" dirty="0"/>
              <a:t>can plot </a:t>
            </a:r>
            <a:r>
              <a:rPr lang="en-US" altLang="en-US" dirty="0">
                <a:solidFill>
                  <a:srgbClr val="0E0A99"/>
                </a:solidFill>
                <a:latin typeface="Times New Roman" panose="02020603050405020304" pitchFamily="18" charset="0"/>
              </a:rPr>
              <a:t>Operating </a:t>
            </a:r>
            <a:r>
              <a:rPr lang="en-US" altLang="en-US" dirty="0">
                <a:solidFill>
                  <a:srgbClr val="0E0A99"/>
                </a:solidFill>
              </a:rPr>
              <a:t>Characteristic curve</a:t>
            </a:r>
          </a:p>
          <a:p>
            <a:pPr eaLnBrk="1" hangingPunct="1"/>
            <a:r>
              <a:rPr lang="en-US" altLang="en-US" dirty="0"/>
              <a:t>pick threshold balancing error rates</a:t>
            </a:r>
          </a:p>
        </p:txBody>
      </p:sp>
      <p:pic>
        <p:nvPicPr>
          <p:cNvPr id="4608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525713"/>
            <a:ext cx="446405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A95A71-54EE-4285-8BFC-16E1C901437E}" type="slidenum">
              <a:rPr lang="en-US" altLang="en-US" sz="1200" smtClean="0">
                <a:solidFill>
                  <a:srgbClr val="898989"/>
                </a:solidFill>
                <a:latin typeface="Arial" panose="020B0604020202020204" pitchFamily="34" charset="0"/>
              </a:rPr>
              <a:pPr>
                <a:spcBef>
                  <a:spcPct val="0"/>
                </a:spcBef>
                <a:buFontTx/>
                <a:buNone/>
              </a:pPr>
              <a:t>20</a:t>
            </a:fld>
            <a:endParaRPr lang="en-US" altLang="en-US" sz="1200">
              <a:solidFill>
                <a:srgbClr val="898989"/>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AU" altLang="en-US"/>
              <a:t>Kerberos</a:t>
            </a:r>
          </a:p>
        </p:txBody>
      </p:sp>
      <p:sp>
        <p:nvSpPr>
          <p:cNvPr id="52227" name="Rectangle 3"/>
          <p:cNvSpPr>
            <a:spLocks noGrp="1" noChangeArrowheads="1"/>
          </p:cNvSpPr>
          <p:nvPr>
            <p:ph idx="1"/>
          </p:nvPr>
        </p:nvSpPr>
        <p:spPr>
          <a:xfrm>
            <a:off x="457200" y="1600200"/>
            <a:ext cx="8507413" cy="4924425"/>
          </a:xfrm>
        </p:spPr>
        <p:txBody>
          <a:bodyPr/>
          <a:lstStyle/>
          <a:p>
            <a:pPr eaLnBrk="1" hangingPunct="1">
              <a:lnSpc>
                <a:spcPct val="80000"/>
              </a:lnSpc>
            </a:pPr>
            <a:r>
              <a:rPr lang="en-AU" altLang="en-US" sz="2600" dirty="0"/>
              <a:t>trusted authentication service from MIT </a:t>
            </a:r>
          </a:p>
          <a:p>
            <a:pPr eaLnBrk="1" hangingPunct="1">
              <a:lnSpc>
                <a:spcPct val="80000"/>
              </a:lnSpc>
            </a:pPr>
            <a:r>
              <a:rPr lang="en-AU" altLang="en-US" sz="2600" dirty="0"/>
              <a:t>provides </a:t>
            </a:r>
            <a:r>
              <a:rPr lang="en-AU" altLang="en-US" sz="2600" dirty="0">
                <a:solidFill>
                  <a:srgbClr val="0E0A99"/>
                </a:solidFill>
              </a:rPr>
              <a:t>centralized mutual authentication in a distributed network</a:t>
            </a:r>
          </a:p>
          <a:p>
            <a:pPr lvl="1" eaLnBrk="1" hangingPunct="1">
              <a:lnSpc>
                <a:spcPct val="80000"/>
              </a:lnSpc>
            </a:pPr>
            <a:r>
              <a:rPr lang="en-AU" altLang="en-US" sz="2200" dirty="0"/>
              <a:t>allows users access to distributed services in the network</a:t>
            </a:r>
          </a:p>
          <a:p>
            <a:pPr lvl="1" eaLnBrk="1" hangingPunct="1">
              <a:lnSpc>
                <a:spcPct val="80000"/>
              </a:lnSpc>
            </a:pPr>
            <a:r>
              <a:rPr lang="en-AU" altLang="en-US" sz="2200" dirty="0"/>
              <a:t>a workstation cannot be trusted to identify its user</a:t>
            </a:r>
          </a:p>
          <a:p>
            <a:pPr lvl="1" eaLnBrk="1" hangingPunct="1">
              <a:lnSpc>
                <a:spcPct val="80000"/>
              </a:lnSpc>
            </a:pPr>
            <a:r>
              <a:rPr lang="en-AU" altLang="en-US" sz="2200" dirty="0"/>
              <a:t>rather all trust a central authentication server</a:t>
            </a:r>
          </a:p>
          <a:p>
            <a:pPr lvl="1" eaLnBrk="1" hangingPunct="1">
              <a:lnSpc>
                <a:spcPct val="80000"/>
              </a:lnSpc>
            </a:pPr>
            <a:r>
              <a:rPr lang="en-AU" altLang="en-US" sz="2200" dirty="0"/>
              <a:t>relies exclusively on symmetric encryption</a:t>
            </a:r>
          </a:p>
          <a:p>
            <a:pPr lvl="1" eaLnBrk="1" hangingPunct="1">
              <a:lnSpc>
                <a:spcPct val="80000"/>
              </a:lnSpc>
            </a:pPr>
            <a:r>
              <a:rPr lang="en-AU" altLang="en-US" sz="2200" dirty="0"/>
              <a:t>requires a user to prove his or her identity for each service invoked, also requires servers to prove their identity its user</a:t>
            </a:r>
          </a:p>
          <a:p>
            <a:pPr lvl="1" eaLnBrk="1" hangingPunct="1">
              <a:lnSpc>
                <a:spcPct val="80000"/>
              </a:lnSpc>
            </a:pPr>
            <a:endParaRPr lang="en-AU" altLang="en-US" sz="2200" dirty="0"/>
          </a:p>
          <a:p>
            <a:pPr eaLnBrk="1" hangingPunct="1">
              <a:lnSpc>
                <a:spcPct val="80000"/>
              </a:lnSpc>
            </a:pPr>
            <a:r>
              <a:rPr lang="en-AU" altLang="en-US" sz="2600" dirty="0"/>
              <a:t>two versions in use: version 4 (1988) &amp; 5 (1994)</a:t>
            </a:r>
          </a:p>
          <a:p>
            <a:pPr lvl="1" eaLnBrk="1" hangingPunct="1">
              <a:lnSpc>
                <a:spcPct val="80000"/>
              </a:lnSpc>
            </a:pPr>
            <a:r>
              <a:rPr lang="en-US" altLang="en-US" sz="2000" dirty="0">
                <a:hlinkClick r:id="rId3"/>
              </a:rPr>
              <a:t>http://web.mit.edu/kerberos/papers.html</a:t>
            </a:r>
            <a:endParaRPr lang="en-US" altLang="en-US" sz="2000" dirty="0"/>
          </a:p>
          <a:p>
            <a:pPr lvl="1" eaLnBrk="1" hangingPunct="1">
              <a:lnSpc>
                <a:spcPct val="80000"/>
              </a:lnSpc>
            </a:pPr>
            <a:r>
              <a:rPr lang="en-US" altLang="en-US" sz="2000" dirty="0"/>
              <a:t>“An Authentication Service for Open Network Systems.”, 1998</a:t>
            </a:r>
          </a:p>
          <a:p>
            <a:pPr lvl="1" eaLnBrk="1" hangingPunct="1">
              <a:lnSpc>
                <a:spcPct val="80000"/>
              </a:lnSpc>
            </a:pPr>
            <a:r>
              <a:rPr lang="en-US" altLang="en-US" sz="2000" dirty="0"/>
              <a:t>“The Evolution of the Kerberos Authentication System”, 1994</a:t>
            </a:r>
            <a:endParaRPr lang="en-AU" altLang="en-US" sz="2000" dirty="0"/>
          </a:p>
        </p:txBody>
      </p:sp>
      <p:sp>
        <p:nvSpPr>
          <p:cNvPr id="5222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23F9DB-1E46-4ED6-9B37-68E8FD97ECB8}" type="slidenum">
              <a:rPr lang="en-US" altLang="en-US" sz="1200" smtClean="0">
                <a:solidFill>
                  <a:srgbClr val="898989"/>
                </a:solidFill>
                <a:latin typeface="Arial" panose="020B0604020202020204" pitchFamily="34" charset="0"/>
                <a:ea typeface="ＭＳ Ｐゴシック" panose="020B0600070205080204" pitchFamily="34" charset="-128"/>
              </a:rPr>
              <a:pPr>
                <a:spcBef>
                  <a:spcPct val="0"/>
                </a:spcBef>
                <a:buFontTx/>
                <a:buNone/>
              </a:pPr>
              <a:t>21</a:t>
            </a:fld>
            <a:endParaRPr lang="en-US" altLang="en-US" sz="1200">
              <a:solidFill>
                <a:srgbClr val="898989"/>
              </a:solidFill>
              <a:latin typeface="Arial" panose="020B0604020202020204" pitchFamily="34" charset="0"/>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AU" altLang="en-US"/>
              <a:t>Kerberos Requirements</a:t>
            </a:r>
          </a:p>
        </p:txBody>
      </p:sp>
      <p:sp>
        <p:nvSpPr>
          <p:cNvPr id="54275" name="Rectangle 3"/>
          <p:cNvSpPr>
            <a:spLocks noGrp="1" noChangeArrowheads="1"/>
          </p:cNvSpPr>
          <p:nvPr>
            <p:ph idx="1"/>
          </p:nvPr>
        </p:nvSpPr>
        <p:spPr>
          <a:xfrm>
            <a:off x="457200" y="1600200"/>
            <a:ext cx="8507413" cy="4525963"/>
          </a:xfrm>
        </p:spPr>
        <p:txBody>
          <a:bodyPr/>
          <a:lstStyle/>
          <a:p>
            <a:pPr eaLnBrk="1" hangingPunct="1"/>
            <a:r>
              <a:rPr lang="en-US" altLang="en-US" sz="2800" dirty="0">
                <a:solidFill>
                  <a:srgbClr val="0E0A99"/>
                </a:solidFill>
                <a:ea typeface="ＭＳ Ｐゴシック" panose="020B0600070205080204" pitchFamily="34" charset="-128"/>
              </a:rPr>
              <a:t>requirements</a:t>
            </a:r>
            <a:r>
              <a:rPr lang="en-US" altLang="en-US" sz="2800" dirty="0">
                <a:ea typeface="ＭＳ Ｐゴシック" panose="020B0600070205080204" pitchFamily="34" charset="-128"/>
              </a:rPr>
              <a:t> in its first published report:</a:t>
            </a:r>
          </a:p>
          <a:p>
            <a:pPr lvl="1" eaLnBrk="1" hangingPunct="1"/>
            <a:r>
              <a:rPr lang="en-US" altLang="en-US" sz="2400" dirty="0">
                <a:ea typeface="ＭＳ Ｐゴシック" panose="020B0600070205080204" pitchFamily="34" charset="-128"/>
              </a:rPr>
              <a:t>secure</a:t>
            </a:r>
          </a:p>
          <a:p>
            <a:pPr lvl="1" eaLnBrk="1" hangingPunct="1"/>
            <a:r>
              <a:rPr lang="en-US" altLang="en-US" sz="2400" dirty="0">
                <a:ea typeface="ＭＳ Ｐゴシック" panose="020B0600070205080204" pitchFamily="34" charset="-128"/>
              </a:rPr>
              <a:t>reliable - distributed server architecture</a:t>
            </a:r>
          </a:p>
          <a:p>
            <a:pPr lvl="1" eaLnBrk="1" hangingPunct="1"/>
            <a:r>
              <a:rPr lang="en-US" altLang="en-US" sz="2400" dirty="0">
                <a:ea typeface="ＭＳ Ｐゴシック" panose="020B0600070205080204" pitchFamily="34" charset="-128"/>
              </a:rPr>
              <a:t>transparent - users only need to enter passwords</a:t>
            </a:r>
          </a:p>
          <a:p>
            <a:pPr lvl="1" eaLnBrk="1" hangingPunct="1"/>
            <a:r>
              <a:rPr lang="en-US" altLang="en-US" sz="2400" dirty="0">
                <a:ea typeface="ＭＳ Ｐゴシック" panose="020B0600070205080204" pitchFamily="34" charset="-128"/>
              </a:rPr>
              <a:t>scalable - distributed architecture</a:t>
            </a:r>
          </a:p>
          <a:p>
            <a:pPr eaLnBrk="1" hangingPunct="1"/>
            <a:r>
              <a:rPr lang="en-US" altLang="en-US" sz="2800" dirty="0">
                <a:ea typeface="ＭＳ Ｐゴシック" panose="020B0600070205080204" pitchFamily="34" charset="-128"/>
              </a:rPr>
              <a:t>thus, </a:t>
            </a:r>
            <a:r>
              <a:rPr lang="en-US" altLang="en-US" sz="2800" dirty="0">
                <a:solidFill>
                  <a:srgbClr val="0E0A99"/>
                </a:solidFill>
                <a:ea typeface="ＭＳ Ｐゴシック" panose="020B0600070205080204" pitchFamily="34" charset="-128"/>
              </a:rPr>
              <a:t>a trusted third-party authentication service</a:t>
            </a:r>
          </a:p>
          <a:p>
            <a:pPr lvl="1" eaLnBrk="1" hangingPunct="1"/>
            <a:r>
              <a:rPr lang="en-US" altLang="en-US" sz="2400" dirty="0">
                <a:ea typeface="ＭＳ Ｐゴシック" panose="020B0600070205080204" pitchFamily="34" charset="-128"/>
              </a:rPr>
              <a:t>clients and servers trust Kerberos</a:t>
            </a:r>
          </a:p>
          <a:p>
            <a:pPr eaLnBrk="1" hangingPunct="1"/>
            <a:r>
              <a:rPr lang="en-US" altLang="en-US" sz="2800" dirty="0">
                <a:ea typeface="ＭＳ Ｐゴシック" panose="020B0600070205080204" pitchFamily="34" charset="-128"/>
              </a:rPr>
              <a:t>implemented using an authentication protocol based on </a:t>
            </a:r>
            <a:r>
              <a:rPr lang="en-US" altLang="en-US" sz="2800" dirty="0">
                <a:solidFill>
                  <a:srgbClr val="0E0A99"/>
                </a:solidFill>
                <a:ea typeface="ＭＳ Ｐゴシック" panose="020B0600070205080204" pitchFamily="34" charset="-128"/>
              </a:rPr>
              <a:t>Needham-Schroeder</a:t>
            </a:r>
            <a:endParaRPr lang="en-AU" altLang="en-US" sz="2800" dirty="0">
              <a:solidFill>
                <a:srgbClr val="0E0A99"/>
              </a:solidFill>
              <a:ea typeface="ＭＳ Ｐゴシック" panose="020B0600070205080204" pitchFamily="34" charset="-128"/>
            </a:endParaRPr>
          </a:p>
        </p:txBody>
      </p:sp>
      <p:sp>
        <p:nvSpPr>
          <p:cNvPr id="542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14966E-F4AD-48B9-9D02-488FDC89D67C}" type="slidenum">
              <a:rPr lang="en-US" altLang="en-US" sz="1200" smtClean="0">
                <a:solidFill>
                  <a:srgbClr val="898989"/>
                </a:solidFill>
                <a:latin typeface="Arial" panose="020B0604020202020204" pitchFamily="34" charset="0"/>
              </a:rPr>
              <a:pPr>
                <a:spcBef>
                  <a:spcPct val="0"/>
                </a:spcBef>
                <a:buFontTx/>
                <a:buNone/>
              </a:pPr>
              <a:t>22</a:t>
            </a:fld>
            <a:endParaRPr lang="en-US" altLang="en-US" sz="1200">
              <a:solidFill>
                <a:srgbClr val="898989"/>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53975"/>
            <a:ext cx="8229600" cy="1143000"/>
          </a:xfrm>
        </p:spPr>
        <p:txBody>
          <a:bodyPr/>
          <a:lstStyle/>
          <a:p>
            <a:pPr eaLnBrk="1" hangingPunct="1"/>
            <a:r>
              <a:rPr lang="en-AU" altLang="en-US"/>
              <a:t>Actions in Kerberos v4</a:t>
            </a:r>
          </a:p>
        </p:txBody>
      </p:sp>
      <p:pic>
        <p:nvPicPr>
          <p:cNvPr id="58371" name="Picture 6" descr="Ch14. Kerberos.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9265"/>
          <a:stretch>
            <a:fillRect/>
          </a:stretch>
        </p:blipFill>
        <p:spPr bwMode="auto">
          <a:xfrm>
            <a:off x="539750" y="1238250"/>
            <a:ext cx="7837488" cy="52149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6B810C-8EDF-480D-84B1-21C600C24A95}" type="slidenum">
              <a:rPr lang="en-US" altLang="en-US" sz="1200" smtClean="0">
                <a:solidFill>
                  <a:srgbClr val="898989"/>
                </a:solidFill>
                <a:latin typeface="Arial" panose="020B0604020202020204" pitchFamily="34" charset="0"/>
              </a:rPr>
              <a:pPr>
                <a:spcBef>
                  <a:spcPct val="0"/>
                </a:spcBef>
                <a:buFontTx/>
                <a:buNone/>
              </a:pPr>
              <a:t>23</a:t>
            </a:fld>
            <a:endParaRPr lang="en-US" altLang="en-US" sz="1200">
              <a:solidFill>
                <a:srgbClr val="898989"/>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470025"/>
            <a:ext cx="5422900"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ular Callout 3"/>
          <p:cNvSpPr/>
          <p:nvPr/>
        </p:nvSpPr>
        <p:spPr>
          <a:xfrm>
            <a:off x="6015038" y="1219200"/>
            <a:ext cx="2908300" cy="2074863"/>
          </a:xfrm>
          <a:prstGeom prst="wedgeRoundRectCallout">
            <a:avLst>
              <a:gd name="adj1" fmla="val -69734"/>
              <a:gd name="adj2" fmla="val -226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Traditional phishing can be very stealthy with the look and feel of phishing sites almost identical to the targeted legitimate sites.</a:t>
            </a:r>
          </a:p>
        </p:txBody>
      </p:sp>
      <p:sp>
        <p:nvSpPr>
          <p:cNvPr id="6" name="Rounded Rectangular Callout 5"/>
          <p:cNvSpPr/>
          <p:nvPr/>
        </p:nvSpPr>
        <p:spPr>
          <a:xfrm>
            <a:off x="6015038" y="3657600"/>
            <a:ext cx="2908300" cy="1939925"/>
          </a:xfrm>
          <a:prstGeom prst="wedgeRoundRectCallout">
            <a:avLst>
              <a:gd name="adj1" fmla="val -71121"/>
              <a:gd name="adj2" fmla="val -92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Web Single Sign-On (SSO) phishing </a:t>
            </a:r>
            <a:r>
              <a:rPr lang="en-US" sz="2000" baseline="30000" dirty="0">
                <a:solidFill>
                  <a:schemeClr val="tx1"/>
                </a:solidFill>
              </a:rPr>
              <a:t>[1] </a:t>
            </a:r>
            <a:r>
              <a:rPr lang="en-US" sz="2000" dirty="0">
                <a:solidFill>
                  <a:schemeClr val="tx1"/>
                </a:solidFill>
              </a:rPr>
              <a:t>can be more profitable, insidious, and harder to detect than traditional phishing.</a:t>
            </a:r>
          </a:p>
        </p:txBody>
      </p:sp>
      <p:sp>
        <p:nvSpPr>
          <p:cNvPr id="60421" name="Title 1"/>
          <p:cNvSpPr txBox="1">
            <a:spLocks/>
          </p:cNvSpPr>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0"/>
              </a:spcBef>
              <a:buFontTx/>
              <a:buNone/>
            </a:pPr>
            <a:r>
              <a:rPr lang="en-US" altLang="en-US" sz="4400"/>
              <a:t>Web SSO Phishing</a:t>
            </a:r>
          </a:p>
        </p:txBody>
      </p:sp>
      <p:sp>
        <p:nvSpPr>
          <p:cNvPr id="60422" name="Rectangle 2"/>
          <p:cNvSpPr>
            <a:spLocks noChangeArrowheads="1"/>
          </p:cNvSpPr>
          <p:nvPr/>
        </p:nvSpPr>
        <p:spPr bwMode="auto">
          <a:xfrm>
            <a:off x="5703888" y="5805488"/>
            <a:ext cx="341471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lvl="1">
              <a:spcBef>
                <a:spcPct val="0"/>
              </a:spcBef>
              <a:buFontTx/>
              <a:buNone/>
            </a:pPr>
            <a:r>
              <a:rPr lang="en-US" altLang="en-US" sz="1400">
                <a:latin typeface="Arial" panose="020B0604020202020204" pitchFamily="34" charset="0"/>
              </a:rPr>
              <a:t>[1] C. Yue. The Devil is Phishing: Rethinking Web Single Sign-On Systems Security.  In Proc. of LEET, 2013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07950" y="53975"/>
            <a:ext cx="8856663" cy="1143000"/>
          </a:xfrm>
        </p:spPr>
        <p:txBody>
          <a:bodyPr/>
          <a:lstStyle/>
          <a:p>
            <a:pPr eaLnBrk="1" hangingPunct="1"/>
            <a:r>
              <a:rPr lang="en-US" altLang="en-US"/>
              <a:t>Two Grant Types of OAuth 2.0</a:t>
            </a:r>
            <a:br>
              <a:rPr lang="en-US" altLang="en-US"/>
            </a:br>
            <a:r>
              <a:rPr lang="en-US" altLang="en-US" sz="1800"/>
              <a:t>(Figure 2 from the paper “OAuth Demystified for Mobile Application Developers”, CCS 2014)</a:t>
            </a:r>
            <a:endParaRPr lang="en-AU" altLang="en-US" sz="4000"/>
          </a:p>
        </p:txBody>
      </p:sp>
      <p:sp>
        <p:nvSpPr>
          <p:cNvPr id="614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5CDB02-8BEE-4EB7-9705-48A6D1574E46}" type="slidenum">
              <a:rPr lang="en-US" altLang="en-US" sz="1200" smtClean="0">
                <a:solidFill>
                  <a:srgbClr val="898989"/>
                </a:solidFill>
                <a:latin typeface="Arial" panose="020B0604020202020204" pitchFamily="34" charset="0"/>
              </a:rPr>
              <a:pPr>
                <a:spcBef>
                  <a:spcPct val="0"/>
                </a:spcBef>
                <a:buFontTx/>
                <a:buNone/>
              </a:pPr>
              <a:t>25</a:t>
            </a:fld>
            <a:endParaRPr lang="en-US" altLang="en-US" sz="1200">
              <a:solidFill>
                <a:srgbClr val="898989"/>
              </a:solidFill>
              <a:latin typeface="Arial" panose="020B0604020202020204" pitchFamily="34" charset="0"/>
            </a:endParaRPr>
          </a:p>
        </p:txBody>
      </p:sp>
      <p:pic>
        <p:nvPicPr>
          <p:cNvPr id="61444"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6698" y="1176616"/>
            <a:ext cx="5126081" cy="455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331640" y="5805264"/>
            <a:ext cx="6984776" cy="646331"/>
          </a:xfrm>
          <a:prstGeom prst="rect">
            <a:avLst/>
          </a:prstGeom>
        </p:spPr>
        <p:txBody>
          <a:bodyPr wrap="square">
            <a:spAutoFit/>
          </a:bodyPr>
          <a:lstStyle/>
          <a:p>
            <a:r>
              <a:rPr lang="en-US" dirty="0"/>
              <a:t>RFC 6749 OAuth 2.0: </a:t>
            </a:r>
            <a:r>
              <a:rPr lang="en-US" dirty="0">
                <a:hlinkClick r:id="rId4"/>
              </a:rPr>
              <a:t>https://tools.ietf.org/html/rfc6749</a:t>
            </a:r>
            <a:endParaRPr lang="en-US" dirty="0"/>
          </a:p>
          <a:p>
            <a:r>
              <a:rPr lang="en-US" altLang="en-US" dirty="0"/>
              <a:t>Please also check </a:t>
            </a:r>
            <a:r>
              <a:rPr lang="en-US" altLang="en-US" dirty="0" err="1"/>
              <a:t>OpenID</a:t>
            </a:r>
            <a:r>
              <a:rPr lang="en-US" altLang="en-US" dirty="0"/>
              <a:t>: </a:t>
            </a:r>
            <a:r>
              <a:rPr lang="en-US" altLang="en-US" dirty="0">
                <a:hlinkClick r:id="rId5"/>
              </a:rPr>
              <a:t>http://openid.net/what-is-openid/</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63491" name="Rectangle 3"/>
          <p:cNvSpPr>
            <a:spLocks noGrp="1" noChangeArrowheads="1"/>
          </p:cNvSpPr>
          <p:nvPr>
            <p:ph idx="1"/>
          </p:nvPr>
        </p:nvSpPr>
        <p:spPr/>
        <p:txBody>
          <a:bodyPr/>
          <a:lstStyle/>
          <a:p>
            <a:pPr eaLnBrk="1" hangingPunct="1"/>
            <a:r>
              <a:rPr lang="en-US" altLang="en-US" dirty="0"/>
              <a:t>User authentication concepts</a:t>
            </a:r>
          </a:p>
          <a:p>
            <a:pPr eaLnBrk="1" hangingPunct="1"/>
            <a:r>
              <a:rPr lang="en-US" altLang="en-US" dirty="0"/>
              <a:t>Multi-factor authentication</a:t>
            </a:r>
          </a:p>
          <a:p>
            <a:pPr eaLnBrk="1" hangingPunct="1"/>
            <a:r>
              <a:rPr lang="en-US" altLang="en-US" dirty="0"/>
              <a:t>Password security</a:t>
            </a:r>
          </a:p>
          <a:p>
            <a:pPr eaLnBrk="1" hangingPunct="1"/>
            <a:r>
              <a:rPr lang="en-US" altLang="en-US" dirty="0"/>
              <a:t>Biometric authentication</a:t>
            </a:r>
          </a:p>
          <a:p>
            <a:pPr eaLnBrk="1" hangingPunct="1"/>
            <a:r>
              <a:rPr lang="en-US" altLang="en-US" dirty="0"/>
              <a:t>Kerberos</a:t>
            </a:r>
          </a:p>
          <a:p>
            <a:pPr eaLnBrk="1" hangingPunct="1"/>
            <a:r>
              <a:rPr lang="en-US" altLang="en-US" dirty="0"/>
              <a:t>SSO</a:t>
            </a:r>
          </a:p>
          <a:p>
            <a:pPr eaLnBrk="1" hangingPunct="1"/>
            <a:endParaRPr lang="en-US" altLang="en-US" dirty="0"/>
          </a:p>
        </p:txBody>
      </p:sp>
      <p:sp>
        <p:nvSpPr>
          <p:cNvPr id="634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E6DD31-D32B-415F-8135-02947892518E}" type="slidenum">
              <a:rPr lang="en-US" altLang="en-US" sz="1200" smtClean="0">
                <a:solidFill>
                  <a:srgbClr val="898989"/>
                </a:solidFill>
                <a:latin typeface="Arial" panose="020B0604020202020204" pitchFamily="34" charset="0"/>
              </a:rPr>
              <a:pPr>
                <a:spcBef>
                  <a:spcPct val="0"/>
                </a:spcBef>
                <a:buFontTx/>
                <a:buNone/>
              </a:pPr>
              <a:t>26</a:t>
            </a:fld>
            <a:endParaRPr lang="en-US" altLang="en-US" sz="1200">
              <a:solidFill>
                <a:srgbClr val="898989"/>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315913"/>
            <a:ext cx="8229600" cy="1600201"/>
          </a:xfrm>
        </p:spPr>
        <p:txBody>
          <a:bodyPr/>
          <a:lstStyle/>
          <a:p>
            <a:pPr eaLnBrk="1" hangingPunct="1"/>
            <a:r>
              <a:rPr kumimoji="1" lang="en-GB" altLang="en-US"/>
              <a:t>Authentication Process</a:t>
            </a:r>
            <a:endParaRPr kumimoji="1" lang="en-AU" altLang="en-US"/>
          </a:p>
        </p:txBody>
      </p:sp>
      <p:sp>
        <p:nvSpPr>
          <p:cNvPr id="200707" name="Rectangle 3"/>
          <p:cNvSpPr>
            <a:spLocks noGrp="1" noChangeArrowheads="1"/>
          </p:cNvSpPr>
          <p:nvPr>
            <p:ph sz="half" idx="2"/>
          </p:nvPr>
        </p:nvSpPr>
        <p:spPr>
          <a:xfrm>
            <a:off x="468313" y="1916113"/>
            <a:ext cx="3095625" cy="4537075"/>
          </a:xfrm>
        </p:spPr>
        <p:txBody>
          <a:bodyPr/>
          <a:lstStyle/>
          <a:p>
            <a:pPr eaLnBrk="1" hangingPunct="1">
              <a:buSzPct val="150000"/>
              <a:buFont typeface="Arial" charset="0"/>
              <a:buChar char="•"/>
              <a:defRPr/>
            </a:pPr>
            <a:r>
              <a:rPr lang="en-US" dirty="0">
                <a:effectLst>
                  <a:outerShdw blurRad="38100" dist="38100" dir="2700000" algn="tl">
                    <a:srgbClr val="0064E2"/>
                  </a:outerShdw>
                </a:effectLst>
              </a:rPr>
              <a:t>Fundamental building block and primary line of defense</a:t>
            </a:r>
          </a:p>
          <a:p>
            <a:pPr eaLnBrk="1" hangingPunct="1">
              <a:buSzPct val="150000"/>
              <a:buFont typeface="Wingdings" pitchFamily="-110" charset="2"/>
              <a:buNone/>
              <a:defRPr/>
            </a:pPr>
            <a:endParaRPr lang="en-US" dirty="0">
              <a:effectLst>
                <a:outerShdw blurRad="38100" dist="38100" dir="2700000" algn="tl">
                  <a:srgbClr val="0064E2"/>
                </a:outerShdw>
              </a:effectLst>
            </a:endParaRPr>
          </a:p>
          <a:p>
            <a:pPr eaLnBrk="1" hangingPunct="1">
              <a:buSzPct val="150000"/>
              <a:buFont typeface="Arial" charset="0"/>
              <a:buChar char="•"/>
              <a:defRPr/>
            </a:pPr>
            <a:r>
              <a:rPr lang="en-US" dirty="0">
                <a:effectLst>
                  <a:outerShdw blurRad="38100" dist="38100" dir="2700000" algn="tl">
                    <a:srgbClr val="0064E2"/>
                  </a:outerShdw>
                </a:effectLst>
              </a:rPr>
              <a:t>Basis for access control and user accountability</a:t>
            </a:r>
          </a:p>
        </p:txBody>
      </p:sp>
      <p:sp>
        <p:nvSpPr>
          <p:cNvPr id="12" name="Content Placeholder 11"/>
          <p:cNvSpPr>
            <a:spLocks noGrp="1"/>
          </p:cNvSpPr>
          <p:nvPr>
            <p:ph sz="quarter" idx="4294967295"/>
          </p:nvPr>
        </p:nvSpPr>
        <p:spPr>
          <a:xfrm>
            <a:off x="5287963" y="1905000"/>
            <a:ext cx="3856037" cy="4953000"/>
          </a:xfrm>
        </p:spPr>
        <p:txBody>
          <a:bodyPr/>
          <a:lstStyle/>
          <a:p>
            <a:pPr fontAlgn="auto">
              <a:spcAft>
                <a:spcPts val="0"/>
              </a:spcAft>
              <a:buSzPct val="150000"/>
              <a:buFont typeface="Arial" charset="0"/>
              <a:buChar char="•"/>
              <a:defRPr/>
            </a:pPr>
            <a:r>
              <a:rPr lang="en-US" sz="2800" dirty="0">
                <a:effectLst>
                  <a:outerShdw blurRad="38100" dist="38100" dir="2700000" algn="tl">
                    <a:srgbClr val="0064E2"/>
                  </a:outerShdw>
                </a:effectLst>
              </a:rPr>
              <a:t>Identification step</a:t>
            </a:r>
          </a:p>
          <a:p>
            <a:pPr lvl="2" eaLnBrk="1" fontAlgn="auto" hangingPunct="1">
              <a:spcAft>
                <a:spcPts val="0"/>
              </a:spcAft>
              <a:buClr>
                <a:schemeClr val="accent1"/>
              </a:buClr>
              <a:buFont typeface="Wingdings" pitchFamily="2" charset="2"/>
              <a:buChar char=""/>
              <a:defRPr/>
            </a:pPr>
            <a:r>
              <a:rPr lang="en-US" sz="2000" dirty="0"/>
              <a:t>Presenting an identifier to the security system</a:t>
            </a:r>
          </a:p>
          <a:p>
            <a:pPr marL="342900" lvl="1" indent="-342900">
              <a:buSzPct val="150000"/>
              <a:buFont typeface="Arial" panose="020B0604020202020204" pitchFamily="34" charset="0"/>
              <a:buChar char="•"/>
              <a:defRPr/>
            </a:pPr>
            <a:r>
              <a:rPr lang="en-US" dirty="0">
                <a:effectLst>
                  <a:outerShdw blurRad="38100" dist="38100" dir="2700000" algn="tl">
                    <a:srgbClr val="0064E2"/>
                  </a:outerShdw>
                </a:effectLst>
              </a:rPr>
              <a:t>Verification step</a:t>
            </a:r>
          </a:p>
          <a:p>
            <a:pPr lvl="2" eaLnBrk="1" fontAlgn="auto" hangingPunct="1">
              <a:spcAft>
                <a:spcPts val="0"/>
              </a:spcAft>
              <a:buClr>
                <a:schemeClr val="accent1"/>
              </a:buClr>
              <a:buFont typeface="Wingdings" pitchFamily="2" charset="2"/>
              <a:buChar char=""/>
              <a:defRPr/>
            </a:pPr>
            <a:r>
              <a:rPr lang="en-US" sz="2000" dirty="0"/>
              <a:t>Presenting or generating authentication information that corroborates the binding between         the entity and the  identifier</a:t>
            </a:r>
          </a:p>
        </p:txBody>
      </p:sp>
      <p:pic>
        <p:nvPicPr>
          <p:cNvPr id="7173"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810000"/>
            <a:ext cx="2125663"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Means of </a:t>
            </a:r>
            <a:r>
              <a:rPr kumimoji="1" lang="en-GB" altLang="en-US"/>
              <a:t>User Authentication</a:t>
            </a:r>
            <a:r>
              <a:rPr lang="en-US" altLang="en-US"/>
              <a:t> </a:t>
            </a:r>
          </a:p>
        </p:txBody>
      </p:sp>
      <p:sp>
        <p:nvSpPr>
          <p:cNvPr id="9219" name="Rectangle 3"/>
          <p:cNvSpPr>
            <a:spLocks noGrp="1" noChangeArrowheads="1"/>
          </p:cNvSpPr>
          <p:nvPr>
            <p:ph idx="1"/>
          </p:nvPr>
        </p:nvSpPr>
        <p:spPr>
          <a:xfrm>
            <a:off x="179388" y="1676400"/>
            <a:ext cx="8856662" cy="4800600"/>
          </a:xfrm>
        </p:spPr>
        <p:txBody>
          <a:bodyPr/>
          <a:lstStyle/>
          <a:p>
            <a:pPr eaLnBrk="1" hangingPunct="1">
              <a:lnSpc>
                <a:spcPct val="80000"/>
              </a:lnSpc>
            </a:pPr>
            <a:r>
              <a:rPr lang="en-US" altLang="en-US" sz="3000" dirty="0"/>
              <a:t>four means of authenticating user's identity</a:t>
            </a:r>
          </a:p>
          <a:p>
            <a:pPr eaLnBrk="1" hangingPunct="1">
              <a:lnSpc>
                <a:spcPct val="80000"/>
              </a:lnSpc>
            </a:pPr>
            <a:r>
              <a:rPr lang="en-US" altLang="en-US" sz="3000" dirty="0"/>
              <a:t>based on </a:t>
            </a:r>
          </a:p>
          <a:p>
            <a:pPr lvl="1" eaLnBrk="1" hangingPunct="1">
              <a:lnSpc>
                <a:spcPct val="80000"/>
              </a:lnSpc>
            </a:pPr>
            <a:r>
              <a:rPr lang="en-US" altLang="en-US" sz="2600" dirty="0">
                <a:solidFill>
                  <a:srgbClr val="0E0A99"/>
                </a:solidFill>
              </a:rPr>
              <a:t>something you have</a:t>
            </a:r>
            <a:r>
              <a:rPr lang="en-US" altLang="en-US" sz="2600" dirty="0"/>
              <a:t> - e.g. key, token, smartcard</a:t>
            </a:r>
          </a:p>
          <a:p>
            <a:pPr lvl="1" eaLnBrk="1" hangingPunct="1">
              <a:lnSpc>
                <a:spcPct val="80000"/>
              </a:lnSpc>
            </a:pPr>
            <a:r>
              <a:rPr lang="en-US" altLang="en-US" sz="2600" dirty="0">
                <a:solidFill>
                  <a:srgbClr val="0E0A99"/>
                </a:solidFill>
              </a:rPr>
              <a:t>something you know </a:t>
            </a:r>
            <a:r>
              <a:rPr lang="en-US" altLang="en-US" sz="2600" dirty="0"/>
              <a:t>- e.g. password, PIN</a:t>
            </a:r>
          </a:p>
          <a:p>
            <a:pPr lvl="1" eaLnBrk="1" hangingPunct="1">
              <a:lnSpc>
                <a:spcPct val="80000"/>
              </a:lnSpc>
            </a:pPr>
            <a:r>
              <a:rPr lang="en-US" altLang="en-US" sz="2600" dirty="0">
                <a:solidFill>
                  <a:srgbClr val="0E0A99"/>
                </a:solidFill>
              </a:rPr>
              <a:t>something you are</a:t>
            </a:r>
          </a:p>
          <a:p>
            <a:pPr lvl="2" eaLnBrk="1" hangingPunct="1">
              <a:lnSpc>
                <a:spcPct val="80000"/>
              </a:lnSpc>
            </a:pPr>
            <a:r>
              <a:rPr lang="en-US" altLang="en-US" sz="2200" dirty="0"/>
              <a:t>static biometrics - e.g. fingerprint, retina, face</a:t>
            </a:r>
          </a:p>
          <a:p>
            <a:pPr lvl="2" eaLnBrk="1" hangingPunct="1">
              <a:lnSpc>
                <a:spcPct val="80000"/>
              </a:lnSpc>
            </a:pPr>
            <a:r>
              <a:rPr lang="en-US" altLang="en-US" sz="2200" dirty="0"/>
              <a:t>dynamic biometrics - e.g. voice, typing</a:t>
            </a:r>
          </a:p>
          <a:p>
            <a:pPr lvl="1" eaLnBrk="1" hangingPunct="1">
              <a:lnSpc>
                <a:spcPct val="80000"/>
              </a:lnSpc>
            </a:pPr>
            <a:r>
              <a:rPr lang="en-US" altLang="en-US" sz="2600" dirty="0">
                <a:solidFill>
                  <a:srgbClr val="0E0A99"/>
                </a:solidFill>
              </a:rPr>
              <a:t>somebody you know</a:t>
            </a:r>
            <a:r>
              <a:rPr lang="en-US" altLang="en-US" sz="2600" dirty="0"/>
              <a:t> - the social network of the user, </a:t>
            </a:r>
            <a:r>
              <a:rPr lang="en-US" altLang="en-US" sz="2000" dirty="0"/>
              <a:t>CCS’06</a:t>
            </a:r>
            <a:endParaRPr lang="en-US" altLang="en-US" sz="2600" dirty="0"/>
          </a:p>
          <a:p>
            <a:pPr eaLnBrk="1" hangingPunct="1">
              <a:lnSpc>
                <a:spcPct val="80000"/>
              </a:lnSpc>
            </a:pPr>
            <a:r>
              <a:rPr lang="en-US" altLang="en-US" sz="3000" dirty="0"/>
              <a:t>all can provide user authentication</a:t>
            </a:r>
          </a:p>
          <a:p>
            <a:pPr eaLnBrk="1" hangingPunct="1">
              <a:lnSpc>
                <a:spcPct val="80000"/>
              </a:lnSpc>
            </a:pPr>
            <a:r>
              <a:rPr lang="en-US" altLang="en-US" sz="3000" dirty="0"/>
              <a:t>all have issues</a:t>
            </a:r>
          </a:p>
          <a:p>
            <a:pPr eaLnBrk="1" hangingPunct="1">
              <a:lnSpc>
                <a:spcPct val="80000"/>
              </a:lnSpc>
            </a:pPr>
            <a:r>
              <a:rPr lang="en-US" altLang="en-US" sz="3000" dirty="0"/>
              <a:t>should use Multi-Factor Authentication  (MFA)</a:t>
            </a:r>
          </a:p>
        </p:txBody>
      </p:sp>
      <p:sp>
        <p:nvSpPr>
          <p:cNvPr id="92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B257B6-A9C1-4A26-8D3D-1BBCFD9557F3}" type="slidenum">
              <a:rPr lang="en-US" altLang="en-US" sz="1200" smtClean="0">
                <a:solidFill>
                  <a:srgbClr val="898989"/>
                </a:solidFill>
                <a:latin typeface="Arial" panose="020B0604020202020204" pitchFamily="34" charset="0"/>
              </a:rPr>
              <a:pPr>
                <a:spcBef>
                  <a:spcPct val="0"/>
                </a:spcBef>
                <a:buFontTx/>
                <a:buNone/>
              </a:pPr>
              <a:t>4</a:t>
            </a:fld>
            <a:endParaRPr lang="en-US" altLang="en-US" sz="1200">
              <a:solidFill>
                <a:srgbClr val="898989"/>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Text Passwords: the Dominant Position in Online User Authentication </a:t>
            </a:r>
            <a:r>
              <a:rPr lang="en-US" baseline="30000" dirty="0"/>
              <a:t>[1]</a:t>
            </a:r>
          </a:p>
        </p:txBody>
      </p:sp>
      <p:pic>
        <p:nvPicPr>
          <p:cNvPr id="1126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38" y="4662488"/>
            <a:ext cx="39909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 y="4248150"/>
            <a:ext cx="3295650"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1771650"/>
            <a:ext cx="22193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4925" y="1747838"/>
            <a:ext cx="30384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B88456-89A6-4EEB-BB04-6508A95CFA60}" type="slidenum">
              <a:rPr lang="en-US" altLang="en-US" sz="1200" smtClean="0">
                <a:solidFill>
                  <a:srgbClr val="898989"/>
                </a:solidFill>
                <a:latin typeface="Arial" panose="020B0604020202020204" pitchFamily="34" charset="0"/>
              </a:rPr>
              <a:pPr>
                <a:spcBef>
                  <a:spcPct val="0"/>
                </a:spcBef>
                <a:buFontTx/>
                <a:buNone/>
              </a:pPr>
              <a:t>5</a:t>
            </a:fld>
            <a:endParaRPr lang="en-US" altLang="en-US" sz="1200">
              <a:solidFill>
                <a:srgbClr val="898989"/>
              </a:solidFill>
              <a:latin typeface="Arial" panose="020B0604020202020204" pitchFamily="34" charset="0"/>
            </a:endParaRPr>
          </a:p>
        </p:txBody>
      </p:sp>
      <p:sp>
        <p:nvSpPr>
          <p:cNvPr id="11272" name="TextBox 2"/>
          <p:cNvSpPr txBox="1">
            <a:spLocks noChangeArrowheads="1"/>
          </p:cNvSpPr>
          <p:nvPr/>
        </p:nvSpPr>
        <p:spPr bwMode="auto">
          <a:xfrm>
            <a:off x="152400" y="6096000"/>
            <a:ext cx="838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dirty="0">
                <a:latin typeface="Arial" panose="020B0604020202020204" pitchFamily="34" charset="0"/>
              </a:rPr>
              <a:t>[1] J. </a:t>
            </a:r>
            <a:r>
              <a:rPr lang="en-US" altLang="en-US" sz="1600" dirty="0" err="1">
                <a:latin typeface="Arial" panose="020B0604020202020204" pitchFamily="34" charset="0"/>
              </a:rPr>
              <a:t>Bonneau</a:t>
            </a:r>
            <a:r>
              <a:rPr lang="en-US" altLang="en-US" sz="1600" dirty="0">
                <a:latin typeface="Arial" panose="020B0604020202020204" pitchFamily="34" charset="0"/>
              </a:rPr>
              <a:t> et al., The quest to replace passwords: A framework for comparative evaluation of web authentication schemes. In Proc. of IEEE S&amp;P Symposium, 2012</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p:txBody>
          <a:bodyPr/>
          <a:lstStyle>
            <a:lvl1pPr eaLnBrk="0" hangingPunct="0">
              <a:defRPr sz="2400" u="sng">
                <a:solidFill>
                  <a:schemeClr val="tx1"/>
                </a:solidFill>
                <a:latin typeface="Times New Roman" pitchFamily="18" charset="0"/>
              </a:defRPr>
            </a:lvl1pPr>
            <a:lvl2pPr marL="742950" indent="-285750" eaLnBrk="0" hangingPunct="0">
              <a:defRPr sz="2400" u="sng">
                <a:solidFill>
                  <a:schemeClr val="tx1"/>
                </a:solidFill>
                <a:latin typeface="Times New Roman" pitchFamily="18" charset="0"/>
              </a:defRPr>
            </a:lvl2pPr>
            <a:lvl3pPr marL="1143000" indent="-228600" eaLnBrk="0" hangingPunct="0">
              <a:defRPr sz="2400" u="sng">
                <a:solidFill>
                  <a:schemeClr val="tx1"/>
                </a:solidFill>
                <a:latin typeface="Times New Roman" pitchFamily="18" charset="0"/>
              </a:defRPr>
            </a:lvl3pPr>
            <a:lvl4pPr marL="1600200" indent="-228600" eaLnBrk="0" hangingPunct="0">
              <a:defRPr sz="2400" u="sng">
                <a:solidFill>
                  <a:schemeClr val="tx1"/>
                </a:solidFill>
                <a:latin typeface="Times New Roman" pitchFamily="18" charset="0"/>
              </a:defRPr>
            </a:lvl4pPr>
            <a:lvl5pPr marL="2057400" indent="-228600" eaLnBrk="0" hangingPunct="0">
              <a:defRPr sz="2400" u="sng">
                <a:solidFill>
                  <a:schemeClr val="tx1"/>
                </a:solidFill>
                <a:latin typeface="Times New Roman" pitchFamily="18" charset="0"/>
              </a:defRPr>
            </a:lvl5pPr>
            <a:lvl6pPr marL="2514600" indent="-228600" eaLnBrk="0" fontAlgn="base" hangingPunct="0">
              <a:spcBef>
                <a:spcPct val="0"/>
              </a:spcBef>
              <a:spcAft>
                <a:spcPct val="0"/>
              </a:spcAft>
              <a:defRPr sz="2400" u="sng">
                <a:solidFill>
                  <a:schemeClr val="tx1"/>
                </a:solidFill>
                <a:latin typeface="Times New Roman" pitchFamily="18" charset="0"/>
              </a:defRPr>
            </a:lvl6pPr>
            <a:lvl7pPr marL="2971800" indent="-228600" eaLnBrk="0" fontAlgn="base" hangingPunct="0">
              <a:spcBef>
                <a:spcPct val="0"/>
              </a:spcBef>
              <a:spcAft>
                <a:spcPct val="0"/>
              </a:spcAft>
              <a:defRPr sz="2400" u="sng">
                <a:solidFill>
                  <a:schemeClr val="tx1"/>
                </a:solidFill>
                <a:latin typeface="Times New Roman" pitchFamily="18" charset="0"/>
              </a:defRPr>
            </a:lvl7pPr>
            <a:lvl8pPr marL="3429000" indent="-228600" eaLnBrk="0" fontAlgn="base" hangingPunct="0">
              <a:spcBef>
                <a:spcPct val="0"/>
              </a:spcBef>
              <a:spcAft>
                <a:spcPct val="0"/>
              </a:spcAft>
              <a:defRPr sz="2400" u="sng">
                <a:solidFill>
                  <a:schemeClr val="tx1"/>
                </a:solidFill>
                <a:latin typeface="Times New Roman" pitchFamily="18" charset="0"/>
              </a:defRPr>
            </a:lvl8pPr>
            <a:lvl9pPr marL="3886200" indent="-228600" eaLnBrk="0" fontAlgn="base" hangingPunct="0">
              <a:spcBef>
                <a:spcPct val="0"/>
              </a:spcBef>
              <a:spcAft>
                <a:spcPct val="0"/>
              </a:spcAft>
              <a:defRPr sz="2400" u="sng">
                <a:solidFill>
                  <a:schemeClr val="tx1"/>
                </a:solidFill>
                <a:latin typeface="Times New Roman" pitchFamily="18" charset="0"/>
              </a:defRPr>
            </a:lvl9pPr>
          </a:lstStyle>
          <a:p>
            <a:pPr eaLnBrk="1" hangingPunct="1">
              <a:defRPr/>
            </a:pPr>
            <a:fld id="{C840FBA8-EBC7-4172-94B4-F6121CC63DE6}" type="slidenum">
              <a:rPr lang="en-US" sz="1200" u="none">
                <a:solidFill>
                  <a:schemeClr val="tx1">
                    <a:tint val="75000"/>
                  </a:schemeClr>
                </a:solidFill>
                <a:latin typeface="+mn-lt"/>
              </a:rPr>
              <a:pPr eaLnBrk="1" hangingPunct="1">
                <a:defRPr/>
              </a:pPr>
              <a:t>6</a:t>
            </a:fld>
            <a:endParaRPr lang="en-US" sz="1200" u="none" dirty="0">
              <a:solidFill>
                <a:schemeClr val="tx1">
                  <a:tint val="75000"/>
                </a:schemeClr>
              </a:solidFill>
              <a:latin typeface="+mn-lt"/>
            </a:endParaRPr>
          </a:p>
        </p:txBody>
      </p:sp>
      <p:sp>
        <p:nvSpPr>
          <p:cNvPr id="4099" name="Rectangle 2"/>
          <p:cNvSpPr>
            <a:spLocks noGrp="1" noChangeArrowheads="1"/>
          </p:cNvSpPr>
          <p:nvPr>
            <p:ph type="title"/>
          </p:nvPr>
        </p:nvSpPr>
        <p:spPr>
          <a:xfrm>
            <a:off x="533400" y="609600"/>
            <a:ext cx="8077200" cy="1143000"/>
          </a:xfrm>
        </p:spPr>
        <p:txBody>
          <a:bodyPr>
            <a:normAutofit fontScale="90000"/>
          </a:bodyPr>
          <a:lstStyle/>
          <a:p>
            <a:pPr>
              <a:defRPr/>
            </a:pPr>
            <a:r>
              <a:rPr lang="en-US" sz="4000" dirty="0"/>
              <a:t>Password Security Problems</a:t>
            </a:r>
            <a:br>
              <a:rPr lang="en-US" sz="4000" dirty="0"/>
            </a:br>
            <a:r>
              <a:rPr lang="en-US" sz="3100" dirty="0">
                <a:solidFill>
                  <a:srgbClr val="000099"/>
                </a:solidFill>
              </a:rPr>
              <a:t>-critical, long-standing, and challenging</a:t>
            </a:r>
            <a:endParaRPr lang="en-US" sz="4000" dirty="0">
              <a:solidFill>
                <a:srgbClr val="000099"/>
              </a:solidFill>
            </a:endParaRPr>
          </a:p>
        </p:txBody>
      </p:sp>
      <p:sp>
        <p:nvSpPr>
          <p:cNvPr id="28675" name="Rectangle 3"/>
          <p:cNvSpPr>
            <a:spLocks noGrp="1" noChangeArrowheads="1"/>
          </p:cNvSpPr>
          <p:nvPr>
            <p:ph type="body" idx="1"/>
          </p:nvPr>
        </p:nvSpPr>
        <p:spPr>
          <a:xfrm>
            <a:off x="355600" y="4184650"/>
            <a:ext cx="8331200" cy="2362200"/>
          </a:xfrm>
        </p:spPr>
        <p:txBody>
          <a:bodyPr>
            <a:normAutofit fontScale="25000" lnSpcReduction="20000"/>
          </a:bodyPr>
          <a:lstStyle/>
          <a:p>
            <a:pPr eaLnBrk="1" hangingPunct="1">
              <a:buFont typeface="Arial" charset="0"/>
              <a:buChar char="•"/>
              <a:defRPr/>
            </a:pPr>
            <a:r>
              <a:rPr lang="en-US" sz="9600" dirty="0"/>
              <a:t>The </a:t>
            </a:r>
            <a:r>
              <a:rPr lang="en-US" sz="9600" i="1" dirty="0">
                <a:solidFill>
                  <a:srgbClr val="000099"/>
                </a:solidFill>
              </a:rPr>
              <a:t>something you know </a:t>
            </a:r>
            <a:r>
              <a:rPr lang="en-US" sz="9600" dirty="0"/>
              <a:t>authentication factor</a:t>
            </a:r>
          </a:p>
          <a:p>
            <a:pPr>
              <a:buFont typeface="Arial" charset="0"/>
              <a:buChar char="•"/>
              <a:defRPr/>
            </a:pPr>
            <a:r>
              <a:rPr lang="en-US" sz="9600" dirty="0"/>
              <a:t>Requirements: </a:t>
            </a:r>
            <a:r>
              <a:rPr lang="en-US" sz="9600" i="1" dirty="0">
                <a:solidFill>
                  <a:srgbClr val="000099"/>
                </a:solidFill>
              </a:rPr>
              <a:t>strong</a:t>
            </a:r>
            <a:r>
              <a:rPr lang="en-US" sz="9600" dirty="0">
                <a:solidFill>
                  <a:srgbClr val="000099"/>
                </a:solidFill>
              </a:rPr>
              <a:t>, </a:t>
            </a:r>
            <a:r>
              <a:rPr lang="en-US" sz="9600" i="1" dirty="0">
                <a:solidFill>
                  <a:srgbClr val="000099"/>
                </a:solidFill>
              </a:rPr>
              <a:t>protect them from being stolen</a:t>
            </a:r>
          </a:p>
          <a:p>
            <a:pPr>
              <a:buFont typeface="Arial" charset="0"/>
              <a:buChar char="•"/>
              <a:defRPr/>
            </a:pPr>
            <a:r>
              <a:rPr lang="en-US" sz="9600" dirty="0"/>
              <a:t>The reality: create </a:t>
            </a:r>
            <a:r>
              <a:rPr lang="en-US" sz="9600" dirty="0">
                <a:solidFill>
                  <a:srgbClr val="000099"/>
                </a:solidFill>
              </a:rPr>
              <a:t>weak</a:t>
            </a:r>
            <a:r>
              <a:rPr lang="en-US" sz="9600" dirty="0"/>
              <a:t> passwords, </a:t>
            </a:r>
            <a:r>
              <a:rPr lang="en-US" sz="9600" dirty="0">
                <a:solidFill>
                  <a:srgbClr val="000099"/>
                </a:solidFill>
              </a:rPr>
              <a:t>share</a:t>
            </a:r>
            <a:r>
              <a:rPr lang="en-US" sz="9600" dirty="0"/>
              <a:t> passwords, </a:t>
            </a:r>
            <a:r>
              <a:rPr lang="en-US" sz="9600" dirty="0">
                <a:solidFill>
                  <a:srgbClr val="000099"/>
                </a:solidFill>
              </a:rPr>
              <a:t>insecurely store </a:t>
            </a:r>
            <a:r>
              <a:rPr lang="en-US" sz="9600" dirty="0"/>
              <a:t>passwords, fall victim to </a:t>
            </a:r>
            <a:r>
              <a:rPr lang="en-US" sz="9600" dirty="0">
                <a:solidFill>
                  <a:srgbClr val="000099"/>
                </a:solidFill>
              </a:rPr>
              <a:t>phishing attacks</a:t>
            </a:r>
            <a:r>
              <a:rPr lang="en-US" sz="9600" baseline="30000" dirty="0"/>
              <a:t>[1,2,3]</a:t>
            </a:r>
          </a:p>
          <a:p>
            <a:pPr marL="0" indent="0">
              <a:buFont typeface="Arial" charset="0"/>
              <a:buNone/>
              <a:defRPr/>
            </a:pPr>
            <a:endParaRPr lang="en-US" sz="5600" dirty="0"/>
          </a:p>
          <a:p>
            <a:pPr marL="0" indent="0">
              <a:buFont typeface="Arial" charset="0"/>
              <a:buNone/>
              <a:defRPr/>
            </a:pPr>
            <a:r>
              <a:rPr lang="en-US" sz="6400" dirty="0"/>
              <a:t>[1] D. </a:t>
            </a:r>
            <a:r>
              <a:rPr lang="en-US" sz="6400" dirty="0" err="1"/>
              <a:t>Florˆencio</a:t>
            </a:r>
            <a:r>
              <a:rPr lang="en-US" sz="6400" dirty="0"/>
              <a:t> and C. </a:t>
            </a:r>
            <a:r>
              <a:rPr lang="en-US" sz="6400" dirty="0" err="1"/>
              <a:t>Herley</a:t>
            </a:r>
            <a:r>
              <a:rPr lang="en-US" sz="6400" dirty="0"/>
              <a:t>. A large-scale study of web password habits. In Proc. of WWW, 2007</a:t>
            </a:r>
          </a:p>
          <a:p>
            <a:pPr marL="0" indent="0">
              <a:buFont typeface="Arial" charset="0"/>
              <a:buNone/>
              <a:defRPr/>
            </a:pPr>
            <a:r>
              <a:rPr lang="en-US" sz="6400" dirty="0"/>
              <a:t>[2] S. </a:t>
            </a:r>
            <a:r>
              <a:rPr lang="en-US" sz="6400" dirty="0" err="1"/>
              <a:t>Komanduri</a:t>
            </a:r>
            <a:r>
              <a:rPr lang="en-US" sz="6400" dirty="0"/>
              <a:t> et al. Of passwords and people: Measuring the effect of password-composition policies. In Proc. of CHI, 2011.</a:t>
            </a:r>
          </a:p>
          <a:p>
            <a:pPr marL="0" indent="0">
              <a:buFont typeface="Arial" charset="0"/>
              <a:buNone/>
              <a:defRPr/>
            </a:pPr>
            <a:r>
              <a:rPr lang="en-US" sz="6400" dirty="0"/>
              <a:t>[3] J. Hong.  The state of phishing attacks.  Communications of the ACM, 2012</a:t>
            </a:r>
          </a:p>
          <a:p>
            <a:pPr eaLnBrk="1" hangingPunct="1">
              <a:buFont typeface="Arial" charset="0"/>
              <a:buChar char="•"/>
              <a:defRPr/>
            </a:pPr>
            <a:endParaRPr lang="en-US" sz="2800" i="1" dirty="0">
              <a:solidFill>
                <a:srgbClr val="000099"/>
              </a:solidFill>
            </a:endParaRPr>
          </a:p>
        </p:txBody>
      </p:sp>
      <p:pic>
        <p:nvPicPr>
          <p:cNvPr id="13317" name="Picture 11" descr="http://t1.gstatic.com/images?q=tbn:ANd9GcQ82QYofxfz1Sbef3ZOqKmCWc78bZ9NcRJpiECd0KzpM1i34TO3U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19300"/>
            <a:ext cx="17526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AutoShape 14" descr="data:image/jpeg;base64,/9j/4AAQSkZJRgABAQAAAQABAAD/2wCEAAkGBhQQEBAQEBAQEA8PEA8QEA8QDxAPEBQQFBAVFBQQFBQXHCYeFxkjGRQVHy8gJCcqLCwsFR4yNTAqNSYrLCkBCQoKDgwOGg8PGiwlHyQsLCwpLCosKSksLCosLCwsKSwwKSktKS4pLCwsLSwsLCwpLCwuLCwsLC4sKSwpLCksKf/AABEIAOcA2gMBIgACEQEDEQH/xAAbAAABBQEBAAAAAAAAAAAAAAAEAAIDBQYBB//EAEcQAAEDAgIGBgYHBQgBBQAAAAEAAgMEERIhBQYxQVGREyJhcYHRMlJTobHBBxQWI0JikhVUcqLwM0NEY5OywuHiNHOztNP/xAAaAQACAwEBAAAAAAAAAAAAAAADBAECBQAG/8QAOREAAQMBBAYIBQMEAwAAAAAAAQACAxEEEiExEyJBUWGRBRRScaGxwdEyQoHh8CMzYhVy0vFDgpL/2gAMAwEAAhEDEQA/APMVodFalyVLaJ7HdWtqJoAeje4RGMtBe8jccXZsWeWs0Br8+kjoYmdMGUtTPNO2OYsbOyQtIjcBllY7b7U86uxJNptVLJq7UBj5RDI6GN8jDMG9Q4H4HOG/CHWBOwXzK6dWaq5b9WmuJjTkYdk4j6QxfxYBi7lcfbVvQkdA76wKato439I3ougqpnSOc9mG5eA9wFjY5E7EXVfSU58MkfQWdJSMi6THsq+jdDLV2ttdC/DbsCirtymjd6odAavtqo6mZ9SymipWwue98Ust+leWNs2ME7Rw3qzr/o3qoxLgH1h8U4hLIGucSw0zagTC9ssLgMNr3QGr2tT6KGrZCXsmqWwNZNG8NMfRyl7t2dwSEdofXh0XQumbJPJHpIV75HSdZ9qfocFyDnvvwyXG9XBcLtMVWnVWZ3Q9Cx8xlpoqg2jcwMEj3MazE6wcSW2BHpE2F7J8+qFQ2ljq2xvkjcyofKGscDCIZTG7pL9oJ7N6t9G6+ti6IOhlLI6SmpnsD4HskMMskl3sljcCD0lgRYtzzN1C/XZpaGtpujAptLU4Yx4wN+vSOe3CLeiwEC2+25dVymjN6CqNSanpZI4IZqgRljS9kLmdZ0DZsOF2YOF3ju2oSn1ZqHxmboiyERulMshbG3o25F+ZvYnqg2sTktG/6RWmZkv1d/V0hS1uHpG7IaMU5jvbaSMV+2yPqdN0j6ER/WjG/wDZ5iJjc0yufidL9Vcx8JkwYyAbSBlhcWCirl1GnaspobVV9VFHJHIwY62Kjcwg3jMjC9szj6lg79JU9dqPPEXsH3srauelbGxpu4QxtkfUXOTY7PZmfW2pmrWtRo4a2Ix9J9bhwMNwOimDXsbMMs7Nkd7la1v0hiZzBJAeido+SiqQx7RI98gYJKlji2wd91FkQcmkb1JvVUC7TFZ9mrFSTJenlaIHtZO4sIERcLgv4DCb9viFLpDVKoinkgbG+bBPLTtkY0hskkQu/DfcBmTsG8hWOk9dxNHJE2FzGunoHs+8Dj0NJD0TWPNhicbB19mWxWFd9JYnnZO+CRj4Z6h0LoXwsc2lnZZ0Dg6NzXnH1rkEG7gdt11XKaN3rF1lE+F5jlY6N4AJa7gRdrgdhBBBBGRUKtdZdLsqp+ljhbC3o42YQGNLnNbYyuDGtaHO4NAGQVUrBDOaSSSSlckkkkuXJJJJLlySSSS5ckkkkuXJJJJLly9B+z9P7BnI+a6NX6f2DPf5qwXbL0WjZ2RyXgeszds8yq/7PU/sGcj5pw1dp/YM9/mrABOCjRs3Dkq9Zm7Z5lV32dp/YR8j5rv2dp/YR8j5qxTgFGjZuHJV6zN2zzKrfs5TewZyPmnN1apz/h4+R81bRwcUQyJULWDYOSMx87s3u5lUzdVaf93j5HzUg1Upv3ePkfNXbY08RoJDNw5J1hl7Z5lUg1Tpf3ePkfNOGqdL+7R8neavBGnBipRu4I4MnaPMqh+ydL+7R8j5pfZOl/do+TvNX2BIsXUbuCmsnaPMqgOqdL+7R8j5ph1Upv3ePkfNaAxppjUgN3BUJl7R5lZ12qtN+7x8j5qJ2rFOP8PHyPmtI6NRPiRAGbhySz9Nse7mVnfs5TewZyPmufZ2n9gzkfNXckCHcyyKGMOwckm6adubzzKq/s7T+wj5HzXPs7T+wZyPmrMhcIVtGzcOSr1mbtnmVWHV6n9gzkfNc+z9P7BnI+asyE0hTo2bhyVuszds8yq37P0/sGcj5rn2fp/YM5HzViQuKdEzsjkp6zN2zzKrv2BT+wZyPml+wKf2DOR81YJKdEzsjkrdYl7Z5lPAQlRUPD7MwEdUWcD6ROd3XyFuwnsOdjAkaYXaeJD3Wti2WaATsy61t+Lktai+gDM67M6bUewCK850tKAbcqkinqohM8bYj3sex3xsU7640eljZ/GxzRztb3oroTa46zQLkjcPzDa3xy4EpMF9iE1spxZLX+4A+V0qZXRNNJYKcWuIr3Vvg/RMie13oua7+FwPwRkUKiOjmP8ATY1x4lovz2ro0Pb+yllj4DF0jf0vv8VV0tobm0HuNPA+6LFZbM/EOcP7hUcx/ijWRqVsaz7K+ojOC7ZyHlgHR4ceGxIDgRZ2ZGYOwcVa0mmRYdNHJA47nNJbt3G3yQDbI/mw7/fJaI6OkHw493tn4KwaxPDEoZGu9Fwd3G6nDES+CKgquiLTQhRBi7gUwYnYFF5XDFBgSwIjAuYFF5TcQ5YmliJLE0sUhyqWIVzFG6NFuYo3MVw5BcxBPjUEkKPcxQvYjNclJIgVVvjsoyFYSxIN7LJlrqrKkjLCoiE0hPIXCroYTCE0p6aVKsE0ricU1SrIiJlyBuJz/h2uPIFJzrkk7Sb24dny8E+EWDzwaGjvebf7Q9MS7daRx3Yep9EeTUgY3tVcfIevNOY4gggkEbCDYjuI2IxjyfSDHHi5gxeLm2cfEoaJl0dExUlYx2JCvZJJW4NcabtnLJPjaPUb4PlHxcVL0d9wHjIf+QXWNU7GpQxt48z7rZZK/h/5b7KtbooMl6W9wLkN2NDjk5xJO/jusL5ZttWtDgRa42EEbCNxB3pzWrn1YjNvYLZZAbhuI/KfAtQCLlaDDcnA7S0vHEZH881A7RDNreoezZy8k9rJGbbuHG2MeI9Ie9ERVG5wsQM7Amw4kbWjtIt2lFR2IuCCDvBuOaVMMZNY9U8MOYTYlkbhILw448ig46xv4su0HE3ntHiAimi4uMwdhGYSmoGvzIsfWGTue/xWW05Q1FO8SxVAjjzYHG5Ac4XvJFYh/o2uL7b9UXKrpJYzr4jePZE0UUnwYHccua1eBLAs9o7W8tMcdaxsTpQDFPGSYJBiw3IPWjzyzuAQcxZadoBFxYg5gjMWR2ytdkUB8LmZhDliaWIksTCxEDkIsQrmKNzEW5iic1EDkFzEK5qhexFuaoXNRQUs9qDexCzRLukdOU8F+lnjafVxYn/pbc+5Zmv+kOEXEUckp4m0bffc+5EErW5lLuskkvwtVy5qY42FyQBxOQWHrtdp5L4cEQ/K3E79Tr/BVlp6k/3s36nN8guNsGTQSqM6FfnI4AfncPFegM0nE52Bs0bneqHtJ7hnmiCvLHNIJByINj2EFei6Dremp43k3dbC878TcifgfFEs9p0pLSEO3dHCzND2moyRiS6VyycWUir9S3GQn9LB/wDoUwBSOHUZ/FJ8I1yNtyl4sieJ86eiYtQ1mN/i3xFfVEwMRkbVDE1FRhDeU5AygUjGqZjUxgU7GpZxWixqc1qma1NYFOxqC4ptrU0wg2uAbG4uNh4jgU06OFyQXAnacif1Hre9EtapmtQHUOabZUZFAihful9zj/ucVXab0TK5rZGytLoiXAuaRhvYFwtlftIy2i1lowxOMdxYi4ORB2W4IRAR2uINfQLMP1LppYWDDZ4YLTN6ryfSu4bDnuN7LMTis0Q69+mpCe0x9x3xu9y3lNIKdzopHBseb4pHkNbh3tLjle/z4hVemPpA0fCHNfUMmOYMcLenv2Ejq8ylpIQ/Wbg4JhkrmarsQVNoHWaGsb92cMgF3ROyeO0esO0K1c1eI1umoH1GOjbLTC92B72+lf8ACW+h3EnvRWl9bK6Ztm1L2WFnRx4Yi6212JoBJ4gnu4KI7S5rrk2B371Ella4X4st25esV9dHCMU0scQ4yPazlfasppL6TKOK4YZKh3+Wyzf1Pt7rrzyn1TqZjicLX/FI4ud7rlXtF9GrjYyOe7sa0MHM3K1RFIdlO/BZDrRZ24Xqnhj5LmkfpVmdcQQxxD1nkyu5ZNHIrPT6ZrKskGWeQH8LLtZyZYL0Kh+j5jLERNvxcC8/zK5j1XsM792wImib87+SCbU//ihPecPdeT02qM7vSDYx+Z1zybdWlLqSwZySOd2NAYOZuV6N9nwNt1FLopoRmMgGyqSmntztw7llKfQMMfoxMvxcMZ5uRlreCMqIsJshnLQYGgaoWI+R7na5JK810ozDPMOEsn+4lanUh/3MreEgPNg8ln9Y2Wqpu1zXc2Aq41Fk/t2/+27/AHBZMGraKcSvUW7XsF7g0+S1RXF0ri2F5JEk9RvY6T4RqSnamNHUPEOafBwIPva3mpqcJVhoHDifHH1TsovPY7e0eGr6IuIImMKGMIiMILloRBTMCnYFEwKdgS7inmBSsCnYFEwKdgQHFOMCka1TNamMCnY1BcUy0LBaxfS1DTSPhhidUSRktc/GI4Q8ZFoNiXWOWQA7VkKz6UtIVN2wBkIP7vCXv/W/Fb3Ks1VomSPnMjGvc1zbFwxWuXXy8Fs6OhxWa0ADsFhyCchsge2+44LNtXSehkMTW1KyFNSV0snSzOdJcFrxVSuka5jvSYW3Jt3WtYEWIRkWobHP9OQMceq3qi35S8jrd9hzXo2jtBNFic1oItFRubhcwOadx/rJUk0Ufwip4okLrVOP1CGjhmPqarB6L+jKNpF4wTxdeQ+/L3IrWD6NyWOmhZ0kjGH7m9sZGwi3pOA/Cdvx20eiJI//AE85a32czRKwdgd6QCF09DWyQPjAiOOwPQuc17m3zb1yLA7+y+1IzzaUXSBTuWnZrIIXXw4k8SVhdT9ISUuCKtY11I5reiqGEO6LKwEhGTmdo9HfcbPTWwNHotHfZYKXQc50fK6IhrZHyGelija+RrA0C0LnuuHWtiuSSCLZgg9+jPXIYBQzHrNxGncSTdlyehJO9u7sFtyW010hpKc0LTVzQt095G5QPqeKnfUgoeWMO2JpvFLOrsQ8wDtiqKtlkbPdpUErg4JyM3VmTsDwaZrNVvpIN6P0g2zrIB62mZBeNlFJCFhdbmWqSfWjYfiPkp9SJLTyN9aI+5zfMruusdpYncYyOTv/ACQuqUlqtn5myN/lJ+Syjq2n6+a9V+50d/18v9LelNTimrYXkkVCdo9YEeOTm/zNA8VPT7AhWnhkdx7eKLhOeWQOYHC+7wNx4JR2rJ3+Y+3kn4TpIhvafA+xrzRkaJjQ8aJjQXLQiU7FOxQMRDEu5PMU7FOxQMU7EBycYp2IiIZjvHxUDFPEcx4JdyaYvBdVRaerbwf8JHhbnRRzWJ0I3DXV7eEsw5VDgtlo11nLagxs4+vmvK2/C3V7vJaujOxW9OVR0b1b071mTBehszsFaRuXHPUUbskySSwJ4JKmK1A7BVTqroZ5WDJk33rex/4gO+xPgF53rvq+6CQVsALGOeC7DlglvcPHAEjn3rbaSu84m+mw4m7+8e73ImqqI5qYscA6OVhDmnPbtHeDv7FE0F9t3bsURz3XXtm1A6r6U+uUzZQ77xvUlbweBt7jtR7pS0rzfQFS7R9a+EuPRy9UHYDneN/xHiVvY9ICTI80SyOdIzWzGBQrSBG7VyOIRrnB4tvVRKSx1kTHLhdZM0sy7Q8dxT0Yobu9Z051dINmaqdLR5BwVO9XpGNhbxGXeqJ61LO7Vodi8z0hGBIHjJwWU12ZlCe2Qe5pVLoCTDVQH/MaP1Xb81otdGXhYfVk+LXeSytBJhlid6skZ5PCQtOrPXuW7YNexXeDh5r04rlk4pq2F5BShEQnZzHzHiBzb2oYIiDh/XeECZl5uGexMWSXRyY5HA935lxVjEUTGqqOua2RsTjZ7/RFjbfv2C9jYdhG4XObVND2xk2e5pc0EZEAgGx4i4y7UlfDhX8qtsRlhpntHEb0cxEMKGYVOwobk0wolhU7ChmFTMKA4JthRTCp2OQrCpmuQCE00rxGiFtKaQb/AJ1T/wDZ/wC1qaN9nBZlwtpmvHGWp/8AlBWhictmyYw0Xlel9W1V7lqaORW8EiztDLkFbwSpOZmK1rLLUBXcL1BWPsxybTS5hcrR1XDxSFKOWw11WKsonXlA7zyCBq/u5iNkcjr9jXHb3D+t2c8D8MrTuvY9xFlLpOkxHMXBTDhrBBadUhUX0haCvAyeMfe05GIjaWE/I2PNRU0x+7dukYx/MZ+9XIns0wzZxuaWsed4I9B3agm0dsDRmGNDQewIVnYWzOdsIx71Fpfeja3aDh3Ix7vRPgiJhiheOy/JQzssGhED+zd3Jk7CgAVDgeKoqB+7gSq2rbZ7h+Y/FHUh67v4kJpIfeO71pR4SFecnN6zM4GizmtjL0zvyujP81vmsNe2fDNeg6wMvTTdjL8iD8l58krcP1AeC2OhnVgI4+gXqbH3APEA8xdJD6KkxQQu4xR/7QiFrNNQCvKvbdcW7lKFLC7NQhPaVBCGDQ1RFXRCVoscMjCHxSWuWPG/uOwjeCV2KB8skL5Y2s6DEcnB93ubhuOA3qSF6LjckZIwTVbtntBDacuFc0WwqdhQrCpmOQXBOMcimOU7XIVjlK1yC4JtrkW1yla5CtcpGvQSEy1y8grhbTlZ2vmPNrXK9YVR6Zy07UdpvzpmFXbStWxftfVec6ZH647h6qyoZ7ZK6p5lmY32VrSVNwrTR1xQLFaLuqVoYJ8wrCoNxfiFn4p1cUs+JtllyspivT2aYOBaq2qhzujKWYPaGu2jeuTMzQ7oDtaozCKCQahEzaMxAg5g7kmUDYxc5ADeh/rUoyB9yhfFJJ6bjbguDDtKq6TY1pr4Jr39I/LYFPWnBGe5EU9GGBUesGkL/dtOe/sCLGNI8AZJa0P6vCXOzKBoMyT2lDaS9MqwoobN95VXXPu8rSjxkJWBOLsDWlV9fHiilbxjkH8pXmwXp7m3BHG45rzAi2XDJK28YtPetPoR2Dx3eq9B1akvSQ9gc3k9wVkqTU996a3qySD4H5q7unoTWNvcsO2NuzvHE+akTgmBdCIkiiIHo6N6rGlFwyIL2puzyUwVgxynY5Bsep2PSrgteN6LY5StchWuUrXoJCba5FNepGvQrXKQPQi1MNcvLtYstOv/ADBnvpR5K4BVPrXlptp4tg98JCtwn7F8BHFY/S/7jT/EeZUrSpY5LbEOCnAp0hYuWIVpBW8Va0FduuswHKSOcg3BzS8kAcE5BbXxEVW3dIHBDmfDt2KqoNL36rsirL0hlYrOdEWGhXo47SJm3mHFTsro97mjvIXJNNQs/GCeDesfcqyp0Ri2NN+5BjVqU7AbdqlsUJxc5CktdsbgxleKl0lrO592xjAOJ9L/AKVfQUhe6+35lXNNqgRnI6w4BT1lTFTtwtIBts2uKMJY2i5CEr1aZ7tNazQDZ9kDWuETDxt/QWde65RFbWmR1zkNwQqdhjuDHNZdqmEr8MhkkCvNq5mGWVvCSQfzFekrz7TzLVMw/PfmAfmlbeNUHitToV36jhw9futDqTJ91K3hIDzb/wBLRXWT1Ik60zeLY3ci4fNaxHsprEEj0m2lpd9PIJ4K6CmhdBTCzCnhSMfZRBdCghVyVhFIiGPVXHJZFxypd7FoQz1wVg16la9BMkUzXpctWiyRFNepA9Ch6eHoZamGvXneubg3S8LiQAWU5JJsNrh8laCob67P1t81zXrVKSrfHNBhc9rOjexzgwkBxLXAnL8Ry7lkX6h1g/w9+6SE/wDJRHM6GoDaos9kjtQa4voQKfmK2IlHEcwnByw7tTawf4STwDXfAqF2rVUNtLUeETz8Ai9ePZ/OSW/o7DlJ4fdegBy7dea1FFLFYyRzRgmwL2PYCeAuFCJ3es/9Tl3X/wCPj9l39Erk/wAPuvULomDST2bDfsK8oFW/2kn63eacNISjZLL/AKj/ADUG2tObVzehpGmrZPBeyw6zOG1vIqZ2uDvws5u8l4uNKzbppf8AUd5pw0zP7eX9ZQjNAc2JoWS2NFBKPz6L1iq1jmk/FhHBuSrHPvmTcnec154NOz+3k5grv2gqPbP/AJfJGZa4m5NpySsnRVokNXPB76+y9BSWAGsVR7Z3JnkujWWo9qf0M8kTr8e4oP8ARpu03x9lvlhtamWqn/mbG7+W3yTRrRUe0H+nH5IKtr3zOxyEF1g24AbkCTsHel7TaWSsoKp6wWCWzy33EUpTCvsrbU2S1Q4etE73OafNbNYzU6C87n+pGebiB5rZJqxftfVZvS9OsYbgnBOBTF0JtZCenJgK7dcq0TwU9r7KMLqiirkjI50Q2VVgKlZNZCcxMx2gjNWbZE8PVeydTCVBLE8ycFGB6d0iEEqd0qpcRxKicaWNDdIl0qi6p0q7WUkczQ2WNkjQbgPaHAHZcX2HNVsmqtIdtLD4At+BR5lTHTe5dowcwu6w4ZEqrl1Ooz/hwP4XyN+Dl5zrDRtgqpomCzGOGEEk2BY07Tmdq2OmNfo4nFkLencNrg7DGDwDrHF4Zdqw2ldImomfM5oaX4eq25As0N39yUnuUo3Na1iE969JWlMK+yudHaHZUEveXYnXcS3C0XOZytYJaQ0IyC+G7ri3Xwm3aMtql1erGNAxPY3L8Tmt3dpUunNIxOFmyMcfynF8EhjWi3AG0Quq1DHLNKySNrwI2uaDfI4gDbmtE7VimP8Acgdznj5rFUWl3U8hkjAJczCQ9rrWuDuI4LS6L1yZIcMzeicdjr3jPedrfgtazPiuhr6V4heW6SgtelMkRN3gfRFu1Tpj/duHdI/zULtTqfd0g7pPMK7DwcwQQdhBuO9cxJ7QRn5QsUWy0D53cyqB2pcO58o8WH/iozqVH7WTkzyWiJXCVHVoj8qKOkLSPnKF0fo1kDcEY25lxzc48SUUkkjtaGigSjnOebzjUpLoK4kpVE66ddMBXbrlCeCugpl126hVon3Xbpt0rqFFE+6cHqO67dRRQphOV11WACXEADMkkAAcSVU6V05HTDrm7yLtjb6R8h2lYbS2nZKk9c2YDcRt9Edp9Y9pSs07I8MytWxWGa0a2Td/st8/W2mBt0wdbbgZI8cwLLg1vpvbDxZIP+KwVPWNawNxEG93ZOtx4/JER1QeXYC4kiwFn7OJN8ufglr5d8w/Pqtnqscfyk8T/pbGo1xp2tLhKH2/CwEuPYLrGac1qlqrt/s4fZtO0fnd+Lu2diK6M3HVNmjgdvZ1VH0BsAW7Td3V/wDHzUOiefmRI3RMNQ3xVAAnAK6dCLE4Rcmw6rdnH0Rb3Jro47nJnVFrWZt7r+aCbOd6bFqB2Ksph1vAotTtpmEtGFmy7tnyd5JklOwNxEAXOWbtnZn5qps7s6hEba25UKgkjuPgg3NRcs0YJwtLhbI43tF/HMqKmiL3hu0uIAF+JshFt3CtUcPvY0p3ojRum5IMmnEz2bvR8PV8Fr6DSYmjD23F7gg7iDYhZtuq8hOZYxva7EeQ81e0FCIYwwOLrEkm1rknPuR43StFBVZdpjsjzV1Ko76wexL6yeChw966IzwTLZJ9yzXw2TY5TiqT+nQ4hJUn1dNsdIRiFnSsiB1SirpXUWJNxpi8lrqnxLuJDYyl0hVb6m4isS7iQfSFLGVF9do0ZjXcaDxFK5UX1GjRnSJdIhM13CVF87lFwLO61aKc+XpI2Odiay5aC7MXaRl2YVQnRsg2xSf6b/Jeg4CntBCRkst9xcNq27P0qYmNjcKgYLzg0jhtY4d7XD5JhiPBemZrhYf6CD1N6eHTMO0FeaePvXelI2Od+or0gwA7Q39ITTRNP4Gfob5Kwscm9VPTEHZPgvOhVv8AXf8AqKiJvmcz2r0V2i4ztii/02eSjdoOE/3Mf6GhcbHIdqgdLwDJp8F59ZW+itXTO0P6RrW3IIsXOy7Mh71pTq9Cf7pnIj4FFUOigzqQtIxG+FuJ2fjdUNjk4IzemICcQfz6rGSaBf0zo2AlrbXe7IDv8grjQ2iDA55dgdcAMcAcQ2327LhaD9nv9V2/8J3bVx1A8C5DgAASSLZHYrNsrxtQpOk2PBF00QqaHFFfUzvB8e4H4Ecwpo6MkXDSQDa4BOfBORxOHxFZE0zHfA2iHjapw1SR05d6LSe4E7ifgDySMZG0EbNottAI+I5ptoAwSTqnFNwpWTi0jaFxXVE3AuYEklCiqWBLAkkuXVKWBdwJJLqLqlLCuhq6kuouSsu2SSUKF1JJJcuSSSSXKEkrpJLlKS5dJJSuXLqSnqCwkgA3BBB2EFJJQRUKwJBqFP8AtF3qt3k5HM4g4O27RhFuwd6Y+uJBFh1tvpbSSS617XzPysupKtxo2IhlfvTm6UeBa4yFhty6rW8eDR2X8E79quuTZtyQcgQBY3yAOR7dvakko0bdy7TPG1Rvr3HZZuR2XGZvc7duakdpd5zs0bxYEW6xIGR3XsOAaLbEklNxp2LhK8ZFRyV7nNLTaxDRs9XZ49qFskkrABuSq55Oa//Z"/>
          <p:cNvSpPr>
            <a:spLocks noChangeAspect="1" noChangeArrowheads="1"/>
          </p:cNvSpPr>
          <p:nvPr/>
        </p:nvSpPr>
        <p:spPr bwMode="auto">
          <a:xfrm>
            <a:off x="76200" y="-1952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pic>
        <p:nvPicPr>
          <p:cNvPr id="13319" name="Picture 16" descr="http://static.ddmcdn.com/gif/phishing-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6075" y="1905000"/>
            <a:ext cx="197326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324100"/>
            <a:ext cx="35306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Password Vulnerabilities</a:t>
            </a:r>
          </a:p>
        </p:txBody>
      </p:sp>
      <p:sp>
        <p:nvSpPr>
          <p:cNvPr id="15363" name="Rectangle 3"/>
          <p:cNvSpPr>
            <a:spLocks noGrp="1" noChangeArrowheads="1"/>
          </p:cNvSpPr>
          <p:nvPr>
            <p:ph idx="1"/>
          </p:nvPr>
        </p:nvSpPr>
        <p:spPr/>
        <p:txBody>
          <a:bodyPr/>
          <a:lstStyle/>
          <a:p>
            <a:pPr eaLnBrk="1" hangingPunct="1">
              <a:lnSpc>
                <a:spcPct val="90000"/>
              </a:lnSpc>
            </a:pPr>
            <a:r>
              <a:rPr lang="en-US" altLang="en-US" dirty="0">
                <a:solidFill>
                  <a:srgbClr val="0E0A99"/>
                </a:solidFill>
              </a:rPr>
              <a:t>offline</a:t>
            </a:r>
            <a:r>
              <a:rPr lang="en-US" altLang="en-US" dirty="0"/>
              <a:t> dictionary attack</a:t>
            </a:r>
          </a:p>
          <a:p>
            <a:pPr eaLnBrk="1" hangingPunct="1">
              <a:lnSpc>
                <a:spcPct val="90000"/>
              </a:lnSpc>
            </a:pPr>
            <a:r>
              <a:rPr lang="en-US" altLang="en-US" dirty="0">
                <a:solidFill>
                  <a:srgbClr val="0E0A99"/>
                </a:solidFill>
              </a:rPr>
              <a:t>specific</a:t>
            </a:r>
            <a:r>
              <a:rPr lang="en-US" altLang="en-US" dirty="0"/>
              <a:t> account attack</a:t>
            </a:r>
          </a:p>
          <a:p>
            <a:pPr eaLnBrk="1" hangingPunct="1">
              <a:lnSpc>
                <a:spcPct val="90000"/>
              </a:lnSpc>
            </a:pPr>
            <a:r>
              <a:rPr lang="en-US" altLang="en-US" dirty="0">
                <a:solidFill>
                  <a:srgbClr val="0E0A99"/>
                </a:solidFill>
              </a:rPr>
              <a:t>popular</a:t>
            </a:r>
            <a:r>
              <a:rPr lang="en-US" altLang="en-US" dirty="0"/>
              <a:t> password attack</a:t>
            </a:r>
          </a:p>
          <a:p>
            <a:pPr eaLnBrk="1" hangingPunct="1">
              <a:lnSpc>
                <a:spcPct val="90000"/>
              </a:lnSpc>
            </a:pPr>
            <a:r>
              <a:rPr lang="en-US" altLang="en-US" dirty="0"/>
              <a:t>workstation </a:t>
            </a:r>
            <a:r>
              <a:rPr lang="en-US" altLang="en-US" dirty="0">
                <a:solidFill>
                  <a:srgbClr val="0E0A99"/>
                </a:solidFill>
              </a:rPr>
              <a:t>hijacking</a:t>
            </a:r>
          </a:p>
          <a:p>
            <a:pPr eaLnBrk="1" hangingPunct="1">
              <a:lnSpc>
                <a:spcPct val="90000"/>
              </a:lnSpc>
            </a:pPr>
            <a:r>
              <a:rPr lang="en-US" altLang="en-US" dirty="0"/>
              <a:t>exploiting user </a:t>
            </a:r>
            <a:r>
              <a:rPr lang="en-US" altLang="en-US" dirty="0">
                <a:solidFill>
                  <a:srgbClr val="0E0A99"/>
                </a:solidFill>
              </a:rPr>
              <a:t>mistakes</a:t>
            </a:r>
          </a:p>
          <a:p>
            <a:pPr eaLnBrk="1" hangingPunct="1">
              <a:lnSpc>
                <a:spcPct val="90000"/>
              </a:lnSpc>
            </a:pPr>
            <a:r>
              <a:rPr lang="en-US" altLang="en-US" dirty="0"/>
              <a:t>exploiting password </a:t>
            </a:r>
            <a:r>
              <a:rPr lang="en-US" altLang="en-US" dirty="0">
                <a:solidFill>
                  <a:srgbClr val="0E0A99"/>
                </a:solidFill>
              </a:rPr>
              <a:t>reuse</a:t>
            </a:r>
          </a:p>
          <a:p>
            <a:pPr eaLnBrk="1" hangingPunct="1">
              <a:lnSpc>
                <a:spcPct val="90000"/>
              </a:lnSpc>
            </a:pPr>
            <a:r>
              <a:rPr lang="en-US" altLang="en-US" dirty="0"/>
              <a:t>insecure </a:t>
            </a:r>
            <a:r>
              <a:rPr lang="en-US" altLang="en-US" dirty="0">
                <a:solidFill>
                  <a:srgbClr val="0E0A99"/>
                </a:solidFill>
              </a:rPr>
              <a:t>transmission</a:t>
            </a:r>
          </a:p>
          <a:p>
            <a:pPr eaLnBrk="1" hangingPunct="1">
              <a:lnSpc>
                <a:spcPct val="90000"/>
              </a:lnSpc>
            </a:pPr>
            <a:r>
              <a:rPr lang="en-US" altLang="en-US" dirty="0"/>
              <a:t>……</a:t>
            </a: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16F40F-7A15-428A-9513-89C2398C82BD}" type="slidenum">
              <a:rPr lang="en-US" altLang="en-US" sz="1200" smtClean="0">
                <a:solidFill>
                  <a:srgbClr val="898989"/>
                </a:solidFill>
                <a:latin typeface="Arial" panose="020B0604020202020204" pitchFamily="34" charset="0"/>
              </a:rPr>
              <a:pPr>
                <a:spcBef>
                  <a:spcPct val="0"/>
                </a:spcBef>
                <a:buFontTx/>
                <a:buNone/>
              </a:pPr>
              <a:t>7</a:t>
            </a:fld>
            <a:endParaRPr lang="en-US" altLang="en-US" sz="1200">
              <a:solidFill>
                <a:srgbClr val="898989"/>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Countermeasures</a:t>
            </a:r>
          </a:p>
        </p:txBody>
      </p:sp>
      <p:sp>
        <p:nvSpPr>
          <p:cNvPr id="17411" name="Rectangle 3"/>
          <p:cNvSpPr>
            <a:spLocks noGrp="1" noChangeArrowheads="1"/>
          </p:cNvSpPr>
          <p:nvPr>
            <p:ph idx="1"/>
          </p:nvPr>
        </p:nvSpPr>
        <p:spPr>
          <a:xfrm>
            <a:off x="457200" y="1600200"/>
            <a:ext cx="8229600" cy="4997450"/>
          </a:xfrm>
        </p:spPr>
        <p:txBody>
          <a:bodyPr/>
          <a:lstStyle/>
          <a:p>
            <a:pPr eaLnBrk="1" hangingPunct="1">
              <a:lnSpc>
                <a:spcPct val="90000"/>
              </a:lnSpc>
            </a:pPr>
            <a:r>
              <a:rPr lang="en-US" altLang="en-US" dirty="0">
                <a:latin typeface="Times-Roman" charset="0"/>
              </a:rPr>
              <a:t>stop unauthorized access to </a:t>
            </a:r>
            <a:r>
              <a:rPr lang="en-US" altLang="en-US" dirty="0">
                <a:solidFill>
                  <a:srgbClr val="0E0A99"/>
                </a:solidFill>
                <a:latin typeface="Times-Roman" charset="0"/>
              </a:rPr>
              <a:t>password file</a:t>
            </a:r>
          </a:p>
          <a:p>
            <a:pPr eaLnBrk="1" hangingPunct="1">
              <a:lnSpc>
                <a:spcPct val="90000"/>
              </a:lnSpc>
            </a:pPr>
            <a:r>
              <a:rPr lang="en-US" altLang="en-US" dirty="0">
                <a:solidFill>
                  <a:srgbClr val="0E0A99"/>
                </a:solidFill>
                <a:latin typeface="Times-Roman" charset="0"/>
              </a:rPr>
              <a:t>intrusion detection </a:t>
            </a:r>
            <a:r>
              <a:rPr lang="en-US" altLang="en-US" dirty="0">
                <a:latin typeface="Times-Roman" charset="0"/>
              </a:rPr>
              <a:t>measures</a:t>
            </a:r>
          </a:p>
          <a:p>
            <a:pPr eaLnBrk="1" hangingPunct="1">
              <a:lnSpc>
                <a:spcPct val="90000"/>
              </a:lnSpc>
            </a:pPr>
            <a:r>
              <a:rPr lang="en-US" altLang="en-US" dirty="0">
                <a:latin typeface="Times-Roman" charset="0"/>
              </a:rPr>
              <a:t>account </a:t>
            </a:r>
            <a:r>
              <a:rPr lang="en-US" altLang="en-US" dirty="0">
                <a:solidFill>
                  <a:srgbClr val="0E0A99"/>
                </a:solidFill>
                <a:latin typeface="Times-Roman" charset="0"/>
              </a:rPr>
              <a:t>lockout</a:t>
            </a:r>
            <a:r>
              <a:rPr lang="en-US" altLang="en-US" dirty="0">
                <a:latin typeface="Times-Roman" charset="0"/>
              </a:rPr>
              <a:t> mechanisms</a:t>
            </a:r>
          </a:p>
          <a:p>
            <a:pPr eaLnBrk="1" hangingPunct="1">
              <a:lnSpc>
                <a:spcPct val="90000"/>
              </a:lnSpc>
            </a:pPr>
            <a:r>
              <a:rPr lang="en-US" altLang="en-US" dirty="0">
                <a:latin typeface="Times-Roman" charset="0"/>
              </a:rPr>
              <a:t>training &amp; enforcement of </a:t>
            </a:r>
            <a:r>
              <a:rPr lang="en-US" altLang="en-US" dirty="0">
                <a:solidFill>
                  <a:srgbClr val="0E0A99"/>
                </a:solidFill>
                <a:latin typeface="Times-Roman" charset="0"/>
              </a:rPr>
              <a:t>policies</a:t>
            </a:r>
          </a:p>
          <a:p>
            <a:pPr eaLnBrk="1" hangingPunct="1">
              <a:lnSpc>
                <a:spcPct val="90000"/>
              </a:lnSpc>
            </a:pPr>
            <a:r>
              <a:rPr lang="en-US" altLang="en-US" dirty="0">
                <a:latin typeface="Times-Roman" charset="0"/>
              </a:rPr>
              <a:t>automatic workstation </a:t>
            </a:r>
            <a:r>
              <a:rPr lang="en-US" altLang="en-US" dirty="0">
                <a:solidFill>
                  <a:srgbClr val="0E0A99"/>
                </a:solidFill>
                <a:latin typeface="Times-Roman" charset="0"/>
              </a:rPr>
              <a:t>logout</a:t>
            </a:r>
          </a:p>
          <a:p>
            <a:pPr eaLnBrk="1" hangingPunct="1">
              <a:lnSpc>
                <a:spcPct val="90000"/>
              </a:lnSpc>
            </a:pPr>
            <a:r>
              <a:rPr lang="en-US" altLang="en-US" dirty="0">
                <a:solidFill>
                  <a:srgbClr val="0E0A99"/>
                </a:solidFill>
                <a:latin typeface="Times-Roman" charset="0"/>
              </a:rPr>
              <a:t>encrypted</a:t>
            </a:r>
            <a:r>
              <a:rPr lang="en-US" altLang="en-US" dirty="0">
                <a:latin typeface="Times-Roman" charset="0"/>
              </a:rPr>
              <a:t> network links</a:t>
            </a:r>
          </a:p>
          <a:p>
            <a:pPr eaLnBrk="1" hangingPunct="1">
              <a:lnSpc>
                <a:spcPct val="90000"/>
              </a:lnSpc>
            </a:pPr>
            <a:r>
              <a:rPr lang="en-US" altLang="en-US" dirty="0">
                <a:latin typeface="Times-Roman" charset="0"/>
              </a:rPr>
              <a:t>……</a:t>
            </a:r>
          </a:p>
        </p:txBody>
      </p:sp>
      <p:sp>
        <p:nvSpPr>
          <p:cNvPr id="174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7E631F-7373-4BDA-9102-F8B9A8728386}" type="slidenum">
              <a:rPr lang="en-US" altLang="en-US" sz="1200" smtClean="0">
                <a:solidFill>
                  <a:srgbClr val="898989"/>
                </a:solidFill>
                <a:latin typeface="Arial" panose="020B0604020202020204" pitchFamily="34" charset="0"/>
              </a:rPr>
              <a:pPr>
                <a:spcBef>
                  <a:spcPct val="0"/>
                </a:spcBef>
                <a:buFontTx/>
                <a:buNone/>
              </a:pPr>
              <a:t>8</a:t>
            </a:fld>
            <a:endParaRPr lang="en-US" altLang="en-US" sz="1200">
              <a:solidFill>
                <a:srgbClr val="898989"/>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1150" y="333375"/>
            <a:ext cx="8604250" cy="885825"/>
          </a:xfrm>
        </p:spPr>
        <p:txBody>
          <a:bodyPr>
            <a:normAutofit fontScale="90000"/>
          </a:bodyPr>
          <a:lstStyle/>
          <a:p>
            <a:pPr eaLnBrk="1" hangingPunct="1">
              <a:defRPr/>
            </a:pPr>
            <a:r>
              <a:rPr lang="en-US" altLang="en-US" sz="4000" dirty="0"/>
              <a:t>Use of Hashed Passwords at the Server-Side</a:t>
            </a:r>
          </a:p>
        </p:txBody>
      </p:sp>
      <p:sp>
        <p:nvSpPr>
          <p:cNvPr id="194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38C170-6B91-42E8-9EF1-506A42110C1E}" type="slidenum">
              <a:rPr lang="en-US" altLang="en-US" sz="1200" smtClean="0">
                <a:solidFill>
                  <a:srgbClr val="898989"/>
                </a:solidFill>
                <a:latin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endParaRPr>
          </a:p>
        </p:txBody>
      </p:sp>
      <p:pic>
        <p:nvPicPr>
          <p:cNvPr id="1946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459898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5132388" y="3733800"/>
            <a:ext cx="37211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latin typeface="Arial" panose="020B0604020202020204" pitchFamily="34" charset="0"/>
              </a:rPr>
              <a:t>In 2012, Yahoo Hack Leaks 453,000 Passwords of Yahoo Voices Users; </a:t>
            </a:r>
            <a:r>
              <a:rPr lang="en-US" altLang="en-US" sz="2000" b="1">
                <a:latin typeface="Arial" panose="020B0604020202020204" pitchFamily="34" charset="0"/>
              </a:rPr>
              <a:t>Not even hashed</a:t>
            </a:r>
            <a:r>
              <a:rPr lang="en-US" altLang="en-US" sz="2000">
                <a:latin typeface="Arial" panose="020B0604020202020204" pitchFamily="34" charset="0"/>
              </a:rPr>
              <a:t>!</a:t>
            </a:r>
          </a:p>
          <a:p>
            <a:pPr>
              <a:spcBef>
                <a:spcPct val="0"/>
              </a:spcBef>
              <a:buFontTx/>
              <a:buNone/>
            </a:pPr>
            <a:br>
              <a:rPr lang="en-US" altLang="en-US" sz="2000">
                <a:latin typeface="Arial" panose="020B0604020202020204" pitchFamily="34" charset="0"/>
              </a:rPr>
            </a:br>
            <a:r>
              <a:rPr lang="en-US" altLang="en-US" sz="2000">
                <a:latin typeface="Arial" panose="020B0604020202020204" pitchFamily="34" charset="0"/>
              </a:rPr>
              <a:t>In 2012, 6.5 million </a:t>
            </a:r>
            <a:r>
              <a:rPr lang="en-US" altLang="en-US" sz="2000" b="1">
                <a:latin typeface="Arial" panose="020B0604020202020204" pitchFamily="34" charset="0"/>
              </a:rPr>
              <a:t>unsalted</a:t>
            </a:r>
            <a:r>
              <a:rPr lang="en-US" altLang="en-US" sz="2000">
                <a:latin typeface="Arial" panose="020B0604020202020204" pitchFamily="34" charset="0"/>
              </a:rPr>
              <a:t> </a:t>
            </a:r>
            <a:r>
              <a:rPr lang="en-US" altLang="en-US" sz="2000" b="1">
                <a:latin typeface="Arial" panose="020B0604020202020204" pitchFamily="34" charset="0"/>
              </a:rPr>
              <a:t>SHA1</a:t>
            </a:r>
            <a:r>
              <a:rPr lang="en-US" altLang="en-US" sz="2000">
                <a:latin typeface="Arial" panose="020B0604020202020204" pitchFamily="34" charset="0"/>
              </a:rPr>
              <a:t> hashed LinkedIn passwords have appeared in the criminal underground. </a:t>
            </a:r>
          </a:p>
        </p:txBody>
      </p:sp>
      <p:sp>
        <p:nvSpPr>
          <p:cNvPr id="6" name="Rectangle 5"/>
          <p:cNvSpPr>
            <a:spLocks noChangeArrowheads="1"/>
          </p:cNvSpPr>
          <p:nvPr/>
        </p:nvSpPr>
        <p:spPr bwMode="auto">
          <a:xfrm>
            <a:off x="4343400" y="1117600"/>
            <a:ext cx="464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latin typeface="Arial" panose="020B0604020202020204" pitchFamily="34" charset="0"/>
              </a:rPr>
              <a:t>Linux password files:</a:t>
            </a:r>
          </a:p>
          <a:p>
            <a:pPr>
              <a:spcBef>
                <a:spcPct val="0"/>
              </a:spcBef>
              <a:buFontTx/>
              <a:buNone/>
            </a:pPr>
            <a:r>
              <a:rPr lang="en-US" altLang="en-US" sz="2000" dirty="0">
                <a:latin typeface="Arial" panose="020B0604020202020204" pitchFamily="34" charset="0"/>
              </a:rPr>
              <a:t>/</a:t>
            </a:r>
            <a:r>
              <a:rPr lang="en-US" altLang="en-US" sz="2000" dirty="0" err="1">
                <a:latin typeface="Arial" panose="020B0604020202020204" pitchFamily="34" charset="0"/>
              </a:rPr>
              <a:t>etc</a:t>
            </a:r>
            <a:r>
              <a:rPr lang="en-US" altLang="en-US" sz="2000" dirty="0">
                <a:latin typeface="Arial" panose="020B0604020202020204" pitchFamily="34" charset="0"/>
              </a:rPr>
              <a:t>/</a:t>
            </a:r>
            <a:r>
              <a:rPr lang="en-US" altLang="en-US" sz="2000" dirty="0" err="1">
                <a:latin typeface="Arial" panose="020B0604020202020204" pitchFamily="34" charset="0"/>
              </a:rPr>
              <a:t>passwd</a:t>
            </a:r>
            <a:endParaRPr lang="en-US" altLang="en-US" sz="2000" dirty="0">
              <a:latin typeface="Arial" panose="020B0604020202020204" pitchFamily="34" charset="0"/>
            </a:endParaRPr>
          </a:p>
          <a:p>
            <a:pPr>
              <a:spcBef>
                <a:spcPct val="0"/>
              </a:spcBef>
              <a:buFontTx/>
              <a:buNone/>
            </a:pPr>
            <a:r>
              <a:rPr lang="en-US" altLang="en-US" sz="1600" dirty="0">
                <a:latin typeface="Arial" panose="020B0604020202020204" pitchFamily="34" charset="0"/>
              </a:rPr>
              <a:t>smithj:</a:t>
            </a:r>
            <a:r>
              <a:rPr lang="en-US" altLang="en-US" sz="1600" b="1" dirty="0">
                <a:solidFill>
                  <a:srgbClr val="000099"/>
                </a:solidFill>
                <a:latin typeface="Arial" panose="020B0604020202020204" pitchFamily="34" charset="0"/>
              </a:rPr>
              <a:t>x</a:t>
            </a:r>
            <a:r>
              <a:rPr lang="en-US" altLang="en-US" sz="1600" dirty="0">
                <a:latin typeface="Arial" panose="020B0604020202020204" pitchFamily="34" charset="0"/>
              </a:rPr>
              <a:t>:561:561:Joe Smith:/home/</a:t>
            </a:r>
            <a:r>
              <a:rPr lang="en-US" altLang="en-US" sz="1600" dirty="0" err="1">
                <a:latin typeface="Arial" panose="020B0604020202020204" pitchFamily="34" charset="0"/>
              </a:rPr>
              <a:t>smithj</a:t>
            </a:r>
            <a:r>
              <a:rPr lang="en-US" altLang="en-US" sz="1600" dirty="0">
                <a:latin typeface="Arial" panose="020B0604020202020204" pitchFamily="34" charset="0"/>
              </a:rPr>
              <a:t>:/bin/bash</a:t>
            </a:r>
          </a:p>
          <a:p>
            <a:pPr>
              <a:spcBef>
                <a:spcPct val="0"/>
              </a:spcBef>
              <a:buFontTx/>
              <a:buNone/>
            </a:pPr>
            <a:endParaRPr lang="en-US" altLang="en-US" sz="2000" dirty="0">
              <a:latin typeface="Arial" panose="020B0604020202020204" pitchFamily="34" charset="0"/>
            </a:endParaRPr>
          </a:p>
          <a:p>
            <a:pPr>
              <a:spcBef>
                <a:spcPct val="0"/>
              </a:spcBef>
              <a:buFontTx/>
              <a:buNone/>
            </a:pPr>
            <a:r>
              <a:rPr lang="en-US" altLang="en-US" sz="2000" dirty="0">
                <a:latin typeface="Arial" panose="020B0604020202020204" pitchFamily="34" charset="0"/>
              </a:rPr>
              <a:t>/</a:t>
            </a:r>
            <a:r>
              <a:rPr lang="en-US" altLang="en-US" sz="2000" dirty="0" err="1">
                <a:latin typeface="Arial" panose="020B0604020202020204" pitchFamily="34" charset="0"/>
              </a:rPr>
              <a:t>etc</a:t>
            </a:r>
            <a:r>
              <a:rPr lang="en-US" altLang="en-US" sz="2000" dirty="0">
                <a:latin typeface="Arial" panose="020B0604020202020204" pitchFamily="34" charset="0"/>
              </a:rPr>
              <a:t>/shadow</a:t>
            </a:r>
          </a:p>
          <a:p>
            <a:pPr>
              <a:spcBef>
                <a:spcPct val="0"/>
              </a:spcBef>
              <a:buFontTx/>
              <a:buNone/>
            </a:pPr>
            <a:r>
              <a:rPr lang="en-US" altLang="en-US" sz="1600" dirty="0" err="1">
                <a:latin typeface="Arial" panose="020B0604020202020204" pitchFamily="34" charset="0"/>
              </a:rPr>
              <a:t>smithj</a:t>
            </a:r>
            <a:r>
              <a:rPr lang="en-US" altLang="en-US" sz="1600" dirty="0">
                <a:latin typeface="Arial" panose="020B0604020202020204" pitchFamily="34" charset="0"/>
              </a:rPr>
              <a:t>:</a:t>
            </a:r>
            <a:r>
              <a:rPr lang="en-US" altLang="en-US" sz="1600" b="1" dirty="0">
                <a:latin typeface="Arial" panose="020B0604020202020204" pitchFamily="34" charset="0"/>
              </a:rPr>
              <a:t>$</a:t>
            </a:r>
            <a:r>
              <a:rPr lang="en-US" altLang="en-US" sz="1600" b="1" dirty="0">
                <a:solidFill>
                  <a:srgbClr val="000099"/>
                </a:solidFill>
                <a:latin typeface="Arial" panose="020B0604020202020204" pitchFamily="34" charset="0"/>
              </a:rPr>
              <a:t>6</a:t>
            </a:r>
            <a:r>
              <a:rPr lang="en-US" altLang="en-US" sz="1600" b="1" dirty="0">
                <a:latin typeface="Arial" panose="020B0604020202020204" pitchFamily="34" charset="0"/>
              </a:rPr>
              <a:t>$</a:t>
            </a:r>
            <a:r>
              <a:rPr lang="en-US" altLang="en-US" sz="1600" b="1" dirty="0">
                <a:solidFill>
                  <a:srgbClr val="000099"/>
                </a:solidFill>
                <a:latin typeface="Arial" panose="020B0604020202020204" pitchFamily="34" charset="0"/>
              </a:rPr>
              <a:t>QR3drPrQ</a:t>
            </a:r>
            <a:r>
              <a:rPr lang="en-US" altLang="en-US" sz="1600" b="1" dirty="0">
                <a:latin typeface="Arial" panose="020B0604020202020204" pitchFamily="34" charset="0"/>
              </a:rPr>
              <a:t>$</a:t>
            </a:r>
            <a:r>
              <a:rPr lang="en-US" altLang="en-US" sz="1600" b="1" dirty="0">
                <a:solidFill>
                  <a:srgbClr val="000099"/>
                </a:solidFill>
                <a:latin typeface="Arial" panose="020B0604020202020204" pitchFamily="34" charset="0"/>
              </a:rPr>
              <a:t>JLolPKyiVuXvea1F2IpbPx9F9PEV0s/IGcNCpm6ZrBA6AFDvwHPQG7EsTQHuUqxfCvlsuKRb.O7w5RLPyj8nS/</a:t>
            </a:r>
            <a:r>
              <a:rPr lang="en-US" altLang="en-US" sz="1600" dirty="0">
                <a:latin typeface="Arial" panose="020B0604020202020204" pitchFamily="34" charset="0"/>
              </a:rPr>
              <a:t>:15119:0:99999:7:::</a:t>
            </a:r>
            <a:endParaRPr lang="en-US" altLang="en-US"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1631</TotalTime>
  <Words>5188</Words>
  <Application>Microsoft Macintosh PowerPoint</Application>
  <PresentationFormat>On-screen Show (4:3)</PresentationFormat>
  <Paragraphs>331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ＭＳ Ｐゴシック</vt:lpstr>
      <vt:lpstr>新細明體</vt:lpstr>
      <vt:lpstr>Arial</vt:lpstr>
      <vt:lpstr>Calibri</vt:lpstr>
      <vt:lpstr>Times</vt:lpstr>
      <vt:lpstr>Times New Roman</vt:lpstr>
      <vt:lpstr>Times-Roman</vt:lpstr>
      <vt:lpstr>Wingdings</vt:lpstr>
      <vt:lpstr>Office Theme</vt:lpstr>
      <vt:lpstr>CSCI 475/585 Information Security and Privacy  Fall 2019</vt:lpstr>
      <vt:lpstr>RFC 4949</vt:lpstr>
      <vt:lpstr>Authentication Process</vt:lpstr>
      <vt:lpstr>Means of User Authentication </vt:lpstr>
      <vt:lpstr>Text Passwords: the Dominant Position in Online User Authentication [1]</vt:lpstr>
      <vt:lpstr>Password Security Problems -critical, long-standing, and challenging</vt:lpstr>
      <vt:lpstr>Password Vulnerabilities</vt:lpstr>
      <vt:lpstr>Countermeasures</vt:lpstr>
      <vt:lpstr>Use of Hashed Passwords at the Server-Side</vt:lpstr>
      <vt:lpstr>Password Cracking Approaches</vt:lpstr>
      <vt:lpstr>Password File Access Control</vt:lpstr>
      <vt:lpstr>Using Better Passwords</vt:lpstr>
      <vt:lpstr>Reactive Password Checking </vt:lpstr>
      <vt:lpstr>Proactive Password Checking</vt:lpstr>
      <vt:lpstr>Some Other Popular Solutions</vt:lpstr>
      <vt:lpstr>PwdHash (Ross, B., Jackson, C., Miyake, N., Boneh, D., Mitchell, J.C.: Stronger password authentication using browser extensions. In: Proc. of the USENIX Security Symposium, 2005)</vt:lpstr>
      <vt:lpstr>Biometric Authentication </vt:lpstr>
      <vt:lpstr>Operation of a Biometric System</vt:lpstr>
      <vt:lpstr>Biometric Accuracy</vt:lpstr>
      <vt:lpstr>Biometric Accuracy</vt:lpstr>
      <vt:lpstr>Kerberos</vt:lpstr>
      <vt:lpstr>Kerberos Requirements</vt:lpstr>
      <vt:lpstr>Actions in Kerberos v4</vt:lpstr>
      <vt:lpstr>PowerPoint Presentation</vt:lpstr>
      <vt:lpstr>Two Grant Types of OAuth 2.0 (Figure 2 from the paper “OAuth Demystified for Mobile Application Developers”, CCS 2014)</vt:lpstr>
      <vt:lpstr>Summary</vt:lpstr>
    </vt:vector>
  </TitlesOfParts>
  <Manager/>
  <Company>Computer Science,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3 Lecture Overheads</dc:subject>
  <dc:creator>Dr Lawrie Brown</dc:creator>
  <cp:keywords/>
  <dc:description/>
  <cp:lastModifiedBy>Chuan Yue</cp:lastModifiedBy>
  <cp:revision>138</cp:revision>
  <dcterms:created xsi:type="dcterms:W3CDTF">2002-03-28T02:06:54Z</dcterms:created>
  <dcterms:modified xsi:type="dcterms:W3CDTF">2019-08-17T22:58:28Z</dcterms:modified>
  <cp:category/>
</cp:coreProperties>
</file>