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360" r:id="rId2"/>
    <p:sldId id="359" r:id="rId3"/>
    <p:sldId id="363" r:id="rId4"/>
    <p:sldId id="387" r:id="rId5"/>
    <p:sldId id="388" r:id="rId6"/>
    <p:sldId id="373" r:id="rId7"/>
    <p:sldId id="375" r:id="rId8"/>
    <p:sldId id="365" r:id="rId9"/>
    <p:sldId id="366" r:id="rId10"/>
    <p:sldId id="367" r:id="rId11"/>
    <p:sldId id="377" r:id="rId12"/>
    <p:sldId id="376" r:id="rId13"/>
    <p:sldId id="368" r:id="rId14"/>
    <p:sldId id="378" r:id="rId15"/>
    <p:sldId id="382" r:id="rId16"/>
    <p:sldId id="379" r:id="rId17"/>
    <p:sldId id="389" r:id="rId18"/>
    <p:sldId id="380" r:id="rId19"/>
    <p:sldId id="370" r:id="rId20"/>
    <p:sldId id="371" r:id="rId21"/>
    <p:sldId id="385" r:id="rId22"/>
    <p:sldId id="383" r:id="rId23"/>
    <p:sldId id="386" r:id="rId24"/>
    <p:sldId id="372" r:id="rId25"/>
    <p:sldId id="362" r:id="rId26"/>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E0A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62037" autoAdjust="0"/>
  </p:normalViewPr>
  <p:slideViewPr>
    <p:cSldViewPr>
      <p:cViewPr varScale="1">
        <p:scale>
          <a:sx n="129" d="100"/>
          <a:sy n="129" d="100"/>
        </p:scale>
        <p:origin x="45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02B52-386E-404E-BE82-D495676AFFC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6B5FDE-1B8C-8649-9529-DD99DF67A8E4}">
      <dgm:prSet/>
      <dgm:spPr/>
      <dgm:t>
        <a:bodyPr/>
        <a:lstStyle/>
        <a:p>
          <a:pPr rtl="0"/>
          <a:r>
            <a:rPr lang="en-US" dirty="0"/>
            <a:t>Subject</a:t>
          </a:r>
        </a:p>
      </dgm:t>
    </dgm:pt>
    <dgm:pt modelId="{54DFA7A9-43C6-764B-9A42-55F30C2E113C}" type="parTrans" cxnId="{41DB8314-E9C4-D246-BE16-E7C74BFC36F9}">
      <dgm:prSet/>
      <dgm:spPr/>
      <dgm:t>
        <a:bodyPr/>
        <a:lstStyle/>
        <a:p>
          <a:endParaRPr lang="en-US"/>
        </a:p>
      </dgm:t>
    </dgm:pt>
    <dgm:pt modelId="{2E413553-9B7D-0E45-A864-0197CA9212A5}" type="sibTrans" cxnId="{41DB8314-E9C4-D246-BE16-E7C74BFC36F9}">
      <dgm:prSet/>
      <dgm:spPr/>
      <dgm:t>
        <a:bodyPr/>
        <a:lstStyle/>
        <a:p>
          <a:endParaRPr lang="en-US"/>
        </a:p>
      </dgm:t>
    </dgm:pt>
    <dgm:pt modelId="{11AAFE74-1611-454E-A274-238D429D6D26}">
      <dgm:prSet custT="1"/>
      <dgm:spPr/>
      <dgm:t>
        <a:bodyPr/>
        <a:lstStyle/>
        <a:p>
          <a:pPr rtl="0"/>
          <a:r>
            <a:rPr lang="en-US" sz="1800" dirty="0">
              <a:latin typeface="+mj-lt"/>
            </a:rPr>
            <a:t>An entity capable of accessing objects</a:t>
          </a:r>
        </a:p>
      </dgm:t>
    </dgm:pt>
    <dgm:pt modelId="{885CD814-982B-294D-A8BB-ECB3FB4987FE}" type="parTrans" cxnId="{3E4B0AC8-FFE9-7D40-83F7-35E76B3BD862}">
      <dgm:prSet/>
      <dgm:spPr/>
      <dgm:t>
        <a:bodyPr/>
        <a:lstStyle/>
        <a:p>
          <a:endParaRPr lang="en-US"/>
        </a:p>
      </dgm:t>
    </dgm:pt>
    <dgm:pt modelId="{32406191-90F7-9E46-84AA-919C12F2A5F4}" type="sibTrans" cxnId="{3E4B0AC8-FFE9-7D40-83F7-35E76B3BD862}">
      <dgm:prSet/>
      <dgm:spPr/>
      <dgm:t>
        <a:bodyPr/>
        <a:lstStyle/>
        <a:p>
          <a:endParaRPr lang="en-US"/>
        </a:p>
      </dgm:t>
    </dgm:pt>
    <dgm:pt modelId="{87354C1B-6753-C742-88E6-2749AB4236A5}">
      <dgm:prSet custT="1"/>
      <dgm:spPr/>
      <dgm:t>
        <a:bodyPr/>
        <a:lstStyle/>
        <a:p>
          <a:pPr rtl="0"/>
          <a:r>
            <a:rPr lang="en-US" sz="1800" dirty="0">
              <a:latin typeface="+mj-lt"/>
            </a:rPr>
            <a:t>Three classes</a:t>
          </a:r>
        </a:p>
      </dgm:t>
    </dgm:pt>
    <dgm:pt modelId="{9B05CFFA-1A00-004B-9027-D05639CE2E4B}" type="parTrans" cxnId="{C9C873C4-8115-2C41-8518-58B5D62A71BE}">
      <dgm:prSet/>
      <dgm:spPr/>
      <dgm:t>
        <a:bodyPr/>
        <a:lstStyle/>
        <a:p>
          <a:endParaRPr lang="en-US"/>
        </a:p>
      </dgm:t>
    </dgm:pt>
    <dgm:pt modelId="{837B8399-3DD3-6D4F-A218-BD13AEFC7C99}" type="sibTrans" cxnId="{C9C873C4-8115-2C41-8518-58B5D62A71BE}">
      <dgm:prSet/>
      <dgm:spPr/>
      <dgm:t>
        <a:bodyPr/>
        <a:lstStyle/>
        <a:p>
          <a:endParaRPr lang="en-US"/>
        </a:p>
      </dgm:t>
    </dgm:pt>
    <dgm:pt modelId="{E7C074B8-C177-2F4F-A60A-C7DB914904FB}">
      <dgm:prSet custT="1"/>
      <dgm:spPr/>
      <dgm:t>
        <a:bodyPr/>
        <a:lstStyle/>
        <a:p>
          <a:pPr rtl="0"/>
          <a:r>
            <a:rPr lang="en-US" sz="1600" dirty="0">
              <a:latin typeface="+mj-lt"/>
            </a:rPr>
            <a:t>Owner</a:t>
          </a:r>
        </a:p>
      </dgm:t>
    </dgm:pt>
    <dgm:pt modelId="{40C6DD54-1788-5942-908A-630ED4C43B10}" type="parTrans" cxnId="{6E436FB4-9578-544F-8581-6A1A2AE012FA}">
      <dgm:prSet/>
      <dgm:spPr/>
      <dgm:t>
        <a:bodyPr/>
        <a:lstStyle/>
        <a:p>
          <a:endParaRPr lang="en-US"/>
        </a:p>
      </dgm:t>
    </dgm:pt>
    <dgm:pt modelId="{E55B0399-F0D7-284A-A14C-BFA89374610D}" type="sibTrans" cxnId="{6E436FB4-9578-544F-8581-6A1A2AE012FA}">
      <dgm:prSet/>
      <dgm:spPr/>
      <dgm:t>
        <a:bodyPr/>
        <a:lstStyle/>
        <a:p>
          <a:endParaRPr lang="en-US"/>
        </a:p>
      </dgm:t>
    </dgm:pt>
    <dgm:pt modelId="{DD2EF354-602C-6E46-B9C1-93D8A00B1813}">
      <dgm:prSet custT="1"/>
      <dgm:spPr/>
      <dgm:t>
        <a:bodyPr/>
        <a:lstStyle/>
        <a:p>
          <a:pPr rtl="0"/>
          <a:r>
            <a:rPr lang="en-US" sz="1600" dirty="0">
              <a:latin typeface="+mj-lt"/>
            </a:rPr>
            <a:t>Group</a:t>
          </a:r>
        </a:p>
      </dgm:t>
    </dgm:pt>
    <dgm:pt modelId="{DBACAF61-96D2-0B46-BC84-7D44B6894273}" type="parTrans" cxnId="{408785A0-8335-5A4F-9694-9A82B2D0B8C3}">
      <dgm:prSet/>
      <dgm:spPr/>
      <dgm:t>
        <a:bodyPr/>
        <a:lstStyle/>
        <a:p>
          <a:endParaRPr lang="en-US"/>
        </a:p>
      </dgm:t>
    </dgm:pt>
    <dgm:pt modelId="{32ED3F57-D6B5-894B-8936-E183F5720F36}" type="sibTrans" cxnId="{408785A0-8335-5A4F-9694-9A82B2D0B8C3}">
      <dgm:prSet/>
      <dgm:spPr/>
      <dgm:t>
        <a:bodyPr/>
        <a:lstStyle/>
        <a:p>
          <a:endParaRPr lang="en-US"/>
        </a:p>
      </dgm:t>
    </dgm:pt>
    <dgm:pt modelId="{E2D0BC85-DBA5-5545-901B-2FB5F17E1DA6}">
      <dgm:prSet custT="1"/>
      <dgm:spPr/>
      <dgm:t>
        <a:bodyPr/>
        <a:lstStyle/>
        <a:p>
          <a:pPr rtl="0"/>
          <a:r>
            <a:rPr lang="en-US" sz="1600" dirty="0">
              <a:latin typeface="+mj-lt"/>
            </a:rPr>
            <a:t>World </a:t>
          </a:r>
        </a:p>
      </dgm:t>
    </dgm:pt>
    <dgm:pt modelId="{338FFBBD-BAA1-DA47-BCD6-832891D81163}" type="parTrans" cxnId="{80E8EFA1-D763-834F-9F61-5CC82224A9B4}">
      <dgm:prSet/>
      <dgm:spPr/>
      <dgm:t>
        <a:bodyPr/>
        <a:lstStyle/>
        <a:p>
          <a:endParaRPr lang="en-US"/>
        </a:p>
      </dgm:t>
    </dgm:pt>
    <dgm:pt modelId="{7E48BBBD-B50C-2040-A0BA-68144536DCFF}" type="sibTrans" cxnId="{80E8EFA1-D763-834F-9F61-5CC82224A9B4}">
      <dgm:prSet/>
      <dgm:spPr/>
      <dgm:t>
        <a:bodyPr/>
        <a:lstStyle/>
        <a:p>
          <a:endParaRPr lang="en-US"/>
        </a:p>
      </dgm:t>
    </dgm:pt>
    <dgm:pt modelId="{B4049728-E96E-6842-BE9D-FB3A9AD162B1}">
      <dgm:prSet/>
      <dgm:spPr/>
      <dgm:t>
        <a:bodyPr/>
        <a:lstStyle/>
        <a:p>
          <a:pPr rtl="0"/>
          <a:r>
            <a:rPr lang="en-US" dirty="0"/>
            <a:t>Object</a:t>
          </a:r>
        </a:p>
      </dgm:t>
    </dgm:pt>
    <dgm:pt modelId="{D2BBAED2-6D04-724F-977D-ABAF7A177AD2}" type="parTrans" cxnId="{616FD14F-546D-394F-BD5C-40FF5EAD9A9E}">
      <dgm:prSet/>
      <dgm:spPr/>
      <dgm:t>
        <a:bodyPr/>
        <a:lstStyle/>
        <a:p>
          <a:endParaRPr lang="en-US"/>
        </a:p>
      </dgm:t>
    </dgm:pt>
    <dgm:pt modelId="{8B9292EB-D04C-264C-B69C-74C6F5EDA427}" type="sibTrans" cxnId="{616FD14F-546D-394F-BD5C-40FF5EAD9A9E}">
      <dgm:prSet/>
      <dgm:spPr/>
      <dgm:t>
        <a:bodyPr/>
        <a:lstStyle/>
        <a:p>
          <a:endParaRPr lang="en-US"/>
        </a:p>
      </dgm:t>
    </dgm:pt>
    <dgm:pt modelId="{4984516E-24CA-504C-9742-C8C701E01755}">
      <dgm:prSet custT="1"/>
      <dgm:spPr/>
      <dgm:t>
        <a:bodyPr/>
        <a:lstStyle/>
        <a:p>
          <a:pPr rtl="0"/>
          <a:r>
            <a:rPr lang="en-US" sz="1800" dirty="0">
              <a:latin typeface="+mj-lt"/>
            </a:rPr>
            <a:t>A resource to which access is controlled</a:t>
          </a:r>
        </a:p>
      </dgm:t>
    </dgm:pt>
    <dgm:pt modelId="{C5EB2781-6404-664E-AA68-A873DA37E96A}" type="parTrans" cxnId="{1D5DAD39-028F-094B-8564-1F139442A40F}">
      <dgm:prSet/>
      <dgm:spPr/>
      <dgm:t>
        <a:bodyPr/>
        <a:lstStyle/>
        <a:p>
          <a:endParaRPr lang="en-US"/>
        </a:p>
      </dgm:t>
    </dgm:pt>
    <dgm:pt modelId="{2EE0F926-F75D-6C46-B090-C94B6E9D5515}" type="sibTrans" cxnId="{1D5DAD39-028F-094B-8564-1F139442A40F}">
      <dgm:prSet/>
      <dgm:spPr/>
      <dgm:t>
        <a:bodyPr/>
        <a:lstStyle/>
        <a:p>
          <a:endParaRPr lang="en-US"/>
        </a:p>
      </dgm:t>
    </dgm:pt>
    <dgm:pt modelId="{9A794CDC-2CEE-3E4F-9B30-053B7CC6291C}">
      <dgm:prSet custT="1"/>
      <dgm:spPr/>
      <dgm:t>
        <a:bodyPr/>
        <a:lstStyle/>
        <a:p>
          <a:pPr rtl="0"/>
          <a:r>
            <a:rPr lang="en-US" sz="1600" dirty="0">
              <a:latin typeface="+mj-lt"/>
            </a:rPr>
            <a:t>Entity used to contain and/or receive information, number and type depend on environment </a:t>
          </a:r>
        </a:p>
      </dgm:t>
    </dgm:pt>
    <dgm:pt modelId="{8191F20F-A952-CD41-9A80-21149E7F6EB1}" type="parTrans" cxnId="{A8529722-4798-084A-BCD2-6500D547C44B}">
      <dgm:prSet/>
      <dgm:spPr/>
      <dgm:t>
        <a:bodyPr/>
        <a:lstStyle/>
        <a:p>
          <a:endParaRPr lang="en-US"/>
        </a:p>
      </dgm:t>
    </dgm:pt>
    <dgm:pt modelId="{F4366696-690E-9E42-97E1-AB950252A82B}" type="sibTrans" cxnId="{A8529722-4798-084A-BCD2-6500D547C44B}">
      <dgm:prSet/>
      <dgm:spPr/>
      <dgm:t>
        <a:bodyPr/>
        <a:lstStyle/>
        <a:p>
          <a:endParaRPr lang="en-US"/>
        </a:p>
      </dgm:t>
    </dgm:pt>
    <dgm:pt modelId="{91F4008A-17C0-D54B-99DB-5D6DAED7E29A}">
      <dgm:prSet/>
      <dgm:spPr/>
      <dgm:t>
        <a:bodyPr/>
        <a:lstStyle/>
        <a:p>
          <a:pPr rtl="0"/>
          <a:r>
            <a:rPr lang="en-US" dirty="0"/>
            <a:t>Access right</a:t>
          </a:r>
        </a:p>
      </dgm:t>
    </dgm:pt>
    <dgm:pt modelId="{975E9E39-3E46-2B45-B13C-D62A712A56B3}" type="parTrans" cxnId="{AEBBFA34-3839-6A4C-9A78-1AFE2C3B2882}">
      <dgm:prSet/>
      <dgm:spPr/>
      <dgm:t>
        <a:bodyPr/>
        <a:lstStyle/>
        <a:p>
          <a:endParaRPr lang="en-US"/>
        </a:p>
      </dgm:t>
    </dgm:pt>
    <dgm:pt modelId="{93AD40CB-21FF-D240-AB05-AB7FFE73CD75}" type="sibTrans" cxnId="{AEBBFA34-3839-6A4C-9A78-1AFE2C3B2882}">
      <dgm:prSet/>
      <dgm:spPr/>
      <dgm:t>
        <a:bodyPr/>
        <a:lstStyle/>
        <a:p>
          <a:endParaRPr lang="en-US"/>
        </a:p>
      </dgm:t>
    </dgm:pt>
    <dgm:pt modelId="{7670846F-B6CE-8C47-8A91-B0A82EABAE3F}">
      <dgm:prSet custT="1"/>
      <dgm:spPr/>
      <dgm:t>
        <a:bodyPr/>
        <a:lstStyle/>
        <a:p>
          <a:pPr rtl="0"/>
          <a:r>
            <a:rPr lang="en-US" sz="1800" dirty="0">
              <a:latin typeface="+mj-lt"/>
              <a:cs typeface="Palatino Linotype (Body)"/>
            </a:rPr>
            <a:t>Describes the way in which a subject may access an object</a:t>
          </a:r>
        </a:p>
      </dgm:t>
    </dgm:pt>
    <dgm:pt modelId="{4F837F1F-AD65-1346-826D-5AB683919AF2}" type="parTrans" cxnId="{6D77BC4F-5BCD-0F4D-8FB5-3EED533AF0BF}">
      <dgm:prSet/>
      <dgm:spPr/>
      <dgm:t>
        <a:bodyPr/>
        <a:lstStyle/>
        <a:p>
          <a:endParaRPr lang="en-US"/>
        </a:p>
      </dgm:t>
    </dgm:pt>
    <dgm:pt modelId="{00DB2397-AC3B-3B4C-B955-C02107A7727E}" type="sibTrans" cxnId="{6D77BC4F-5BCD-0F4D-8FB5-3EED533AF0BF}">
      <dgm:prSet/>
      <dgm:spPr/>
      <dgm:t>
        <a:bodyPr/>
        <a:lstStyle/>
        <a:p>
          <a:endParaRPr lang="en-US"/>
        </a:p>
      </dgm:t>
    </dgm:pt>
    <dgm:pt modelId="{77A0F7DF-7174-674D-9B5F-BCC001F92FCD}">
      <dgm:prSet custT="1"/>
      <dgm:spPr/>
      <dgm:t>
        <a:bodyPr/>
        <a:lstStyle/>
        <a:p>
          <a:pPr rtl="0"/>
          <a:r>
            <a:rPr lang="en-US" sz="1800" dirty="0">
              <a:latin typeface="+mj-lt"/>
              <a:cs typeface="Palatino Linotype (Body)"/>
            </a:rPr>
            <a:t>Could include:</a:t>
          </a:r>
        </a:p>
      </dgm:t>
    </dgm:pt>
    <dgm:pt modelId="{11E891B9-6768-BE46-9C18-9B27CA6A36E4}" type="parTrans" cxnId="{F8720B76-922D-3949-853E-628AEE6D6465}">
      <dgm:prSet/>
      <dgm:spPr/>
      <dgm:t>
        <a:bodyPr/>
        <a:lstStyle/>
        <a:p>
          <a:endParaRPr lang="en-US"/>
        </a:p>
      </dgm:t>
    </dgm:pt>
    <dgm:pt modelId="{32A13C38-7A51-BC4E-ABEC-8FC47B326FA6}" type="sibTrans" cxnId="{F8720B76-922D-3949-853E-628AEE6D6465}">
      <dgm:prSet/>
      <dgm:spPr/>
      <dgm:t>
        <a:bodyPr/>
        <a:lstStyle/>
        <a:p>
          <a:endParaRPr lang="en-US"/>
        </a:p>
      </dgm:t>
    </dgm:pt>
    <dgm:pt modelId="{E93BE589-167A-6449-B836-DA4690ED93BA}">
      <dgm:prSet custT="1"/>
      <dgm:spPr/>
      <dgm:t>
        <a:bodyPr/>
        <a:lstStyle/>
        <a:p>
          <a:pPr rtl="0"/>
          <a:r>
            <a:rPr lang="en-US" sz="1200" dirty="0">
              <a:latin typeface="+mj-lt"/>
              <a:cs typeface="Palatino Linotype (Body)"/>
            </a:rPr>
            <a:t>Read</a:t>
          </a:r>
        </a:p>
      </dgm:t>
    </dgm:pt>
    <dgm:pt modelId="{18549B04-3332-BA49-BE66-C4BD385C5FCC}" type="parTrans" cxnId="{D2269C2F-E66F-964A-81C8-A7733C4E061E}">
      <dgm:prSet/>
      <dgm:spPr/>
      <dgm:t>
        <a:bodyPr/>
        <a:lstStyle/>
        <a:p>
          <a:endParaRPr lang="en-US"/>
        </a:p>
      </dgm:t>
    </dgm:pt>
    <dgm:pt modelId="{D6381FB9-46C9-2C4A-B792-33143D2EAC3A}" type="sibTrans" cxnId="{D2269C2F-E66F-964A-81C8-A7733C4E061E}">
      <dgm:prSet/>
      <dgm:spPr/>
      <dgm:t>
        <a:bodyPr/>
        <a:lstStyle/>
        <a:p>
          <a:endParaRPr lang="en-US"/>
        </a:p>
      </dgm:t>
    </dgm:pt>
    <dgm:pt modelId="{31CAAD88-7595-F241-8C51-FB46A31E00C8}">
      <dgm:prSet custT="1"/>
      <dgm:spPr/>
      <dgm:t>
        <a:bodyPr/>
        <a:lstStyle/>
        <a:p>
          <a:pPr rtl="0"/>
          <a:r>
            <a:rPr lang="en-US" sz="1200" dirty="0">
              <a:latin typeface="+mj-lt"/>
              <a:cs typeface="Palatino Linotype (Body)"/>
            </a:rPr>
            <a:t>Write</a:t>
          </a:r>
        </a:p>
      </dgm:t>
    </dgm:pt>
    <dgm:pt modelId="{EA315F1B-4007-F34A-B1F5-0081DE712B06}" type="parTrans" cxnId="{611A6D84-8A88-3548-9C39-A9E6C2DF6F87}">
      <dgm:prSet/>
      <dgm:spPr/>
      <dgm:t>
        <a:bodyPr/>
        <a:lstStyle/>
        <a:p>
          <a:endParaRPr lang="en-US"/>
        </a:p>
      </dgm:t>
    </dgm:pt>
    <dgm:pt modelId="{A9420A81-1D75-A24F-9C80-2AFA53265DF5}" type="sibTrans" cxnId="{611A6D84-8A88-3548-9C39-A9E6C2DF6F87}">
      <dgm:prSet/>
      <dgm:spPr/>
      <dgm:t>
        <a:bodyPr/>
        <a:lstStyle/>
        <a:p>
          <a:endParaRPr lang="en-US"/>
        </a:p>
      </dgm:t>
    </dgm:pt>
    <dgm:pt modelId="{48048501-D26D-DB43-ABD0-8054FDEA39B8}">
      <dgm:prSet custT="1"/>
      <dgm:spPr/>
      <dgm:t>
        <a:bodyPr/>
        <a:lstStyle/>
        <a:p>
          <a:pPr rtl="0"/>
          <a:r>
            <a:rPr lang="en-US" sz="1200" dirty="0">
              <a:latin typeface="+mj-lt"/>
              <a:cs typeface="Palatino Linotype (Body)"/>
            </a:rPr>
            <a:t>Execute</a:t>
          </a:r>
        </a:p>
      </dgm:t>
    </dgm:pt>
    <dgm:pt modelId="{04E466E1-E40E-8647-9C73-86F9E71B136F}" type="parTrans" cxnId="{9890AA4B-5FE7-8143-BD8A-92D33AA57F0E}">
      <dgm:prSet/>
      <dgm:spPr/>
      <dgm:t>
        <a:bodyPr/>
        <a:lstStyle/>
        <a:p>
          <a:endParaRPr lang="en-US"/>
        </a:p>
      </dgm:t>
    </dgm:pt>
    <dgm:pt modelId="{9D9A9689-9238-7440-8DA1-796A5E75B9B4}" type="sibTrans" cxnId="{9890AA4B-5FE7-8143-BD8A-92D33AA57F0E}">
      <dgm:prSet/>
      <dgm:spPr/>
      <dgm:t>
        <a:bodyPr/>
        <a:lstStyle/>
        <a:p>
          <a:endParaRPr lang="en-US"/>
        </a:p>
      </dgm:t>
    </dgm:pt>
    <dgm:pt modelId="{CBC559EA-06F6-9E4E-B73C-CD8F8AAE62CA}">
      <dgm:prSet custT="1"/>
      <dgm:spPr/>
      <dgm:t>
        <a:bodyPr/>
        <a:lstStyle/>
        <a:p>
          <a:pPr rtl="0"/>
          <a:r>
            <a:rPr lang="en-US" sz="1200" dirty="0">
              <a:latin typeface="+mj-lt"/>
              <a:cs typeface="Palatino Linotype (Body)"/>
            </a:rPr>
            <a:t>Delete</a:t>
          </a:r>
        </a:p>
      </dgm:t>
    </dgm:pt>
    <dgm:pt modelId="{7D932BDD-9A5F-1147-A931-B7CA41B09C4B}" type="parTrans" cxnId="{5C43DC35-5DBB-A341-B51E-4AFD7EB8A806}">
      <dgm:prSet/>
      <dgm:spPr/>
      <dgm:t>
        <a:bodyPr/>
        <a:lstStyle/>
        <a:p>
          <a:endParaRPr lang="en-US"/>
        </a:p>
      </dgm:t>
    </dgm:pt>
    <dgm:pt modelId="{910687FB-0153-0748-80AF-AC19B191DB17}" type="sibTrans" cxnId="{5C43DC35-5DBB-A341-B51E-4AFD7EB8A806}">
      <dgm:prSet/>
      <dgm:spPr/>
      <dgm:t>
        <a:bodyPr/>
        <a:lstStyle/>
        <a:p>
          <a:endParaRPr lang="en-US"/>
        </a:p>
      </dgm:t>
    </dgm:pt>
    <dgm:pt modelId="{61908F49-F5E3-2C41-BC91-1E79B70E892D}">
      <dgm:prSet custT="1"/>
      <dgm:spPr/>
      <dgm:t>
        <a:bodyPr/>
        <a:lstStyle/>
        <a:p>
          <a:pPr rtl="0"/>
          <a:r>
            <a:rPr lang="en-US" sz="1200" dirty="0">
              <a:latin typeface="+mj-lt"/>
              <a:cs typeface="Palatino Linotype (Body)"/>
            </a:rPr>
            <a:t>Create</a:t>
          </a:r>
        </a:p>
      </dgm:t>
    </dgm:pt>
    <dgm:pt modelId="{00A43855-FFF1-9842-B245-E5C5186D3EA5}" type="parTrans" cxnId="{78FAFD8A-32EC-F14A-88F7-763A1BD85813}">
      <dgm:prSet/>
      <dgm:spPr/>
      <dgm:t>
        <a:bodyPr/>
        <a:lstStyle/>
        <a:p>
          <a:endParaRPr lang="en-US"/>
        </a:p>
      </dgm:t>
    </dgm:pt>
    <dgm:pt modelId="{A25C76CA-B7D3-CC46-9F76-72964494D33D}" type="sibTrans" cxnId="{78FAFD8A-32EC-F14A-88F7-763A1BD85813}">
      <dgm:prSet/>
      <dgm:spPr/>
      <dgm:t>
        <a:bodyPr/>
        <a:lstStyle/>
        <a:p>
          <a:endParaRPr lang="en-US"/>
        </a:p>
      </dgm:t>
    </dgm:pt>
    <dgm:pt modelId="{D6F0731A-F88E-B948-9F02-E6FB35B6B1FF}">
      <dgm:prSet custT="1"/>
      <dgm:spPr/>
      <dgm:t>
        <a:bodyPr/>
        <a:lstStyle/>
        <a:p>
          <a:pPr rtl="0"/>
          <a:r>
            <a:rPr lang="en-US" sz="1200" dirty="0">
              <a:latin typeface="+mj-lt"/>
            </a:rPr>
            <a:t>Search </a:t>
          </a:r>
        </a:p>
      </dgm:t>
    </dgm:pt>
    <dgm:pt modelId="{4E76C16E-2AE1-FD49-A520-734B16595ADE}" type="parTrans" cxnId="{2BEA7FD0-3DF6-9443-957B-C5C0656B4EF8}">
      <dgm:prSet/>
      <dgm:spPr/>
      <dgm:t>
        <a:bodyPr/>
        <a:lstStyle/>
        <a:p>
          <a:endParaRPr lang="en-US"/>
        </a:p>
      </dgm:t>
    </dgm:pt>
    <dgm:pt modelId="{4C3B4C02-3445-B549-AB3D-EA06B776AF71}" type="sibTrans" cxnId="{2BEA7FD0-3DF6-9443-957B-C5C0656B4EF8}">
      <dgm:prSet/>
      <dgm:spPr/>
      <dgm:t>
        <a:bodyPr/>
        <a:lstStyle/>
        <a:p>
          <a:endParaRPr lang="en-US"/>
        </a:p>
      </dgm:t>
    </dgm:pt>
    <dgm:pt modelId="{ED27CB50-4E32-5B48-A862-BB8AC5538CF0}" type="pres">
      <dgm:prSet presAssocID="{C1E02B52-386E-404E-BE82-D495676AFFC8}" presName="diagram" presStyleCnt="0">
        <dgm:presLayoutVars>
          <dgm:chPref val="1"/>
          <dgm:dir/>
          <dgm:animOne val="branch"/>
          <dgm:animLvl val="lvl"/>
          <dgm:resizeHandles/>
        </dgm:presLayoutVars>
      </dgm:prSet>
      <dgm:spPr/>
    </dgm:pt>
    <dgm:pt modelId="{D91E6F15-66B8-2044-8FAC-1C244EAB458C}" type="pres">
      <dgm:prSet presAssocID="{706B5FDE-1B8C-8649-9529-DD99DF67A8E4}" presName="root" presStyleCnt="0"/>
      <dgm:spPr/>
    </dgm:pt>
    <dgm:pt modelId="{1C7F09C0-0336-7B48-A2BC-7071FEDA4D45}" type="pres">
      <dgm:prSet presAssocID="{706B5FDE-1B8C-8649-9529-DD99DF67A8E4}" presName="rootComposite" presStyleCnt="0"/>
      <dgm:spPr/>
    </dgm:pt>
    <dgm:pt modelId="{0026DE38-2859-234E-A384-CD35DA059009}" type="pres">
      <dgm:prSet presAssocID="{706B5FDE-1B8C-8649-9529-DD99DF67A8E4}" presName="rootText" presStyleLbl="node1" presStyleIdx="0" presStyleCnt="3"/>
      <dgm:spPr/>
    </dgm:pt>
    <dgm:pt modelId="{C3259DDB-FFFC-4E43-8C0D-C431153F2720}" type="pres">
      <dgm:prSet presAssocID="{706B5FDE-1B8C-8649-9529-DD99DF67A8E4}" presName="rootConnector" presStyleLbl="node1" presStyleIdx="0" presStyleCnt="3"/>
      <dgm:spPr/>
    </dgm:pt>
    <dgm:pt modelId="{ABB6186E-4618-7B44-BE2D-C01EF758202B}" type="pres">
      <dgm:prSet presAssocID="{706B5FDE-1B8C-8649-9529-DD99DF67A8E4}" presName="childShape" presStyleCnt="0"/>
      <dgm:spPr/>
    </dgm:pt>
    <dgm:pt modelId="{4D9BCE03-01E7-8442-869B-F522DB954724}" type="pres">
      <dgm:prSet presAssocID="{885CD814-982B-294D-A8BB-ECB3FB4987FE}" presName="Name13" presStyleLbl="parChTrans1D2" presStyleIdx="0" presStyleCnt="6"/>
      <dgm:spPr/>
    </dgm:pt>
    <dgm:pt modelId="{CDC5A4C9-84B9-8D4B-ABB0-8B751FEFC374}" type="pres">
      <dgm:prSet presAssocID="{11AAFE74-1611-454E-A274-238D429D6D26}" presName="childText" presStyleLbl="bgAcc1" presStyleIdx="0" presStyleCnt="6">
        <dgm:presLayoutVars>
          <dgm:bulletEnabled val="1"/>
        </dgm:presLayoutVars>
      </dgm:prSet>
      <dgm:spPr/>
    </dgm:pt>
    <dgm:pt modelId="{69A672A6-2F67-DE42-BA13-99F6E1FB1730}" type="pres">
      <dgm:prSet presAssocID="{9B05CFFA-1A00-004B-9027-D05639CE2E4B}" presName="Name13" presStyleLbl="parChTrans1D2" presStyleIdx="1" presStyleCnt="6"/>
      <dgm:spPr/>
    </dgm:pt>
    <dgm:pt modelId="{4F0C771B-DDE4-6B47-B4DC-008564CEE0E5}" type="pres">
      <dgm:prSet presAssocID="{87354C1B-6753-C742-88E6-2749AB4236A5}" presName="childText" presStyleLbl="bgAcc1" presStyleIdx="1" presStyleCnt="6" custScaleY="143142">
        <dgm:presLayoutVars>
          <dgm:bulletEnabled val="1"/>
        </dgm:presLayoutVars>
      </dgm:prSet>
      <dgm:spPr/>
    </dgm:pt>
    <dgm:pt modelId="{BE9D9C38-EA58-ED43-9BC6-6D32B0844A70}" type="pres">
      <dgm:prSet presAssocID="{B4049728-E96E-6842-BE9D-FB3A9AD162B1}" presName="root" presStyleCnt="0"/>
      <dgm:spPr/>
    </dgm:pt>
    <dgm:pt modelId="{5575A1CF-2624-294E-A770-0D0AA262BECB}" type="pres">
      <dgm:prSet presAssocID="{B4049728-E96E-6842-BE9D-FB3A9AD162B1}" presName="rootComposite" presStyleCnt="0"/>
      <dgm:spPr/>
    </dgm:pt>
    <dgm:pt modelId="{48B88BE4-134C-C84A-B477-DFC03883A819}" type="pres">
      <dgm:prSet presAssocID="{B4049728-E96E-6842-BE9D-FB3A9AD162B1}" presName="rootText" presStyleLbl="node1" presStyleIdx="1" presStyleCnt="3"/>
      <dgm:spPr/>
    </dgm:pt>
    <dgm:pt modelId="{9D2D03CE-52D3-204F-BC25-08CD9BA99245}" type="pres">
      <dgm:prSet presAssocID="{B4049728-E96E-6842-BE9D-FB3A9AD162B1}" presName="rootConnector" presStyleLbl="node1" presStyleIdx="1" presStyleCnt="3"/>
      <dgm:spPr/>
    </dgm:pt>
    <dgm:pt modelId="{55A9AC2D-2DC4-EA40-979D-AC9A26F15270}" type="pres">
      <dgm:prSet presAssocID="{B4049728-E96E-6842-BE9D-FB3A9AD162B1}" presName="childShape" presStyleCnt="0"/>
      <dgm:spPr/>
    </dgm:pt>
    <dgm:pt modelId="{33D72060-E235-0E41-8D2F-EB3C45D4CE02}" type="pres">
      <dgm:prSet presAssocID="{C5EB2781-6404-664E-AA68-A873DA37E96A}" presName="Name13" presStyleLbl="parChTrans1D2" presStyleIdx="2" presStyleCnt="6"/>
      <dgm:spPr/>
    </dgm:pt>
    <dgm:pt modelId="{BB6F0E16-4B1A-404A-9518-54A090B1A22D}" type="pres">
      <dgm:prSet presAssocID="{4984516E-24CA-504C-9742-C8C701E01755}" presName="childText" presStyleLbl="bgAcc1" presStyleIdx="2" presStyleCnt="6">
        <dgm:presLayoutVars>
          <dgm:bulletEnabled val="1"/>
        </dgm:presLayoutVars>
      </dgm:prSet>
      <dgm:spPr/>
    </dgm:pt>
    <dgm:pt modelId="{04BFF2C1-8F72-EE47-AEC2-0DD134469338}" type="pres">
      <dgm:prSet presAssocID="{8191F20F-A952-CD41-9A80-21149E7F6EB1}" presName="Name13" presStyleLbl="parChTrans1D2" presStyleIdx="3" presStyleCnt="6"/>
      <dgm:spPr/>
    </dgm:pt>
    <dgm:pt modelId="{CB41BC7C-E317-FA4D-AC23-8C55E05F4D0E}" type="pres">
      <dgm:prSet presAssocID="{9A794CDC-2CEE-3E4F-9B30-053B7CC6291C}" presName="childText" presStyleLbl="bgAcc1" presStyleIdx="3" presStyleCnt="6" custScaleY="134248">
        <dgm:presLayoutVars>
          <dgm:bulletEnabled val="1"/>
        </dgm:presLayoutVars>
      </dgm:prSet>
      <dgm:spPr/>
    </dgm:pt>
    <dgm:pt modelId="{8CE2711B-CC95-CD48-8F3A-F295A94D3AEC}" type="pres">
      <dgm:prSet presAssocID="{91F4008A-17C0-D54B-99DB-5D6DAED7E29A}" presName="root" presStyleCnt="0"/>
      <dgm:spPr/>
    </dgm:pt>
    <dgm:pt modelId="{DA8AFFA5-F29C-3C41-BC5E-FC28ECDE75C8}" type="pres">
      <dgm:prSet presAssocID="{91F4008A-17C0-D54B-99DB-5D6DAED7E29A}" presName="rootComposite" presStyleCnt="0"/>
      <dgm:spPr/>
    </dgm:pt>
    <dgm:pt modelId="{D5A2FB43-E767-9348-8AA1-AA50D365A6F3}" type="pres">
      <dgm:prSet presAssocID="{91F4008A-17C0-D54B-99DB-5D6DAED7E29A}" presName="rootText" presStyleLbl="node1" presStyleIdx="2" presStyleCnt="3"/>
      <dgm:spPr/>
    </dgm:pt>
    <dgm:pt modelId="{7F9E0957-F5E8-3E40-A084-ABB6B05A937C}" type="pres">
      <dgm:prSet presAssocID="{91F4008A-17C0-D54B-99DB-5D6DAED7E29A}" presName="rootConnector" presStyleLbl="node1" presStyleIdx="2" presStyleCnt="3"/>
      <dgm:spPr/>
    </dgm:pt>
    <dgm:pt modelId="{B78BEEDB-83EF-2740-919E-C121BBE6B948}" type="pres">
      <dgm:prSet presAssocID="{91F4008A-17C0-D54B-99DB-5D6DAED7E29A}" presName="childShape" presStyleCnt="0"/>
      <dgm:spPr/>
    </dgm:pt>
    <dgm:pt modelId="{6D843FA0-C694-9346-AC8A-DE12C2286F40}" type="pres">
      <dgm:prSet presAssocID="{4F837F1F-AD65-1346-826D-5AB683919AF2}" presName="Name13" presStyleLbl="parChTrans1D2" presStyleIdx="4" presStyleCnt="6"/>
      <dgm:spPr/>
    </dgm:pt>
    <dgm:pt modelId="{D6A0F7E4-7B09-0B49-8B79-15F8D9840480}" type="pres">
      <dgm:prSet presAssocID="{7670846F-B6CE-8C47-8A91-B0A82EABAE3F}" presName="childText" presStyleLbl="bgAcc1" presStyleIdx="4" presStyleCnt="6">
        <dgm:presLayoutVars>
          <dgm:bulletEnabled val="1"/>
        </dgm:presLayoutVars>
      </dgm:prSet>
      <dgm:spPr/>
    </dgm:pt>
    <dgm:pt modelId="{422975D2-FB83-5A4F-AF43-C42608220E05}" type="pres">
      <dgm:prSet presAssocID="{11E891B9-6768-BE46-9C18-9B27CA6A36E4}" presName="Name13" presStyleLbl="parChTrans1D2" presStyleIdx="5" presStyleCnt="6"/>
      <dgm:spPr/>
    </dgm:pt>
    <dgm:pt modelId="{F1306691-4486-5547-9EE1-B6477D677FF6}" type="pres">
      <dgm:prSet presAssocID="{77A0F7DF-7174-674D-9B5F-BCC001F92FCD}" presName="childText" presStyleLbl="bgAcc1" presStyleIdx="5" presStyleCnt="6" custScaleY="134537">
        <dgm:presLayoutVars>
          <dgm:bulletEnabled val="1"/>
        </dgm:presLayoutVars>
      </dgm:prSet>
      <dgm:spPr/>
    </dgm:pt>
  </dgm:ptLst>
  <dgm:cxnLst>
    <dgm:cxn modelId="{615EBD00-96FA-1949-AA71-6F678403E44A}" type="presOf" srcId="{48048501-D26D-DB43-ABD0-8054FDEA39B8}" destId="{F1306691-4486-5547-9EE1-B6477D677FF6}" srcOrd="0" destOrd="3" presId="urn:microsoft.com/office/officeart/2005/8/layout/hierarchy3"/>
    <dgm:cxn modelId="{54F2790E-FE39-234E-A755-7DA5AC385810}" type="presOf" srcId="{91F4008A-17C0-D54B-99DB-5D6DAED7E29A}" destId="{D5A2FB43-E767-9348-8AA1-AA50D365A6F3}" srcOrd="0" destOrd="0" presId="urn:microsoft.com/office/officeart/2005/8/layout/hierarchy3"/>
    <dgm:cxn modelId="{41DB8314-E9C4-D246-BE16-E7C74BFC36F9}" srcId="{C1E02B52-386E-404E-BE82-D495676AFFC8}" destId="{706B5FDE-1B8C-8649-9529-DD99DF67A8E4}" srcOrd="0" destOrd="0" parTransId="{54DFA7A9-43C6-764B-9A42-55F30C2E113C}" sibTransId="{2E413553-9B7D-0E45-A864-0197CA9212A5}"/>
    <dgm:cxn modelId="{CE290D1F-BF28-024A-9F6D-45E8A256CBF5}" type="presOf" srcId="{E93BE589-167A-6449-B836-DA4690ED93BA}" destId="{F1306691-4486-5547-9EE1-B6477D677FF6}" srcOrd="0" destOrd="1" presId="urn:microsoft.com/office/officeart/2005/8/layout/hierarchy3"/>
    <dgm:cxn modelId="{A8529722-4798-084A-BCD2-6500D547C44B}" srcId="{B4049728-E96E-6842-BE9D-FB3A9AD162B1}" destId="{9A794CDC-2CEE-3E4F-9B30-053B7CC6291C}" srcOrd="1" destOrd="0" parTransId="{8191F20F-A952-CD41-9A80-21149E7F6EB1}" sibTransId="{F4366696-690E-9E42-97E1-AB950252A82B}"/>
    <dgm:cxn modelId="{75324927-DBD5-0643-8D34-DFDC62D7F249}" type="presOf" srcId="{E2D0BC85-DBA5-5545-901B-2FB5F17E1DA6}" destId="{4F0C771B-DDE4-6B47-B4DC-008564CEE0E5}" srcOrd="0" destOrd="3" presId="urn:microsoft.com/office/officeart/2005/8/layout/hierarchy3"/>
    <dgm:cxn modelId="{2B664C2B-5156-2841-A75F-39CAA021C4DA}" type="presOf" srcId="{4984516E-24CA-504C-9742-C8C701E01755}" destId="{BB6F0E16-4B1A-404A-9518-54A090B1A22D}" srcOrd="0" destOrd="0" presId="urn:microsoft.com/office/officeart/2005/8/layout/hierarchy3"/>
    <dgm:cxn modelId="{D2269C2F-E66F-964A-81C8-A7733C4E061E}" srcId="{77A0F7DF-7174-674D-9B5F-BCC001F92FCD}" destId="{E93BE589-167A-6449-B836-DA4690ED93BA}" srcOrd="0" destOrd="0" parTransId="{18549B04-3332-BA49-BE66-C4BD385C5FCC}" sibTransId="{D6381FB9-46C9-2C4A-B792-33143D2EAC3A}"/>
    <dgm:cxn modelId="{AEBBFA34-3839-6A4C-9A78-1AFE2C3B2882}" srcId="{C1E02B52-386E-404E-BE82-D495676AFFC8}" destId="{91F4008A-17C0-D54B-99DB-5D6DAED7E29A}" srcOrd="2" destOrd="0" parTransId="{975E9E39-3E46-2B45-B13C-D62A712A56B3}" sibTransId="{93AD40CB-21FF-D240-AB05-AB7FFE73CD75}"/>
    <dgm:cxn modelId="{5C43DC35-5DBB-A341-B51E-4AFD7EB8A806}" srcId="{77A0F7DF-7174-674D-9B5F-BCC001F92FCD}" destId="{CBC559EA-06F6-9E4E-B73C-CD8F8AAE62CA}" srcOrd="3" destOrd="0" parTransId="{7D932BDD-9A5F-1147-A931-B7CA41B09C4B}" sibTransId="{910687FB-0153-0748-80AF-AC19B191DB17}"/>
    <dgm:cxn modelId="{B1803D37-E5D8-604C-8640-99289392C0B5}" type="presOf" srcId="{4F837F1F-AD65-1346-826D-5AB683919AF2}" destId="{6D843FA0-C694-9346-AC8A-DE12C2286F40}" srcOrd="0" destOrd="0" presId="urn:microsoft.com/office/officeart/2005/8/layout/hierarchy3"/>
    <dgm:cxn modelId="{188F2139-8947-AA46-AFF3-91B0B603C117}" type="presOf" srcId="{61908F49-F5E3-2C41-BC91-1E79B70E892D}" destId="{F1306691-4486-5547-9EE1-B6477D677FF6}" srcOrd="0" destOrd="5" presId="urn:microsoft.com/office/officeart/2005/8/layout/hierarchy3"/>
    <dgm:cxn modelId="{1D5DAD39-028F-094B-8564-1F139442A40F}" srcId="{B4049728-E96E-6842-BE9D-FB3A9AD162B1}" destId="{4984516E-24CA-504C-9742-C8C701E01755}" srcOrd="0" destOrd="0" parTransId="{C5EB2781-6404-664E-AA68-A873DA37E96A}" sibTransId="{2EE0F926-F75D-6C46-B090-C94B6E9D5515}"/>
    <dgm:cxn modelId="{655F9546-A068-DC44-AF2D-20E89DB041CB}" type="presOf" srcId="{C1E02B52-386E-404E-BE82-D495676AFFC8}" destId="{ED27CB50-4E32-5B48-A862-BB8AC5538CF0}" srcOrd="0" destOrd="0" presId="urn:microsoft.com/office/officeart/2005/8/layout/hierarchy3"/>
    <dgm:cxn modelId="{1CDA2647-2DEA-F241-9026-84B72CA24E44}" type="presOf" srcId="{D6F0731A-F88E-B948-9F02-E6FB35B6B1FF}" destId="{F1306691-4486-5547-9EE1-B6477D677FF6}" srcOrd="0" destOrd="6" presId="urn:microsoft.com/office/officeart/2005/8/layout/hierarchy3"/>
    <dgm:cxn modelId="{9B364648-725F-E341-9019-DF0A16DD3B5B}" type="presOf" srcId="{87354C1B-6753-C742-88E6-2749AB4236A5}" destId="{4F0C771B-DDE4-6B47-B4DC-008564CEE0E5}" srcOrd="0" destOrd="0" presId="urn:microsoft.com/office/officeart/2005/8/layout/hierarchy3"/>
    <dgm:cxn modelId="{9890AA4B-5FE7-8143-BD8A-92D33AA57F0E}" srcId="{77A0F7DF-7174-674D-9B5F-BCC001F92FCD}" destId="{48048501-D26D-DB43-ABD0-8054FDEA39B8}" srcOrd="2" destOrd="0" parTransId="{04E466E1-E40E-8647-9C73-86F9E71B136F}" sibTransId="{9D9A9689-9238-7440-8DA1-796A5E75B9B4}"/>
    <dgm:cxn modelId="{6D77BC4F-5BCD-0F4D-8FB5-3EED533AF0BF}" srcId="{91F4008A-17C0-D54B-99DB-5D6DAED7E29A}" destId="{7670846F-B6CE-8C47-8A91-B0A82EABAE3F}" srcOrd="0" destOrd="0" parTransId="{4F837F1F-AD65-1346-826D-5AB683919AF2}" sibTransId="{00DB2397-AC3B-3B4C-B955-C02107A7727E}"/>
    <dgm:cxn modelId="{616FD14F-546D-394F-BD5C-40FF5EAD9A9E}" srcId="{C1E02B52-386E-404E-BE82-D495676AFFC8}" destId="{B4049728-E96E-6842-BE9D-FB3A9AD162B1}" srcOrd="1" destOrd="0" parTransId="{D2BBAED2-6D04-724F-977D-ABAF7A177AD2}" sibTransId="{8B9292EB-D04C-264C-B69C-74C6F5EDA427}"/>
    <dgm:cxn modelId="{3736A153-AE3C-C543-9CB8-56E5273D941D}" type="presOf" srcId="{706B5FDE-1B8C-8649-9529-DD99DF67A8E4}" destId="{C3259DDB-FFFC-4E43-8C0D-C431153F2720}" srcOrd="1" destOrd="0" presId="urn:microsoft.com/office/officeart/2005/8/layout/hierarchy3"/>
    <dgm:cxn modelId="{E488DC55-3247-E849-A5DB-28960D6366D9}" type="presOf" srcId="{DD2EF354-602C-6E46-B9C1-93D8A00B1813}" destId="{4F0C771B-DDE4-6B47-B4DC-008564CEE0E5}" srcOrd="0" destOrd="2" presId="urn:microsoft.com/office/officeart/2005/8/layout/hierarchy3"/>
    <dgm:cxn modelId="{91E3A462-2551-524D-BE2D-D8891E251188}" type="presOf" srcId="{91F4008A-17C0-D54B-99DB-5D6DAED7E29A}" destId="{7F9E0957-F5E8-3E40-A084-ABB6B05A937C}" srcOrd="1" destOrd="0" presId="urn:microsoft.com/office/officeart/2005/8/layout/hierarchy3"/>
    <dgm:cxn modelId="{B14B9472-AC8C-944E-98F7-813D5252CD82}" type="presOf" srcId="{31CAAD88-7595-F241-8C51-FB46A31E00C8}" destId="{F1306691-4486-5547-9EE1-B6477D677FF6}" srcOrd="0" destOrd="2" presId="urn:microsoft.com/office/officeart/2005/8/layout/hierarchy3"/>
    <dgm:cxn modelId="{F8720B76-922D-3949-853E-628AEE6D6465}" srcId="{91F4008A-17C0-D54B-99DB-5D6DAED7E29A}" destId="{77A0F7DF-7174-674D-9B5F-BCC001F92FCD}" srcOrd="1" destOrd="0" parTransId="{11E891B9-6768-BE46-9C18-9B27CA6A36E4}" sibTransId="{32A13C38-7A51-BC4E-ABEC-8FC47B326FA6}"/>
    <dgm:cxn modelId="{D92FC882-A90C-8940-8757-0AD7A9688856}" type="presOf" srcId="{8191F20F-A952-CD41-9A80-21149E7F6EB1}" destId="{04BFF2C1-8F72-EE47-AEC2-0DD134469338}" srcOrd="0" destOrd="0" presId="urn:microsoft.com/office/officeart/2005/8/layout/hierarchy3"/>
    <dgm:cxn modelId="{1F9A2B83-77D0-4440-8CD1-E018A6C372BD}" type="presOf" srcId="{7670846F-B6CE-8C47-8A91-B0A82EABAE3F}" destId="{D6A0F7E4-7B09-0B49-8B79-15F8D9840480}" srcOrd="0" destOrd="0" presId="urn:microsoft.com/office/officeart/2005/8/layout/hierarchy3"/>
    <dgm:cxn modelId="{611A6D84-8A88-3548-9C39-A9E6C2DF6F87}" srcId="{77A0F7DF-7174-674D-9B5F-BCC001F92FCD}" destId="{31CAAD88-7595-F241-8C51-FB46A31E00C8}" srcOrd="1" destOrd="0" parTransId="{EA315F1B-4007-F34A-B1F5-0081DE712B06}" sibTransId="{A9420A81-1D75-A24F-9C80-2AFA53265DF5}"/>
    <dgm:cxn modelId="{A791B184-DCEC-CB4A-A311-4BA67A49BAB0}" type="presOf" srcId="{CBC559EA-06F6-9E4E-B73C-CD8F8AAE62CA}" destId="{F1306691-4486-5547-9EE1-B6477D677FF6}" srcOrd="0" destOrd="4" presId="urn:microsoft.com/office/officeart/2005/8/layout/hierarchy3"/>
    <dgm:cxn modelId="{78FAFD8A-32EC-F14A-88F7-763A1BD85813}" srcId="{77A0F7DF-7174-674D-9B5F-BCC001F92FCD}" destId="{61908F49-F5E3-2C41-BC91-1E79B70E892D}" srcOrd="4" destOrd="0" parTransId="{00A43855-FFF1-9842-B245-E5C5186D3EA5}" sibTransId="{A25C76CA-B7D3-CC46-9F76-72964494D33D}"/>
    <dgm:cxn modelId="{EC8C308F-0BDB-1D40-8834-6E83DAEAB9E1}" type="presOf" srcId="{C5EB2781-6404-664E-AA68-A873DA37E96A}" destId="{33D72060-E235-0E41-8D2F-EB3C45D4CE02}" srcOrd="0" destOrd="0" presId="urn:microsoft.com/office/officeart/2005/8/layout/hierarchy3"/>
    <dgm:cxn modelId="{D9C45292-62A9-A042-8D8E-BB6658E581CB}" type="presOf" srcId="{9A794CDC-2CEE-3E4F-9B30-053B7CC6291C}" destId="{CB41BC7C-E317-FA4D-AC23-8C55E05F4D0E}" srcOrd="0" destOrd="0" presId="urn:microsoft.com/office/officeart/2005/8/layout/hierarchy3"/>
    <dgm:cxn modelId="{9759A198-BBB1-2547-B7B1-2C2D264E880D}" type="presOf" srcId="{11E891B9-6768-BE46-9C18-9B27CA6A36E4}" destId="{422975D2-FB83-5A4F-AF43-C42608220E05}" srcOrd="0" destOrd="0" presId="urn:microsoft.com/office/officeart/2005/8/layout/hierarchy3"/>
    <dgm:cxn modelId="{3DA4129B-878D-E84A-ADDE-84334004021F}" type="presOf" srcId="{9B05CFFA-1A00-004B-9027-D05639CE2E4B}" destId="{69A672A6-2F67-DE42-BA13-99F6E1FB1730}" srcOrd="0" destOrd="0" presId="urn:microsoft.com/office/officeart/2005/8/layout/hierarchy3"/>
    <dgm:cxn modelId="{461DED9C-4CCC-254A-982A-3A5AB83EAC47}" type="presOf" srcId="{E7C074B8-C177-2F4F-A60A-C7DB914904FB}" destId="{4F0C771B-DDE4-6B47-B4DC-008564CEE0E5}" srcOrd="0" destOrd="1" presId="urn:microsoft.com/office/officeart/2005/8/layout/hierarchy3"/>
    <dgm:cxn modelId="{408785A0-8335-5A4F-9694-9A82B2D0B8C3}" srcId="{87354C1B-6753-C742-88E6-2749AB4236A5}" destId="{DD2EF354-602C-6E46-B9C1-93D8A00B1813}" srcOrd="1" destOrd="0" parTransId="{DBACAF61-96D2-0B46-BC84-7D44B6894273}" sibTransId="{32ED3F57-D6B5-894B-8936-E183F5720F36}"/>
    <dgm:cxn modelId="{80E8EFA1-D763-834F-9F61-5CC82224A9B4}" srcId="{87354C1B-6753-C742-88E6-2749AB4236A5}" destId="{E2D0BC85-DBA5-5545-901B-2FB5F17E1DA6}" srcOrd="2" destOrd="0" parTransId="{338FFBBD-BAA1-DA47-BCD6-832891D81163}" sibTransId="{7E48BBBD-B50C-2040-A0BA-68144536DCFF}"/>
    <dgm:cxn modelId="{548AF9A5-D80F-4641-B0AC-C1506347E839}" type="presOf" srcId="{77A0F7DF-7174-674D-9B5F-BCC001F92FCD}" destId="{F1306691-4486-5547-9EE1-B6477D677FF6}" srcOrd="0" destOrd="0" presId="urn:microsoft.com/office/officeart/2005/8/layout/hierarchy3"/>
    <dgm:cxn modelId="{B4BA1FAA-97C0-0243-8F69-46A4BA0D3228}" type="presOf" srcId="{706B5FDE-1B8C-8649-9529-DD99DF67A8E4}" destId="{0026DE38-2859-234E-A384-CD35DA059009}" srcOrd="0" destOrd="0" presId="urn:microsoft.com/office/officeart/2005/8/layout/hierarchy3"/>
    <dgm:cxn modelId="{6E436FB4-9578-544F-8581-6A1A2AE012FA}" srcId="{87354C1B-6753-C742-88E6-2749AB4236A5}" destId="{E7C074B8-C177-2F4F-A60A-C7DB914904FB}" srcOrd="0" destOrd="0" parTransId="{40C6DD54-1788-5942-908A-630ED4C43B10}" sibTransId="{E55B0399-F0D7-284A-A14C-BFA89374610D}"/>
    <dgm:cxn modelId="{C9C873C4-8115-2C41-8518-58B5D62A71BE}" srcId="{706B5FDE-1B8C-8649-9529-DD99DF67A8E4}" destId="{87354C1B-6753-C742-88E6-2749AB4236A5}" srcOrd="1" destOrd="0" parTransId="{9B05CFFA-1A00-004B-9027-D05639CE2E4B}" sibTransId="{837B8399-3DD3-6D4F-A218-BD13AEFC7C99}"/>
    <dgm:cxn modelId="{3E4B0AC8-FFE9-7D40-83F7-35E76B3BD862}" srcId="{706B5FDE-1B8C-8649-9529-DD99DF67A8E4}" destId="{11AAFE74-1611-454E-A274-238D429D6D26}" srcOrd="0" destOrd="0" parTransId="{885CD814-982B-294D-A8BB-ECB3FB4987FE}" sibTransId="{32406191-90F7-9E46-84AA-919C12F2A5F4}"/>
    <dgm:cxn modelId="{2BEA7FD0-3DF6-9443-957B-C5C0656B4EF8}" srcId="{77A0F7DF-7174-674D-9B5F-BCC001F92FCD}" destId="{D6F0731A-F88E-B948-9F02-E6FB35B6B1FF}" srcOrd="5" destOrd="0" parTransId="{4E76C16E-2AE1-FD49-A520-734B16595ADE}" sibTransId="{4C3B4C02-3445-B549-AB3D-EA06B776AF71}"/>
    <dgm:cxn modelId="{45B09ADE-FB22-9C49-A2F7-436A00EE1D5D}" type="presOf" srcId="{885CD814-982B-294D-A8BB-ECB3FB4987FE}" destId="{4D9BCE03-01E7-8442-869B-F522DB954724}" srcOrd="0" destOrd="0" presId="urn:microsoft.com/office/officeart/2005/8/layout/hierarchy3"/>
    <dgm:cxn modelId="{5D5AA7DF-3EE7-7E4B-AF96-D5C915C12DE9}" type="presOf" srcId="{11AAFE74-1611-454E-A274-238D429D6D26}" destId="{CDC5A4C9-84B9-8D4B-ABB0-8B751FEFC374}" srcOrd="0" destOrd="0" presId="urn:microsoft.com/office/officeart/2005/8/layout/hierarchy3"/>
    <dgm:cxn modelId="{0E3769E2-41FD-3A4F-B2CE-A9724D4FBDCE}" type="presOf" srcId="{B4049728-E96E-6842-BE9D-FB3A9AD162B1}" destId="{48B88BE4-134C-C84A-B477-DFC03883A819}" srcOrd="0" destOrd="0" presId="urn:microsoft.com/office/officeart/2005/8/layout/hierarchy3"/>
    <dgm:cxn modelId="{0B1A00E7-42DF-DE40-B53E-E9E1E7BD7E37}" type="presOf" srcId="{B4049728-E96E-6842-BE9D-FB3A9AD162B1}" destId="{9D2D03CE-52D3-204F-BC25-08CD9BA99245}" srcOrd="1" destOrd="0" presId="urn:microsoft.com/office/officeart/2005/8/layout/hierarchy3"/>
    <dgm:cxn modelId="{87612981-318D-7344-9BCC-CE04B38730BE}" type="presParOf" srcId="{ED27CB50-4E32-5B48-A862-BB8AC5538CF0}" destId="{D91E6F15-66B8-2044-8FAC-1C244EAB458C}" srcOrd="0" destOrd="0" presId="urn:microsoft.com/office/officeart/2005/8/layout/hierarchy3"/>
    <dgm:cxn modelId="{AE1290EB-CA59-904C-8FCC-0AE960757D26}" type="presParOf" srcId="{D91E6F15-66B8-2044-8FAC-1C244EAB458C}" destId="{1C7F09C0-0336-7B48-A2BC-7071FEDA4D45}" srcOrd="0" destOrd="0" presId="urn:microsoft.com/office/officeart/2005/8/layout/hierarchy3"/>
    <dgm:cxn modelId="{F6CA0F63-0AB2-5F4D-BB66-F454AFB1EA3B}" type="presParOf" srcId="{1C7F09C0-0336-7B48-A2BC-7071FEDA4D45}" destId="{0026DE38-2859-234E-A384-CD35DA059009}" srcOrd="0" destOrd="0" presId="urn:microsoft.com/office/officeart/2005/8/layout/hierarchy3"/>
    <dgm:cxn modelId="{8963A006-A35F-1642-8DAF-FA184A13EC0C}" type="presParOf" srcId="{1C7F09C0-0336-7B48-A2BC-7071FEDA4D45}" destId="{C3259DDB-FFFC-4E43-8C0D-C431153F2720}" srcOrd="1" destOrd="0" presId="urn:microsoft.com/office/officeart/2005/8/layout/hierarchy3"/>
    <dgm:cxn modelId="{86122CB0-D0BD-D444-8A3F-BC763287C1FD}" type="presParOf" srcId="{D91E6F15-66B8-2044-8FAC-1C244EAB458C}" destId="{ABB6186E-4618-7B44-BE2D-C01EF758202B}" srcOrd="1" destOrd="0" presId="urn:microsoft.com/office/officeart/2005/8/layout/hierarchy3"/>
    <dgm:cxn modelId="{7E293437-8581-7342-BEA0-9564D76FC221}" type="presParOf" srcId="{ABB6186E-4618-7B44-BE2D-C01EF758202B}" destId="{4D9BCE03-01E7-8442-869B-F522DB954724}" srcOrd="0" destOrd="0" presId="urn:microsoft.com/office/officeart/2005/8/layout/hierarchy3"/>
    <dgm:cxn modelId="{1AF0DD8D-4C87-7741-B779-F9F87A894272}" type="presParOf" srcId="{ABB6186E-4618-7B44-BE2D-C01EF758202B}" destId="{CDC5A4C9-84B9-8D4B-ABB0-8B751FEFC374}" srcOrd="1" destOrd="0" presId="urn:microsoft.com/office/officeart/2005/8/layout/hierarchy3"/>
    <dgm:cxn modelId="{13CD5834-A990-0540-B7D2-8CD659B5171A}" type="presParOf" srcId="{ABB6186E-4618-7B44-BE2D-C01EF758202B}" destId="{69A672A6-2F67-DE42-BA13-99F6E1FB1730}" srcOrd="2" destOrd="0" presId="urn:microsoft.com/office/officeart/2005/8/layout/hierarchy3"/>
    <dgm:cxn modelId="{8A22DCAC-5B40-A94A-BA8B-81E7F7310339}" type="presParOf" srcId="{ABB6186E-4618-7B44-BE2D-C01EF758202B}" destId="{4F0C771B-DDE4-6B47-B4DC-008564CEE0E5}" srcOrd="3" destOrd="0" presId="urn:microsoft.com/office/officeart/2005/8/layout/hierarchy3"/>
    <dgm:cxn modelId="{6336C832-2A6E-AE45-AFA8-24850C3FB01A}" type="presParOf" srcId="{ED27CB50-4E32-5B48-A862-BB8AC5538CF0}" destId="{BE9D9C38-EA58-ED43-9BC6-6D32B0844A70}" srcOrd="1" destOrd="0" presId="urn:microsoft.com/office/officeart/2005/8/layout/hierarchy3"/>
    <dgm:cxn modelId="{DEE4A9C6-9A75-744B-9F0C-9F8FE3E861C6}" type="presParOf" srcId="{BE9D9C38-EA58-ED43-9BC6-6D32B0844A70}" destId="{5575A1CF-2624-294E-A770-0D0AA262BECB}" srcOrd="0" destOrd="0" presId="urn:microsoft.com/office/officeart/2005/8/layout/hierarchy3"/>
    <dgm:cxn modelId="{D40654FF-FAAC-5247-9BDA-CD76BF1FBD9F}" type="presParOf" srcId="{5575A1CF-2624-294E-A770-0D0AA262BECB}" destId="{48B88BE4-134C-C84A-B477-DFC03883A819}" srcOrd="0" destOrd="0" presId="urn:microsoft.com/office/officeart/2005/8/layout/hierarchy3"/>
    <dgm:cxn modelId="{CF90AFFA-DDAF-A944-B309-377E2789A47D}" type="presParOf" srcId="{5575A1CF-2624-294E-A770-0D0AA262BECB}" destId="{9D2D03CE-52D3-204F-BC25-08CD9BA99245}" srcOrd="1" destOrd="0" presId="urn:microsoft.com/office/officeart/2005/8/layout/hierarchy3"/>
    <dgm:cxn modelId="{3CD8985C-9F6E-FD44-840E-0B0AC7D0CE96}" type="presParOf" srcId="{BE9D9C38-EA58-ED43-9BC6-6D32B0844A70}" destId="{55A9AC2D-2DC4-EA40-979D-AC9A26F15270}" srcOrd="1" destOrd="0" presId="urn:microsoft.com/office/officeart/2005/8/layout/hierarchy3"/>
    <dgm:cxn modelId="{8B53DE41-0E50-4745-BA58-BE82476F1534}" type="presParOf" srcId="{55A9AC2D-2DC4-EA40-979D-AC9A26F15270}" destId="{33D72060-E235-0E41-8D2F-EB3C45D4CE02}" srcOrd="0" destOrd="0" presId="urn:microsoft.com/office/officeart/2005/8/layout/hierarchy3"/>
    <dgm:cxn modelId="{6AE9291A-1DF1-6846-BDC3-15BD459AE9D9}" type="presParOf" srcId="{55A9AC2D-2DC4-EA40-979D-AC9A26F15270}" destId="{BB6F0E16-4B1A-404A-9518-54A090B1A22D}" srcOrd="1" destOrd="0" presId="urn:microsoft.com/office/officeart/2005/8/layout/hierarchy3"/>
    <dgm:cxn modelId="{5043FBA9-B81B-E249-9877-67122FFDA1F3}" type="presParOf" srcId="{55A9AC2D-2DC4-EA40-979D-AC9A26F15270}" destId="{04BFF2C1-8F72-EE47-AEC2-0DD134469338}" srcOrd="2" destOrd="0" presId="urn:microsoft.com/office/officeart/2005/8/layout/hierarchy3"/>
    <dgm:cxn modelId="{93B2CE92-5873-4443-B016-68D6C88C32E8}" type="presParOf" srcId="{55A9AC2D-2DC4-EA40-979D-AC9A26F15270}" destId="{CB41BC7C-E317-FA4D-AC23-8C55E05F4D0E}" srcOrd="3" destOrd="0" presId="urn:microsoft.com/office/officeart/2005/8/layout/hierarchy3"/>
    <dgm:cxn modelId="{42628EC8-AAF4-8846-8FC4-5BCB7A0769C9}" type="presParOf" srcId="{ED27CB50-4E32-5B48-A862-BB8AC5538CF0}" destId="{8CE2711B-CC95-CD48-8F3A-F295A94D3AEC}" srcOrd="2" destOrd="0" presId="urn:microsoft.com/office/officeart/2005/8/layout/hierarchy3"/>
    <dgm:cxn modelId="{0CC15CAF-4F26-7A42-9A04-830E5EDD0F71}" type="presParOf" srcId="{8CE2711B-CC95-CD48-8F3A-F295A94D3AEC}" destId="{DA8AFFA5-F29C-3C41-BC5E-FC28ECDE75C8}" srcOrd="0" destOrd="0" presId="urn:microsoft.com/office/officeart/2005/8/layout/hierarchy3"/>
    <dgm:cxn modelId="{A4DB5821-B583-AC4D-9FBF-A6985C32A003}" type="presParOf" srcId="{DA8AFFA5-F29C-3C41-BC5E-FC28ECDE75C8}" destId="{D5A2FB43-E767-9348-8AA1-AA50D365A6F3}" srcOrd="0" destOrd="0" presId="urn:microsoft.com/office/officeart/2005/8/layout/hierarchy3"/>
    <dgm:cxn modelId="{B1B5D842-DB17-B949-91CB-0DB10629C145}" type="presParOf" srcId="{DA8AFFA5-F29C-3C41-BC5E-FC28ECDE75C8}" destId="{7F9E0957-F5E8-3E40-A084-ABB6B05A937C}" srcOrd="1" destOrd="0" presId="urn:microsoft.com/office/officeart/2005/8/layout/hierarchy3"/>
    <dgm:cxn modelId="{87EA8E3E-A82A-F04E-A69F-AF9E00A2D9A0}" type="presParOf" srcId="{8CE2711B-CC95-CD48-8F3A-F295A94D3AEC}" destId="{B78BEEDB-83EF-2740-919E-C121BBE6B948}" srcOrd="1" destOrd="0" presId="urn:microsoft.com/office/officeart/2005/8/layout/hierarchy3"/>
    <dgm:cxn modelId="{163FCF0E-1015-C241-927A-EBF9FAB3B65D}" type="presParOf" srcId="{B78BEEDB-83EF-2740-919E-C121BBE6B948}" destId="{6D843FA0-C694-9346-AC8A-DE12C2286F40}" srcOrd="0" destOrd="0" presId="urn:microsoft.com/office/officeart/2005/8/layout/hierarchy3"/>
    <dgm:cxn modelId="{A1A6906F-D7CC-1947-A819-1CD21E072ED2}" type="presParOf" srcId="{B78BEEDB-83EF-2740-919E-C121BBE6B948}" destId="{D6A0F7E4-7B09-0B49-8B79-15F8D9840480}" srcOrd="1" destOrd="0" presId="urn:microsoft.com/office/officeart/2005/8/layout/hierarchy3"/>
    <dgm:cxn modelId="{A8404373-6272-C747-97DF-43D44A37291D}" type="presParOf" srcId="{B78BEEDB-83EF-2740-919E-C121BBE6B948}" destId="{422975D2-FB83-5A4F-AF43-C42608220E05}" srcOrd="2" destOrd="0" presId="urn:microsoft.com/office/officeart/2005/8/layout/hierarchy3"/>
    <dgm:cxn modelId="{821D4CA7-9DB7-574D-8397-A5FCD7954DBA}" type="presParOf" srcId="{B78BEEDB-83EF-2740-919E-C121BBE6B948}" destId="{F1306691-4486-5547-9EE1-B6477D677FF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DE38-2859-234E-A384-CD35DA059009}">
      <dsp:nvSpPr>
        <dsp:cNvPr id="0" name=""/>
        <dsp:cNvSpPr/>
      </dsp:nvSpPr>
      <dsp:spPr>
        <a:xfrm>
          <a:off x="1004" y="101831"/>
          <a:ext cx="2350740" cy="11753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Subject</a:t>
          </a:r>
        </a:p>
      </dsp:txBody>
      <dsp:txXfrm>
        <a:off x="35429" y="136256"/>
        <a:ext cx="2281890" cy="1106520"/>
      </dsp:txXfrm>
    </dsp:sp>
    <dsp:sp modelId="{4D9BCE03-01E7-8442-869B-F522DB954724}">
      <dsp:nvSpPr>
        <dsp:cNvPr id="0" name=""/>
        <dsp:cNvSpPr/>
      </dsp:nvSpPr>
      <dsp:spPr>
        <a:xfrm>
          <a:off x="236078" y="1277201"/>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C5A4C9-84B9-8D4B-ABB0-8B751FEFC374}">
      <dsp:nvSpPr>
        <dsp:cNvPr id="0" name=""/>
        <dsp:cNvSpPr/>
      </dsp:nvSpPr>
      <dsp:spPr>
        <a:xfrm>
          <a:off x="471152" y="1571043"/>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mj-lt"/>
            </a:rPr>
            <a:t>An entity capable of accessing objects</a:t>
          </a:r>
        </a:p>
      </dsp:txBody>
      <dsp:txXfrm>
        <a:off x="505577" y="1605468"/>
        <a:ext cx="1811742" cy="1106520"/>
      </dsp:txXfrm>
    </dsp:sp>
    <dsp:sp modelId="{69A672A6-2F67-DE42-BA13-99F6E1FB1730}">
      <dsp:nvSpPr>
        <dsp:cNvPr id="0" name=""/>
        <dsp:cNvSpPr/>
      </dsp:nvSpPr>
      <dsp:spPr>
        <a:xfrm>
          <a:off x="236078" y="1277201"/>
          <a:ext cx="235074" cy="2604279"/>
        </a:xfrm>
        <a:custGeom>
          <a:avLst/>
          <a:gdLst/>
          <a:ahLst/>
          <a:cxnLst/>
          <a:rect l="0" t="0" r="0" b="0"/>
          <a:pathLst>
            <a:path>
              <a:moveTo>
                <a:pt x="0" y="0"/>
              </a:moveTo>
              <a:lnTo>
                <a:pt x="0" y="2604279"/>
              </a:lnTo>
              <a:lnTo>
                <a:pt x="235074" y="26042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0C771B-DDE4-6B47-B4DC-008564CEE0E5}">
      <dsp:nvSpPr>
        <dsp:cNvPr id="0" name=""/>
        <dsp:cNvSpPr/>
      </dsp:nvSpPr>
      <dsp:spPr>
        <a:xfrm>
          <a:off x="471152" y="3040256"/>
          <a:ext cx="1880592" cy="16824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mj-lt"/>
            </a:rPr>
            <a:t>Three classes</a:t>
          </a:r>
        </a:p>
        <a:p>
          <a:pPr marL="171450" lvl="1" indent="-171450" algn="l" defTabSz="711200" rtl="0">
            <a:lnSpc>
              <a:spcPct val="90000"/>
            </a:lnSpc>
            <a:spcBef>
              <a:spcPct val="0"/>
            </a:spcBef>
            <a:spcAft>
              <a:spcPct val="15000"/>
            </a:spcAft>
            <a:buChar char="•"/>
          </a:pPr>
          <a:r>
            <a:rPr lang="en-US" sz="1600" kern="1200" dirty="0">
              <a:latin typeface="+mj-lt"/>
            </a:rPr>
            <a:t>Owner</a:t>
          </a:r>
        </a:p>
        <a:p>
          <a:pPr marL="171450" lvl="1" indent="-171450" algn="l" defTabSz="711200" rtl="0">
            <a:lnSpc>
              <a:spcPct val="90000"/>
            </a:lnSpc>
            <a:spcBef>
              <a:spcPct val="0"/>
            </a:spcBef>
            <a:spcAft>
              <a:spcPct val="15000"/>
            </a:spcAft>
            <a:buChar char="•"/>
          </a:pPr>
          <a:r>
            <a:rPr lang="en-US" sz="1600" kern="1200" dirty="0">
              <a:latin typeface="+mj-lt"/>
            </a:rPr>
            <a:t>Group</a:t>
          </a:r>
        </a:p>
        <a:p>
          <a:pPr marL="171450" lvl="1" indent="-171450" algn="l" defTabSz="711200" rtl="0">
            <a:lnSpc>
              <a:spcPct val="90000"/>
            </a:lnSpc>
            <a:spcBef>
              <a:spcPct val="0"/>
            </a:spcBef>
            <a:spcAft>
              <a:spcPct val="15000"/>
            </a:spcAft>
            <a:buChar char="•"/>
          </a:pPr>
          <a:r>
            <a:rPr lang="en-US" sz="1600" kern="1200" dirty="0">
              <a:latin typeface="+mj-lt"/>
            </a:rPr>
            <a:t>World </a:t>
          </a:r>
        </a:p>
      </dsp:txBody>
      <dsp:txXfrm>
        <a:off x="520429" y="3089533"/>
        <a:ext cx="1782038" cy="1583894"/>
      </dsp:txXfrm>
    </dsp:sp>
    <dsp:sp modelId="{48B88BE4-134C-C84A-B477-DFC03883A819}">
      <dsp:nvSpPr>
        <dsp:cNvPr id="0" name=""/>
        <dsp:cNvSpPr/>
      </dsp:nvSpPr>
      <dsp:spPr>
        <a:xfrm>
          <a:off x="2939429" y="101831"/>
          <a:ext cx="2350740" cy="11753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Object</a:t>
          </a:r>
        </a:p>
      </dsp:txBody>
      <dsp:txXfrm>
        <a:off x="2973854" y="136256"/>
        <a:ext cx="2281890" cy="1106520"/>
      </dsp:txXfrm>
    </dsp:sp>
    <dsp:sp modelId="{33D72060-E235-0E41-8D2F-EB3C45D4CE02}">
      <dsp:nvSpPr>
        <dsp:cNvPr id="0" name=""/>
        <dsp:cNvSpPr/>
      </dsp:nvSpPr>
      <dsp:spPr>
        <a:xfrm>
          <a:off x="3174503" y="1277201"/>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0E16-4B1A-404A-9518-54A090B1A22D}">
      <dsp:nvSpPr>
        <dsp:cNvPr id="0" name=""/>
        <dsp:cNvSpPr/>
      </dsp:nvSpPr>
      <dsp:spPr>
        <a:xfrm>
          <a:off x="3409577" y="1571043"/>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mj-lt"/>
            </a:rPr>
            <a:t>A resource to which access is controlled</a:t>
          </a:r>
        </a:p>
      </dsp:txBody>
      <dsp:txXfrm>
        <a:off x="3444002" y="1605468"/>
        <a:ext cx="1811742" cy="1106520"/>
      </dsp:txXfrm>
    </dsp:sp>
    <dsp:sp modelId="{04BFF2C1-8F72-EE47-AEC2-0DD134469338}">
      <dsp:nvSpPr>
        <dsp:cNvPr id="0" name=""/>
        <dsp:cNvSpPr/>
      </dsp:nvSpPr>
      <dsp:spPr>
        <a:xfrm>
          <a:off x="3174503" y="1277201"/>
          <a:ext cx="235074" cy="2552010"/>
        </a:xfrm>
        <a:custGeom>
          <a:avLst/>
          <a:gdLst/>
          <a:ahLst/>
          <a:cxnLst/>
          <a:rect l="0" t="0" r="0" b="0"/>
          <a:pathLst>
            <a:path>
              <a:moveTo>
                <a:pt x="0" y="0"/>
              </a:moveTo>
              <a:lnTo>
                <a:pt x="0" y="2552010"/>
              </a:lnTo>
              <a:lnTo>
                <a:pt x="235074" y="255201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41BC7C-E317-FA4D-AC23-8C55E05F4D0E}">
      <dsp:nvSpPr>
        <dsp:cNvPr id="0" name=""/>
        <dsp:cNvSpPr/>
      </dsp:nvSpPr>
      <dsp:spPr>
        <a:xfrm>
          <a:off x="3409577" y="3040256"/>
          <a:ext cx="1880592" cy="15779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mj-lt"/>
            </a:rPr>
            <a:t>Entity used to contain and/or receive information, number and type depend on environment </a:t>
          </a:r>
        </a:p>
      </dsp:txBody>
      <dsp:txXfrm>
        <a:off x="3455792" y="3086471"/>
        <a:ext cx="1788162" cy="1485480"/>
      </dsp:txXfrm>
    </dsp:sp>
    <dsp:sp modelId="{D5A2FB43-E767-9348-8AA1-AA50D365A6F3}">
      <dsp:nvSpPr>
        <dsp:cNvPr id="0" name=""/>
        <dsp:cNvSpPr/>
      </dsp:nvSpPr>
      <dsp:spPr>
        <a:xfrm>
          <a:off x="5877855" y="101831"/>
          <a:ext cx="2350740" cy="11753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Access right</a:t>
          </a:r>
        </a:p>
      </dsp:txBody>
      <dsp:txXfrm>
        <a:off x="5912280" y="136256"/>
        <a:ext cx="2281890" cy="1106520"/>
      </dsp:txXfrm>
    </dsp:sp>
    <dsp:sp modelId="{6D843FA0-C694-9346-AC8A-DE12C2286F40}">
      <dsp:nvSpPr>
        <dsp:cNvPr id="0" name=""/>
        <dsp:cNvSpPr/>
      </dsp:nvSpPr>
      <dsp:spPr>
        <a:xfrm>
          <a:off x="6112929" y="1277201"/>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A0F7E4-7B09-0B49-8B79-15F8D9840480}">
      <dsp:nvSpPr>
        <dsp:cNvPr id="0" name=""/>
        <dsp:cNvSpPr/>
      </dsp:nvSpPr>
      <dsp:spPr>
        <a:xfrm>
          <a:off x="6348003" y="1571043"/>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mj-lt"/>
              <a:cs typeface="Palatino Linotype (Body)"/>
            </a:rPr>
            <a:t>Describes the way in which a subject may access an object</a:t>
          </a:r>
        </a:p>
      </dsp:txBody>
      <dsp:txXfrm>
        <a:off x="6382428" y="1605468"/>
        <a:ext cx="1811742" cy="1106520"/>
      </dsp:txXfrm>
    </dsp:sp>
    <dsp:sp modelId="{422975D2-FB83-5A4F-AF43-C42608220E05}">
      <dsp:nvSpPr>
        <dsp:cNvPr id="0" name=""/>
        <dsp:cNvSpPr/>
      </dsp:nvSpPr>
      <dsp:spPr>
        <a:xfrm>
          <a:off x="6112929" y="1277201"/>
          <a:ext cx="235074" cy="2553709"/>
        </a:xfrm>
        <a:custGeom>
          <a:avLst/>
          <a:gdLst/>
          <a:ahLst/>
          <a:cxnLst/>
          <a:rect l="0" t="0" r="0" b="0"/>
          <a:pathLst>
            <a:path>
              <a:moveTo>
                <a:pt x="0" y="0"/>
              </a:moveTo>
              <a:lnTo>
                <a:pt x="0" y="2553709"/>
              </a:lnTo>
              <a:lnTo>
                <a:pt x="235074" y="255370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306691-4486-5547-9EE1-B6477D677FF6}">
      <dsp:nvSpPr>
        <dsp:cNvPr id="0" name=""/>
        <dsp:cNvSpPr/>
      </dsp:nvSpPr>
      <dsp:spPr>
        <a:xfrm>
          <a:off x="6348003" y="3040256"/>
          <a:ext cx="1880592" cy="15813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mj-lt"/>
              <a:cs typeface="Palatino Linotype (Body)"/>
            </a:rPr>
            <a:t>Could include:</a:t>
          </a:r>
        </a:p>
        <a:p>
          <a:pPr marL="114300" lvl="1" indent="-114300" algn="l" defTabSz="533400" rtl="0">
            <a:lnSpc>
              <a:spcPct val="90000"/>
            </a:lnSpc>
            <a:spcBef>
              <a:spcPct val="0"/>
            </a:spcBef>
            <a:spcAft>
              <a:spcPct val="15000"/>
            </a:spcAft>
            <a:buChar char="•"/>
          </a:pPr>
          <a:r>
            <a:rPr lang="en-US" sz="1200" kern="1200" dirty="0">
              <a:latin typeface="+mj-lt"/>
              <a:cs typeface="Palatino Linotype (Body)"/>
            </a:rPr>
            <a:t>Read</a:t>
          </a:r>
        </a:p>
        <a:p>
          <a:pPr marL="114300" lvl="1" indent="-114300" algn="l" defTabSz="533400" rtl="0">
            <a:lnSpc>
              <a:spcPct val="90000"/>
            </a:lnSpc>
            <a:spcBef>
              <a:spcPct val="0"/>
            </a:spcBef>
            <a:spcAft>
              <a:spcPct val="15000"/>
            </a:spcAft>
            <a:buChar char="•"/>
          </a:pPr>
          <a:r>
            <a:rPr lang="en-US" sz="1200" kern="1200" dirty="0">
              <a:latin typeface="+mj-lt"/>
              <a:cs typeface="Palatino Linotype (Body)"/>
            </a:rPr>
            <a:t>Write</a:t>
          </a:r>
        </a:p>
        <a:p>
          <a:pPr marL="114300" lvl="1" indent="-114300" algn="l" defTabSz="533400" rtl="0">
            <a:lnSpc>
              <a:spcPct val="90000"/>
            </a:lnSpc>
            <a:spcBef>
              <a:spcPct val="0"/>
            </a:spcBef>
            <a:spcAft>
              <a:spcPct val="15000"/>
            </a:spcAft>
            <a:buChar char="•"/>
          </a:pPr>
          <a:r>
            <a:rPr lang="en-US" sz="1200" kern="1200" dirty="0">
              <a:latin typeface="+mj-lt"/>
              <a:cs typeface="Palatino Linotype (Body)"/>
            </a:rPr>
            <a:t>Execute</a:t>
          </a:r>
        </a:p>
        <a:p>
          <a:pPr marL="114300" lvl="1" indent="-114300" algn="l" defTabSz="533400" rtl="0">
            <a:lnSpc>
              <a:spcPct val="90000"/>
            </a:lnSpc>
            <a:spcBef>
              <a:spcPct val="0"/>
            </a:spcBef>
            <a:spcAft>
              <a:spcPct val="15000"/>
            </a:spcAft>
            <a:buChar char="•"/>
          </a:pPr>
          <a:r>
            <a:rPr lang="en-US" sz="1200" kern="1200" dirty="0">
              <a:latin typeface="+mj-lt"/>
              <a:cs typeface="Palatino Linotype (Body)"/>
            </a:rPr>
            <a:t>Delete</a:t>
          </a:r>
        </a:p>
        <a:p>
          <a:pPr marL="114300" lvl="1" indent="-114300" algn="l" defTabSz="533400" rtl="0">
            <a:lnSpc>
              <a:spcPct val="90000"/>
            </a:lnSpc>
            <a:spcBef>
              <a:spcPct val="0"/>
            </a:spcBef>
            <a:spcAft>
              <a:spcPct val="15000"/>
            </a:spcAft>
            <a:buChar char="•"/>
          </a:pPr>
          <a:r>
            <a:rPr lang="en-US" sz="1200" kern="1200" dirty="0">
              <a:latin typeface="+mj-lt"/>
              <a:cs typeface="Palatino Linotype (Body)"/>
            </a:rPr>
            <a:t>Create</a:t>
          </a:r>
        </a:p>
        <a:p>
          <a:pPr marL="114300" lvl="1" indent="-114300" algn="l" defTabSz="533400" rtl="0">
            <a:lnSpc>
              <a:spcPct val="90000"/>
            </a:lnSpc>
            <a:spcBef>
              <a:spcPct val="0"/>
            </a:spcBef>
            <a:spcAft>
              <a:spcPct val="15000"/>
            </a:spcAft>
            <a:buChar char="•"/>
          </a:pPr>
          <a:r>
            <a:rPr lang="en-US" sz="1200" kern="1200" dirty="0">
              <a:latin typeface="+mj-lt"/>
            </a:rPr>
            <a:t>Search </a:t>
          </a:r>
        </a:p>
      </dsp:txBody>
      <dsp:txXfrm>
        <a:off x="6394318" y="3086571"/>
        <a:ext cx="1787962" cy="1488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BEC4AA-F5D3-E241-A9D9-BD6BEC3B7423}" type="slidenum">
              <a:rPr lang="en-AU" altLang="en-US"/>
              <a:pPr>
                <a:defRPr/>
              </a:pPr>
              <a:t>‹#›</a:t>
            </a:fld>
            <a:endParaRPr lang="en-AU" altLang="en-US"/>
          </a:p>
        </p:txBody>
      </p:sp>
    </p:spTree>
    <p:extLst>
      <p:ext uri="{BB962C8B-B14F-4D97-AF65-F5344CB8AC3E}">
        <p14:creationId xmlns:p14="http://schemas.microsoft.com/office/powerpoint/2010/main" val="1388316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9C33CD92-4E26-D246-82AD-3C557D00F944}" type="slidenum">
              <a:rPr lang="en-AU" altLang="en-US" smtClean="0"/>
              <a:pPr eaLnBrk="1" hangingPunct="1">
                <a:spcBef>
                  <a:spcPct val="0"/>
                </a:spcBef>
                <a:defRPr/>
              </a:pPr>
              <a:t>1</a:t>
            </a:fld>
            <a:endParaRPr lang="en-AU" altLang="en-US"/>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Lecture slides prepared by </a:t>
            </a:r>
            <a:r>
              <a:rPr lang="en-US" altLang="en-US" dirty="0" err="1">
                <a:latin typeface="Times New Roman" charset="0"/>
              </a:rPr>
              <a:t>Dr</a:t>
            </a:r>
            <a:r>
              <a:rPr lang="en-US" altLang="en-US" dirty="0">
                <a:latin typeface="Times New Roman" charset="0"/>
              </a:rPr>
              <a:t> Lawrie Brown (UNSW@ADFA) for “Computer Security: Principles and Practice”, by William Stallings and Lawrie Brown, Chapter 4 “</a:t>
            </a:r>
            <a:r>
              <a:rPr lang="en-GB" altLang="en-US" dirty="0">
                <a:latin typeface="Times New Roman" charset="0"/>
              </a:rPr>
              <a:t>Access Control</a:t>
            </a:r>
            <a:r>
              <a:rPr lang="en-US" altLang="en-US" dirty="0">
                <a:latin typeface="Times New Roman" charset="0"/>
              </a:rPr>
              <a:t>”.</a:t>
            </a:r>
            <a:endParaRPr lang="en-AU"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t>Enhanced and Modified by </a:t>
            </a:r>
            <a:r>
              <a:rPr lang="en-US" altLang="en-US" dirty="0" err="1"/>
              <a:t>Chuan</a:t>
            </a:r>
            <a:r>
              <a:rPr lang="en-US" altLang="en-US" dirty="0"/>
              <a:t> Yue at the Colorado School of </a:t>
            </a:r>
            <a:r>
              <a:rPr lang="en-US" altLang="en-US"/>
              <a:t>Mines.</a:t>
            </a:r>
            <a:endParaRPr lang="en-AU" altLang="en-US">
              <a:latin typeface="Times New Roman" panose="02020603050405020304" pitchFamily="18" charset="0"/>
            </a:endParaRPr>
          </a:p>
        </p:txBody>
      </p:sp>
    </p:spTree>
    <p:extLst>
      <p:ext uri="{BB962C8B-B14F-4D97-AF65-F5344CB8AC3E}">
        <p14:creationId xmlns:p14="http://schemas.microsoft.com/office/powerpoint/2010/main" val="102360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C62D392-3F86-3148-BCC1-5233993DCE0E}" type="slidenum">
              <a:rPr lang="en-AU" altLang="en-US" smtClean="0"/>
              <a:pPr eaLnBrk="1" hangingPunct="1">
                <a:spcBef>
                  <a:spcPct val="0"/>
                </a:spcBef>
                <a:defRPr/>
              </a:pPr>
              <a:t>10</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5800" y="4343400"/>
            <a:ext cx="5486400" cy="434340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Times New Roman" charset="0"/>
              </a:rPr>
              <a:t>From a logical or functional  point of view, a separate access control module is associated with each type of object, as shown in Figure 4.5. The module evaluates each request by a subject to an object to determine if the access right exists. An access attempt triggers the following steps:</a:t>
            </a:r>
          </a:p>
          <a:p>
            <a:pPr eaLnBrk="1" hangingPunct="1">
              <a:buFont typeface="Times" charset="0"/>
              <a:buAutoNum type="arabicPeriod"/>
              <a:defRPr/>
            </a:pPr>
            <a:r>
              <a:rPr lang="en-US" altLang="en-US">
                <a:latin typeface="Times New Roman" charset="0"/>
              </a:rPr>
              <a:t> A subject </a:t>
            </a:r>
            <a:r>
              <a:rPr lang="en-US" altLang="en-US" i="1">
                <a:latin typeface="Times New Roman" charset="0"/>
              </a:rPr>
              <a:t>S</a:t>
            </a:r>
            <a:r>
              <a:rPr lang="en-US" altLang="en-US" baseline="-25000">
                <a:latin typeface="Times New Roman" charset="0"/>
              </a:rPr>
              <a:t>0</a:t>
            </a:r>
            <a:r>
              <a:rPr lang="en-US" altLang="en-US">
                <a:latin typeface="Times New Roman" charset="0"/>
              </a:rPr>
              <a:t> issues a request of type </a:t>
            </a:r>
            <a:r>
              <a:rPr lang="en-US" altLang="en-US">
                <a:latin typeface="Times New Roman" charset="0"/>
                <a:sym typeface="Symbol" charset="2"/>
              </a:rPr>
              <a:t></a:t>
            </a:r>
            <a:r>
              <a:rPr lang="en-US" altLang="en-US">
                <a:latin typeface="Times New Roman" charset="0"/>
              </a:rPr>
              <a:t> for object </a:t>
            </a:r>
            <a:r>
              <a:rPr lang="en-US" altLang="en-US" i="1">
                <a:latin typeface="Times New Roman" charset="0"/>
              </a:rPr>
              <a:t>X</a:t>
            </a:r>
            <a:r>
              <a:rPr lang="en-US" altLang="en-US">
                <a:latin typeface="Times New Roman" charset="0"/>
              </a:rPr>
              <a:t>.</a:t>
            </a:r>
          </a:p>
          <a:p>
            <a:pPr eaLnBrk="1" hangingPunct="1">
              <a:buFont typeface="Times" charset="0"/>
              <a:buAutoNum type="arabicPeriod"/>
              <a:defRPr/>
            </a:pPr>
            <a:r>
              <a:rPr lang="en-US" altLang="en-US">
                <a:latin typeface="Times New Roman" charset="0"/>
              </a:rPr>
              <a:t> The request causes the system (operating system or an access control interface module) to generate a message of the form (</a:t>
            </a:r>
            <a:r>
              <a:rPr lang="en-US" altLang="en-US" i="1">
                <a:latin typeface="Times New Roman" charset="0"/>
              </a:rPr>
              <a:t>S</a:t>
            </a:r>
            <a:r>
              <a:rPr lang="en-US" altLang="en-US" baseline="-25000">
                <a:latin typeface="Times New Roman" charset="0"/>
              </a:rPr>
              <a:t>0</a:t>
            </a:r>
            <a:r>
              <a:rPr lang="en-US" altLang="en-US">
                <a:latin typeface="Times New Roman" charset="0"/>
              </a:rPr>
              <a:t>, </a:t>
            </a:r>
            <a:r>
              <a:rPr lang="en-US" altLang="en-US">
                <a:latin typeface="Times New Roman" charset="0"/>
                <a:sym typeface="Symbol" charset="2"/>
              </a:rPr>
              <a:t></a:t>
            </a:r>
            <a:r>
              <a:rPr lang="en-US" altLang="en-US">
                <a:latin typeface="Times New Roman" charset="0"/>
              </a:rPr>
              <a:t>, </a:t>
            </a:r>
            <a:r>
              <a:rPr lang="en-US" altLang="en-US" i="1">
                <a:latin typeface="Times New Roman" charset="0"/>
              </a:rPr>
              <a:t>X</a:t>
            </a:r>
            <a:r>
              <a:rPr lang="en-US" altLang="en-US">
                <a:latin typeface="Times New Roman" charset="0"/>
              </a:rPr>
              <a:t>) to the controller for </a:t>
            </a:r>
            <a:r>
              <a:rPr lang="en-US" altLang="en-US" i="1">
                <a:latin typeface="Times New Roman" charset="0"/>
              </a:rPr>
              <a:t>X</a:t>
            </a:r>
            <a:endParaRPr lang="en-US" altLang="en-US">
              <a:latin typeface="Times New Roman" charset="0"/>
            </a:endParaRPr>
          </a:p>
          <a:p>
            <a:pPr eaLnBrk="1" hangingPunct="1">
              <a:buFont typeface="Times" charset="0"/>
              <a:buAutoNum type="arabicPeriod"/>
              <a:defRPr/>
            </a:pPr>
            <a:r>
              <a:rPr lang="en-US" altLang="en-US">
                <a:latin typeface="Times New Roman" charset="0"/>
              </a:rPr>
              <a:t> The controller interrogates the access matrix A to determine if </a:t>
            </a:r>
            <a:r>
              <a:rPr lang="en-US" altLang="en-US">
                <a:latin typeface="Times New Roman" charset="0"/>
                <a:sym typeface="Symbol" charset="2"/>
              </a:rPr>
              <a:t></a:t>
            </a:r>
            <a:r>
              <a:rPr lang="en-US" altLang="en-US">
                <a:latin typeface="Times New Roman" charset="0"/>
              </a:rPr>
              <a:t> is in </a:t>
            </a:r>
            <a:r>
              <a:rPr lang="en-US" altLang="en-US" i="1">
                <a:latin typeface="Times New Roman" charset="0"/>
              </a:rPr>
              <a:t>A</a:t>
            </a:r>
            <a:r>
              <a:rPr lang="en-US" altLang="en-US">
                <a:latin typeface="Times New Roman" charset="0"/>
              </a:rPr>
              <a:t>[</a:t>
            </a:r>
            <a:r>
              <a:rPr lang="en-US" altLang="en-US" i="1">
                <a:latin typeface="Times New Roman" charset="0"/>
              </a:rPr>
              <a:t>S</a:t>
            </a:r>
            <a:r>
              <a:rPr lang="en-US" altLang="en-US" baseline="-25000">
                <a:latin typeface="Times New Roman" charset="0"/>
              </a:rPr>
              <a:t>0</a:t>
            </a:r>
            <a:r>
              <a:rPr lang="en-US" altLang="en-US">
                <a:latin typeface="Times New Roman" charset="0"/>
              </a:rPr>
              <a:t>, </a:t>
            </a:r>
            <a:r>
              <a:rPr lang="en-US" altLang="en-US" i="1">
                <a:latin typeface="Times New Roman" charset="0"/>
              </a:rPr>
              <a:t>X</a:t>
            </a:r>
            <a:r>
              <a:rPr lang="en-US" altLang="en-US">
                <a:latin typeface="Times New Roman" charset="0"/>
              </a:rPr>
              <a:t>]. If so, the access is allowed, if not the access is denied and a protection violation occurs.</a:t>
            </a:r>
          </a:p>
          <a:p>
            <a:pPr eaLnBrk="1" hangingPunct="1">
              <a:defRPr/>
            </a:pPr>
            <a:r>
              <a:rPr lang="en-US" altLang="en-US">
                <a:latin typeface="Times New Roman" charset="0"/>
              </a:rPr>
              <a:t>Figure 4.5 suggests that every access by a subject to an object is mediated by the controller for that object, and that the controller's decision is based on the current contents of the matrix. In addition, certain subjects have the authority to make specific changes to the access matrix. A request to modify the access matrix is treated as an access to the matrix, with the individual entries in the matrix treated as objects. Such accesses are mediated by an access matrix controller, which controls updates to the matrix. The model also includes a set of rules that govern modifications to the access matrix, such as those shown in Table 4.2 in the text. These include means of accessing, transferring, granting, and deleting access rights; and with who can create and delete subjects and objects. The ability of one subject to create another subject and to have 'owner' access right to that subject can be used to define a hierarchy of subjects. For example, in Figure 4.4 on the previous slide, </a:t>
            </a:r>
            <a:r>
              <a:rPr lang="en-US" altLang="en-US" i="1">
                <a:latin typeface="Times New Roman" charset="0"/>
              </a:rPr>
              <a:t>S</a:t>
            </a:r>
            <a:r>
              <a:rPr lang="en-US" altLang="en-US" baseline="-25000">
                <a:latin typeface="Times New Roman" charset="0"/>
              </a:rPr>
              <a:t>1</a:t>
            </a:r>
            <a:r>
              <a:rPr lang="en-US" altLang="en-US">
                <a:latin typeface="Times New Roman" charset="0"/>
              </a:rPr>
              <a:t> owns </a:t>
            </a:r>
            <a:r>
              <a:rPr lang="en-US" altLang="en-US" i="1">
                <a:latin typeface="Times New Roman" charset="0"/>
              </a:rPr>
              <a:t>S</a:t>
            </a:r>
            <a:r>
              <a:rPr lang="en-US" altLang="en-US" baseline="-25000">
                <a:latin typeface="Times New Roman" charset="0"/>
              </a:rPr>
              <a:t>2</a:t>
            </a:r>
            <a:r>
              <a:rPr lang="en-US" altLang="en-US">
                <a:latin typeface="Times New Roman" charset="0"/>
              </a:rPr>
              <a:t> and </a:t>
            </a:r>
            <a:r>
              <a:rPr lang="en-US" altLang="en-US" i="1">
                <a:latin typeface="Times New Roman" charset="0"/>
              </a:rPr>
              <a:t>S</a:t>
            </a:r>
            <a:r>
              <a:rPr lang="en-US" altLang="en-US" baseline="-25000">
                <a:latin typeface="Times New Roman" charset="0"/>
              </a:rPr>
              <a:t>3</a:t>
            </a:r>
            <a:r>
              <a:rPr lang="en-US" altLang="en-US">
                <a:latin typeface="Times New Roman" charset="0"/>
              </a:rPr>
              <a:t>, so that </a:t>
            </a:r>
            <a:r>
              <a:rPr lang="en-US" altLang="en-US" i="1">
                <a:latin typeface="Times New Roman" charset="0"/>
              </a:rPr>
              <a:t>S</a:t>
            </a:r>
            <a:r>
              <a:rPr lang="en-US" altLang="en-US" baseline="-25000">
                <a:latin typeface="Times New Roman" charset="0"/>
              </a:rPr>
              <a:t>2</a:t>
            </a:r>
            <a:r>
              <a:rPr lang="en-US" altLang="en-US">
                <a:latin typeface="Times New Roman" charset="0"/>
              </a:rPr>
              <a:t> and </a:t>
            </a:r>
            <a:r>
              <a:rPr lang="en-US" altLang="en-US" i="1">
                <a:latin typeface="Times New Roman" charset="0"/>
              </a:rPr>
              <a:t>S</a:t>
            </a:r>
            <a:r>
              <a:rPr lang="en-US" altLang="en-US" baseline="-25000">
                <a:latin typeface="Times New Roman" charset="0"/>
              </a:rPr>
              <a:t>3</a:t>
            </a:r>
            <a:r>
              <a:rPr lang="en-US" altLang="en-US">
                <a:latin typeface="Times New Roman" charset="0"/>
              </a:rPr>
              <a:t> are subordinate to </a:t>
            </a:r>
            <a:r>
              <a:rPr lang="en-US" altLang="en-US" i="1">
                <a:latin typeface="Times New Roman" charset="0"/>
              </a:rPr>
              <a:t>S</a:t>
            </a:r>
            <a:r>
              <a:rPr lang="en-US" altLang="en-US" baseline="-25000">
                <a:latin typeface="Times New Roman" charset="0"/>
              </a:rPr>
              <a:t>1</a:t>
            </a:r>
            <a:r>
              <a:rPr lang="en-US" altLang="en-US">
                <a:latin typeface="Times New Roman" charset="0"/>
              </a:rPr>
              <a:t>. </a:t>
            </a:r>
          </a:p>
        </p:txBody>
      </p:sp>
    </p:spTree>
    <p:extLst>
      <p:ext uri="{BB962C8B-B14F-4D97-AF65-F5344CB8AC3E}">
        <p14:creationId xmlns:p14="http://schemas.microsoft.com/office/powerpoint/2010/main" val="152515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AC1982C-C8C2-4C48-A1DF-672E63C57B32}" type="slidenum">
              <a:rPr lang="en-AU" altLang="en-US" smtClean="0"/>
              <a:pPr eaLnBrk="1" hangingPunct="1">
                <a:spcBef>
                  <a:spcPct val="0"/>
                </a:spcBef>
                <a:defRPr/>
              </a:pPr>
              <a:t>11</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The access control matrix model that we have discussed so far associates a set of capabilities with a user. A more general and more flexible approach, proposed in is to associate capabilities with protection domains. A protection domain is a set of objects together with access rights to those objects. In terms of the access matrix, a row defines a protection domain. So far, we have equated each row with a specific user. So, in this limited model, each user has a protection domain, and any processes spawned by the user have access rights defined by the same protection domain.</a:t>
            </a:r>
          </a:p>
          <a:p>
            <a:pPr eaLnBrk="1" hangingPunct="1">
              <a:defRPr/>
            </a:pPr>
            <a:r>
              <a:rPr lang="en-US" altLang="en-US" dirty="0">
                <a:latin typeface="Times New Roman" charset="0"/>
              </a:rPr>
              <a:t>A more general concept of protection domain provides more flexibility. For example, a user can spawn processes with a subset of the access rights of the user, defined as a new protection domain. This limits the capability of the process. Such a scheme could be used by a server process to spawn processes for different classes of users. Also a user could define a protection domain for a program that is not fully trusted, so that its access is limited to a safe subset of the user's access rights.</a:t>
            </a:r>
          </a:p>
          <a:p>
            <a:pPr eaLnBrk="1" hangingPunct="1">
              <a:defRPr/>
            </a:pPr>
            <a:r>
              <a:rPr lang="en-US" altLang="en-US" dirty="0">
                <a:latin typeface="Times New Roman" charset="0"/>
              </a:rPr>
              <a:t>The association between a process and a domain can be static or dynamic. For example, a process may execute a sequence of procedures and require different access rights for each procedure, such as read file and write file. In general, we would like to minimize the access rights that any user or process has at any one time; the use of protection domains provides a simple means to satisfy this requirement.</a:t>
            </a:r>
          </a:p>
        </p:txBody>
      </p:sp>
    </p:spTree>
    <p:extLst>
      <p:ext uri="{BB962C8B-B14F-4D97-AF65-F5344CB8AC3E}">
        <p14:creationId xmlns:p14="http://schemas.microsoft.com/office/powerpoint/2010/main" val="90398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6B806960-0C16-D849-9EDC-7F90C10E7ACD}" type="slidenum">
              <a:rPr lang="en-AU" altLang="en-US" smtClean="0"/>
              <a:pPr eaLnBrk="1" hangingPunct="1">
                <a:spcBef>
                  <a:spcPct val="0"/>
                </a:spcBef>
                <a:defRPr/>
              </a:pPr>
              <a:t>12</a:t>
            </a:fld>
            <a:endParaRPr lang="en-AU"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Now define some basic concepts concerning UNIX files and directories.</a:t>
            </a:r>
          </a:p>
          <a:p>
            <a:pPr eaLnBrk="1" hangingPunct="1">
              <a:defRPr/>
            </a:pPr>
            <a:r>
              <a:rPr lang="en-US" altLang="en-US" dirty="0">
                <a:latin typeface="Times New Roman" charset="0"/>
              </a:rPr>
              <a:t>All types of UNIX files are administered by the operating system by means of </a:t>
            </a:r>
            <a:r>
              <a:rPr lang="en-US" altLang="en-US" dirty="0" err="1">
                <a:latin typeface="Times New Roman" charset="0"/>
              </a:rPr>
              <a:t>inodes</a:t>
            </a:r>
            <a:r>
              <a:rPr lang="en-US" altLang="en-US" dirty="0">
                <a:latin typeface="Times New Roman" charset="0"/>
              </a:rPr>
              <a:t>. An </a:t>
            </a:r>
            <a:r>
              <a:rPr lang="en-US" altLang="en-US" dirty="0" err="1">
                <a:latin typeface="Times New Roman" charset="0"/>
              </a:rPr>
              <a:t>inode</a:t>
            </a:r>
            <a:r>
              <a:rPr lang="en-US" altLang="en-US" dirty="0">
                <a:latin typeface="Times New Roman" charset="0"/>
              </a:rPr>
              <a:t> (index node) is a control structure that contains the key information needed by the operating system for a particular file. Several file names may be associated with a single </a:t>
            </a:r>
            <a:r>
              <a:rPr lang="en-US" altLang="en-US" dirty="0" err="1">
                <a:latin typeface="Times New Roman" charset="0"/>
              </a:rPr>
              <a:t>inode</a:t>
            </a:r>
            <a:r>
              <a:rPr lang="en-US" altLang="en-US" dirty="0">
                <a:latin typeface="Times New Roman" charset="0"/>
              </a:rPr>
              <a:t>, but an active </a:t>
            </a:r>
            <a:r>
              <a:rPr lang="en-US" altLang="en-US" dirty="0" err="1">
                <a:latin typeface="Times New Roman" charset="0"/>
              </a:rPr>
              <a:t>inode</a:t>
            </a:r>
            <a:r>
              <a:rPr lang="en-US" altLang="en-US" dirty="0">
                <a:latin typeface="Times New Roman" charset="0"/>
              </a:rPr>
              <a:t> is associated with exactly one file, and each file is controlled by exactly one </a:t>
            </a:r>
            <a:r>
              <a:rPr lang="en-US" altLang="en-US" dirty="0" err="1">
                <a:latin typeface="Times New Roman" charset="0"/>
              </a:rPr>
              <a:t>inode</a:t>
            </a:r>
            <a:r>
              <a:rPr lang="en-US" altLang="en-US" dirty="0">
                <a:latin typeface="Times New Roman" charset="0"/>
              </a:rPr>
              <a:t>. The attributes of the file as well as its permissions and other control information are stored in the </a:t>
            </a:r>
            <a:r>
              <a:rPr lang="en-US" altLang="en-US" dirty="0" err="1">
                <a:latin typeface="Times New Roman" charset="0"/>
              </a:rPr>
              <a:t>inode</a:t>
            </a:r>
            <a:r>
              <a:rPr lang="en-US" altLang="en-US" dirty="0">
                <a:latin typeface="Times New Roman" charset="0"/>
              </a:rPr>
              <a:t>. On the disk, there is an </a:t>
            </a:r>
            <a:r>
              <a:rPr lang="en-US" altLang="en-US" dirty="0" err="1">
                <a:latin typeface="Times New Roman" charset="0"/>
              </a:rPr>
              <a:t>inode</a:t>
            </a:r>
            <a:r>
              <a:rPr lang="en-US" altLang="en-US" dirty="0">
                <a:latin typeface="Times New Roman" charset="0"/>
              </a:rPr>
              <a:t> table, or </a:t>
            </a:r>
            <a:r>
              <a:rPr lang="en-US" altLang="en-US" dirty="0" err="1">
                <a:latin typeface="Times New Roman" charset="0"/>
              </a:rPr>
              <a:t>inode</a:t>
            </a:r>
            <a:r>
              <a:rPr lang="en-US" altLang="en-US" dirty="0">
                <a:latin typeface="Times New Roman" charset="0"/>
              </a:rPr>
              <a:t> list, that contains the </a:t>
            </a:r>
            <a:r>
              <a:rPr lang="en-US" altLang="en-US" dirty="0" err="1">
                <a:latin typeface="Times New Roman" charset="0"/>
              </a:rPr>
              <a:t>inodes</a:t>
            </a:r>
            <a:r>
              <a:rPr lang="en-US" altLang="en-US" dirty="0">
                <a:latin typeface="Times New Roman" charset="0"/>
              </a:rPr>
              <a:t> of all the files in the file system. When a file is opened, its </a:t>
            </a:r>
            <a:r>
              <a:rPr lang="en-US" altLang="en-US" dirty="0" err="1">
                <a:latin typeface="Times New Roman" charset="0"/>
              </a:rPr>
              <a:t>inode</a:t>
            </a:r>
            <a:r>
              <a:rPr lang="en-US" altLang="en-US" dirty="0">
                <a:latin typeface="Times New Roman" charset="0"/>
              </a:rPr>
              <a:t> is brought into main memory and stored in a memory-resident </a:t>
            </a:r>
            <a:r>
              <a:rPr lang="en-US" altLang="en-US" dirty="0" err="1">
                <a:latin typeface="Times New Roman" charset="0"/>
              </a:rPr>
              <a:t>inode</a:t>
            </a:r>
            <a:r>
              <a:rPr lang="en-US" altLang="en-US" dirty="0">
                <a:latin typeface="Times New Roman" charset="0"/>
              </a:rPr>
              <a:t> table.</a:t>
            </a:r>
          </a:p>
          <a:p>
            <a:pPr eaLnBrk="1" hangingPunct="1">
              <a:defRPr/>
            </a:pPr>
            <a:r>
              <a:rPr lang="en-US" altLang="en-US" dirty="0">
                <a:latin typeface="Times New Roman" charset="0"/>
              </a:rPr>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a:t>
            </a:r>
            <a:r>
              <a:rPr lang="en-US" altLang="en-US" dirty="0" err="1">
                <a:latin typeface="Times New Roman" charset="0"/>
              </a:rPr>
              <a:t>inodes</a:t>
            </a:r>
            <a:r>
              <a:rPr lang="en-US" altLang="en-US" dirty="0">
                <a:latin typeface="Times New Roman" charset="0"/>
              </a:rPr>
              <a:t>. Thus, associated with each directory is its own </a:t>
            </a:r>
            <a:r>
              <a:rPr lang="en-US" altLang="en-US" dirty="0" err="1">
                <a:latin typeface="Times New Roman" charset="0"/>
              </a:rPr>
              <a:t>inode</a:t>
            </a:r>
            <a:r>
              <a:rPr lang="en-US" altLang="en-US" dirty="0">
                <a:latin typeface="Times New Roman" charset="0"/>
              </a:rPr>
              <a:t>.</a:t>
            </a:r>
          </a:p>
        </p:txBody>
      </p:sp>
    </p:spTree>
    <p:extLst>
      <p:ext uri="{BB962C8B-B14F-4D97-AF65-F5344CB8AC3E}">
        <p14:creationId xmlns:p14="http://schemas.microsoft.com/office/powerpoint/2010/main" val="189428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39A7ADF-3721-D34D-9377-1149A4FB684C}" type="slidenum">
              <a:rPr lang="en-AU" altLang="en-US" smtClean="0"/>
              <a:pPr eaLnBrk="1" hangingPunct="1">
                <a:spcBef>
                  <a:spcPct val="0"/>
                </a:spcBef>
                <a:defRPr/>
              </a:pPr>
              <a:t>13</a:t>
            </a:fld>
            <a:endParaRPr lang="en-AU"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AU" altLang="en-US" dirty="0">
              <a:latin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err="1">
                <a:latin typeface="Times New Roman" charset="0"/>
              </a:rPr>
              <a:t>Chuan</a:t>
            </a:r>
            <a:r>
              <a:rPr lang="en-US" altLang="en-US" dirty="0">
                <a:latin typeface="Times New Roman" charset="0"/>
              </a:rPr>
              <a:t>: </a:t>
            </a:r>
            <a:r>
              <a:rPr lang="en-US" altLang="en-US" dirty="0" err="1">
                <a:latin typeface="Times New Roman" charset="0"/>
              </a:rPr>
              <a:t>umask</a:t>
            </a:r>
            <a:r>
              <a:rPr lang="en-US" altLang="en-US" dirty="0">
                <a:latin typeface="Times New Roman" charset="0"/>
              </a:rPr>
              <a:t> example reference: http://</a:t>
            </a:r>
            <a:r>
              <a:rPr lang="en-US" altLang="en-US" dirty="0" err="1">
                <a:latin typeface="Times New Roman" charset="0"/>
              </a:rPr>
              <a:t>www.acm.uiuc.edu</a:t>
            </a:r>
            <a:r>
              <a:rPr lang="en-US" altLang="en-US" dirty="0">
                <a:latin typeface="Times New Roman" charset="0"/>
              </a:rPr>
              <a:t>/workshops/</a:t>
            </a:r>
            <a:r>
              <a:rPr lang="en-US" altLang="en-US" dirty="0" err="1">
                <a:latin typeface="Times New Roman" charset="0"/>
              </a:rPr>
              <a:t>cool_unix</a:t>
            </a:r>
            <a:r>
              <a:rPr lang="en-US" altLang="en-US" dirty="0">
                <a:latin typeface="Times New Roman" charset="0"/>
              </a:rPr>
              <a:t>/</a:t>
            </a:r>
            <a:r>
              <a:rPr lang="en-US" altLang="en-US" dirty="0" err="1">
                <a:latin typeface="Times New Roman" charset="0"/>
              </a:rPr>
              <a:t>umask.html</a:t>
            </a:r>
            <a:endParaRPr lang="en-US"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latin typeface="Times New Roman" charset="0"/>
              </a:rPr>
              <a:t>Most UNIX systems depend on, or at least are based on, the file access control scheme introduced with the early versions of </a:t>
            </a:r>
            <a:r>
              <a:rPr lang="en-US" altLang="en-US" dirty="0" err="1">
                <a:latin typeface="Times New Roman" charset="0"/>
              </a:rPr>
              <a:t>UNIX.Each</a:t>
            </a:r>
            <a:r>
              <a:rPr lang="en-US" altLang="en-US" dirty="0">
                <a:latin typeface="Times New Roman" charset="0"/>
              </a:rPr>
              <a:t> UNIX user is assigned a unique user identification number (user ID). A user is also a member of a primary </a:t>
            </a:r>
            <a:r>
              <a:rPr lang="en-US" altLang="en-US" dirty="0" err="1">
                <a:latin typeface="Times New Roman" charset="0"/>
              </a:rPr>
              <a:t>group,and</a:t>
            </a:r>
            <a:r>
              <a:rPr lang="en-US" altLang="en-US" dirty="0">
                <a:latin typeface="Times New Roman" charset="0"/>
              </a:rPr>
              <a:t> possibly a number of other groups, each identified by a group ID. When a file is created, it is designated as owned by a particular user and marked with that user’s ID. It also belongs to a specific group, which initially is either its creator’s primary group, or the group of its parent directory if that directory has </a:t>
            </a:r>
            <a:r>
              <a:rPr lang="en-US" altLang="en-US" dirty="0" err="1">
                <a:latin typeface="Times New Roman" charset="0"/>
              </a:rPr>
              <a:t>SetGID</a:t>
            </a:r>
            <a:r>
              <a:rPr lang="en-US" altLang="en-US" dirty="0">
                <a:latin typeface="Times New Roman" charset="0"/>
              </a:rPr>
              <a:t> permission set. Associated with each file is a set of 12 protection bits. The owner ID, group ID, and protection bits are part of the file’s </a:t>
            </a:r>
            <a:r>
              <a:rPr lang="en-US" altLang="en-US" dirty="0" err="1">
                <a:latin typeface="Times New Roman" charset="0"/>
              </a:rPr>
              <a:t>inode</a:t>
            </a:r>
            <a:r>
              <a:rPr lang="en-US" altLang="en-US" dirty="0">
                <a:latin typeface="Times New Roman" charset="0"/>
              </a:rPr>
              <a:t>. Nine of the protection bits specify read, write, and execute permission for the owner of the file, other members of the group to which this file belongs, and all other users. These form a hierarchy of owner, group, and all others, with the highest relevant set of permissions being used. Figure 4.6a from the text shows an example in which the file owner has read and write access; all other members of the file’s group have read access, and users outside the group have no access rights to the file. When applied to a </a:t>
            </a:r>
            <a:r>
              <a:rPr lang="en-US" altLang="en-US" dirty="0" err="1">
                <a:latin typeface="Times New Roman" charset="0"/>
              </a:rPr>
              <a:t>directory,the</a:t>
            </a:r>
            <a:r>
              <a:rPr lang="en-US" altLang="en-US" dirty="0">
                <a:latin typeface="Times New Roman" charset="0"/>
              </a:rPr>
              <a:t> read and write bits grant the right to list and to create/ rename/ delete files in the directory. The execute bit grants to right to search the directory for a component of a filename. The remaining three bits define special additional behavior for files or directories. Two of these are the “set user ID”(</a:t>
            </a:r>
            <a:r>
              <a:rPr lang="en-US" altLang="en-US" dirty="0" err="1">
                <a:latin typeface="Times New Roman" charset="0"/>
              </a:rPr>
              <a:t>SetUID</a:t>
            </a:r>
            <a:r>
              <a:rPr lang="en-US" altLang="en-US" dirty="0">
                <a:latin typeface="Times New Roman" charset="0"/>
              </a:rPr>
              <a:t>) and “set group ID”(</a:t>
            </a:r>
            <a:r>
              <a:rPr lang="en-US" altLang="en-US" dirty="0" err="1">
                <a:latin typeface="Times New Roman" charset="0"/>
              </a:rPr>
              <a:t>SetGID</a:t>
            </a:r>
            <a:r>
              <a:rPr lang="en-US" altLang="en-US" dirty="0">
                <a:latin typeface="Times New Roman" charset="0"/>
              </a:rPr>
              <a:t>) permissions. The final permission bit is the “</a:t>
            </a:r>
            <a:r>
              <a:rPr lang="en-US" altLang="en-US" dirty="0" err="1">
                <a:latin typeface="Times New Roman" charset="0"/>
              </a:rPr>
              <a:t>Sticky”bit</a:t>
            </a:r>
            <a:r>
              <a:rPr lang="en-US" altLang="en-US" dirty="0">
                <a:latin typeface="Times New Roman" charset="0"/>
              </a:rPr>
              <a:t>.</a:t>
            </a:r>
          </a:p>
          <a:p>
            <a:pPr eaLnBrk="1" hangingPunct="1">
              <a:defRPr/>
            </a:pPr>
            <a:endParaRPr lang="en-US" altLang="en-US" dirty="0">
              <a:latin typeface="Times New Roman" charset="0"/>
            </a:endParaRPr>
          </a:p>
        </p:txBody>
      </p:sp>
    </p:spTree>
    <p:extLst>
      <p:ext uri="{BB962C8B-B14F-4D97-AF65-F5344CB8AC3E}">
        <p14:creationId xmlns:p14="http://schemas.microsoft.com/office/powerpoint/2010/main" val="87099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4E1808A3-9C87-5E49-B510-6F5E9595B74E}" type="slidenum">
              <a:rPr lang="en-AU" altLang="en-US" smtClean="0"/>
              <a:pPr eaLnBrk="1" hangingPunct="1">
                <a:spcBef>
                  <a:spcPct val="0"/>
                </a:spcBef>
                <a:defRPr/>
              </a:pPr>
              <a:t>14</a:t>
            </a:fld>
            <a:endParaRPr lang="en-AU"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latin typeface="Times New Roman" charset="0"/>
              </a:rPr>
              <a:t>If the “set user ID”(</a:t>
            </a:r>
            <a:r>
              <a:rPr lang="en-US" altLang="en-US" dirty="0" err="1">
                <a:latin typeface="Times New Roman" charset="0"/>
              </a:rPr>
              <a:t>SetUID</a:t>
            </a:r>
            <a:r>
              <a:rPr lang="en-US" altLang="en-US" dirty="0">
                <a:latin typeface="Times New Roman" charset="0"/>
              </a:rPr>
              <a:t>) and “set group ID”(</a:t>
            </a:r>
            <a:r>
              <a:rPr lang="en-US" altLang="en-US" dirty="0" err="1">
                <a:latin typeface="Times New Roman" charset="0"/>
              </a:rPr>
              <a:t>SetGID</a:t>
            </a:r>
            <a:r>
              <a:rPr lang="en-US" altLang="en-US" dirty="0">
                <a:latin typeface="Times New Roman" charset="0"/>
              </a:rPr>
              <a:t>) are set on an executable file, the operating system functions as follows. When a user (with execute privileges for this file) executes the </a:t>
            </a:r>
            <a:r>
              <a:rPr lang="en-US" altLang="en-US" dirty="0" err="1">
                <a:latin typeface="Times New Roman" charset="0"/>
              </a:rPr>
              <a:t>file,the</a:t>
            </a:r>
            <a:r>
              <a:rPr lang="en-US" altLang="en-US" dirty="0">
                <a:latin typeface="Times New Roman" charset="0"/>
              </a:rPr>
              <a:t> system temporarily allocates the rights of the user’s ID of the file creator, or the file’s group, respectively, to those of the user executing the file. These are known as the “effective user </a:t>
            </a:r>
            <a:r>
              <a:rPr lang="en-US" altLang="en-US" dirty="0" err="1">
                <a:latin typeface="Times New Roman" charset="0"/>
              </a:rPr>
              <a:t>ID”and</a:t>
            </a:r>
            <a:r>
              <a:rPr lang="en-US" altLang="en-US" dirty="0">
                <a:latin typeface="Times New Roman" charset="0"/>
              </a:rPr>
              <a:t> “effective group ID” and are used in addition to the “real user ID” and “real group ID” of the executing user when making access control decisions for this program. This change is only effective while the program is being executed. This feature enables the creation and use of privileged programs that may use files normally inaccessible to other users. It enables users to access certain files in a controlled fashion. Alternatively, when applied to a directory, the </a:t>
            </a:r>
            <a:r>
              <a:rPr lang="en-US" altLang="en-US" dirty="0" err="1">
                <a:latin typeface="Times New Roman" charset="0"/>
              </a:rPr>
              <a:t>SetGID</a:t>
            </a:r>
            <a:r>
              <a:rPr lang="en-US" altLang="en-US" dirty="0">
                <a:latin typeface="Times New Roman" charset="0"/>
              </a:rPr>
              <a:t> permission indicates that newly created files will inherit the group of this directory. The </a:t>
            </a:r>
            <a:r>
              <a:rPr lang="en-US" altLang="en-US" dirty="0" err="1">
                <a:latin typeface="Times New Roman" charset="0"/>
              </a:rPr>
              <a:t>SetUID</a:t>
            </a:r>
            <a:r>
              <a:rPr lang="en-US" altLang="en-US" dirty="0">
                <a:latin typeface="Times New Roman" charset="0"/>
              </a:rPr>
              <a:t> permission is ignored. The final permission bit is the “</a:t>
            </a:r>
            <a:r>
              <a:rPr lang="en-US" altLang="en-US" dirty="0" err="1">
                <a:latin typeface="Times New Roman" charset="0"/>
              </a:rPr>
              <a:t>Sticky”bit</a:t>
            </a:r>
            <a:r>
              <a:rPr lang="en-US" altLang="en-US" dirty="0">
                <a:latin typeface="Times New Roman" charset="0"/>
              </a:rPr>
              <a:t>. When set on a file, this originally indicated that the system should retain the file contents in memory following execution. This is no longer used. When applied to a directory, though, it specifies that only the owner of any file in the directory can rename, move, or delete that file. This is useful for managing files in shared temporary directories. </a:t>
            </a:r>
          </a:p>
          <a:p>
            <a:pPr eaLnBrk="1" hangingPunct="1">
              <a:defRPr/>
            </a:pPr>
            <a:r>
              <a:rPr lang="en-US" altLang="en-US" dirty="0">
                <a:latin typeface="Times New Roman" charset="0"/>
              </a:rPr>
              <a:t>One particular user ID is designated as “</a:t>
            </a:r>
            <a:r>
              <a:rPr lang="en-US" altLang="en-US" dirty="0" err="1">
                <a:latin typeface="Times New Roman" charset="0"/>
              </a:rPr>
              <a:t>superuser</a:t>
            </a:r>
            <a:r>
              <a:rPr lang="en-US" altLang="en-US" dirty="0">
                <a:latin typeface="Times New Roman" charset="0"/>
              </a:rPr>
              <a:t>.” The </a:t>
            </a:r>
            <a:r>
              <a:rPr lang="en-US" altLang="en-US" dirty="0" err="1">
                <a:latin typeface="Times New Roman" charset="0"/>
              </a:rPr>
              <a:t>superuser</a:t>
            </a:r>
            <a:r>
              <a:rPr lang="en-US" altLang="en-US" dirty="0">
                <a:latin typeface="Times New Roman" charset="0"/>
              </a:rPr>
              <a:t> is exempt from the usual file access control constraints and has </a:t>
            </a:r>
            <a:r>
              <a:rPr lang="en-US" altLang="en-US" dirty="0" err="1">
                <a:latin typeface="Times New Roman" charset="0"/>
              </a:rPr>
              <a:t>systemwide</a:t>
            </a:r>
            <a:r>
              <a:rPr lang="en-US" altLang="en-US" dirty="0">
                <a:latin typeface="Times New Roman" charset="0"/>
              </a:rPr>
              <a:t> access. Any program that is owned by, and </a:t>
            </a:r>
            <a:r>
              <a:rPr lang="en-US" altLang="en-US" dirty="0" err="1">
                <a:latin typeface="Times New Roman" charset="0"/>
              </a:rPr>
              <a:t>SetUID</a:t>
            </a:r>
            <a:r>
              <a:rPr lang="en-US" altLang="en-US" dirty="0">
                <a:latin typeface="Times New Roman" charset="0"/>
              </a:rPr>
              <a:t> to, the “</a:t>
            </a:r>
            <a:r>
              <a:rPr lang="en-US" altLang="en-US" dirty="0" err="1">
                <a:latin typeface="Times New Roman" charset="0"/>
              </a:rPr>
              <a:t>superuser</a:t>
            </a:r>
            <a:r>
              <a:rPr lang="en-US" altLang="en-US" dirty="0">
                <a:latin typeface="Times New Roman" charset="0"/>
              </a:rPr>
              <a:t>” potentially grants unrestricted access to the system to any user executing that program. Hence great care is needed when writing such programs. This access scheme is adequate when file access requirements align with users and a modest number of groups of users.</a:t>
            </a:r>
          </a:p>
        </p:txBody>
      </p:sp>
    </p:spTree>
    <p:extLst>
      <p:ext uri="{BB962C8B-B14F-4D97-AF65-F5344CB8AC3E}">
        <p14:creationId xmlns:p14="http://schemas.microsoft.com/office/powerpoint/2010/main" val="159089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924A2B64-2FB4-7D4E-821E-9146B93477D4}" type="slidenum">
              <a:rPr lang="en-AU" altLang="en-US" smtClean="0"/>
              <a:pPr eaLnBrk="1" hangingPunct="1">
                <a:spcBef>
                  <a:spcPct val="0"/>
                </a:spcBef>
                <a:defRPr/>
              </a:pPr>
              <a:t>15</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latin typeface="Times New Roman" charset="0"/>
            </a:endParaRPr>
          </a:p>
          <a:p>
            <a:pPr eaLnBrk="1" hangingPunct="1">
              <a:defRPr/>
            </a:pPr>
            <a:r>
              <a:rPr lang="en-US" altLang="en-US" dirty="0" err="1">
                <a:latin typeface="Times New Roman" charset="0"/>
              </a:rPr>
              <a:t>Chuan</a:t>
            </a:r>
            <a:r>
              <a:rPr lang="en-US" altLang="en-US" dirty="0">
                <a:latin typeface="Times New Roman" charset="0"/>
              </a:rPr>
              <a:t>: reference: http://www.dartmouth.edu/~rc/help/faq/permissions.html</a:t>
            </a:r>
          </a:p>
        </p:txBody>
      </p:sp>
    </p:spTree>
    <p:extLst>
      <p:ext uri="{BB962C8B-B14F-4D97-AF65-F5344CB8AC3E}">
        <p14:creationId xmlns:p14="http://schemas.microsoft.com/office/powerpoint/2010/main" val="205250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59250C56-07F2-2C4F-B705-123D17C7E847}" type="slidenum">
              <a:rPr lang="en-AU" altLang="en-US" smtClean="0"/>
              <a:pPr eaLnBrk="1" hangingPunct="1">
                <a:spcBef>
                  <a:spcPct val="0"/>
                </a:spcBef>
                <a:defRPr/>
              </a:pPr>
              <a:t>16</a:t>
            </a:fld>
            <a:endParaRPr lang="en-AU"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latin typeface="Times New Roman" charset="0"/>
              </a:rPr>
              <a:t>Many modern UNIX and UNIX-based operating systems support access control lists, including FreeBSD, </a:t>
            </a:r>
            <a:r>
              <a:rPr lang="en-US" altLang="en-US" dirty="0" err="1">
                <a:latin typeface="Times New Roman" charset="0"/>
              </a:rPr>
              <a:t>OpenBSD</a:t>
            </a:r>
            <a:r>
              <a:rPr lang="en-US" altLang="en-US" dirty="0">
                <a:latin typeface="Times New Roman" charset="0"/>
              </a:rPr>
              <a:t>, Linux, and Solaris. FreeBSD allows the administrator to assign a list of UNIX user IDs and groups to a file by using the </a:t>
            </a:r>
            <a:r>
              <a:rPr lang="en-US" altLang="en-US" dirty="0" err="1">
                <a:latin typeface="Times New Roman" charset="0"/>
              </a:rPr>
              <a:t>setfacl</a:t>
            </a:r>
            <a:r>
              <a:rPr lang="en-US" altLang="en-US" dirty="0">
                <a:latin typeface="Times New Roman" charset="0"/>
              </a:rPr>
              <a:t> command. Any number of users and groups can be associated with a file, each with three protection bits (read, write, execute), offering a flexible mechanism for assigning access rights. A file need not have an ACL but may be protected solely by the traditional UNIX file access mechanism. FreeBSD files include an additional protection bit that indicates whether the file has an extended ACL. FreeBSD and most UNIX implementations that support extended ACLs use the following strategy: </a:t>
            </a:r>
          </a:p>
          <a:p>
            <a:pPr eaLnBrk="1" hangingPunct="1">
              <a:buFont typeface="Times" charset="0"/>
              <a:buAutoNum type="arabicPeriod"/>
              <a:defRPr/>
            </a:pPr>
            <a:r>
              <a:rPr lang="en-US" altLang="en-US" dirty="0">
                <a:latin typeface="Times New Roman" charset="0"/>
              </a:rPr>
              <a:t> The owner / other class entries have the same meaning as normal. </a:t>
            </a:r>
          </a:p>
          <a:p>
            <a:pPr eaLnBrk="1" hangingPunct="1">
              <a:buFont typeface="Times" charset="0"/>
              <a:buAutoNum type="arabicPeriod"/>
              <a:defRPr/>
            </a:pPr>
            <a:r>
              <a:rPr lang="en-US" altLang="en-US" dirty="0">
                <a:latin typeface="Times New Roman" charset="0"/>
              </a:rPr>
              <a:t> The group class entry in specifies group permissions. These permissions represent the maximum permissions that can be assigned to named users or named groups, other than the owning user, and hence functions as a mask.</a:t>
            </a:r>
          </a:p>
          <a:p>
            <a:pPr eaLnBrk="1" hangingPunct="1">
              <a:buFont typeface="Times" charset="0"/>
              <a:buAutoNum type="arabicPeriod"/>
              <a:defRPr/>
            </a:pPr>
            <a:r>
              <a:rPr lang="en-US" altLang="en-US" dirty="0">
                <a:latin typeface="Times New Roman" charset="0"/>
              </a:rPr>
              <a:t> Additional named users and named groups may be associated with the file, each with a 3-bit permission field.</a:t>
            </a:r>
          </a:p>
          <a:p>
            <a:pPr eaLnBrk="1" hangingPunct="1">
              <a:buFont typeface="Times" charset="0"/>
              <a:buNone/>
              <a:defRPr/>
            </a:pPr>
            <a:r>
              <a:rPr lang="en-US" altLang="en-US" dirty="0">
                <a:latin typeface="Times New Roman" charset="0"/>
              </a:rPr>
              <a:t>When a process requests access to a file system object, two steps are performed. Step 1 selects the ACL entry that most closely matches the requesting process. The ACL entries are looked at in the following order: owner, named users, (owning or named) groups, others. Only a single entry determines access. Step 2 checks if the matching entry (which may be one of several group entries) contains sufficient permissions.</a:t>
            </a:r>
          </a:p>
        </p:txBody>
      </p:sp>
    </p:spTree>
    <p:extLst>
      <p:ext uri="{BB962C8B-B14F-4D97-AF65-F5344CB8AC3E}">
        <p14:creationId xmlns:p14="http://schemas.microsoft.com/office/powerpoint/2010/main" val="1468117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D06B015B-5FA1-7944-9779-4ED8850A164E}" type="slidenum">
              <a:rPr lang="en-AU" altLang="en-US"/>
              <a:pPr eaLnBrk="1" hangingPunct="1">
                <a:spcBef>
                  <a:spcPct val="0"/>
                </a:spcBef>
                <a:defRPr/>
              </a:pPr>
              <a:t>17</a:t>
            </a:fld>
            <a:endParaRPr lang="en-AU"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a:defRPr/>
            </a:pPr>
            <a:endParaRPr lang="en-US" dirty="0"/>
          </a:p>
          <a:p>
            <a:pPr>
              <a:defRPr/>
            </a:pPr>
            <a:r>
              <a:rPr lang="en-US" dirty="0"/>
              <a:t>Traditional DAC systems define the access rights of individual users and groups</a:t>
            </a:r>
          </a:p>
          <a:p>
            <a:pPr>
              <a:defRPr/>
            </a:pPr>
            <a:r>
              <a:rPr lang="en-US" dirty="0"/>
              <a:t>of users. In contrast, RBAC is based on the roles that users assume in a system</a:t>
            </a:r>
          </a:p>
          <a:p>
            <a:pPr>
              <a:defRPr/>
            </a:pPr>
            <a:r>
              <a:rPr lang="en-US" dirty="0"/>
              <a:t>rather than the user’s identity. Typically, RBAC models define a role as a job function</a:t>
            </a:r>
          </a:p>
          <a:p>
            <a:pPr>
              <a:defRPr/>
            </a:pPr>
            <a:r>
              <a:rPr lang="en-US" dirty="0"/>
              <a:t>within an organization. RBAC systems assign access rights to roles instead of</a:t>
            </a:r>
          </a:p>
          <a:p>
            <a:pPr>
              <a:defRPr/>
            </a:pPr>
            <a:r>
              <a:rPr lang="en-US" dirty="0"/>
              <a:t>individual users. In turn, users are assigned to different roles, either statically or</a:t>
            </a:r>
          </a:p>
          <a:p>
            <a:pPr>
              <a:defRPr/>
            </a:pPr>
            <a:r>
              <a:rPr lang="en-US" dirty="0"/>
              <a:t>dynamically, according to their responsibilities.</a:t>
            </a:r>
          </a:p>
          <a:p>
            <a:pPr>
              <a:defRPr/>
            </a:pPr>
            <a:endParaRPr lang="en-US" dirty="0"/>
          </a:p>
          <a:p>
            <a:pPr>
              <a:defRPr/>
            </a:pPr>
            <a:r>
              <a:rPr lang="en-US" dirty="0"/>
              <a:t>RBAC now enjoys widespread commercial use and remains an area of active</a:t>
            </a:r>
          </a:p>
          <a:p>
            <a:pPr>
              <a:defRPr/>
            </a:pPr>
            <a:r>
              <a:rPr lang="en-US" dirty="0"/>
              <a:t>research. The National Institute of Standards and Technology (NIST) has issued a</a:t>
            </a:r>
          </a:p>
          <a:p>
            <a:pPr>
              <a:defRPr/>
            </a:pPr>
            <a:r>
              <a:rPr lang="en-US" dirty="0"/>
              <a:t>standard, </a:t>
            </a:r>
            <a:r>
              <a:rPr lang="en-US" i="1" dirty="0"/>
              <a:t>Security Requirements for Cryptographic Modules (FIPS PUB 140-3, September 2009</a:t>
            </a:r>
            <a:r>
              <a:rPr lang="en-US" dirty="0"/>
              <a:t>), </a:t>
            </a:r>
          </a:p>
          <a:p>
            <a:pPr>
              <a:defRPr/>
            </a:pPr>
            <a:r>
              <a:rPr lang="en-US" dirty="0"/>
              <a:t>that requires support for access control and administration through roles.</a:t>
            </a:r>
          </a:p>
          <a:p>
            <a:pPr>
              <a:defRPr/>
            </a:pPr>
            <a:endParaRPr lang="en-US" dirty="0"/>
          </a:p>
          <a:p>
            <a:pPr>
              <a:defRPr/>
            </a:pPr>
            <a:r>
              <a:rPr lang="en-US" dirty="0"/>
              <a:t>The relationship of users to roles is many to many, as is the relationship of</a:t>
            </a:r>
          </a:p>
          <a:p>
            <a:pPr>
              <a:defRPr/>
            </a:pPr>
            <a:r>
              <a:rPr lang="en-US" dirty="0"/>
              <a:t>roles to resources, or system objects (Figure 4.6). The set of users changes, in some</a:t>
            </a:r>
          </a:p>
          <a:p>
            <a:pPr>
              <a:defRPr/>
            </a:pPr>
            <a:r>
              <a:rPr lang="en-US" dirty="0"/>
              <a:t>environments frequently, and the assignment of a user to one or more roles may</a:t>
            </a:r>
          </a:p>
          <a:p>
            <a:pPr>
              <a:defRPr/>
            </a:pPr>
            <a:r>
              <a:rPr lang="en-US" dirty="0"/>
              <a:t>also be dynamic. The set of roles in the system in most environments is relatively</a:t>
            </a:r>
          </a:p>
          <a:p>
            <a:pPr>
              <a:defRPr/>
            </a:pPr>
            <a:r>
              <a:rPr lang="en-US" dirty="0"/>
              <a:t>static, with only occasional additions or deletions. Each role will have specific access</a:t>
            </a:r>
          </a:p>
          <a:p>
            <a:pPr>
              <a:defRPr/>
            </a:pPr>
            <a:r>
              <a:rPr lang="en-US" dirty="0"/>
              <a:t>rights to one or more resources. The set of resources and the specific access rights</a:t>
            </a:r>
          </a:p>
          <a:p>
            <a:pPr>
              <a:defRPr/>
            </a:pPr>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61466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2B6AD18E-3D28-B246-A1FC-A4E71FFA0F9E}" type="slidenum">
              <a:rPr lang="en-AU" altLang="en-US" smtClean="0"/>
              <a:pPr eaLnBrk="1" hangingPunct="1">
                <a:spcBef>
                  <a:spcPct val="0"/>
                </a:spcBef>
                <a:defRPr/>
              </a:pPr>
              <a:t>18</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Times New Roman" charset="0"/>
              </a:rPr>
              <a:t>We can use the access matrix representation to depict the key elements of an RBAC system in simple terms, as shown in Figure 4.8. The upper matrix relates individual users to roles. Typically there are many more users than roles. Each matrix entry is either blank or marked, the latter indicating that this user is assigned to this role. Note that a single user may be assigned multiple roles (more than one mark in a row) and that multiple users may be assigned to a single role (more than one mark in a column). The lower matrix has the same structure as the DAC access control matrix, with roles as subjects. Typically, there are few roles and many objects, or resources. In this matrix the entries are the specific access rights enjoyed by the roles. Note that a role can be treated as an object, allowing the definition of role hierarchies.</a:t>
            </a:r>
          </a:p>
          <a:p>
            <a:pPr eaLnBrk="1" hangingPunct="1">
              <a:defRPr/>
            </a:pPr>
            <a:r>
              <a:rPr lang="en-US" altLang="en-US">
                <a:latin typeface="Times New Roman" charset="0"/>
              </a:rPr>
              <a:t>RBAC lends itself to an effective implementation of the principle of least privilege. Each role should contain the minimum set of access rights needed for that role. A user is assigned to a role that enables him or her to perform only what is required for that role. Multiple users assigned to the same role, enjoy the same minimal set of access rights.</a:t>
            </a:r>
          </a:p>
        </p:txBody>
      </p:sp>
    </p:spTree>
    <p:extLst>
      <p:ext uri="{BB962C8B-B14F-4D97-AF65-F5344CB8AC3E}">
        <p14:creationId xmlns:p14="http://schemas.microsoft.com/office/powerpoint/2010/main" val="12500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2492F265-12EF-CC44-B629-61D20D393C69}" type="slidenum">
              <a:rPr lang="en-AU" altLang="en-US" smtClean="0"/>
              <a:pPr eaLnBrk="1" hangingPunct="1">
                <a:spcBef>
                  <a:spcPct val="0"/>
                </a:spcBef>
                <a:defRPr/>
              </a:pPr>
              <a:t>19</a:t>
            </a:fld>
            <a:endParaRPr lang="en-AU"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latin typeface="Times New Roman" charset="0"/>
              </a:rPr>
              <a:t>A variety of functions and services can be included under the general RBAC approach. [SAND 96] defines a family of reference models, that consists of four models that are related to each other as shown in Figure 4.9a. and in Table 4.3 in the text. RBAC</a:t>
            </a:r>
            <a:r>
              <a:rPr lang="en-US" altLang="en-US" baseline="-25000" dirty="0">
                <a:latin typeface="Times New Roman" charset="0"/>
              </a:rPr>
              <a:t>0</a:t>
            </a:r>
            <a:r>
              <a:rPr lang="en-US" altLang="en-US" dirty="0">
                <a:latin typeface="Times New Roman" charset="0"/>
              </a:rPr>
              <a:t> is contains the minimum functionality for an RBAC system. RBAC</a:t>
            </a:r>
            <a:r>
              <a:rPr lang="en-US" altLang="en-US" baseline="-25000" dirty="0">
                <a:latin typeface="Times New Roman" charset="0"/>
              </a:rPr>
              <a:t>1</a:t>
            </a:r>
            <a:r>
              <a:rPr lang="en-US" altLang="en-US" dirty="0">
                <a:latin typeface="Times New Roman" charset="0"/>
              </a:rPr>
              <a:t> includes the RBAC</a:t>
            </a:r>
            <a:r>
              <a:rPr lang="en-US" altLang="en-US" baseline="-25000" dirty="0">
                <a:latin typeface="Times New Roman" charset="0"/>
              </a:rPr>
              <a:t>0</a:t>
            </a:r>
            <a:r>
              <a:rPr lang="en-US" altLang="en-US" dirty="0">
                <a:latin typeface="Times New Roman" charset="0"/>
              </a:rPr>
              <a:t> functionality and adds role hierarchies, which enable one role to inherit permissions from another role. RBAC</a:t>
            </a:r>
            <a:r>
              <a:rPr lang="en-US" altLang="en-US" baseline="-25000" dirty="0">
                <a:latin typeface="Times New Roman" charset="0"/>
              </a:rPr>
              <a:t>2</a:t>
            </a:r>
            <a:r>
              <a:rPr lang="en-US" altLang="en-US" dirty="0">
                <a:latin typeface="Times New Roman" charset="0"/>
              </a:rPr>
              <a:t> includes RBAC</a:t>
            </a:r>
            <a:r>
              <a:rPr lang="en-US" altLang="en-US" baseline="-25000" dirty="0">
                <a:latin typeface="Times New Roman" charset="0"/>
              </a:rPr>
              <a:t>0</a:t>
            </a:r>
            <a:r>
              <a:rPr lang="en-US" altLang="en-US" dirty="0">
                <a:latin typeface="Times New Roman" charset="0"/>
              </a:rPr>
              <a:t> and adds constraints, which restricts the ways in which the components of a RBAC system may be configured. RBAC</a:t>
            </a:r>
            <a:r>
              <a:rPr lang="en-US" altLang="en-US" baseline="-25000" dirty="0">
                <a:latin typeface="Times New Roman" charset="0"/>
              </a:rPr>
              <a:t>3</a:t>
            </a:r>
            <a:r>
              <a:rPr lang="en-US" altLang="en-US" dirty="0">
                <a:latin typeface="Times New Roman" charset="0"/>
              </a:rPr>
              <a:t> includes RBAC</a:t>
            </a:r>
            <a:r>
              <a:rPr lang="en-US" altLang="en-US" baseline="-25000" dirty="0">
                <a:latin typeface="Times New Roman" charset="0"/>
              </a:rPr>
              <a:t>0</a:t>
            </a:r>
            <a:r>
              <a:rPr lang="en-US" altLang="en-US" dirty="0">
                <a:latin typeface="Times New Roman" charset="0"/>
              </a:rPr>
              <a:t> plus the added functionality of both RBAC</a:t>
            </a:r>
            <a:r>
              <a:rPr lang="en-US" altLang="en-US" baseline="-25000" dirty="0">
                <a:latin typeface="Times New Roman" charset="0"/>
              </a:rPr>
              <a:t>1</a:t>
            </a:r>
            <a:r>
              <a:rPr lang="en-US" altLang="en-US" dirty="0">
                <a:latin typeface="Times New Roman" charset="0"/>
              </a:rPr>
              <a:t> and RBAC</a:t>
            </a:r>
            <a:r>
              <a:rPr lang="en-US" altLang="en-US" baseline="-25000" dirty="0">
                <a:latin typeface="Times New Roman" charset="0"/>
              </a:rPr>
              <a:t>2</a:t>
            </a:r>
            <a:r>
              <a:rPr lang="en-US" altLang="en-US" dirty="0">
                <a:latin typeface="Times New Roman" charset="0"/>
              </a:rPr>
              <a:t>.  An RBAC</a:t>
            </a:r>
            <a:r>
              <a:rPr lang="en-US" altLang="en-US" baseline="-25000" dirty="0">
                <a:latin typeface="Times New Roman" charset="0"/>
              </a:rPr>
              <a:t>0</a:t>
            </a:r>
            <a:r>
              <a:rPr lang="en-US" altLang="en-US" dirty="0">
                <a:latin typeface="Times New Roman" charset="0"/>
              </a:rPr>
              <a:t> system contains the four types of entities: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User:</a:t>
            </a:r>
            <a:r>
              <a:rPr lang="en-US" altLang="en-US" dirty="0">
                <a:latin typeface="Times New Roman" charset="0"/>
              </a:rPr>
              <a:t> An individuals that has access to this computer system, &amp; associated user ID.</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Role:</a:t>
            </a:r>
            <a:r>
              <a:rPr lang="en-US" altLang="en-US" dirty="0">
                <a:latin typeface="Times New Roman" charset="0"/>
              </a:rPr>
              <a:t> A named job function within the organization that controls this computer system. Typically, associated with each role is a description of the authority and responsibility conferred on this role, and on any user who assumes this role. </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Permission:</a:t>
            </a:r>
            <a:r>
              <a:rPr lang="en-US" altLang="en-US" dirty="0">
                <a:latin typeface="Times New Roman" charset="0"/>
              </a:rPr>
              <a:t> An approval of a particular mode of access to one or more objects. Equivalent terms are </a:t>
            </a:r>
            <a:r>
              <a:rPr lang="en-US" altLang="en-US" i="1" dirty="0">
                <a:latin typeface="Times New Roman" charset="0"/>
              </a:rPr>
              <a:t>access right</a:t>
            </a:r>
            <a:r>
              <a:rPr lang="en-US" altLang="en-US" dirty="0">
                <a:latin typeface="Times New Roman" charset="0"/>
              </a:rPr>
              <a:t>, </a:t>
            </a:r>
            <a:r>
              <a:rPr lang="en-US" altLang="en-US" i="1" dirty="0">
                <a:latin typeface="Times New Roman" charset="0"/>
              </a:rPr>
              <a:t>privilege</a:t>
            </a:r>
            <a:r>
              <a:rPr lang="en-US" altLang="en-US" dirty="0">
                <a:latin typeface="Times New Roman" charset="0"/>
              </a:rPr>
              <a:t>, and </a:t>
            </a:r>
            <a:r>
              <a:rPr lang="en-US" altLang="en-US" i="1" dirty="0">
                <a:latin typeface="Times New Roman" charset="0"/>
              </a:rPr>
              <a:t>authorization</a:t>
            </a:r>
            <a:r>
              <a:rPr lang="en-US" altLang="en-US" dirty="0">
                <a:latin typeface="Times New Roman" charset="0"/>
              </a:rPr>
              <a:t>.</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Session:</a:t>
            </a:r>
            <a:r>
              <a:rPr lang="en-US" altLang="en-US" dirty="0">
                <a:latin typeface="Times New Roman" charset="0"/>
              </a:rPr>
              <a:t> A mapping between a user and an activated subset of the set of roles to which the user is assigned.</a:t>
            </a:r>
          </a:p>
          <a:p>
            <a:pPr eaLnBrk="1" hangingPunct="1">
              <a:defRPr/>
            </a:pPr>
            <a:r>
              <a:rPr lang="en-US" altLang="en-US" dirty="0">
                <a:latin typeface="Times New Roman" charset="0"/>
              </a:rPr>
              <a:t>The solid lines in Figure 4.9b indicate relationships, or mappings, with a single arrowhead indicating one and a double arrowhead indicating many. Thus, there is a many-to-many relationship between users and roles: one user may have multiple roles, and multiple users may be assigned to a single role. Similarly, there is a many-to-many relationship between roles and permissions. See text for more details.</a:t>
            </a:r>
          </a:p>
        </p:txBody>
      </p:sp>
    </p:spTree>
    <p:extLst>
      <p:ext uri="{BB962C8B-B14F-4D97-AF65-F5344CB8AC3E}">
        <p14:creationId xmlns:p14="http://schemas.microsoft.com/office/powerpoint/2010/main" val="76569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A774B7B-22CB-F247-B12A-6F4A29F68778}" type="slidenum">
              <a:rPr lang="en-AU" altLang="en-US" smtClean="0"/>
              <a:pPr eaLnBrk="1" hangingPunct="1">
                <a:spcBef>
                  <a:spcPct val="0"/>
                </a:spcBef>
                <a:defRPr/>
              </a:pPr>
              <a:t>2</a:t>
            </a:fld>
            <a:endParaRPr lang="en-AU"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This lesson focuses on access control enforcement within a computer system. We can view access control as the central element of computer security. ITU-T Recommendation X.800 defines access control as shown on the slide. The principal objectives of computer security are to prevent unauthorized users from gaining access to resources, to prevent legitimate users from accessing resources in an unauthorized manner, and to enable legitimate users to access resources in an authorized manner. We consider the situation of a population of users and user groups that are able to authenticated to a system and are then assigned access rights to certain resources on the system.</a:t>
            </a:r>
          </a:p>
        </p:txBody>
      </p:sp>
    </p:spTree>
    <p:extLst>
      <p:ext uri="{BB962C8B-B14F-4D97-AF65-F5344CB8AC3E}">
        <p14:creationId xmlns:p14="http://schemas.microsoft.com/office/powerpoint/2010/main" val="281756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B68D26E2-BBA6-0749-AA2E-8FC9216E07F3}" type="slidenum">
              <a:rPr lang="en-AU" altLang="en-US" smtClean="0"/>
              <a:pPr eaLnBrk="1" hangingPunct="1">
                <a:spcBef>
                  <a:spcPct val="0"/>
                </a:spcBef>
                <a:defRPr/>
              </a:pPr>
              <a:t>20</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ltLang="en-US">
              <a:latin typeface="Times New Roman" charset="0"/>
            </a:endParaRPr>
          </a:p>
        </p:txBody>
      </p:sp>
    </p:spTree>
    <p:extLst>
      <p:ext uri="{BB962C8B-B14F-4D97-AF65-F5344CB8AC3E}">
        <p14:creationId xmlns:p14="http://schemas.microsoft.com/office/powerpoint/2010/main" val="1277767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6DED40BB-C431-1540-8549-94060202CA25}" type="slidenum">
              <a:rPr lang="en-AU" altLang="en-US" smtClean="0"/>
              <a:pPr eaLnBrk="1" hangingPunct="1">
                <a:spcBef>
                  <a:spcPct val="0"/>
                </a:spcBef>
                <a:defRPr/>
              </a:pPr>
              <a:t>21</a:t>
            </a:fld>
            <a:endParaRPr lang="en-AU"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ltLang="en-US">
              <a:latin typeface="Times New Roman" charset="0"/>
            </a:endParaRPr>
          </a:p>
        </p:txBody>
      </p:sp>
    </p:spTree>
    <p:extLst>
      <p:ext uri="{BB962C8B-B14F-4D97-AF65-F5344CB8AC3E}">
        <p14:creationId xmlns:p14="http://schemas.microsoft.com/office/powerpoint/2010/main" val="602692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D7851BE7-848C-8644-A9E8-0A7680117C10}" type="slidenum">
              <a:rPr lang="en-AU" altLang="en-US" smtClean="0"/>
              <a:pPr eaLnBrk="1" hangingPunct="1">
                <a:spcBef>
                  <a:spcPct val="0"/>
                </a:spcBef>
                <a:defRPr/>
              </a:pPr>
              <a:t>22</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Times New Roman" charset="0"/>
              </a:rPr>
              <a:t>In 2001, NIST proposed a consensus model for RBAC, and has been adopted as ANSI INCITS 359-2004. The main innovation of the NIST standard is the introduction of the </a:t>
            </a:r>
            <a:r>
              <a:rPr lang="en-US" altLang="en-US" i="1">
                <a:latin typeface="Times New Roman" charset="0"/>
              </a:rPr>
              <a:t>RBAC System and Administrative Functional Specification</a:t>
            </a:r>
            <a:r>
              <a:rPr lang="en-US" altLang="en-US">
                <a:latin typeface="Times New Roman" charset="0"/>
              </a:rPr>
              <a:t>, which defines the features required for an RBAC system in three categories:</a:t>
            </a:r>
          </a:p>
          <a:p>
            <a:pPr eaLnBrk="1" hangingPunct="1">
              <a:defRPr/>
            </a:pPr>
            <a:r>
              <a:rPr lang="en-US" altLang="en-US">
                <a:latin typeface="Times New Roman" charset="0"/>
                <a:ea typeface="Times New Roman" charset="0"/>
                <a:cs typeface="Times New Roman" charset="0"/>
              </a:rPr>
              <a:t>• </a:t>
            </a:r>
            <a:r>
              <a:rPr lang="en-US" altLang="en-US" b="1">
                <a:latin typeface="Times New Roman" charset="0"/>
              </a:rPr>
              <a:t>Administrative functions:</a:t>
            </a:r>
            <a:r>
              <a:rPr lang="en-US" altLang="en-US">
                <a:latin typeface="Times New Roman" charset="0"/>
              </a:rPr>
              <a:t> provide the capability to create, delete, and maintain RBAC elements and relations</a:t>
            </a:r>
          </a:p>
          <a:p>
            <a:pPr eaLnBrk="1" hangingPunct="1">
              <a:defRPr/>
            </a:pPr>
            <a:r>
              <a:rPr lang="en-US" altLang="en-US">
                <a:latin typeface="Times New Roman" charset="0"/>
                <a:ea typeface="Times New Roman" charset="0"/>
                <a:cs typeface="Times New Roman" charset="0"/>
              </a:rPr>
              <a:t>• </a:t>
            </a:r>
            <a:r>
              <a:rPr lang="en-US" altLang="en-US" b="1">
                <a:latin typeface="Times New Roman" charset="0"/>
              </a:rPr>
              <a:t>Supporting system functions:</a:t>
            </a:r>
            <a:r>
              <a:rPr lang="en-US" altLang="en-US">
                <a:latin typeface="Times New Roman" charset="0"/>
              </a:rPr>
              <a:t> provide functions for session management and for making access control decisions</a:t>
            </a:r>
          </a:p>
          <a:p>
            <a:pPr eaLnBrk="1" hangingPunct="1">
              <a:defRPr/>
            </a:pPr>
            <a:r>
              <a:rPr lang="en-US" altLang="en-US">
                <a:latin typeface="Times New Roman" charset="0"/>
                <a:ea typeface="Times New Roman" charset="0"/>
                <a:cs typeface="Times New Roman" charset="0"/>
              </a:rPr>
              <a:t>• </a:t>
            </a:r>
            <a:r>
              <a:rPr lang="en-US" altLang="en-US" b="1">
                <a:latin typeface="Times New Roman" charset="0"/>
              </a:rPr>
              <a:t>Review functions:</a:t>
            </a:r>
            <a:r>
              <a:rPr lang="en-US" altLang="en-US">
                <a:latin typeface="Times New Roman" charset="0"/>
              </a:rPr>
              <a:t> provide the capability to perform query operations on RBAC elements and relations</a:t>
            </a:r>
          </a:p>
          <a:p>
            <a:pPr eaLnBrk="1" hangingPunct="1">
              <a:defRPr/>
            </a:pPr>
            <a:endParaRPr lang="en-US" altLang="en-US">
              <a:latin typeface="Times New Roman" charset="0"/>
            </a:endParaRPr>
          </a:p>
          <a:p>
            <a:pPr eaLnBrk="1" hangingPunct="1">
              <a:defRPr/>
            </a:pPr>
            <a:endParaRPr lang="en-US" altLang="en-US">
              <a:latin typeface="Times New Roman" charset="0"/>
            </a:endParaRPr>
          </a:p>
        </p:txBody>
      </p:sp>
    </p:spTree>
    <p:extLst>
      <p:ext uri="{BB962C8B-B14F-4D97-AF65-F5344CB8AC3E}">
        <p14:creationId xmlns:p14="http://schemas.microsoft.com/office/powerpoint/2010/main" val="1918774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903324B-4E5F-C44D-A1CE-18574EDBD366}" type="slidenum">
              <a:rPr lang="en-AU" altLang="en-US" smtClean="0"/>
              <a:pPr eaLnBrk="1" hangingPunct="1">
                <a:spcBef>
                  <a:spcPct val="0"/>
                </a:spcBef>
                <a:defRPr/>
              </a:pPr>
              <a:t>23</a:t>
            </a:fld>
            <a:endParaRPr lang="en-AU"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The NIST RBAC model comprises four model components (Figure 4.11): core RBAC, hierarchical RBAC, static separation of duty (SSD) relations, and dynamic separation of duty (DSD) relations. The elements of core RBAC are the same as those of RBAC</a:t>
            </a:r>
            <a:r>
              <a:rPr lang="en-US" altLang="en-US" baseline="-25000" dirty="0">
                <a:latin typeface="Times New Roman" charset="0"/>
              </a:rPr>
              <a:t>0</a:t>
            </a:r>
            <a:r>
              <a:rPr lang="en-US" altLang="en-US" dirty="0">
                <a:latin typeface="Times New Roman" charset="0"/>
              </a:rPr>
              <a:t> described in the preceding section: users, roles, permissions, and sessions. The NIST model elaborates on the concept of permissions by introducing two subordinate entities: operations and objects. Hierarchical RBAC includes the concept of inheritance described for RBAC</a:t>
            </a:r>
            <a:r>
              <a:rPr lang="en-US" altLang="en-US" baseline="-25000" dirty="0">
                <a:latin typeface="Times New Roman" charset="0"/>
              </a:rPr>
              <a:t>1</a:t>
            </a:r>
            <a:r>
              <a:rPr lang="en-US" altLang="en-US" dirty="0">
                <a:latin typeface="Times New Roman" charset="0"/>
              </a:rPr>
              <a:t>, that greatly simplifies the task of defining permission relationships. SSD and DSD are two components that add constraints to the NIST RBAC model. The constraints are in the form of separation of duty relations, used to enforce conflict of interest policies that organizations may employ to prevent users from exceeding a reasonable level of authority for their positions. See text for more details.</a:t>
            </a:r>
          </a:p>
          <a:p>
            <a:pPr eaLnBrk="1" hangingPunct="1">
              <a:defRPr/>
            </a:pPr>
            <a:endParaRPr lang="en-US" altLang="en-US" dirty="0">
              <a:latin typeface="Times New Roman" charset="0"/>
            </a:endParaRPr>
          </a:p>
          <a:p>
            <a:pPr eaLnBrk="1" hangingPunct="1">
              <a:defRPr/>
            </a:pPr>
            <a:endParaRPr lang="en-US" altLang="en-US" dirty="0">
              <a:latin typeface="Times New Roman" charset="0"/>
            </a:endParaRPr>
          </a:p>
        </p:txBody>
      </p:sp>
    </p:spTree>
    <p:extLst>
      <p:ext uri="{BB962C8B-B14F-4D97-AF65-F5344CB8AC3E}">
        <p14:creationId xmlns:p14="http://schemas.microsoft.com/office/powerpoint/2010/main" val="88674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9BBB492-206F-8C45-A1CF-608C76BE0E0D}" type="slidenum">
              <a:rPr lang="en-AU" altLang="en-US" smtClean="0"/>
              <a:pPr eaLnBrk="1" hangingPunct="1">
                <a:spcBef>
                  <a:spcPct val="0"/>
                </a:spcBef>
                <a:defRPr/>
              </a:pPr>
              <a:t>24</a:t>
            </a:fld>
            <a:endParaRPr lang="en-AU" altLang="en-US"/>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a:latin typeface="Times New Roman" charset="0"/>
              </a:rPr>
              <a:t>The Dresdner Bank has implemented an RBAC system which is system wide and in which the determination of access rights is compartmentalized into three different administrative units for greater security. Roles within the organization are defined by a combination of official position and job function, and form a role hierarchy in which one role is superior to another if its position is superior and their functions are identical. This makes it possible to economize on access rights definitions. </a:t>
            </a:r>
          </a:p>
          <a:p>
            <a:pPr eaLnBrk="1" hangingPunct="1">
              <a:defRPr/>
            </a:pPr>
            <a:r>
              <a:rPr lang="en-US" altLang="en-US">
                <a:latin typeface="Times New Roman" charset="0"/>
              </a:rPr>
              <a:t>When a user invokes an application, the application grants access on the basis of a centrally provided security profile. A separate authorization administration associated access rights with roles and creates the security profile for a use on the basis of the user's role. A user is statically assigned to up to 4 roles, and selects a given role for use in invoking a particular application. The user/role information is provided to the Authorization Administration, which creates a security profile for each user that associates the User ID and role with a set of access rights. A role may be used to access several applications. Thus, the set of access rights associated with a role may include access rights that are not associated with one of the applications the user invokes. All of these ingredients are depicted here in Figure 4.12. </a:t>
            </a:r>
          </a:p>
          <a:p>
            <a:pPr eaLnBrk="1" hangingPunct="1">
              <a:defRPr/>
            </a:pPr>
            <a:r>
              <a:rPr lang="en-US" altLang="en-US">
                <a:latin typeface="Times New Roman" charset="0"/>
              </a:rPr>
              <a:t>Some figures about this system are of interest. Within the bank, there are 65 official positions. These positions are combined with 368 different job functions provided by the human resources database. Potentially, there are 23,920 different roles, but the number of roles in current use is about 1300. This is in line with the experience other RBAC implementations. On average, 42,000 security profiles are distributed to applications each day by the Authorization Administration module.</a:t>
            </a:r>
          </a:p>
        </p:txBody>
      </p:sp>
    </p:spTree>
    <p:extLst>
      <p:ext uri="{BB962C8B-B14F-4D97-AF65-F5344CB8AC3E}">
        <p14:creationId xmlns:p14="http://schemas.microsoft.com/office/powerpoint/2010/main" val="2145448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9EF3FE3-E9EE-5443-B3DD-D7D4A2317BE3}" type="slidenum">
              <a:rPr lang="en-AU" altLang="en-US" smtClean="0"/>
              <a:pPr eaLnBrk="1" hangingPunct="1">
                <a:spcBef>
                  <a:spcPct val="0"/>
                </a:spcBef>
                <a:defRPr/>
              </a:pPr>
              <a:t>25</a:t>
            </a:fld>
            <a:endParaRPr lang="en-AU" altLang="en-US"/>
          </a:p>
        </p:txBody>
      </p:sp>
      <p:sp>
        <p:nvSpPr>
          <p:cNvPr id="53251" name="Rectangle 4"/>
          <p:cNvSpPr>
            <a:spLocks noGrp="1" noRot="1" noChangeAspect="1" noChangeArrowheads="1" noTextEdit="1"/>
          </p:cNvSpPr>
          <p:nvPr>
            <p:ph type="sldImg"/>
          </p:nvPr>
        </p:nvSpPr>
        <p:spPr>
          <a:ln/>
        </p:spPr>
      </p:sp>
      <p:sp>
        <p:nvSpPr>
          <p:cNvPr id="53252"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tLang="en-US" dirty="0">
              <a:latin typeface="Times New Roman" charset="0"/>
            </a:endParaRPr>
          </a:p>
        </p:txBody>
      </p:sp>
    </p:spTree>
    <p:extLst>
      <p:ext uri="{BB962C8B-B14F-4D97-AF65-F5344CB8AC3E}">
        <p14:creationId xmlns:p14="http://schemas.microsoft.com/office/powerpoint/2010/main" val="15056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793BEBD-A5FC-C94C-91D1-E8B85C4066AF}" type="slidenum">
              <a:rPr lang="en-AU" altLang="en-US" smtClean="0"/>
              <a:pPr eaLnBrk="1" hangingPunct="1">
                <a:spcBef>
                  <a:spcPct val="0"/>
                </a:spcBef>
                <a:defRPr/>
              </a:pPr>
              <a:t>3</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This chapter deals with a narrower, more specific concept of access control which  implements a security policy that specifies who or what may have access to each specific system resource and the type of access that is permitted in each instance. Figure 4.1 from the text shows the broader context of access control. In addition to access control, this broader context involves the following entities and functions: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Authentication:</a:t>
            </a:r>
            <a:r>
              <a:rPr lang="en-US" altLang="en-US" dirty="0">
                <a:latin typeface="Times New Roman" charset="0"/>
              </a:rPr>
              <a:t> The verification an identity claimed by or for a system entity.</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Authorization:</a:t>
            </a:r>
            <a:r>
              <a:rPr lang="en-US" altLang="en-US" dirty="0">
                <a:latin typeface="Times New Roman" charset="0"/>
              </a:rPr>
              <a:t> The granting of a right or permission to a system entity to access a system resource. This function determines who is trusted for a given purpose.</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Audit:</a:t>
            </a:r>
            <a:r>
              <a:rPr lang="en-US" altLang="en-US" dirty="0">
                <a:latin typeface="Times New Roman" charset="0"/>
              </a:rPr>
              <a:t> An independent review and examination of system records and activities in order to test for adequacy of system controls, to ensure compliance with established policy and operational procedures, to detect breaches in security, and to recommend any indicated changes in control, policy and procedures. </a:t>
            </a:r>
          </a:p>
          <a:p>
            <a:pPr eaLnBrk="1" hangingPunct="1">
              <a:defRPr/>
            </a:pPr>
            <a:r>
              <a:rPr lang="en-US" altLang="en-US" dirty="0">
                <a:latin typeface="Times New Roman" charset="0"/>
              </a:rPr>
              <a:t>An access control mechanism mediates between a user (or a process executing on behalf of a user) and system resources, such as files and database. The system must first authenticate a user seeking access. Then, the access control function determines if the specific requested access by this user is permitted. A security administrator maintains an authorization database that specifies what type of access to which resources is allowed for this user. The access control function consults this database to determine whether to grant access. An auditing function monitors and keeps a record of user accesses to system resources. All operating systems have at least a rudimentary, and in many cases a quite robust, access control component. Particular applications or utilities, such as a database management system, also incorporate access control functions. </a:t>
            </a:r>
          </a:p>
        </p:txBody>
      </p:sp>
    </p:spTree>
    <p:extLst>
      <p:ext uri="{BB962C8B-B14F-4D97-AF65-F5344CB8AC3E}">
        <p14:creationId xmlns:p14="http://schemas.microsoft.com/office/powerpoint/2010/main" val="27864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2EE9AB-8904-E348-A22C-363F194997F1}" type="slidenum">
              <a:rPr lang="en-AU" altLang="en-US"/>
              <a:pPr/>
              <a:t>4</a:t>
            </a:fld>
            <a:endParaRPr lang="en-AU" altLang="en-US"/>
          </a:p>
        </p:txBody>
      </p:sp>
      <p:sp>
        <p:nvSpPr>
          <p:cNvPr id="30723"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a:noFill/>
        </p:spPr>
        <p:txBody>
          <a:bodyPr/>
          <a:lstStyle/>
          <a:p>
            <a:pPr eaLnBrk="1" hangingPunct="1"/>
            <a:r>
              <a:rPr lang="en-US" altLang="en-US" dirty="0">
                <a:latin typeface="Arial" charset="0"/>
              </a:rPr>
              <a:t>The basic elements of access control are: subject, object, and access right.</a:t>
            </a:r>
          </a:p>
          <a:p>
            <a:pPr eaLnBrk="1" hangingPunct="1"/>
            <a:endParaRPr lang="en-US" altLang="en-US" dirty="0">
              <a:latin typeface="Arial" charset="0"/>
            </a:endParaRPr>
          </a:p>
          <a:p>
            <a:pPr eaLnBrk="1" hangingPunct="1"/>
            <a:r>
              <a:rPr lang="en-US" altLang="en-US" dirty="0">
                <a:latin typeface="Arial" charset="0"/>
              </a:rPr>
              <a:t>A subject is an entity capable of accessing objects. Generally, the concept of</a:t>
            </a:r>
          </a:p>
          <a:p>
            <a:pPr eaLnBrk="1" hangingPunct="1"/>
            <a:r>
              <a:rPr lang="en-US" altLang="en-US" dirty="0">
                <a:latin typeface="Arial" charset="0"/>
              </a:rPr>
              <a:t>subject equates with that of process. Any user or application actually gains access to</a:t>
            </a:r>
          </a:p>
          <a:p>
            <a:pPr eaLnBrk="1" hangingPunct="1"/>
            <a:r>
              <a:rPr lang="en-US" altLang="en-US" dirty="0">
                <a:latin typeface="Arial" charset="0"/>
              </a:rPr>
              <a:t>an object by means of a process that represents that user or application. The process</a:t>
            </a:r>
          </a:p>
          <a:p>
            <a:pPr eaLnBrk="1" hangingPunct="1"/>
            <a:r>
              <a:rPr lang="en-US" altLang="en-US" dirty="0">
                <a:latin typeface="Arial" charset="0"/>
              </a:rPr>
              <a:t>takes on the attributes of the user, such as access rights.</a:t>
            </a:r>
          </a:p>
          <a:p>
            <a:pPr eaLnBrk="1" hangingPunct="1"/>
            <a:endParaRPr lang="en-US" altLang="en-US" dirty="0">
              <a:latin typeface="Arial" charset="0"/>
            </a:endParaRPr>
          </a:p>
          <a:p>
            <a:pPr eaLnBrk="1" hangingPunct="1"/>
            <a:r>
              <a:rPr lang="en-US" altLang="en-US" dirty="0">
                <a:latin typeface="Arial" charset="0"/>
              </a:rPr>
              <a:t>A subject is typically held accountable for the actions they have initiated,</a:t>
            </a:r>
          </a:p>
          <a:p>
            <a:pPr eaLnBrk="1" hangingPunct="1"/>
            <a:r>
              <a:rPr lang="en-US" altLang="en-US" dirty="0">
                <a:latin typeface="Arial" charset="0"/>
              </a:rPr>
              <a:t>and an audit trail may be used to record the association of a subject with security relevant</a:t>
            </a:r>
          </a:p>
          <a:p>
            <a:pPr eaLnBrk="1" hangingPunct="1"/>
            <a:r>
              <a:rPr lang="en-US" altLang="en-US" dirty="0">
                <a:latin typeface="Arial" charset="0"/>
              </a:rPr>
              <a:t>actions performed on an object by the subject.</a:t>
            </a:r>
          </a:p>
          <a:p>
            <a:pPr eaLnBrk="1" hangingPunct="1"/>
            <a:endParaRPr lang="en-US" altLang="en-US" dirty="0">
              <a:latin typeface="Arial" charset="0"/>
            </a:endParaRPr>
          </a:p>
          <a:p>
            <a:pPr eaLnBrk="1" hangingPunct="1"/>
            <a:r>
              <a:rPr lang="en-US" altLang="en-US" dirty="0">
                <a:latin typeface="Arial" charset="0"/>
              </a:rPr>
              <a:t>Basic access control systems typically define three classes of subject, with</a:t>
            </a:r>
          </a:p>
          <a:p>
            <a:pPr eaLnBrk="1" hangingPunct="1"/>
            <a:r>
              <a:rPr lang="en-US" altLang="en-US" dirty="0">
                <a:latin typeface="Arial" charset="0"/>
              </a:rPr>
              <a:t>different access rights for each class:</a:t>
            </a:r>
          </a:p>
          <a:p>
            <a:pPr eaLnBrk="1" hangingPunct="1"/>
            <a:endParaRPr lang="en-US" altLang="en-US" dirty="0">
              <a:latin typeface="Arial" charset="0"/>
            </a:endParaRPr>
          </a:p>
          <a:p>
            <a:pPr eaLnBrk="1" hangingPunct="1"/>
            <a:r>
              <a:rPr lang="en-US" altLang="en-US" dirty="0">
                <a:latin typeface="Arial" charset="0"/>
              </a:rPr>
              <a:t>• Owner: This may be the creator of a resource, such as a file. For system resources,</a:t>
            </a:r>
          </a:p>
          <a:p>
            <a:pPr eaLnBrk="1" hangingPunct="1"/>
            <a:r>
              <a:rPr lang="en-US" altLang="en-US" dirty="0">
                <a:latin typeface="Arial" charset="0"/>
              </a:rPr>
              <a:t>ownership may belong to a system administrator. For project resources, a project</a:t>
            </a:r>
          </a:p>
          <a:p>
            <a:pPr eaLnBrk="1" hangingPunct="1"/>
            <a:r>
              <a:rPr lang="en-US" altLang="en-US" dirty="0">
                <a:latin typeface="Arial" charset="0"/>
              </a:rPr>
              <a:t>administrator or leader may be assigned ownership.</a:t>
            </a:r>
          </a:p>
          <a:p>
            <a:pPr eaLnBrk="1" hangingPunct="1"/>
            <a:endParaRPr lang="en-US" altLang="en-US" dirty="0">
              <a:latin typeface="Arial" charset="0"/>
            </a:endParaRPr>
          </a:p>
          <a:p>
            <a:pPr eaLnBrk="1" hangingPunct="1"/>
            <a:r>
              <a:rPr lang="en-US" altLang="en-US" dirty="0">
                <a:latin typeface="Arial" charset="0"/>
              </a:rPr>
              <a:t>• Group: In addition to the privileges assigned to an owner, a named group of</a:t>
            </a:r>
          </a:p>
          <a:p>
            <a:pPr eaLnBrk="1" hangingPunct="1"/>
            <a:r>
              <a:rPr lang="en-US" altLang="en-US" dirty="0">
                <a:latin typeface="Arial" charset="0"/>
              </a:rPr>
              <a:t>users may also be granted access rights, such that membership in the group is</a:t>
            </a:r>
          </a:p>
          <a:p>
            <a:pPr eaLnBrk="1" hangingPunct="1"/>
            <a:r>
              <a:rPr lang="en-US" altLang="en-US" dirty="0">
                <a:latin typeface="Arial" charset="0"/>
              </a:rPr>
              <a:t>sufficient to exercise these access rights. In most schemes, a user may belong</a:t>
            </a:r>
          </a:p>
          <a:p>
            <a:pPr eaLnBrk="1" hangingPunct="1"/>
            <a:r>
              <a:rPr lang="en-US" altLang="en-US" dirty="0">
                <a:latin typeface="Arial" charset="0"/>
              </a:rPr>
              <a:t>to multiple groups.</a:t>
            </a:r>
          </a:p>
          <a:p>
            <a:pPr eaLnBrk="1" hangingPunct="1"/>
            <a:endParaRPr lang="en-US" altLang="en-US" dirty="0">
              <a:latin typeface="Arial" charset="0"/>
            </a:endParaRPr>
          </a:p>
          <a:p>
            <a:pPr eaLnBrk="1" hangingPunct="1"/>
            <a:r>
              <a:rPr lang="en-US" altLang="en-US" dirty="0">
                <a:latin typeface="Arial" charset="0"/>
              </a:rPr>
              <a:t>• World: The least amount of access is granted to users who are able to access the</a:t>
            </a:r>
          </a:p>
          <a:p>
            <a:pPr eaLnBrk="1" hangingPunct="1"/>
            <a:r>
              <a:rPr lang="en-US" altLang="en-US" dirty="0">
                <a:latin typeface="Arial" charset="0"/>
              </a:rPr>
              <a:t>system but are not included in the categories owner and group for this resource.</a:t>
            </a:r>
          </a:p>
          <a:p>
            <a:pPr eaLnBrk="1" hangingPunct="1"/>
            <a:endParaRPr lang="en-US" altLang="en-US" dirty="0">
              <a:latin typeface="Arial" charset="0"/>
            </a:endParaRPr>
          </a:p>
          <a:p>
            <a:pPr eaLnBrk="1" hangingPunct="1"/>
            <a:r>
              <a:rPr lang="en-US" altLang="en-US" dirty="0">
                <a:latin typeface="Arial" charset="0"/>
              </a:rPr>
              <a:t>An object is a resource to which access is controlled. In general, an object</a:t>
            </a:r>
          </a:p>
          <a:p>
            <a:pPr eaLnBrk="1" hangingPunct="1"/>
            <a:r>
              <a:rPr lang="en-US" altLang="en-US" dirty="0">
                <a:latin typeface="Arial" charset="0"/>
              </a:rPr>
              <a:t>is an entity used to contain and/or receive information. Examples include records,</a:t>
            </a:r>
          </a:p>
          <a:p>
            <a:pPr eaLnBrk="1" hangingPunct="1"/>
            <a:r>
              <a:rPr lang="en-US" altLang="en-US" dirty="0">
                <a:latin typeface="Arial" charset="0"/>
              </a:rPr>
              <a:t>blocks, pages, segments, files, portions of files, directories, directory trees, mailboxes,</a:t>
            </a:r>
          </a:p>
          <a:p>
            <a:pPr eaLnBrk="1" hangingPunct="1"/>
            <a:r>
              <a:rPr lang="en-US" altLang="en-US" dirty="0">
                <a:latin typeface="Arial" charset="0"/>
              </a:rPr>
              <a:t>messages, and programs. Some access control systems also encompass, bits,</a:t>
            </a:r>
          </a:p>
          <a:p>
            <a:pPr eaLnBrk="1" hangingPunct="1"/>
            <a:r>
              <a:rPr lang="en-US" altLang="en-US" dirty="0">
                <a:latin typeface="Arial" charset="0"/>
              </a:rPr>
              <a:t>bytes, words, processors, communication ports, clocks, and network nodes.</a:t>
            </a:r>
          </a:p>
          <a:p>
            <a:pPr eaLnBrk="1" hangingPunct="1"/>
            <a:endParaRPr lang="en-US" altLang="en-US" dirty="0">
              <a:latin typeface="Arial" charset="0"/>
            </a:endParaRPr>
          </a:p>
          <a:p>
            <a:pPr eaLnBrk="1" hangingPunct="1"/>
            <a:r>
              <a:rPr lang="en-US" altLang="en-US" dirty="0">
                <a:latin typeface="Arial" charset="0"/>
              </a:rPr>
              <a:t>The number and types of objects to be protected by an access control system</a:t>
            </a:r>
          </a:p>
          <a:p>
            <a:pPr eaLnBrk="1" hangingPunct="1"/>
            <a:r>
              <a:rPr lang="en-US" altLang="en-US" dirty="0">
                <a:latin typeface="Arial" charset="0"/>
              </a:rPr>
              <a:t>depends on the environment in which access control operates and the desired tradeoff</a:t>
            </a:r>
          </a:p>
          <a:p>
            <a:pPr eaLnBrk="1" hangingPunct="1"/>
            <a:r>
              <a:rPr lang="en-US" altLang="en-US" dirty="0">
                <a:latin typeface="Arial" charset="0"/>
              </a:rPr>
              <a:t>between security on the one hand and complexity, processing burden, and ease</a:t>
            </a:r>
          </a:p>
          <a:p>
            <a:pPr eaLnBrk="1" hangingPunct="1"/>
            <a:r>
              <a:rPr lang="en-US" altLang="en-US" dirty="0">
                <a:latin typeface="Arial" charset="0"/>
              </a:rPr>
              <a:t>of use on the other hand.</a:t>
            </a:r>
          </a:p>
          <a:p>
            <a:pPr eaLnBrk="1" hangingPunct="1"/>
            <a:endParaRPr lang="en-US" altLang="en-US" dirty="0">
              <a:latin typeface="Arial" charset="0"/>
            </a:endParaRPr>
          </a:p>
          <a:p>
            <a:pPr eaLnBrk="1" hangingPunct="1"/>
            <a:r>
              <a:rPr lang="en-US" altLang="en-US" dirty="0">
                <a:latin typeface="Arial" charset="0"/>
              </a:rPr>
              <a:t>An access right describes the way in which a subject may access an object.</a:t>
            </a:r>
          </a:p>
          <a:p>
            <a:pPr eaLnBrk="1" hangingPunct="1"/>
            <a:r>
              <a:rPr lang="en-US" altLang="en-US" dirty="0">
                <a:latin typeface="Arial" charset="0"/>
              </a:rPr>
              <a:t>Access rights could include the following:</a:t>
            </a:r>
          </a:p>
          <a:p>
            <a:pPr eaLnBrk="1" hangingPunct="1"/>
            <a:endParaRPr lang="en-US" altLang="en-US" dirty="0">
              <a:latin typeface="Arial" charset="0"/>
            </a:endParaRPr>
          </a:p>
          <a:p>
            <a:pPr eaLnBrk="1" hangingPunct="1"/>
            <a:r>
              <a:rPr lang="en-US" altLang="en-US" dirty="0">
                <a:latin typeface="Arial" charset="0"/>
              </a:rPr>
              <a:t>• Read: User may view information in a system resource (e.g., a file, selected</a:t>
            </a:r>
          </a:p>
          <a:p>
            <a:pPr eaLnBrk="1" hangingPunct="1"/>
            <a:r>
              <a:rPr lang="en-US" altLang="en-US" dirty="0">
                <a:latin typeface="Arial" charset="0"/>
              </a:rPr>
              <a:t>records in a file, selected fields within a record, or some combination). Read</a:t>
            </a:r>
          </a:p>
          <a:p>
            <a:pPr eaLnBrk="1" hangingPunct="1"/>
            <a:r>
              <a:rPr lang="en-US" altLang="en-US" dirty="0">
                <a:latin typeface="Arial" charset="0"/>
              </a:rPr>
              <a:t>access includes the ability to copy or print.</a:t>
            </a:r>
          </a:p>
          <a:p>
            <a:pPr eaLnBrk="1" hangingPunct="1"/>
            <a:endParaRPr lang="en-US" altLang="en-US" dirty="0">
              <a:latin typeface="Arial" charset="0"/>
            </a:endParaRPr>
          </a:p>
          <a:p>
            <a:pPr eaLnBrk="1" hangingPunct="1"/>
            <a:r>
              <a:rPr lang="en-US" altLang="en-US" dirty="0">
                <a:latin typeface="Arial" charset="0"/>
              </a:rPr>
              <a:t>• Write: User may add, modify, or delete data in system resource (e.g., files,</a:t>
            </a:r>
          </a:p>
          <a:p>
            <a:pPr eaLnBrk="1" hangingPunct="1"/>
            <a:r>
              <a:rPr lang="en-US" altLang="en-US" dirty="0">
                <a:latin typeface="Arial" charset="0"/>
              </a:rPr>
              <a:t>records, programs). Write access includes read access.</a:t>
            </a:r>
          </a:p>
          <a:p>
            <a:pPr eaLnBrk="1" hangingPunct="1"/>
            <a:endParaRPr lang="en-US" altLang="en-US" dirty="0">
              <a:latin typeface="Arial" charset="0"/>
            </a:endParaRPr>
          </a:p>
          <a:p>
            <a:pPr eaLnBrk="1" hangingPunct="1"/>
            <a:r>
              <a:rPr lang="en-US" altLang="en-US" dirty="0">
                <a:latin typeface="Arial" charset="0"/>
              </a:rPr>
              <a:t>• Execute: User may execute specified programs.</a:t>
            </a:r>
          </a:p>
          <a:p>
            <a:pPr eaLnBrk="1" hangingPunct="1"/>
            <a:endParaRPr lang="en-US" altLang="en-US" dirty="0">
              <a:latin typeface="Arial" charset="0"/>
            </a:endParaRPr>
          </a:p>
          <a:p>
            <a:pPr eaLnBrk="1" hangingPunct="1"/>
            <a:r>
              <a:rPr lang="en-US" altLang="en-US" dirty="0">
                <a:latin typeface="Arial" charset="0"/>
              </a:rPr>
              <a:t>• Delete: User may delete certain system resources, such as files or records.</a:t>
            </a:r>
          </a:p>
          <a:p>
            <a:pPr eaLnBrk="1" hangingPunct="1"/>
            <a:endParaRPr lang="en-US" altLang="en-US" dirty="0">
              <a:latin typeface="Arial" charset="0"/>
            </a:endParaRPr>
          </a:p>
          <a:p>
            <a:pPr eaLnBrk="1" hangingPunct="1"/>
            <a:r>
              <a:rPr lang="en-US" altLang="en-US" dirty="0">
                <a:latin typeface="Arial" charset="0"/>
              </a:rPr>
              <a:t>• Create: User may create new files, records, or fields.</a:t>
            </a:r>
          </a:p>
          <a:p>
            <a:pPr eaLnBrk="1" hangingPunct="1"/>
            <a:endParaRPr lang="en-US" altLang="en-US" dirty="0">
              <a:latin typeface="Arial" charset="0"/>
            </a:endParaRPr>
          </a:p>
          <a:p>
            <a:pPr eaLnBrk="1" hangingPunct="1"/>
            <a:r>
              <a:rPr lang="en-US" altLang="en-US" dirty="0">
                <a:latin typeface="Arial" charset="0"/>
              </a:rPr>
              <a:t>• Search: User may list the files in a directory or otherwise search the directory.</a:t>
            </a:r>
            <a:endParaRPr lang="en-US" altLang="en-US" dirty="0">
              <a:latin typeface="Times New Roman" charset="0"/>
            </a:endParaRPr>
          </a:p>
        </p:txBody>
      </p:sp>
    </p:spTree>
    <p:extLst>
      <p:ext uri="{BB962C8B-B14F-4D97-AF65-F5344CB8AC3E}">
        <p14:creationId xmlns:p14="http://schemas.microsoft.com/office/powerpoint/2010/main" val="162303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C695D4-3AFC-1544-87AE-5FC113AFB85F}" type="slidenum">
              <a:rPr lang="en-AU" altLang="en-US"/>
              <a:pPr/>
              <a:t>5</a:t>
            </a:fld>
            <a:endParaRPr lang="en-AU" altLang="en-US"/>
          </a:p>
        </p:txBody>
      </p:sp>
      <p:sp>
        <p:nvSpPr>
          <p:cNvPr id="26627"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eaLnBrk="1" hangingPunct="1"/>
            <a:r>
              <a:rPr lang="en-US" altLang="en-US" dirty="0">
                <a:latin typeface="Arial" charset="0"/>
              </a:rPr>
              <a:t>An access control policy, which can be embodied in an authorization database,</a:t>
            </a:r>
          </a:p>
          <a:p>
            <a:pPr eaLnBrk="1" hangingPunct="1"/>
            <a:r>
              <a:rPr lang="en-US" altLang="en-US" dirty="0">
                <a:latin typeface="Arial" charset="0"/>
              </a:rPr>
              <a:t>dictates what types of access are permitted, under what circumstances, and by</a:t>
            </a:r>
          </a:p>
          <a:p>
            <a:pPr eaLnBrk="1" hangingPunct="1"/>
            <a:r>
              <a:rPr lang="en-US" altLang="en-US" dirty="0">
                <a:latin typeface="Arial" charset="0"/>
              </a:rPr>
              <a:t>whom. Access control policies are generally grouped into the following categories:</a:t>
            </a:r>
          </a:p>
          <a:p>
            <a:pPr eaLnBrk="1" hangingPunct="1"/>
            <a:endParaRPr lang="en-US" altLang="en-US" dirty="0">
              <a:latin typeface="Arial" charset="0"/>
            </a:endParaRPr>
          </a:p>
          <a:p>
            <a:pPr eaLnBrk="1" hangingPunct="1"/>
            <a:r>
              <a:rPr lang="en-US" altLang="en-US" dirty="0">
                <a:latin typeface="Arial" charset="0"/>
              </a:rPr>
              <a:t>• Discretionary access control (DAC): Controls access based on the identity</a:t>
            </a:r>
          </a:p>
          <a:p>
            <a:pPr eaLnBrk="1" hangingPunct="1"/>
            <a:r>
              <a:rPr lang="en-US" altLang="en-US" dirty="0">
                <a:latin typeface="Arial" charset="0"/>
              </a:rPr>
              <a:t>of the requestor and on access rules (authorizations) stating what requestors</a:t>
            </a:r>
          </a:p>
          <a:p>
            <a:pPr eaLnBrk="1" hangingPunct="1"/>
            <a:r>
              <a:rPr lang="en-US" altLang="en-US" dirty="0">
                <a:latin typeface="Arial" charset="0"/>
              </a:rPr>
              <a:t>are (or are not) allowed to do. This policy is termed </a:t>
            </a:r>
            <a:r>
              <a:rPr lang="en-US" altLang="en-US" i="1" dirty="0">
                <a:latin typeface="Arial" charset="0"/>
              </a:rPr>
              <a:t>discretionary because an</a:t>
            </a:r>
          </a:p>
          <a:p>
            <a:pPr eaLnBrk="1" hangingPunct="1"/>
            <a:r>
              <a:rPr lang="en-US" altLang="en-US" dirty="0">
                <a:latin typeface="Arial" charset="0"/>
              </a:rPr>
              <a:t>entity might have access rights that permit the entity, by its own volition, to</a:t>
            </a:r>
          </a:p>
          <a:p>
            <a:pPr eaLnBrk="1" hangingPunct="1"/>
            <a:r>
              <a:rPr lang="en-US" altLang="en-US" dirty="0">
                <a:latin typeface="Arial" charset="0"/>
              </a:rPr>
              <a:t>enable another entity to access some resource.</a:t>
            </a:r>
          </a:p>
          <a:p>
            <a:pPr eaLnBrk="1" hangingPunct="1"/>
            <a:endParaRPr lang="en-US" altLang="en-US" dirty="0">
              <a:latin typeface="Arial" charset="0"/>
            </a:endParaRPr>
          </a:p>
          <a:p>
            <a:pPr eaLnBrk="1" hangingPunct="1"/>
            <a:r>
              <a:rPr lang="en-US" altLang="en-US" dirty="0">
                <a:latin typeface="Arial" charset="0"/>
              </a:rPr>
              <a:t>• Mandatory access control (MAC): Controls access based on comparing</a:t>
            </a:r>
          </a:p>
          <a:p>
            <a:pPr eaLnBrk="1" hangingPunct="1"/>
            <a:r>
              <a:rPr lang="en-US" altLang="en-US" dirty="0">
                <a:latin typeface="Arial" charset="0"/>
              </a:rPr>
              <a:t>security labels (which indicate how sensitive or critical system resources are)</a:t>
            </a:r>
          </a:p>
          <a:p>
            <a:pPr eaLnBrk="1" hangingPunct="1"/>
            <a:r>
              <a:rPr lang="en-US" altLang="en-US" dirty="0">
                <a:latin typeface="Arial" charset="0"/>
              </a:rPr>
              <a:t>with security clearances (which indicate system entities are eligible to access</a:t>
            </a:r>
          </a:p>
          <a:p>
            <a:pPr eaLnBrk="1" hangingPunct="1"/>
            <a:r>
              <a:rPr lang="en-US" altLang="en-US" dirty="0">
                <a:latin typeface="Arial" charset="0"/>
              </a:rPr>
              <a:t>certain resources). This policy is termed </a:t>
            </a:r>
            <a:r>
              <a:rPr lang="en-US" altLang="en-US" i="1" dirty="0">
                <a:latin typeface="Arial" charset="0"/>
              </a:rPr>
              <a:t>mandatory because an entity that has</a:t>
            </a:r>
          </a:p>
          <a:p>
            <a:pPr eaLnBrk="1" hangingPunct="1"/>
            <a:r>
              <a:rPr lang="en-US" altLang="en-US" dirty="0">
                <a:latin typeface="Arial" charset="0"/>
              </a:rPr>
              <a:t>clearance to access a resource may not, just by its own volition, enable another</a:t>
            </a:r>
          </a:p>
          <a:p>
            <a:pPr eaLnBrk="1" hangingPunct="1"/>
            <a:r>
              <a:rPr lang="en-US" altLang="en-US" dirty="0">
                <a:latin typeface="Arial" charset="0"/>
              </a:rPr>
              <a:t>entity to access that resource.</a:t>
            </a:r>
          </a:p>
          <a:p>
            <a:pPr eaLnBrk="1" hangingPunct="1"/>
            <a:endParaRPr lang="en-US" altLang="en-US" dirty="0">
              <a:latin typeface="Arial" charset="0"/>
            </a:endParaRPr>
          </a:p>
          <a:p>
            <a:pPr eaLnBrk="1" hangingPunct="1"/>
            <a:r>
              <a:rPr lang="en-US" altLang="en-US" dirty="0">
                <a:latin typeface="Arial" charset="0"/>
              </a:rPr>
              <a:t>• Role-based access control (RBAC): Controls access based on the roles that</a:t>
            </a:r>
          </a:p>
          <a:p>
            <a:pPr eaLnBrk="1" hangingPunct="1"/>
            <a:r>
              <a:rPr lang="en-US" altLang="en-US" dirty="0">
                <a:latin typeface="Arial" charset="0"/>
              </a:rPr>
              <a:t>users have within the system and on rules stating what accesses are allowed to</a:t>
            </a:r>
          </a:p>
          <a:p>
            <a:pPr eaLnBrk="1" hangingPunct="1"/>
            <a:r>
              <a:rPr lang="en-US" altLang="en-US" dirty="0">
                <a:latin typeface="Arial" charset="0"/>
              </a:rPr>
              <a:t>users in given roles.</a:t>
            </a:r>
          </a:p>
          <a:p>
            <a:pPr eaLnBrk="1" hangingPunct="1"/>
            <a:endParaRPr lang="en-US" altLang="en-US" dirty="0">
              <a:latin typeface="Arial" charset="0"/>
            </a:endParaRPr>
          </a:p>
          <a:p>
            <a:r>
              <a:rPr lang="en-US" altLang="en-US" dirty="0">
                <a:latin typeface="Arial" charset="0"/>
                <a:ea typeface="ＭＳ Ｐゴシック" charset="-128"/>
                <a:cs typeface="ＭＳ Ｐゴシック" charset="-128"/>
              </a:rPr>
              <a:t>• Attribute-based access control (ABAC): Controls access based on attributes</a:t>
            </a:r>
          </a:p>
          <a:p>
            <a:r>
              <a:rPr lang="en-US" altLang="en-US" dirty="0">
                <a:latin typeface="Arial" charset="0"/>
                <a:ea typeface="ＭＳ Ｐゴシック" charset="-128"/>
                <a:cs typeface="ＭＳ Ｐゴシック" charset="-128"/>
              </a:rPr>
              <a:t>of the user, the resource to be accessed, and current environmental</a:t>
            </a:r>
          </a:p>
          <a:p>
            <a:r>
              <a:rPr lang="en-US" altLang="en-US" dirty="0">
                <a:latin typeface="Arial" charset="0"/>
                <a:ea typeface="ＭＳ Ｐゴシック" charset="-128"/>
                <a:cs typeface="ＭＳ Ｐゴシック" charset="-128"/>
              </a:rPr>
              <a:t>conditions.</a:t>
            </a:r>
          </a:p>
          <a:p>
            <a:endParaRPr lang="en-US" altLang="en-US" dirty="0">
              <a:latin typeface="Arial" charset="0"/>
              <a:ea typeface="ＭＳ Ｐゴシック" charset="-128"/>
              <a:cs typeface="ＭＳ Ｐゴシック" charset="-128"/>
            </a:endParaRPr>
          </a:p>
          <a:p>
            <a:r>
              <a:rPr lang="en-US" altLang="en-US" dirty="0">
                <a:latin typeface="Arial" charset="0"/>
                <a:ea typeface="ＭＳ Ｐゴシック" charset="-128"/>
                <a:cs typeface="ＭＳ Ｐゴシック" charset="-128"/>
              </a:rPr>
              <a:t>DAC is the traditional method of implementing access control, and is examined</a:t>
            </a:r>
          </a:p>
          <a:p>
            <a:r>
              <a:rPr lang="en-US" altLang="en-US" dirty="0">
                <a:latin typeface="Arial" charset="0"/>
                <a:ea typeface="ＭＳ Ｐゴシック" charset="-128"/>
                <a:cs typeface="ＭＳ Ｐゴシック" charset="-128"/>
              </a:rPr>
              <a:t>in Sections 4.3 and 4.4. MAC is a concept that evolved out of requirements for</a:t>
            </a:r>
          </a:p>
          <a:p>
            <a:r>
              <a:rPr lang="en-US" altLang="en-US" dirty="0">
                <a:latin typeface="Arial" charset="0"/>
                <a:ea typeface="ＭＳ Ｐゴシック" charset="-128"/>
                <a:cs typeface="ＭＳ Ｐゴシック" charset="-128"/>
              </a:rPr>
              <a:t>military information security and is best covered in the context of trusted systems,</a:t>
            </a:r>
          </a:p>
          <a:p>
            <a:r>
              <a:rPr lang="en-US" altLang="en-US" dirty="0">
                <a:latin typeface="Arial" charset="0"/>
                <a:ea typeface="ＭＳ Ｐゴシック" charset="-128"/>
                <a:cs typeface="ＭＳ Ｐゴシック" charset="-128"/>
              </a:rPr>
              <a:t>which we deal with in Chapter 13. Both RBAC and ABAC have become increasingly</a:t>
            </a:r>
          </a:p>
          <a:p>
            <a:r>
              <a:rPr lang="en-US" altLang="en-US" dirty="0">
                <a:latin typeface="Arial" charset="0"/>
                <a:ea typeface="ＭＳ Ｐゴシック" charset="-128"/>
                <a:cs typeface="ＭＳ Ｐゴシック" charset="-128"/>
              </a:rPr>
              <a:t>popular, and are examined in Sections 4.5 and 4.6, respectively.</a:t>
            </a:r>
          </a:p>
          <a:p>
            <a:endParaRPr lang="en-US" altLang="en-US" dirty="0">
              <a:latin typeface="Arial" charset="0"/>
              <a:ea typeface="ＭＳ Ｐゴシック" charset="-128"/>
              <a:cs typeface="ＭＳ Ｐゴシック" charset="-128"/>
            </a:endParaRPr>
          </a:p>
          <a:p>
            <a:r>
              <a:rPr lang="en-US" altLang="en-US" dirty="0">
                <a:latin typeface="Arial" charset="0"/>
                <a:ea typeface="ＭＳ Ｐゴシック" charset="-128"/>
                <a:cs typeface="ＭＳ Ｐゴシック" charset="-128"/>
              </a:rPr>
              <a:t>These four policies are not mutually exclusive. An access control mechanism</a:t>
            </a:r>
          </a:p>
          <a:p>
            <a:r>
              <a:rPr lang="en-US" altLang="en-US" dirty="0">
                <a:latin typeface="Arial" charset="0"/>
                <a:ea typeface="ＭＳ Ｐゴシック" charset="-128"/>
                <a:cs typeface="ＭＳ Ｐゴシック" charset="-128"/>
              </a:rPr>
              <a:t>can employ two or even all three of these policies to cover different classes of system</a:t>
            </a:r>
          </a:p>
          <a:p>
            <a:r>
              <a:rPr lang="en-US" altLang="en-US" dirty="0">
                <a:latin typeface="Arial" charset="0"/>
                <a:ea typeface="ＭＳ Ｐゴシック" charset="-128"/>
                <a:cs typeface="ＭＳ Ｐゴシック" charset="-128"/>
              </a:rPr>
              <a:t>resources.</a:t>
            </a:r>
            <a:endParaRPr lang="en-US" altLang="en-US" dirty="0">
              <a:latin typeface="Times New Roman" charset="0"/>
            </a:endParaRPr>
          </a:p>
        </p:txBody>
      </p:sp>
    </p:spTree>
    <p:extLst>
      <p:ext uri="{BB962C8B-B14F-4D97-AF65-F5344CB8AC3E}">
        <p14:creationId xmlns:p14="http://schemas.microsoft.com/office/powerpoint/2010/main" val="105698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BFC91619-5351-124F-BF0B-FC6A50ACB25A}" type="slidenum">
              <a:rPr lang="en-AU" altLang="en-US" smtClean="0"/>
              <a:pPr eaLnBrk="1" hangingPunct="1">
                <a:spcBef>
                  <a:spcPct val="0"/>
                </a:spcBef>
                <a:defRPr/>
              </a:pPr>
              <a:t>6</a:t>
            </a:fld>
            <a:endParaRPr lang="en-AU"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[VIME06] lists the following concepts features of an access control system:</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Reliable input:</a:t>
            </a:r>
            <a:r>
              <a:rPr lang="en-US" altLang="en-US" dirty="0">
                <a:latin typeface="Times New Roman" charset="0"/>
              </a:rPr>
              <a:t> it assumes that a user is authentic; thus, an authentication mechanism is needed as a front end to an access control system. Other inputs to the access control system must also be reliable. </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Support for fine and coarse specifications:</a:t>
            </a:r>
            <a:r>
              <a:rPr lang="en-US" altLang="en-US" dirty="0">
                <a:latin typeface="Times New Roman" charset="0"/>
              </a:rPr>
              <a:t> fine-grained specifications allow access regulated at the level of individual fields /  records in files; and each individual access by a user rather than a sequence of accesses. System administrators should also be able to choose coarse-grain specification for some classes of resource access.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Least privilege:</a:t>
            </a:r>
            <a:r>
              <a:rPr lang="en-US" altLang="en-US" dirty="0">
                <a:latin typeface="Times New Roman" charset="0"/>
              </a:rPr>
              <a:t> it should be implemented so that each system entity is granted the minimum system resources and authorizations needed to do its work. This principle tends to limit damage that can be caused by an accident, error, or unauthorized act.</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Separation of duty:</a:t>
            </a:r>
            <a:r>
              <a:rPr lang="en-US" altLang="en-US" dirty="0">
                <a:latin typeface="Times New Roman" charset="0"/>
              </a:rPr>
              <a:t> should divide steps in a system function among different individuals, so as to keep a single individual from subverting the process.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Open and closed policies:</a:t>
            </a:r>
            <a:r>
              <a:rPr lang="en-US" altLang="en-US" dirty="0">
                <a:latin typeface="Times New Roman" charset="0"/>
              </a:rPr>
              <a:t> a closed policy only allows accesses that are specifically authorized; an open policy allows all accesses except those expressly prohibited.</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Policy combinations and conflict resolution:</a:t>
            </a:r>
            <a:r>
              <a:rPr lang="en-US" altLang="en-US" dirty="0">
                <a:latin typeface="Times New Roman" charset="0"/>
              </a:rPr>
              <a:t> may apply multiple policies to a given class of resources, and need a procedure to resolves conflicts between policies.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Administrative policies:</a:t>
            </a:r>
            <a:r>
              <a:rPr lang="en-US" altLang="en-US" dirty="0">
                <a:latin typeface="Times New Roman" charset="0"/>
              </a:rPr>
              <a:t> to specify who can add, delete, or modify authorization rules, and also need access control and other control mechanisms to enforce these administrative policies.</a:t>
            </a:r>
          </a:p>
        </p:txBody>
      </p:sp>
    </p:spTree>
    <p:extLst>
      <p:ext uri="{BB962C8B-B14F-4D97-AF65-F5344CB8AC3E}">
        <p14:creationId xmlns:p14="http://schemas.microsoft.com/office/powerpoint/2010/main" val="79173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99243592-F354-F94A-B415-B001B9514200}" type="slidenum">
              <a:rPr lang="en-AU" altLang="en-US" smtClean="0"/>
              <a:pPr eaLnBrk="1" hangingPunct="1">
                <a:spcBef>
                  <a:spcPct val="0"/>
                </a:spcBef>
                <a:defRPr/>
              </a:pPr>
              <a:t>7</a:t>
            </a:fld>
            <a:endParaRPr lang="en-AU"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For discretionary access control, a general approach to access control as exercised by an operating system or a database management system is that of an </a:t>
            </a:r>
            <a:r>
              <a:rPr lang="en-US" altLang="en-US" b="1" dirty="0">
                <a:latin typeface="Times New Roman" charset="0"/>
              </a:rPr>
              <a:t>access matrix.</a:t>
            </a:r>
            <a:r>
              <a:rPr lang="en-US" altLang="en-US" dirty="0">
                <a:latin typeface="Times New Roman" charset="0"/>
              </a:rPr>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extLst>
      <p:ext uri="{BB962C8B-B14F-4D97-AF65-F5344CB8AC3E}">
        <p14:creationId xmlns:p14="http://schemas.microsoft.com/office/powerpoint/2010/main" val="126718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5EFBCF8-FAA8-EA4A-84FB-4DC1D64C0E79}" type="slidenum">
              <a:rPr lang="en-AU" altLang="en-US" smtClean="0"/>
              <a:pPr eaLnBrk="1" hangingPunct="1">
                <a:spcBef>
                  <a:spcPct val="0"/>
                </a:spcBef>
                <a:defRPr/>
              </a:pPr>
              <a:t>8</a:t>
            </a:fld>
            <a:endParaRPr lang="en-AU"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pPr eaLnBrk="1" hangingPunct="1">
              <a:defRPr/>
            </a:pPr>
            <a:r>
              <a:rPr lang="en-US" altLang="en-US" dirty="0">
                <a:latin typeface="Times New Roman" charset="0"/>
              </a:rPr>
              <a:t>The matrix may be decomposed by columns, yielding </a:t>
            </a:r>
            <a:r>
              <a:rPr lang="en-US" altLang="en-US" b="1" dirty="0">
                <a:latin typeface="Times New Roman" charset="0"/>
              </a:rPr>
              <a:t>access control lists </a:t>
            </a:r>
            <a:r>
              <a:rPr lang="en-US" altLang="en-US" dirty="0">
                <a:latin typeface="Times New Roman" charset="0"/>
              </a:rPr>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pPr eaLnBrk="1" hangingPunct="1">
              <a:defRPr/>
            </a:pPr>
            <a:r>
              <a:rPr lang="en-US" altLang="en-US" dirty="0">
                <a:latin typeface="Times New Roman" charset="0"/>
              </a:rPr>
              <a:t>Decomposition by rows yields </a:t>
            </a:r>
            <a:r>
              <a:rPr lang="en-US" altLang="en-US" b="1" dirty="0">
                <a:latin typeface="Times New Roman" charset="0"/>
              </a:rPr>
              <a:t>capability tickets</a:t>
            </a:r>
            <a:r>
              <a:rPr lang="en-US" altLang="en-US" dirty="0">
                <a:latin typeface="Times New Roman" charset="0"/>
              </a:rPr>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extLst>
      <p:ext uri="{BB962C8B-B14F-4D97-AF65-F5344CB8AC3E}">
        <p14:creationId xmlns:p14="http://schemas.microsoft.com/office/powerpoint/2010/main" val="980732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1224DFAE-B812-5F46-AE1D-3E9AE9A5D01A}" type="slidenum">
              <a:rPr lang="en-AU" altLang="en-US" smtClean="0"/>
              <a:pPr eaLnBrk="1" hangingPunct="1">
                <a:spcBef>
                  <a:spcPct val="0"/>
                </a:spcBef>
                <a:defRPr/>
              </a:pPr>
              <a:t>9</a:t>
            </a:fld>
            <a:endParaRPr lang="en-AU"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latin typeface="Times New Roman" charset="0"/>
              </a:rPr>
              <a:t>This section introduces a general model for DAC developed by Lampson, Graham and Denning. The model assumes a set of subjects, a set of objects, and a set of rules that govern the access of subjects to objects. Let us define the protection state of a system to be the set of information, at a given point in time, that specifies the access rights for each subject with respect to each object. We can identify three requirements: representing the protection state, enforcing access rights, and allowing subjects to alter the protection state in certain ways. The model addresses all three requirements, giving a general, logical description of a DAC system. To represent the protection state, we extend the universe of objects in the access control matrix to include the following, as shown in Figure 4.4 :</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processes:</a:t>
            </a:r>
            <a:r>
              <a:rPr lang="en-US" altLang="en-US" dirty="0">
                <a:latin typeface="Times New Roman" charset="0"/>
              </a:rPr>
              <a:t> Access rights include the ability to delete a process, stop (block), and wakeup a process.</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devices:</a:t>
            </a:r>
            <a:r>
              <a:rPr lang="en-US" altLang="en-US" dirty="0">
                <a:latin typeface="Times New Roman" charset="0"/>
              </a:rPr>
              <a:t> Access rights include the ability to read/write the device, to control its operation (e.g., a disk seek), and to block/unblock the device for use.</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memory locations or regions:</a:t>
            </a:r>
            <a:r>
              <a:rPr lang="en-US" altLang="en-US" dirty="0">
                <a:latin typeface="Times New Roman" charset="0"/>
              </a:rPr>
              <a:t> Access rights include the ability to read/write certain locations of regions of memory that are protected so that the default is that access is not allowed.</a:t>
            </a:r>
          </a:p>
          <a:p>
            <a:pPr eaLnBrk="1" hangingPunct="1">
              <a:defRPr/>
            </a:pPr>
            <a:r>
              <a:rPr lang="en-US" altLang="en-US" dirty="0">
                <a:latin typeface="Times New Roman" charset="0"/>
                <a:ea typeface="Times New Roman" charset="0"/>
                <a:cs typeface="Times New Roman" charset="0"/>
              </a:rPr>
              <a:t>• </a:t>
            </a:r>
            <a:r>
              <a:rPr lang="en-US" altLang="en-US" b="1" dirty="0">
                <a:latin typeface="Times New Roman" charset="0"/>
              </a:rPr>
              <a:t>subjects:</a:t>
            </a:r>
            <a:r>
              <a:rPr lang="en-US" altLang="en-US" dirty="0">
                <a:latin typeface="Times New Roman" charset="0"/>
              </a:rPr>
              <a:t> Access rights with respect to a subject have to do with the ability to grant or delete access rights of that subject to other objects, as explained subsequently.</a:t>
            </a:r>
          </a:p>
        </p:txBody>
      </p:sp>
    </p:spTree>
    <p:extLst>
      <p:ext uri="{BB962C8B-B14F-4D97-AF65-F5344CB8AC3E}">
        <p14:creationId xmlns:p14="http://schemas.microsoft.com/office/powerpoint/2010/main" val="123195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B69C738-4E54-5249-9D0B-D76158E11F8C}" type="slidenum">
              <a:rPr lang="en-US" altLang="en-US"/>
              <a:pPr>
                <a:defRPr/>
              </a:pPr>
              <a:t>‹#›</a:t>
            </a:fld>
            <a:endParaRPr lang="en-US" altLang="en-US"/>
          </a:p>
        </p:txBody>
      </p:sp>
    </p:spTree>
    <p:extLst>
      <p:ext uri="{BB962C8B-B14F-4D97-AF65-F5344CB8AC3E}">
        <p14:creationId xmlns:p14="http://schemas.microsoft.com/office/powerpoint/2010/main" val="8752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BA7E359-11AC-614C-89DA-C4422C732BDB}" type="slidenum">
              <a:rPr lang="en-US" altLang="en-US"/>
              <a:pPr>
                <a:defRPr/>
              </a:pPr>
              <a:t>‹#›</a:t>
            </a:fld>
            <a:endParaRPr lang="en-US" altLang="en-US"/>
          </a:p>
        </p:txBody>
      </p:sp>
    </p:spTree>
    <p:extLst>
      <p:ext uri="{BB962C8B-B14F-4D97-AF65-F5344CB8AC3E}">
        <p14:creationId xmlns:p14="http://schemas.microsoft.com/office/powerpoint/2010/main" val="57864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B5ED5EB-9DF9-C549-AF8C-65D0E719DF3F}" type="slidenum">
              <a:rPr lang="en-US" altLang="en-US"/>
              <a:pPr>
                <a:defRPr/>
              </a:pPr>
              <a:t>‹#›</a:t>
            </a:fld>
            <a:endParaRPr lang="en-US" altLang="en-US"/>
          </a:p>
        </p:txBody>
      </p:sp>
    </p:spTree>
    <p:extLst>
      <p:ext uri="{BB962C8B-B14F-4D97-AF65-F5344CB8AC3E}">
        <p14:creationId xmlns:p14="http://schemas.microsoft.com/office/powerpoint/2010/main" val="146736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34347B3-0C11-B24D-BFBC-012FA6639D7E}" type="slidenum">
              <a:rPr lang="en-US" altLang="en-US"/>
              <a:pPr>
                <a:defRPr/>
              </a:pPr>
              <a:t>‹#›</a:t>
            </a:fld>
            <a:endParaRPr lang="en-US" altLang="en-US"/>
          </a:p>
        </p:txBody>
      </p:sp>
    </p:spTree>
    <p:extLst>
      <p:ext uri="{BB962C8B-B14F-4D97-AF65-F5344CB8AC3E}">
        <p14:creationId xmlns:p14="http://schemas.microsoft.com/office/powerpoint/2010/main" val="184670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0A9E1A3-03A8-B946-BB5D-E337951B822F}" type="slidenum">
              <a:rPr lang="en-US" altLang="en-US"/>
              <a:pPr>
                <a:defRPr/>
              </a:pPr>
              <a:t>‹#›</a:t>
            </a:fld>
            <a:endParaRPr lang="en-US" altLang="en-US"/>
          </a:p>
        </p:txBody>
      </p:sp>
    </p:spTree>
    <p:extLst>
      <p:ext uri="{BB962C8B-B14F-4D97-AF65-F5344CB8AC3E}">
        <p14:creationId xmlns:p14="http://schemas.microsoft.com/office/powerpoint/2010/main" val="379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3747D9F-4A9D-B646-AB2A-2E9C3B39A858}" type="slidenum">
              <a:rPr lang="en-US" altLang="en-US"/>
              <a:pPr>
                <a:defRPr/>
              </a:pPr>
              <a:t>‹#›</a:t>
            </a:fld>
            <a:endParaRPr lang="en-US" altLang="en-US"/>
          </a:p>
        </p:txBody>
      </p:sp>
    </p:spTree>
    <p:extLst>
      <p:ext uri="{BB962C8B-B14F-4D97-AF65-F5344CB8AC3E}">
        <p14:creationId xmlns:p14="http://schemas.microsoft.com/office/powerpoint/2010/main" val="36886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D0C59D8-465B-7A4F-8B3B-757AD69DDC36}" type="slidenum">
              <a:rPr lang="en-US" altLang="en-US"/>
              <a:pPr>
                <a:defRPr/>
              </a:pPr>
              <a:t>‹#›</a:t>
            </a:fld>
            <a:endParaRPr lang="en-US" altLang="en-US"/>
          </a:p>
        </p:txBody>
      </p:sp>
    </p:spTree>
    <p:extLst>
      <p:ext uri="{BB962C8B-B14F-4D97-AF65-F5344CB8AC3E}">
        <p14:creationId xmlns:p14="http://schemas.microsoft.com/office/powerpoint/2010/main" val="18138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B27B469-AAEA-B147-97D1-3C6E92336806}" type="slidenum">
              <a:rPr lang="en-US" altLang="en-US"/>
              <a:pPr>
                <a:defRPr/>
              </a:pPr>
              <a:t>‹#›</a:t>
            </a:fld>
            <a:endParaRPr lang="en-US" altLang="en-US"/>
          </a:p>
        </p:txBody>
      </p:sp>
    </p:spTree>
    <p:extLst>
      <p:ext uri="{BB962C8B-B14F-4D97-AF65-F5344CB8AC3E}">
        <p14:creationId xmlns:p14="http://schemas.microsoft.com/office/powerpoint/2010/main" val="176871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1D7B458E-8315-CE44-815C-BF461CDE13A7}" type="slidenum">
              <a:rPr lang="en-US" altLang="en-US"/>
              <a:pPr>
                <a:defRPr/>
              </a:pPr>
              <a:t>‹#›</a:t>
            </a:fld>
            <a:endParaRPr lang="en-US" altLang="en-US"/>
          </a:p>
        </p:txBody>
      </p:sp>
    </p:spTree>
    <p:extLst>
      <p:ext uri="{BB962C8B-B14F-4D97-AF65-F5344CB8AC3E}">
        <p14:creationId xmlns:p14="http://schemas.microsoft.com/office/powerpoint/2010/main" val="130762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A279F3F-8F5F-5848-8DDB-59AD5A6F97C1}" type="slidenum">
              <a:rPr lang="en-US" altLang="en-US"/>
              <a:pPr>
                <a:defRPr/>
              </a:pPr>
              <a:t>‹#›</a:t>
            </a:fld>
            <a:endParaRPr lang="en-US" altLang="en-US"/>
          </a:p>
        </p:txBody>
      </p:sp>
    </p:spTree>
    <p:extLst>
      <p:ext uri="{BB962C8B-B14F-4D97-AF65-F5344CB8AC3E}">
        <p14:creationId xmlns:p14="http://schemas.microsoft.com/office/powerpoint/2010/main" val="202723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45DAA445-7F7E-2B4D-ACE9-4C0753F71F56}" type="slidenum">
              <a:rPr lang="en-US" altLang="en-US"/>
              <a:pPr>
                <a:defRPr/>
              </a:pPr>
              <a:t>‹#›</a:t>
            </a:fld>
            <a:endParaRPr lang="en-US" altLang="en-US"/>
          </a:p>
        </p:txBody>
      </p:sp>
    </p:spTree>
    <p:extLst>
      <p:ext uri="{BB962C8B-B14F-4D97-AF65-F5344CB8AC3E}">
        <p14:creationId xmlns:p14="http://schemas.microsoft.com/office/powerpoint/2010/main" val="185389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2B26567-F95E-444D-8AF8-4B3DFB72844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04800" y="3449638"/>
            <a:ext cx="85344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defRPr/>
            </a:pPr>
            <a:r>
              <a:rPr kumimoji="1" lang="en-US" altLang="en-US" sz="4400" dirty="0"/>
              <a:t>Chapter 4 – </a:t>
            </a:r>
            <a:r>
              <a:rPr kumimoji="1" lang="en-GB" altLang="en-US" sz="4400" dirty="0"/>
              <a:t>Access Control</a:t>
            </a:r>
            <a:endParaRPr kumimoji="1" lang="en-US" altLang="en-US" sz="4400" dirty="0"/>
          </a:p>
        </p:txBody>
      </p:sp>
      <p:sp>
        <p:nvSpPr>
          <p:cNvPr id="143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BE4CAC3-016D-3E44-9543-65A37E9077AF}"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14340" name="Rectangle 2"/>
          <p:cNvSpPr>
            <a:spLocks noGrp="1" noChangeArrowheads="1"/>
          </p:cNvSpPr>
          <p:nvPr>
            <p:ph type="ctrTitle"/>
          </p:nvPr>
        </p:nvSpPr>
        <p:spPr>
          <a:xfrm>
            <a:off x="946150" y="601663"/>
            <a:ext cx="7740650" cy="2735262"/>
          </a:xfrm>
        </p:spPr>
        <p:txBody>
          <a:bodyPr/>
          <a:lstStyle/>
          <a:p>
            <a:pPr eaLnBrk="1" hangingPunct="1"/>
            <a:r>
              <a:rPr lang="en-US" altLang="en-US" b="1" dirty="0"/>
              <a:t>CSCI 475/585 Information Security and Privacy</a:t>
            </a:r>
            <a:r>
              <a:rPr lang="en-US" altLang="en-US" dirty="0"/>
              <a:t> </a:t>
            </a:r>
            <a:br>
              <a:rPr lang="en-US" altLang="en-US" b="1" dirty="0"/>
            </a:br>
            <a:r>
              <a:rPr lang="en-US" altLang="en-US" b="1" dirty="0"/>
              <a:t>Fall 2019</a:t>
            </a:r>
            <a:endParaRPr lang="en-AU" altLang="en-US" dirty="0">
              <a:ea typeface="ＭＳ Ｐゴシック" charset="-128"/>
              <a:cs typeface="ＭＳ Ｐゴシック" charset="-128"/>
            </a:endParaRPr>
          </a:p>
        </p:txBody>
      </p:sp>
      <p:sp>
        <p:nvSpPr>
          <p:cNvPr id="2" name="Subtitle 1"/>
          <p:cNvSpPr>
            <a:spLocks noGrp="1"/>
          </p:cNvSpPr>
          <p:nvPr>
            <p:ph type="subTitle" idx="1"/>
          </p:nvPr>
        </p:nvSpPr>
        <p:spPr>
          <a:xfrm>
            <a:off x="1371600" y="4581128"/>
            <a:ext cx="6400800" cy="1057672"/>
          </a:xfrm>
        </p:spPr>
        <p:txBody>
          <a:bodyPr/>
          <a:lstStyle/>
          <a:p>
            <a:pPr eaLnBrk="1" fontAlgn="auto" hangingPunct="1">
              <a:spcAft>
                <a:spcPts val="0"/>
              </a:spcAft>
              <a:defRPr/>
            </a:pPr>
            <a:r>
              <a:rPr kumimoji="1" lang="en-US" dirty="0">
                <a:solidFill>
                  <a:schemeClr val="tx1"/>
                </a:solidFill>
                <a:latin typeface="Arial" charset="0"/>
              </a:rPr>
              <a:t>Week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4925" y="277813"/>
            <a:ext cx="9037638" cy="774700"/>
          </a:xfrm>
        </p:spPr>
        <p:txBody>
          <a:bodyPr/>
          <a:lstStyle/>
          <a:p>
            <a:pPr eaLnBrk="1" hangingPunct="1"/>
            <a:r>
              <a:rPr kumimoji="1" lang="en-GB" altLang="en-US" sz="3600"/>
              <a:t>An Organization of the Access Control Function</a:t>
            </a:r>
            <a:endParaRPr kumimoji="1" lang="en-US" altLang="en-US" sz="3600"/>
          </a:p>
        </p:txBody>
      </p:sp>
      <p:sp>
        <p:nvSpPr>
          <p:cNvPr id="307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A941938-1B06-2A45-BEF9-3DD24D44A604}"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
        <p:nvSpPr>
          <p:cNvPr id="30723" name="TextBox 2"/>
          <p:cNvSpPr txBox="1">
            <a:spLocks noChangeArrowheads="1"/>
          </p:cNvSpPr>
          <p:nvPr/>
        </p:nvSpPr>
        <p:spPr bwMode="auto">
          <a:xfrm>
            <a:off x="5964353" y="5085184"/>
            <a:ext cx="29810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latin typeface="Times New Roman" charset="0"/>
              </a:rPr>
              <a:t>A separate access control module is associated with each type of object.</a:t>
            </a:r>
            <a:endParaRPr lang="en-US" altLang="en-US" sz="2000" dirty="0">
              <a:latin typeface="Arial" charset="0"/>
            </a:endParaRPr>
          </a:p>
        </p:txBody>
      </p:sp>
      <p:pic>
        <p:nvPicPr>
          <p:cNvPr id="30724" name="Picture 5" descr="f4.pdf"/>
          <p:cNvPicPr>
            <a:picLocks noChangeAspect="1"/>
          </p:cNvPicPr>
          <p:nvPr/>
        </p:nvPicPr>
        <p:blipFill>
          <a:blip r:embed="rId3">
            <a:extLst>
              <a:ext uri="{28A0092B-C50C-407E-A947-70E740481C1C}">
                <a14:useLocalDpi xmlns:a14="http://schemas.microsoft.com/office/drawing/2010/main" val="0"/>
              </a:ext>
            </a:extLst>
          </a:blip>
          <a:srcRect t="13515" b="5235"/>
          <a:stretch>
            <a:fillRect/>
          </a:stretch>
        </p:blipFill>
        <p:spPr bwMode="auto">
          <a:xfrm>
            <a:off x="936625" y="952500"/>
            <a:ext cx="561657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dirty="0"/>
              <a:t>Protection Domain</a:t>
            </a:r>
          </a:p>
        </p:txBody>
      </p:sp>
      <p:sp>
        <p:nvSpPr>
          <p:cNvPr id="32770" name="Rectangle 3"/>
          <p:cNvSpPr>
            <a:spLocks noGrp="1" noChangeArrowheads="1"/>
          </p:cNvSpPr>
          <p:nvPr>
            <p:ph idx="1"/>
          </p:nvPr>
        </p:nvSpPr>
        <p:spPr>
          <a:xfrm>
            <a:off x="323850" y="1676400"/>
            <a:ext cx="8496622" cy="4776788"/>
          </a:xfrm>
        </p:spPr>
        <p:txBody>
          <a:bodyPr/>
          <a:lstStyle/>
          <a:p>
            <a:pPr eaLnBrk="1" hangingPunct="1">
              <a:lnSpc>
                <a:spcPct val="90000"/>
              </a:lnSpc>
            </a:pPr>
            <a:r>
              <a:rPr lang="en-US" altLang="en-US" sz="2700" dirty="0">
                <a:solidFill>
                  <a:srgbClr val="003399"/>
                </a:solidFill>
              </a:rPr>
              <a:t>A set of objects together with the access rights to them</a:t>
            </a:r>
          </a:p>
          <a:p>
            <a:pPr eaLnBrk="1" hangingPunct="1">
              <a:lnSpc>
                <a:spcPct val="90000"/>
              </a:lnSpc>
            </a:pPr>
            <a:r>
              <a:rPr lang="en-US" altLang="en-US" sz="2700" dirty="0"/>
              <a:t>in access matrix view, </a:t>
            </a:r>
            <a:r>
              <a:rPr lang="en-US" altLang="en-US" sz="2700" dirty="0">
                <a:solidFill>
                  <a:srgbClr val="003399"/>
                </a:solidFill>
              </a:rPr>
              <a:t>each row</a:t>
            </a:r>
            <a:r>
              <a:rPr lang="en-US" altLang="en-US" sz="2700" dirty="0"/>
              <a:t> defines a protection domain</a:t>
            </a:r>
          </a:p>
          <a:p>
            <a:pPr lvl="1" eaLnBrk="1" hangingPunct="1">
              <a:lnSpc>
                <a:spcPct val="90000"/>
              </a:lnSpc>
            </a:pPr>
            <a:r>
              <a:rPr lang="en-US" altLang="en-US" sz="2400" dirty="0">
                <a:solidFill>
                  <a:srgbClr val="003399"/>
                </a:solidFill>
              </a:rPr>
              <a:t>but</a:t>
            </a:r>
            <a:r>
              <a:rPr lang="en-US" altLang="en-US" sz="2400" dirty="0"/>
              <a:t> not necessarily just a user</a:t>
            </a:r>
          </a:p>
          <a:p>
            <a:pPr lvl="1" eaLnBrk="1" hangingPunct="1">
              <a:lnSpc>
                <a:spcPct val="90000"/>
              </a:lnSpc>
            </a:pPr>
            <a:r>
              <a:rPr lang="en-US" altLang="en-US" sz="2400" dirty="0">
                <a:solidFill>
                  <a:srgbClr val="003399"/>
                </a:solidFill>
              </a:rPr>
              <a:t>may be </a:t>
            </a:r>
            <a:r>
              <a:rPr lang="en-US" altLang="en-US" sz="2400" dirty="0"/>
              <a:t>a limited subset of user’s rights</a:t>
            </a:r>
          </a:p>
          <a:p>
            <a:pPr eaLnBrk="1" hangingPunct="1">
              <a:lnSpc>
                <a:spcPct val="90000"/>
              </a:lnSpc>
            </a:pPr>
            <a:r>
              <a:rPr lang="en-US" altLang="en-US" sz="2700" dirty="0"/>
              <a:t>The association between a user or process and a protection domain can be static or dynamic</a:t>
            </a:r>
          </a:p>
          <a:p>
            <a:pPr lvl="1" eaLnBrk="1" hangingPunct="1">
              <a:lnSpc>
                <a:spcPct val="90000"/>
              </a:lnSpc>
            </a:pPr>
            <a:r>
              <a:rPr lang="en-US" altLang="en-US" sz="2400" dirty="0"/>
              <a:t>should minimize the access rights that any user or process has at any one time</a:t>
            </a:r>
          </a:p>
          <a:p>
            <a:pPr eaLnBrk="1" hangingPunct="1">
              <a:lnSpc>
                <a:spcPct val="90000"/>
              </a:lnSpc>
            </a:pPr>
            <a:r>
              <a:rPr lang="en-US" altLang="en-US" sz="2700" dirty="0"/>
              <a:t>Protection domain examples: Unix user mode/kernel mode</a:t>
            </a:r>
          </a:p>
          <a:p>
            <a:pPr lvl="1" eaLnBrk="1" hangingPunct="1">
              <a:lnSpc>
                <a:spcPct val="90000"/>
              </a:lnSpc>
            </a:pPr>
            <a:endParaRPr lang="en-US" altLang="en-US" sz="2400" dirty="0"/>
          </a:p>
        </p:txBody>
      </p:sp>
      <p:sp>
        <p:nvSpPr>
          <p:cNvPr id="327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26F00C7-7481-5248-8145-BA643F433935}"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dirty="0"/>
              <a:t>UNIX/Linux File </a:t>
            </a:r>
            <a:r>
              <a:rPr kumimoji="1" lang="en-GB" altLang="en-US" dirty="0"/>
              <a:t>Concepts</a:t>
            </a:r>
            <a:endParaRPr kumimoji="1" lang="en-US" altLang="en-US" dirty="0"/>
          </a:p>
        </p:txBody>
      </p:sp>
      <p:sp>
        <p:nvSpPr>
          <p:cNvPr id="34818" name="Rectangle 3"/>
          <p:cNvSpPr>
            <a:spLocks noGrp="1" noChangeArrowheads="1"/>
          </p:cNvSpPr>
          <p:nvPr>
            <p:ph idx="1"/>
          </p:nvPr>
        </p:nvSpPr>
        <p:spPr>
          <a:xfrm>
            <a:off x="107504" y="1676400"/>
            <a:ext cx="8928992" cy="4724400"/>
          </a:xfrm>
        </p:spPr>
        <p:txBody>
          <a:bodyPr/>
          <a:lstStyle/>
          <a:p>
            <a:pPr eaLnBrk="1" hangingPunct="1"/>
            <a:r>
              <a:rPr lang="en-US" altLang="en-US" dirty="0"/>
              <a:t>UNIX files administered using </a:t>
            </a:r>
            <a:r>
              <a:rPr lang="en-US" altLang="en-US" dirty="0" err="1">
                <a:solidFill>
                  <a:srgbClr val="003399"/>
                </a:solidFill>
              </a:rPr>
              <a:t>inodes</a:t>
            </a:r>
            <a:r>
              <a:rPr lang="en-US" altLang="en-US" dirty="0"/>
              <a:t> (index nodes)</a:t>
            </a:r>
          </a:p>
          <a:p>
            <a:pPr lvl="1" eaLnBrk="1" hangingPunct="1"/>
            <a:r>
              <a:rPr lang="en-US" altLang="en-US" dirty="0"/>
              <a:t>control structure with essential info on file</a:t>
            </a:r>
          </a:p>
          <a:p>
            <a:pPr lvl="2" eaLnBrk="1" hangingPunct="1"/>
            <a:r>
              <a:rPr lang="en-US" altLang="en-US" dirty="0"/>
              <a:t>attributes, </a:t>
            </a:r>
            <a:r>
              <a:rPr lang="en-US" altLang="en-US" b="1" dirty="0">
                <a:solidFill>
                  <a:srgbClr val="003399"/>
                </a:solidFill>
              </a:rPr>
              <a:t>permissions</a:t>
            </a:r>
            <a:r>
              <a:rPr lang="en-US" altLang="en-US" dirty="0"/>
              <a:t> of a single file</a:t>
            </a:r>
          </a:p>
          <a:p>
            <a:pPr lvl="1" eaLnBrk="1" hangingPunct="1"/>
            <a:r>
              <a:rPr lang="en-US" altLang="en-US" dirty="0"/>
              <a:t>may have several file names for the same </a:t>
            </a:r>
            <a:r>
              <a:rPr lang="en-US" altLang="en-US" dirty="0" err="1"/>
              <a:t>inode</a:t>
            </a:r>
            <a:endParaRPr lang="en-US" altLang="en-US" dirty="0"/>
          </a:p>
          <a:p>
            <a:pPr lvl="1" eaLnBrk="1" hangingPunct="1"/>
            <a:r>
              <a:rPr lang="en-US" altLang="en-US" dirty="0"/>
              <a:t>have </a:t>
            </a:r>
            <a:r>
              <a:rPr lang="en-US" altLang="en-US" dirty="0" err="1"/>
              <a:t>inode</a:t>
            </a:r>
            <a:r>
              <a:rPr lang="en-US" altLang="en-US" dirty="0"/>
              <a:t> table / list for all files on a disk</a:t>
            </a:r>
          </a:p>
          <a:p>
            <a:pPr lvl="2" eaLnBrk="1" hangingPunct="1"/>
            <a:r>
              <a:rPr lang="en-US" altLang="en-US" dirty="0"/>
              <a:t>copied to memory when disk mounted</a:t>
            </a:r>
          </a:p>
          <a:p>
            <a:pPr eaLnBrk="1" hangingPunct="1"/>
            <a:r>
              <a:rPr lang="en-US" altLang="en-US" dirty="0">
                <a:solidFill>
                  <a:srgbClr val="003399"/>
                </a:solidFill>
              </a:rPr>
              <a:t>directories</a:t>
            </a:r>
            <a:r>
              <a:rPr lang="en-US" altLang="en-US" dirty="0"/>
              <a:t> form a hierarchical tree</a:t>
            </a:r>
          </a:p>
          <a:p>
            <a:pPr lvl="1" eaLnBrk="1" hangingPunct="1"/>
            <a:r>
              <a:rPr lang="en-US" altLang="en-US" dirty="0"/>
              <a:t>may contain files or other directories</a:t>
            </a:r>
          </a:p>
          <a:p>
            <a:pPr lvl="1" eaLnBrk="1" hangingPunct="1"/>
            <a:r>
              <a:rPr lang="en-US" altLang="en-US" dirty="0"/>
              <a:t>are a file of filenames and points to </a:t>
            </a:r>
            <a:r>
              <a:rPr lang="en-US" altLang="en-US" dirty="0" err="1"/>
              <a:t>inodes</a:t>
            </a:r>
            <a:endParaRPr lang="en-US" altLang="en-US" dirty="0"/>
          </a:p>
        </p:txBody>
      </p:sp>
      <p:sp>
        <p:nvSpPr>
          <p:cNvPr id="348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DB3F538-5AC7-554C-8B46-ECC071861467}"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en-US" dirty="0"/>
              <a:t>UNIX/Linux File </a:t>
            </a:r>
            <a:r>
              <a:rPr kumimoji="1" lang="en-GB" altLang="en-US" dirty="0"/>
              <a:t>Access Control</a:t>
            </a:r>
            <a:br>
              <a:rPr kumimoji="1" lang="en-GB" altLang="en-US" dirty="0"/>
            </a:br>
            <a:r>
              <a:rPr kumimoji="1" lang="en-GB" altLang="en-US" sz="3200" dirty="0"/>
              <a:t>(minimal ACLs)</a:t>
            </a:r>
            <a:endParaRPr kumimoji="1" lang="en-US" altLang="en-US" sz="3200" dirty="0"/>
          </a:p>
        </p:txBody>
      </p:sp>
      <p:sp>
        <p:nvSpPr>
          <p:cNvPr id="368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1F8696A-FA3F-E741-98EA-96F4305ABACB}"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
        <p:nvSpPr>
          <p:cNvPr id="36868" name="TextBox 2"/>
          <p:cNvSpPr txBox="1">
            <a:spLocks noChangeArrowheads="1"/>
          </p:cNvSpPr>
          <p:nvPr/>
        </p:nvSpPr>
        <p:spPr bwMode="auto">
          <a:xfrm>
            <a:off x="684213" y="1887538"/>
            <a:ext cx="7200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pPr>
            <a:r>
              <a:rPr lang="en-US" altLang="en-US" sz="2400">
                <a:latin typeface="Times New Roman" charset="0"/>
              </a:rPr>
              <a:t>Associated with each file is a set of 12 protection bits.</a:t>
            </a:r>
          </a:p>
        </p:txBody>
      </p:sp>
      <p:sp>
        <p:nvSpPr>
          <p:cNvPr id="36869" name="Rectangle 4"/>
          <p:cNvSpPr>
            <a:spLocks noChangeArrowheads="1"/>
          </p:cNvSpPr>
          <p:nvPr/>
        </p:nvSpPr>
        <p:spPr bwMode="auto">
          <a:xfrm>
            <a:off x="827087" y="5373688"/>
            <a:ext cx="76333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pPr>
            <a:r>
              <a:rPr lang="en-US" altLang="en-US" sz="2400" dirty="0" err="1">
                <a:latin typeface="Times New Roman" charset="0"/>
              </a:rPr>
              <a:t>chmod</a:t>
            </a:r>
            <a:r>
              <a:rPr lang="en-US" altLang="en-US" sz="2400" dirty="0">
                <a:latin typeface="Times New Roman" charset="0"/>
              </a:rPr>
              <a:t> - change file access permissions [</a:t>
            </a:r>
            <a:r>
              <a:rPr lang="en-US" altLang="en-US" sz="2400" dirty="0" err="1">
                <a:latin typeface="Times New Roman" charset="0"/>
              </a:rPr>
              <a:t>ugoa</a:t>
            </a:r>
            <a:r>
              <a:rPr lang="en-US" altLang="en-US" sz="2400" dirty="0">
                <a:latin typeface="Times New Roman" charset="0"/>
              </a:rPr>
              <a:t>] [+-=][</a:t>
            </a:r>
            <a:r>
              <a:rPr lang="en-US" altLang="en-US" sz="2400" dirty="0" err="1">
                <a:latin typeface="Times New Roman" charset="0"/>
              </a:rPr>
              <a:t>rwx</a:t>
            </a:r>
            <a:r>
              <a:rPr lang="en-US" altLang="en-US" sz="2400" dirty="0">
                <a:latin typeface="Times New Roman" charset="0"/>
              </a:rPr>
              <a:t>]</a:t>
            </a:r>
          </a:p>
          <a:p>
            <a:pPr eaLnBrk="1" hangingPunct="1">
              <a:spcBef>
                <a:spcPct val="0"/>
              </a:spcBef>
            </a:pPr>
            <a:r>
              <a:rPr lang="en-US" altLang="en-US" sz="2400" dirty="0" err="1">
                <a:latin typeface="Times New Roman" charset="0"/>
              </a:rPr>
              <a:t>umask</a:t>
            </a:r>
            <a:r>
              <a:rPr lang="en-US" altLang="en-US" sz="2400" dirty="0">
                <a:latin typeface="Times New Roman" charset="0"/>
              </a:rPr>
              <a:t> - get or set the file mode creation mask</a:t>
            </a:r>
          </a:p>
        </p:txBody>
      </p:sp>
      <p:sp>
        <p:nvSpPr>
          <p:cNvPr id="7" name="TextBox 6"/>
          <p:cNvSpPr txBox="1">
            <a:spLocks noChangeArrowheads="1"/>
          </p:cNvSpPr>
          <p:nvPr/>
        </p:nvSpPr>
        <p:spPr bwMode="auto">
          <a:xfrm>
            <a:off x="4860032" y="2578704"/>
            <a:ext cx="424847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600" dirty="0" err="1">
                <a:solidFill>
                  <a:srgbClr val="003399"/>
                </a:solidFill>
                <a:latin typeface="Arial" charset="0"/>
              </a:rPr>
              <a:t>umask</a:t>
            </a:r>
            <a:r>
              <a:rPr lang="en-US" altLang="en-US" sz="1600" dirty="0">
                <a:solidFill>
                  <a:srgbClr val="003399"/>
                </a:solidFill>
                <a:latin typeface="Arial" charset="0"/>
              </a:rPr>
              <a:t> 077 </a:t>
            </a:r>
            <a:r>
              <a:rPr lang="en-US" altLang="en-US" sz="1600" dirty="0">
                <a:latin typeface="Arial" charset="0"/>
              </a:rPr>
              <a:t>(or 77)</a:t>
            </a:r>
          </a:p>
          <a:p>
            <a:pPr eaLnBrk="1" hangingPunct="1">
              <a:spcBef>
                <a:spcPct val="0"/>
              </a:spcBef>
              <a:buFontTx/>
              <a:buNone/>
            </a:pPr>
            <a:r>
              <a:rPr lang="en-US" altLang="en-US" sz="1600" dirty="0">
                <a:latin typeface="Arial" charset="0"/>
              </a:rPr>
              <a:t>		   </a:t>
            </a:r>
            <a:r>
              <a:rPr lang="en-US" altLang="en-US" sz="1600" dirty="0" err="1">
                <a:latin typeface="Arial" charset="0"/>
              </a:rPr>
              <a:t>rwxrwxrwx</a:t>
            </a:r>
            <a:endParaRPr lang="en-US" altLang="en-US" sz="1600" dirty="0">
              <a:latin typeface="Arial" charset="0"/>
            </a:endParaRPr>
          </a:p>
          <a:p>
            <a:pPr eaLnBrk="1" hangingPunct="1">
              <a:spcBef>
                <a:spcPct val="0"/>
              </a:spcBef>
              <a:buFontTx/>
              <a:buNone/>
            </a:pPr>
            <a:r>
              <a:rPr lang="en-US" altLang="en-US" sz="1600" dirty="0">
                <a:latin typeface="Arial" charset="0"/>
              </a:rPr>
              <a:t>mask		   ---</a:t>
            </a:r>
            <a:r>
              <a:rPr lang="en-US" altLang="en-US" sz="1600" dirty="0" err="1">
                <a:latin typeface="Arial" charset="0"/>
              </a:rPr>
              <a:t>rwxrwx</a:t>
            </a:r>
            <a:endParaRPr lang="en-US" altLang="en-US" sz="1600" dirty="0">
              <a:latin typeface="Arial" charset="0"/>
            </a:endParaRPr>
          </a:p>
          <a:p>
            <a:pPr eaLnBrk="1" hangingPunct="1">
              <a:spcBef>
                <a:spcPct val="0"/>
              </a:spcBef>
              <a:buFontTx/>
              <a:buNone/>
            </a:pPr>
            <a:r>
              <a:rPr lang="en-US" altLang="en-US" sz="1600" dirty="0">
                <a:latin typeface="Arial" charset="0"/>
              </a:rPr>
              <a:t>what comes through   </a:t>
            </a:r>
            <a:r>
              <a:rPr lang="en-US" altLang="en-US" sz="1600" dirty="0" err="1">
                <a:latin typeface="Arial" charset="0"/>
              </a:rPr>
              <a:t>rwx</a:t>
            </a:r>
            <a:r>
              <a:rPr lang="en-US" altLang="en-US" sz="1600" dirty="0">
                <a:latin typeface="Arial" charset="0"/>
              </a:rPr>
              <a:t>------	 (directories)</a:t>
            </a:r>
          </a:p>
          <a:p>
            <a:pPr eaLnBrk="1" hangingPunct="1">
              <a:spcBef>
                <a:spcPct val="0"/>
              </a:spcBef>
              <a:buFontTx/>
              <a:buNone/>
            </a:pPr>
            <a:r>
              <a:rPr lang="en-US" altLang="en-US" sz="1600" dirty="0">
                <a:latin typeface="Arial" charset="0"/>
              </a:rPr>
              <a:t>		   </a:t>
            </a:r>
            <a:r>
              <a:rPr lang="en-US" altLang="en-US" sz="1600" dirty="0" err="1">
                <a:latin typeface="Arial" charset="0"/>
              </a:rPr>
              <a:t>rw</a:t>
            </a:r>
            <a:r>
              <a:rPr lang="en-US" altLang="en-US" sz="1600" dirty="0">
                <a:latin typeface="Arial" charset="0"/>
              </a:rPr>
              <a:t>-------	 (files)</a:t>
            </a:r>
          </a:p>
          <a:p>
            <a:pPr eaLnBrk="1" hangingPunct="1">
              <a:spcBef>
                <a:spcPct val="0"/>
              </a:spcBef>
              <a:buFontTx/>
              <a:buNone/>
            </a:pPr>
            <a:r>
              <a:rPr lang="en-US" altLang="en-US" sz="1600" dirty="0">
                <a:latin typeface="Arial" charset="0"/>
              </a:rPr>
              <a:t>	</a:t>
            </a:r>
          </a:p>
          <a:p>
            <a:pPr eaLnBrk="1" hangingPunct="1">
              <a:spcBef>
                <a:spcPct val="0"/>
              </a:spcBef>
              <a:buFontTx/>
              <a:buNone/>
            </a:pPr>
            <a:r>
              <a:rPr lang="en-US" altLang="en-US" sz="1600" dirty="0" err="1">
                <a:solidFill>
                  <a:srgbClr val="003399"/>
                </a:solidFill>
                <a:latin typeface="Arial" charset="0"/>
              </a:rPr>
              <a:t>umask</a:t>
            </a:r>
            <a:r>
              <a:rPr lang="en-US" altLang="en-US" sz="1600" dirty="0">
                <a:solidFill>
                  <a:srgbClr val="003399"/>
                </a:solidFill>
                <a:latin typeface="Arial" charset="0"/>
              </a:rPr>
              <a:t> 022 </a:t>
            </a:r>
            <a:r>
              <a:rPr lang="en-US" altLang="en-US" sz="1600" dirty="0">
                <a:latin typeface="Arial" charset="0"/>
              </a:rPr>
              <a:t>(or 22)</a:t>
            </a:r>
          </a:p>
          <a:p>
            <a:pPr eaLnBrk="1" hangingPunct="1">
              <a:spcBef>
                <a:spcPct val="0"/>
              </a:spcBef>
              <a:buFontTx/>
              <a:buNone/>
            </a:pPr>
            <a:r>
              <a:rPr lang="en-US" altLang="en-US" sz="1600" dirty="0">
                <a:latin typeface="Arial" charset="0"/>
              </a:rPr>
              <a:t>		   </a:t>
            </a:r>
            <a:r>
              <a:rPr lang="en-US" altLang="en-US" sz="1600" dirty="0" err="1">
                <a:latin typeface="Arial" charset="0"/>
              </a:rPr>
              <a:t>rwxrwxrwx</a:t>
            </a:r>
            <a:endParaRPr lang="en-US" altLang="en-US" sz="1600" dirty="0">
              <a:latin typeface="Arial" charset="0"/>
            </a:endParaRPr>
          </a:p>
          <a:p>
            <a:pPr eaLnBrk="1" hangingPunct="1">
              <a:spcBef>
                <a:spcPct val="0"/>
              </a:spcBef>
              <a:buFontTx/>
              <a:buNone/>
            </a:pPr>
            <a:r>
              <a:rPr lang="en-US" altLang="en-US" sz="1600" dirty="0">
                <a:latin typeface="Arial" charset="0"/>
              </a:rPr>
              <a:t>mask		   ----w--w-</a:t>
            </a:r>
          </a:p>
          <a:p>
            <a:pPr eaLnBrk="1" hangingPunct="1">
              <a:spcBef>
                <a:spcPct val="0"/>
              </a:spcBef>
              <a:buFontTx/>
              <a:buNone/>
            </a:pPr>
            <a:r>
              <a:rPr lang="en-US" altLang="en-US" sz="1600" dirty="0">
                <a:latin typeface="Arial" charset="0"/>
              </a:rPr>
              <a:t>what comes through   </a:t>
            </a:r>
            <a:r>
              <a:rPr lang="en-US" altLang="en-US" sz="1600" dirty="0" err="1">
                <a:latin typeface="Arial" charset="0"/>
              </a:rPr>
              <a:t>rwxr</a:t>
            </a:r>
            <a:r>
              <a:rPr lang="en-US" altLang="en-US" sz="1600" dirty="0">
                <a:latin typeface="Arial" charset="0"/>
              </a:rPr>
              <a:t>-</a:t>
            </a:r>
            <a:r>
              <a:rPr lang="en-US" altLang="en-US" sz="1600" dirty="0" err="1">
                <a:latin typeface="Arial" charset="0"/>
              </a:rPr>
              <a:t>xr</a:t>
            </a:r>
            <a:r>
              <a:rPr lang="en-US" altLang="en-US" sz="1600" dirty="0">
                <a:latin typeface="Arial" charset="0"/>
              </a:rPr>
              <a:t>-x (directories)</a:t>
            </a:r>
          </a:p>
          <a:p>
            <a:pPr eaLnBrk="1" hangingPunct="1">
              <a:spcBef>
                <a:spcPct val="0"/>
              </a:spcBef>
              <a:buFontTx/>
              <a:buNone/>
            </a:pPr>
            <a:r>
              <a:rPr lang="en-US" altLang="en-US" sz="1600" dirty="0">
                <a:latin typeface="Arial" charset="0"/>
              </a:rPr>
              <a:t>		   </a:t>
            </a:r>
            <a:r>
              <a:rPr lang="en-US" altLang="en-US" sz="1600" dirty="0" err="1">
                <a:latin typeface="Arial" charset="0"/>
              </a:rPr>
              <a:t>rw</a:t>
            </a:r>
            <a:r>
              <a:rPr lang="en-US" altLang="en-US" sz="1600" dirty="0">
                <a:latin typeface="Arial" charset="0"/>
              </a:rPr>
              <a:t>-r--r--	  (files)</a:t>
            </a:r>
          </a:p>
        </p:txBody>
      </p:sp>
      <p:pic>
        <p:nvPicPr>
          <p:cNvPr id="9" name="Picture 8" descr="f5.pdf"/>
          <p:cNvPicPr>
            <a:picLocks noChangeAspect="1"/>
          </p:cNvPicPr>
          <p:nvPr/>
        </p:nvPicPr>
        <p:blipFill rotWithShape="1">
          <a:blip r:embed="rId3">
            <a:extLst>
              <a:ext uri="{28A0092B-C50C-407E-A947-70E740481C1C}">
                <a14:useLocalDpi xmlns:a14="http://schemas.microsoft.com/office/drawing/2010/main" val="0"/>
              </a:ext>
            </a:extLst>
          </a:blip>
          <a:srcRect l="20376" t="2503" r="3670" b="57956"/>
          <a:stretch/>
        </p:blipFill>
        <p:spPr>
          <a:xfrm>
            <a:off x="27422" y="2420888"/>
            <a:ext cx="4616586" cy="31102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a:t>UNIX File </a:t>
            </a:r>
            <a:r>
              <a:rPr kumimoji="1" lang="en-GB" altLang="en-US"/>
              <a:t>Access Control</a:t>
            </a:r>
            <a:br>
              <a:rPr kumimoji="1" lang="en-GB" altLang="en-US"/>
            </a:br>
            <a:r>
              <a:rPr kumimoji="1" lang="en-GB" altLang="en-US" sz="3200"/>
              <a:t>(minimal ACLs)</a:t>
            </a:r>
            <a:endParaRPr kumimoji="1" lang="en-US" altLang="en-US"/>
          </a:p>
        </p:txBody>
      </p:sp>
      <p:sp>
        <p:nvSpPr>
          <p:cNvPr id="16387" name="Rectangle 3"/>
          <p:cNvSpPr>
            <a:spLocks noGrp="1" noChangeArrowheads="1"/>
          </p:cNvSpPr>
          <p:nvPr>
            <p:ph idx="1"/>
          </p:nvPr>
        </p:nvSpPr>
        <p:spPr>
          <a:xfrm>
            <a:off x="251520" y="1676400"/>
            <a:ext cx="8712968" cy="4876800"/>
          </a:xfrm>
        </p:spPr>
        <p:txBody>
          <a:bodyPr/>
          <a:lstStyle/>
          <a:p>
            <a:pPr eaLnBrk="1" hangingPunct="1">
              <a:defRPr/>
            </a:pPr>
            <a:r>
              <a:rPr lang="en-US" altLang="en-US" sz="2400" dirty="0"/>
              <a:t>“set user ID”(</a:t>
            </a:r>
            <a:r>
              <a:rPr lang="en-US" altLang="en-US" sz="2400" dirty="0" err="1"/>
              <a:t>SetUID</a:t>
            </a:r>
            <a:r>
              <a:rPr lang="en-US" altLang="en-US" sz="2400" dirty="0"/>
              <a:t>) or “set group ID”(</a:t>
            </a:r>
            <a:r>
              <a:rPr lang="en-US" altLang="en-US" sz="2400" dirty="0" err="1"/>
              <a:t>SetGID</a:t>
            </a:r>
            <a:r>
              <a:rPr lang="en-US" altLang="en-US" sz="2400" dirty="0"/>
              <a:t>) on an executable file: e.g., </a:t>
            </a:r>
            <a:r>
              <a:rPr lang="en-US" altLang="en-US" sz="2400" dirty="0" err="1">
                <a:solidFill>
                  <a:srgbClr val="003399"/>
                </a:solidFill>
              </a:rPr>
              <a:t>chmod</a:t>
            </a:r>
            <a:r>
              <a:rPr lang="en-US" altLang="en-US" sz="2400" dirty="0">
                <a:solidFill>
                  <a:srgbClr val="003399"/>
                </a:solidFill>
              </a:rPr>
              <a:t> </a:t>
            </a:r>
            <a:r>
              <a:rPr lang="en-US" altLang="en-US" sz="2400" dirty="0" err="1">
                <a:solidFill>
                  <a:srgbClr val="003399"/>
                </a:solidFill>
              </a:rPr>
              <a:t>ug+s</a:t>
            </a:r>
            <a:r>
              <a:rPr lang="en-US" altLang="en-US" sz="2400" dirty="0">
                <a:solidFill>
                  <a:srgbClr val="003399"/>
                </a:solidFill>
              </a:rPr>
              <a:t>  </a:t>
            </a:r>
            <a:r>
              <a:rPr lang="en-US" altLang="en-US" sz="2400" dirty="0" err="1">
                <a:solidFill>
                  <a:srgbClr val="003399"/>
                </a:solidFill>
              </a:rPr>
              <a:t>a.out</a:t>
            </a:r>
            <a:r>
              <a:rPr lang="en-US" altLang="en-US" sz="2400" dirty="0">
                <a:solidFill>
                  <a:srgbClr val="003399"/>
                </a:solidFill>
              </a:rPr>
              <a:t>             // -</a:t>
            </a:r>
            <a:r>
              <a:rPr lang="en-US" altLang="en-US" sz="2400" dirty="0" err="1">
                <a:solidFill>
                  <a:srgbClr val="003399"/>
                </a:solidFill>
              </a:rPr>
              <a:t>rwS</a:t>
            </a:r>
            <a:r>
              <a:rPr lang="en-US" altLang="en-US" sz="2400" dirty="0">
                <a:solidFill>
                  <a:srgbClr val="003399"/>
                </a:solidFill>
              </a:rPr>
              <a:t>---S---</a:t>
            </a:r>
          </a:p>
          <a:p>
            <a:pPr lvl="1" eaLnBrk="1" hangingPunct="1">
              <a:defRPr/>
            </a:pPr>
            <a:r>
              <a:rPr lang="en-US" altLang="en-US" sz="2000" dirty="0">
                <a:solidFill>
                  <a:srgbClr val="003399"/>
                </a:solidFill>
              </a:rPr>
              <a:t>system temporarily uses rights of the file owner / group </a:t>
            </a:r>
            <a:r>
              <a:rPr lang="en-US" altLang="en-US" sz="2000" dirty="0"/>
              <a:t>in addition to the real user’s rights when making access control decisions</a:t>
            </a:r>
          </a:p>
          <a:p>
            <a:pPr lvl="1" eaLnBrk="1" hangingPunct="1">
              <a:defRPr/>
            </a:pPr>
            <a:r>
              <a:rPr lang="en-US" altLang="en-US" sz="2000" dirty="0">
                <a:solidFill>
                  <a:srgbClr val="003399"/>
                </a:solidFill>
              </a:rPr>
              <a:t>enables privileged programs to access files / resources not generally accessible, </a:t>
            </a:r>
            <a:r>
              <a:rPr lang="en-US" altLang="en-US" sz="2000" dirty="0"/>
              <a:t>e.g., -</a:t>
            </a:r>
            <a:r>
              <a:rPr lang="en-US" altLang="en-US" sz="2000" dirty="0" err="1"/>
              <a:t>rw</a:t>
            </a:r>
            <a:r>
              <a:rPr lang="en-US" altLang="en-US" sz="2000" dirty="0" err="1">
                <a:solidFill>
                  <a:srgbClr val="003399"/>
                </a:solidFill>
              </a:rPr>
              <a:t>s</a:t>
            </a:r>
            <a:r>
              <a:rPr lang="en-US" altLang="en-US" sz="2000" dirty="0" err="1"/>
              <a:t>r</a:t>
            </a:r>
            <a:r>
              <a:rPr lang="en-US" altLang="en-US" sz="2000" dirty="0"/>
              <a:t>-</a:t>
            </a:r>
            <a:r>
              <a:rPr lang="en-US" altLang="en-US" sz="2000" dirty="0" err="1"/>
              <a:t>xr</a:t>
            </a:r>
            <a:r>
              <a:rPr lang="en-US" altLang="en-US" sz="2000" dirty="0"/>
              <a:t>-x 1 root </a:t>
            </a:r>
            <a:r>
              <a:rPr lang="en-US" altLang="en-US" sz="2000" dirty="0" err="1"/>
              <a:t>root</a:t>
            </a:r>
            <a:r>
              <a:rPr lang="en-US" altLang="en-US" sz="2000" dirty="0"/>
              <a:t> /</a:t>
            </a:r>
            <a:r>
              <a:rPr lang="en-US" altLang="en-US" sz="2000" dirty="0" err="1"/>
              <a:t>usr</a:t>
            </a:r>
            <a:r>
              <a:rPr lang="en-US" altLang="en-US" sz="2000" dirty="0"/>
              <a:t>/bin/</a:t>
            </a:r>
            <a:r>
              <a:rPr lang="en-US" altLang="en-US" sz="2000" dirty="0" err="1">
                <a:solidFill>
                  <a:srgbClr val="003399"/>
                </a:solidFill>
              </a:rPr>
              <a:t>passwd</a:t>
            </a:r>
            <a:endParaRPr lang="en-US" altLang="en-US" sz="2000" dirty="0">
              <a:solidFill>
                <a:srgbClr val="003399"/>
              </a:solidFill>
            </a:endParaRPr>
          </a:p>
          <a:p>
            <a:pPr lvl="1" eaLnBrk="1" hangingPunct="1">
              <a:defRPr/>
            </a:pPr>
            <a:r>
              <a:rPr lang="en-US" altLang="en-US" sz="2000" dirty="0"/>
              <a:t>For a directory, the </a:t>
            </a:r>
            <a:r>
              <a:rPr lang="en-US" altLang="en-US" sz="2000" dirty="0" err="1"/>
              <a:t>SetGID</a:t>
            </a:r>
            <a:r>
              <a:rPr lang="en-US" altLang="en-US" sz="2000" dirty="0"/>
              <a:t> flag means that all files created inside that directory will inherit the group of the directory. This property is important to people trying to maintain a directory as group accessible. </a:t>
            </a:r>
          </a:p>
          <a:p>
            <a:pPr marL="342900" lvl="1" indent="-342900" eaLnBrk="1" hangingPunct="1">
              <a:buFont typeface="Arial" charset="0"/>
              <a:buChar char="•"/>
              <a:defRPr/>
            </a:pPr>
            <a:r>
              <a:rPr lang="en-US" altLang="en-US" dirty="0"/>
              <a:t>sticky bit: </a:t>
            </a:r>
            <a:r>
              <a:rPr lang="en-US" altLang="en-US" dirty="0" err="1">
                <a:solidFill>
                  <a:srgbClr val="003399"/>
                </a:solidFill>
              </a:rPr>
              <a:t>chmod</a:t>
            </a:r>
            <a:r>
              <a:rPr lang="en-US" altLang="en-US" dirty="0">
                <a:solidFill>
                  <a:srgbClr val="003399"/>
                </a:solidFill>
              </a:rPr>
              <a:t> +t</a:t>
            </a:r>
          </a:p>
          <a:p>
            <a:pPr lvl="1" eaLnBrk="1" hangingPunct="1">
              <a:defRPr/>
            </a:pPr>
            <a:r>
              <a:rPr lang="en-US" altLang="en-US" sz="2000" dirty="0"/>
              <a:t>on directory, limits rename/move/delete only to owner  </a:t>
            </a:r>
          </a:p>
          <a:p>
            <a:pPr marL="457200" lvl="1" indent="0" eaLnBrk="1" hangingPunct="1">
              <a:buFont typeface="Arial" charset="0"/>
              <a:buNone/>
              <a:defRPr/>
            </a:pPr>
            <a:r>
              <a:rPr lang="en-US" altLang="en-US" sz="2000" dirty="0"/>
              <a:t>	e.g., ls –l /</a:t>
            </a:r>
            <a:r>
              <a:rPr lang="en-US" altLang="en-US" sz="2000" dirty="0" err="1"/>
              <a:t>var</a:t>
            </a:r>
            <a:r>
              <a:rPr lang="en-US" altLang="en-US" sz="2000" dirty="0"/>
              <a:t>   root  root   </a:t>
            </a:r>
            <a:r>
              <a:rPr lang="en-US" altLang="en-US" sz="2000" dirty="0" err="1"/>
              <a:t>drwxrwxrw</a:t>
            </a:r>
            <a:r>
              <a:rPr lang="en-US" altLang="en-US" sz="2000" dirty="0" err="1">
                <a:solidFill>
                  <a:srgbClr val="003399"/>
                </a:solidFill>
              </a:rPr>
              <a:t>t</a:t>
            </a:r>
            <a:r>
              <a:rPr lang="en-US" altLang="en-US" sz="2000" dirty="0"/>
              <a:t>  for </a:t>
            </a:r>
            <a:r>
              <a:rPr lang="en-US" altLang="en-US" sz="2000" dirty="0" err="1"/>
              <a:t>tmp</a:t>
            </a:r>
            <a:endParaRPr lang="en-US" altLang="en-US" sz="2000" dirty="0"/>
          </a:p>
          <a:p>
            <a:pPr eaLnBrk="1" hangingPunct="1">
              <a:defRPr/>
            </a:pPr>
            <a:r>
              <a:rPr lang="en-US" altLang="en-US" sz="2400" dirty="0" err="1"/>
              <a:t>superuser</a:t>
            </a:r>
            <a:r>
              <a:rPr lang="en-US" altLang="en-US" sz="2400" dirty="0"/>
              <a:t> is exempt from usual access control restrictions</a:t>
            </a: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2AC9A44-82B9-1644-98E0-612CF7332F62}"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dirty="0"/>
              <a:t>Warnings</a:t>
            </a:r>
            <a:r>
              <a:rPr kumimoji="1" lang="en-GB" altLang="en-US" dirty="0"/>
              <a:t> </a:t>
            </a:r>
            <a:r>
              <a:rPr kumimoji="1" lang="en-GB" altLang="en-US" sz="3200" dirty="0"/>
              <a:t>(minimal ACLs)</a:t>
            </a:r>
            <a:endParaRPr kumimoji="1" lang="en-US" altLang="en-US" dirty="0"/>
          </a:p>
        </p:txBody>
      </p:sp>
      <p:sp>
        <p:nvSpPr>
          <p:cNvPr id="40962" name="Rectangle 3"/>
          <p:cNvSpPr>
            <a:spLocks noGrp="1" noChangeArrowheads="1"/>
          </p:cNvSpPr>
          <p:nvPr>
            <p:ph idx="1"/>
          </p:nvPr>
        </p:nvSpPr>
        <p:spPr>
          <a:xfrm>
            <a:off x="457200" y="1484313"/>
            <a:ext cx="8229600" cy="4876800"/>
          </a:xfrm>
        </p:spPr>
        <p:txBody>
          <a:bodyPr/>
          <a:lstStyle/>
          <a:p>
            <a:pPr eaLnBrk="1" hangingPunct="1">
              <a:lnSpc>
                <a:spcPct val="90000"/>
              </a:lnSpc>
            </a:pPr>
            <a:r>
              <a:rPr lang="en-US" altLang="en-US" sz="2400" dirty="0"/>
              <a:t>Putting </a:t>
            </a:r>
            <a:r>
              <a:rPr lang="en-US" altLang="en-US" sz="2400" dirty="0">
                <a:solidFill>
                  <a:srgbClr val="003399"/>
                </a:solidFill>
              </a:rPr>
              <a:t>'</a:t>
            </a:r>
            <a:r>
              <a:rPr lang="en-US" altLang="en-US" sz="2400" dirty="0" err="1">
                <a:solidFill>
                  <a:srgbClr val="003399"/>
                </a:solidFill>
              </a:rPr>
              <a:t>umask</a:t>
            </a:r>
            <a:r>
              <a:rPr lang="en-US" altLang="en-US" sz="2400" dirty="0"/>
              <a:t> ???' into a startup file (.login or .</a:t>
            </a:r>
            <a:r>
              <a:rPr lang="en-US" altLang="en-US" sz="2400" dirty="0" err="1"/>
              <a:t>cshrc</a:t>
            </a:r>
            <a:r>
              <a:rPr lang="en-US" altLang="en-US" sz="2400" dirty="0"/>
              <a:t>) will make these settings apply to everything you do unless manually changed.  (default </a:t>
            </a:r>
            <a:r>
              <a:rPr lang="en-US" altLang="en-US" sz="2400" dirty="0" err="1"/>
              <a:t>umask</a:t>
            </a:r>
            <a:r>
              <a:rPr lang="en-US" altLang="en-US" sz="2400" dirty="0"/>
              <a:t> is 022 or 002.)</a:t>
            </a:r>
          </a:p>
          <a:p>
            <a:pPr lvl="1" eaLnBrk="1" hangingPunct="1">
              <a:lnSpc>
                <a:spcPct val="90000"/>
              </a:lnSpc>
            </a:pPr>
            <a:endParaRPr lang="en-US" altLang="en-US" sz="1600" dirty="0"/>
          </a:p>
          <a:p>
            <a:pPr eaLnBrk="1" hangingPunct="1">
              <a:lnSpc>
                <a:spcPct val="90000"/>
              </a:lnSpc>
            </a:pPr>
            <a:r>
              <a:rPr lang="en-US" altLang="en-US" sz="2400" dirty="0"/>
              <a:t>Making a file group read/write without checking what its </a:t>
            </a:r>
            <a:r>
              <a:rPr lang="en-US" altLang="en-US" sz="2400" dirty="0">
                <a:solidFill>
                  <a:srgbClr val="003399"/>
                </a:solidFill>
              </a:rPr>
              <a:t>group</a:t>
            </a:r>
            <a:r>
              <a:rPr lang="en-US" altLang="en-US" sz="2400" dirty="0"/>
              <a:t> is can lead to accidentally giving access to almost everyone on the system. </a:t>
            </a:r>
          </a:p>
          <a:p>
            <a:pPr lvl="1" eaLnBrk="1" hangingPunct="1">
              <a:lnSpc>
                <a:spcPct val="90000"/>
              </a:lnSpc>
            </a:pPr>
            <a:endParaRPr lang="en-US" altLang="en-US" sz="1600" dirty="0"/>
          </a:p>
          <a:p>
            <a:pPr eaLnBrk="1" hangingPunct="1">
              <a:lnSpc>
                <a:spcPct val="90000"/>
              </a:lnSpc>
            </a:pPr>
            <a:r>
              <a:rPr lang="en-US" altLang="en-US" sz="2400" dirty="0">
                <a:solidFill>
                  <a:srgbClr val="003399"/>
                </a:solidFill>
              </a:rPr>
              <a:t>To read a file</a:t>
            </a:r>
            <a:r>
              <a:rPr lang="en-US" altLang="en-US" sz="2400" dirty="0"/>
              <a:t>, you need execute access to the directory it is in AND read access to the file itself.   </a:t>
            </a:r>
            <a:r>
              <a:rPr lang="en-US" altLang="en-US" sz="2400" dirty="0">
                <a:solidFill>
                  <a:srgbClr val="003399"/>
                </a:solidFill>
              </a:rPr>
              <a:t>To write a file</a:t>
            </a:r>
            <a:r>
              <a:rPr lang="en-US" altLang="en-US" sz="2400" dirty="0"/>
              <a:t>, your need execute access to the directory AND write access to the file. </a:t>
            </a:r>
            <a:r>
              <a:rPr lang="en-US" altLang="en-US" sz="2400" dirty="0">
                <a:solidFill>
                  <a:srgbClr val="003399"/>
                </a:solidFill>
              </a:rPr>
              <a:t>To create new files or delete files</a:t>
            </a:r>
            <a:r>
              <a:rPr lang="en-US" altLang="en-US" sz="2400" dirty="0"/>
              <a:t>, you need write access to the directory.  You also need execute access to all parent directories back to the root. </a:t>
            </a:r>
            <a:endParaRPr lang="en-US" altLang="en-US" sz="2000" dirty="0"/>
          </a:p>
        </p:txBody>
      </p:sp>
      <p:sp>
        <p:nvSpPr>
          <p:cNvPr id="409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4B6906E-E84D-3B47-A69D-2EFF9DBEBE46}"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dirty="0"/>
              <a:t>UNIX/Linux </a:t>
            </a:r>
            <a:r>
              <a:rPr kumimoji="1" lang="en-GB" altLang="en-US" dirty="0"/>
              <a:t>Access Control Lists</a:t>
            </a:r>
            <a:endParaRPr kumimoji="1" lang="en-US" altLang="en-US" dirty="0"/>
          </a:p>
        </p:txBody>
      </p:sp>
      <p:sp>
        <p:nvSpPr>
          <p:cNvPr id="43010" name="Rectangle 3"/>
          <p:cNvSpPr>
            <a:spLocks noGrp="1" noChangeArrowheads="1"/>
          </p:cNvSpPr>
          <p:nvPr>
            <p:ph idx="1"/>
          </p:nvPr>
        </p:nvSpPr>
        <p:spPr>
          <a:xfrm>
            <a:off x="107504" y="1412875"/>
            <a:ext cx="9145016" cy="4800600"/>
          </a:xfrm>
        </p:spPr>
        <p:txBody>
          <a:bodyPr/>
          <a:lstStyle/>
          <a:p>
            <a:pPr eaLnBrk="1" hangingPunct="1">
              <a:lnSpc>
                <a:spcPct val="90000"/>
              </a:lnSpc>
            </a:pPr>
            <a:r>
              <a:rPr lang="en-US" altLang="en-US" sz="2800" dirty="0"/>
              <a:t>modern UNIX systems support fine-grained ACLs</a:t>
            </a:r>
          </a:p>
          <a:p>
            <a:pPr eaLnBrk="1" hangingPunct="1">
              <a:lnSpc>
                <a:spcPct val="90000"/>
              </a:lnSpc>
            </a:pPr>
            <a:r>
              <a:rPr lang="en-US" altLang="en-US" sz="2800" dirty="0"/>
              <a:t>can specify any number of </a:t>
            </a:r>
            <a:r>
              <a:rPr lang="en-US" altLang="en-US" sz="2800" dirty="0">
                <a:solidFill>
                  <a:srgbClr val="003399"/>
                </a:solidFill>
              </a:rPr>
              <a:t>additional named users</a:t>
            </a:r>
            <a:r>
              <a:rPr lang="en-US" altLang="en-US" sz="2800" dirty="0"/>
              <a:t> / </a:t>
            </a:r>
            <a:r>
              <a:rPr lang="en-US" altLang="en-US" sz="2800" dirty="0">
                <a:solidFill>
                  <a:srgbClr val="003399"/>
                </a:solidFill>
              </a:rPr>
              <a:t>groups</a:t>
            </a:r>
            <a:r>
              <a:rPr lang="en-US" altLang="en-US" sz="2800" dirty="0"/>
              <a:t> and associated </a:t>
            </a:r>
            <a:r>
              <a:rPr lang="en-US" altLang="en-US" sz="2800" dirty="0" err="1"/>
              <a:t>rwx</a:t>
            </a:r>
            <a:r>
              <a:rPr lang="en-US" altLang="en-US" sz="2800" dirty="0"/>
              <a:t> </a:t>
            </a:r>
            <a:r>
              <a:rPr lang="en-US" altLang="en-US" sz="2800" dirty="0">
                <a:solidFill>
                  <a:srgbClr val="003399"/>
                </a:solidFill>
              </a:rPr>
              <a:t>permissions</a:t>
            </a:r>
          </a:p>
          <a:p>
            <a:pPr eaLnBrk="1" hangingPunct="1">
              <a:lnSpc>
                <a:spcPct val="90000"/>
              </a:lnSpc>
            </a:pPr>
            <a:r>
              <a:rPr lang="en-US" altLang="en-US" sz="2800" dirty="0"/>
              <a:t>ACLs are optional extensions to minimal ACLs</a:t>
            </a:r>
          </a:p>
          <a:p>
            <a:pPr lvl="1" eaLnBrk="1" hangingPunct="1">
              <a:lnSpc>
                <a:spcPct val="90000"/>
              </a:lnSpc>
            </a:pPr>
            <a:r>
              <a:rPr lang="en-US" altLang="en-US" sz="2400" dirty="0"/>
              <a:t>Indicated by an additional protection bit “+”</a:t>
            </a:r>
          </a:p>
          <a:p>
            <a:pPr lvl="1" eaLnBrk="1" hangingPunct="1">
              <a:lnSpc>
                <a:spcPct val="90000"/>
              </a:lnSpc>
            </a:pPr>
            <a:r>
              <a:rPr lang="en-US" altLang="en-US" sz="2400" dirty="0" err="1">
                <a:solidFill>
                  <a:srgbClr val="003399"/>
                </a:solidFill>
              </a:rPr>
              <a:t>getfacl</a:t>
            </a:r>
            <a:r>
              <a:rPr lang="en-US" altLang="en-US" sz="2400" dirty="0">
                <a:solidFill>
                  <a:srgbClr val="003399"/>
                </a:solidFill>
              </a:rPr>
              <a:t> file</a:t>
            </a:r>
            <a:r>
              <a:rPr lang="en-US" altLang="en-US" sz="2400" dirty="0"/>
              <a:t>: get file access control lists</a:t>
            </a:r>
          </a:p>
          <a:p>
            <a:pPr lvl="1" eaLnBrk="1" hangingPunct="1">
              <a:lnSpc>
                <a:spcPct val="90000"/>
              </a:lnSpc>
            </a:pPr>
            <a:r>
              <a:rPr lang="en-US" altLang="en-US" sz="2400" dirty="0" err="1">
                <a:solidFill>
                  <a:srgbClr val="003399"/>
                </a:solidFill>
              </a:rPr>
              <a:t>setfacl</a:t>
            </a:r>
            <a:r>
              <a:rPr lang="en-US" altLang="en-US" sz="2400" dirty="0">
                <a:solidFill>
                  <a:srgbClr val="003399"/>
                </a:solidFill>
              </a:rPr>
              <a:t> file</a:t>
            </a:r>
            <a:r>
              <a:rPr lang="en-US" altLang="en-US" sz="2400" dirty="0"/>
              <a:t>: set file access control lists</a:t>
            </a:r>
          </a:p>
          <a:p>
            <a:pPr eaLnBrk="1" hangingPunct="1">
              <a:lnSpc>
                <a:spcPct val="90000"/>
              </a:lnSpc>
            </a:pPr>
            <a:r>
              <a:rPr lang="en-US" altLang="en-US" sz="2800" dirty="0"/>
              <a:t>group perms represent max perms to named users/ groups</a:t>
            </a:r>
          </a:p>
          <a:p>
            <a:pPr eaLnBrk="1" hangingPunct="1">
              <a:lnSpc>
                <a:spcPct val="90000"/>
              </a:lnSpc>
            </a:pPr>
            <a:r>
              <a:rPr lang="en-US" altLang="en-US" sz="2800" dirty="0"/>
              <a:t>when access is requested by a process</a:t>
            </a:r>
          </a:p>
          <a:p>
            <a:pPr lvl="1" eaLnBrk="1" hangingPunct="1">
              <a:lnSpc>
                <a:spcPct val="90000"/>
              </a:lnSpc>
            </a:pPr>
            <a:r>
              <a:rPr lang="en-US" altLang="en-US" sz="2400" dirty="0"/>
              <a:t>select ACL entry that most closely matches</a:t>
            </a:r>
          </a:p>
          <a:p>
            <a:pPr lvl="2" eaLnBrk="1" hangingPunct="1">
              <a:lnSpc>
                <a:spcPct val="90000"/>
              </a:lnSpc>
            </a:pPr>
            <a:r>
              <a:rPr lang="en-US" altLang="en-US" sz="2000" dirty="0"/>
              <a:t>owner, named users, owning / named groups, others</a:t>
            </a:r>
          </a:p>
          <a:p>
            <a:pPr lvl="1" eaLnBrk="1" hangingPunct="1">
              <a:lnSpc>
                <a:spcPct val="90000"/>
              </a:lnSpc>
            </a:pPr>
            <a:r>
              <a:rPr lang="en-US" altLang="en-US" sz="2400" dirty="0"/>
              <a:t>check if have sufficient permissions for access</a:t>
            </a:r>
          </a:p>
        </p:txBody>
      </p:sp>
      <p:sp>
        <p:nvSpPr>
          <p:cNvPr id="430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D25A313-FCDB-3A41-A473-40AF65AD881E}"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228600" y="277813"/>
            <a:ext cx="8528050" cy="774700"/>
          </a:xfrm>
        </p:spPr>
        <p:txBody>
          <a:bodyPr/>
          <a:lstStyle/>
          <a:p>
            <a:pPr eaLnBrk="1" hangingPunct="1"/>
            <a:r>
              <a:rPr lang="en-US" altLang="en-US" dirty="0"/>
              <a:t>Role-Based </a:t>
            </a:r>
            <a:r>
              <a:rPr kumimoji="1" lang="en-GB" altLang="en-US" dirty="0"/>
              <a:t>Access Control (RBAC)</a:t>
            </a:r>
            <a:endParaRPr kumimoji="1" lang="en-US" altLang="en-US" dirty="0"/>
          </a:p>
        </p:txBody>
      </p:sp>
      <p:sp>
        <p:nvSpPr>
          <p:cNvPr id="6553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C639FDA-5E0D-C740-8E6C-63DF2C10665A}"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
        <p:nvSpPr>
          <p:cNvPr id="65539" name="Rectangle 2"/>
          <p:cNvSpPr>
            <a:spLocks noChangeArrowheads="1"/>
          </p:cNvSpPr>
          <p:nvPr/>
        </p:nvSpPr>
        <p:spPr bwMode="auto">
          <a:xfrm>
            <a:off x="107950" y="2565400"/>
            <a:ext cx="33210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400" dirty="0">
                <a:latin typeface="Times New Roman" charset="0"/>
              </a:rPr>
              <a:t>RBAC is based on the roles that users assume in a system rather than the user's identity.</a:t>
            </a:r>
          </a:p>
          <a:p>
            <a:pPr eaLnBrk="1" hangingPunct="1">
              <a:spcBef>
                <a:spcPct val="0"/>
              </a:spcBef>
              <a:buFontTx/>
              <a:buNone/>
            </a:pPr>
            <a:endParaRPr lang="en-US" altLang="en-US" sz="2400" dirty="0">
              <a:latin typeface="Times New Roman" charset="0"/>
            </a:endParaRPr>
          </a:p>
          <a:p>
            <a:pPr eaLnBrk="1" hangingPunct="1">
              <a:spcBef>
                <a:spcPct val="0"/>
              </a:spcBef>
              <a:buFontTx/>
              <a:buNone/>
            </a:pPr>
            <a:r>
              <a:rPr lang="en-US" altLang="en-US" sz="2400" dirty="0">
                <a:latin typeface="Times New Roman" charset="0"/>
              </a:rPr>
              <a:t>One layer of </a:t>
            </a:r>
            <a:r>
              <a:rPr lang="en-US" altLang="en-US" sz="2400" dirty="0">
                <a:solidFill>
                  <a:srgbClr val="003399"/>
                </a:solidFill>
                <a:latin typeface="Times New Roman" charset="0"/>
              </a:rPr>
              <a:t>indirection</a:t>
            </a:r>
            <a:r>
              <a:rPr lang="en-US" altLang="en-US" sz="2400" dirty="0">
                <a:latin typeface="Times New Roman" charset="0"/>
              </a:rPr>
              <a:t>, increased </a:t>
            </a:r>
            <a:r>
              <a:rPr lang="en-US" altLang="en-US" sz="2400" dirty="0">
                <a:solidFill>
                  <a:srgbClr val="003399"/>
                </a:solidFill>
                <a:latin typeface="Times New Roman" charset="0"/>
              </a:rPr>
              <a:t>flexibility.</a:t>
            </a:r>
            <a:endParaRPr lang="en-US" altLang="en-US" sz="2400" dirty="0">
              <a:solidFill>
                <a:srgbClr val="003399"/>
              </a:solidFill>
              <a:latin typeface="Arial" charset="0"/>
            </a:endParaRPr>
          </a:p>
        </p:txBody>
      </p:sp>
      <p:pic>
        <p:nvPicPr>
          <p:cNvPr id="65540" name="Picture 5" descr="f6.pdf"/>
          <p:cNvPicPr>
            <a:picLocks noChangeAspect="1"/>
          </p:cNvPicPr>
          <p:nvPr/>
        </p:nvPicPr>
        <p:blipFill>
          <a:blip r:embed="rId3">
            <a:extLst>
              <a:ext uri="{28A0092B-C50C-407E-A947-70E740481C1C}">
                <a14:useLocalDpi xmlns:a14="http://schemas.microsoft.com/office/drawing/2010/main" val="0"/>
              </a:ext>
            </a:extLst>
          </a:blip>
          <a:srcRect t="3503" r="2336" b="7738"/>
          <a:stretch>
            <a:fillRect/>
          </a:stretch>
        </p:blipFill>
        <p:spPr bwMode="auto">
          <a:xfrm>
            <a:off x="3429000" y="1217613"/>
            <a:ext cx="4567238" cy="537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title"/>
          </p:nvPr>
        </p:nvSpPr>
        <p:spPr>
          <a:xfrm>
            <a:off x="107950" y="1268413"/>
            <a:ext cx="3671888" cy="2520950"/>
          </a:xfrm>
          <a:noFill/>
        </p:spPr>
        <p:txBody>
          <a:bodyPr/>
          <a:lstStyle/>
          <a:p>
            <a:pPr eaLnBrk="1" hangingPunct="1"/>
            <a:r>
              <a:rPr lang="en-US" altLang="en-US" sz="2800"/>
              <a:t>Access Control Matrix Representation of RBAC</a:t>
            </a:r>
            <a:br>
              <a:rPr lang="en-US" altLang="en-US"/>
            </a:br>
            <a:endParaRPr kumimoji="1" lang="en-US" altLang="en-US" sz="3200"/>
          </a:p>
        </p:txBody>
      </p:sp>
      <p:sp>
        <p:nvSpPr>
          <p:cNvPr id="4505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9722F1D-D6FF-2F4D-A29A-9ECC88B2589C}"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
        <p:nvSpPr>
          <p:cNvPr id="3" name="Rectangle 2"/>
          <p:cNvSpPr>
            <a:spLocks noChangeArrowheads="1"/>
          </p:cNvSpPr>
          <p:nvPr/>
        </p:nvSpPr>
        <p:spPr bwMode="auto">
          <a:xfrm>
            <a:off x="107950" y="3716338"/>
            <a:ext cx="3384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solidFill>
                  <a:srgbClr val="003399"/>
                </a:solidFill>
                <a:latin typeface="Times New Roman" charset="0"/>
              </a:rPr>
              <a:t>RBAC lends itself to an effective implementation of the </a:t>
            </a:r>
            <a:r>
              <a:rPr lang="en-US" altLang="en-US" sz="2000" b="1">
                <a:solidFill>
                  <a:srgbClr val="003399"/>
                </a:solidFill>
                <a:latin typeface="Times New Roman" charset="0"/>
              </a:rPr>
              <a:t>principle of least privilege</a:t>
            </a:r>
            <a:r>
              <a:rPr lang="en-US" altLang="en-US" sz="2000">
                <a:solidFill>
                  <a:srgbClr val="003399"/>
                </a:solidFill>
                <a:latin typeface="Times New Roman" charset="0"/>
              </a:rPr>
              <a:t>. </a:t>
            </a:r>
            <a:endParaRPr lang="en-US" altLang="en-US" sz="2000">
              <a:solidFill>
                <a:srgbClr val="003399"/>
              </a:solidFill>
              <a:latin typeface="Arial" charset="0"/>
            </a:endParaRPr>
          </a:p>
        </p:txBody>
      </p:sp>
      <p:pic>
        <p:nvPicPr>
          <p:cNvPr id="45060" name="Picture 6" descr="f7.pdf"/>
          <p:cNvPicPr>
            <a:picLocks noChangeAspect="1"/>
          </p:cNvPicPr>
          <p:nvPr/>
        </p:nvPicPr>
        <p:blipFill>
          <a:blip r:embed="rId3">
            <a:extLst>
              <a:ext uri="{28A0092B-C50C-407E-A947-70E740481C1C}">
                <a14:useLocalDpi xmlns:a14="http://schemas.microsoft.com/office/drawing/2010/main" val="0"/>
              </a:ext>
            </a:extLst>
          </a:blip>
          <a:srcRect l="3105" t="2000" b="3568"/>
          <a:stretch>
            <a:fillRect/>
          </a:stretch>
        </p:blipFill>
        <p:spPr bwMode="auto">
          <a:xfrm>
            <a:off x="3203575" y="144463"/>
            <a:ext cx="5211763"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07950" y="277813"/>
            <a:ext cx="2808288" cy="4591050"/>
          </a:xfrm>
        </p:spPr>
        <p:txBody>
          <a:bodyPr/>
          <a:lstStyle/>
          <a:p>
            <a:pPr eaLnBrk="1" hangingPunct="1"/>
            <a:r>
              <a:rPr lang="en-US" altLang="en-US" sz="2800"/>
              <a:t>A Family of Reference Models for Role-Based </a:t>
            </a:r>
            <a:r>
              <a:rPr kumimoji="1" lang="en-GB" altLang="en-US" sz="2800"/>
              <a:t>Access Control</a:t>
            </a:r>
            <a:endParaRPr kumimoji="1" lang="en-US" altLang="en-US" sz="2800"/>
          </a:p>
        </p:txBody>
      </p:sp>
      <p:pic>
        <p:nvPicPr>
          <p:cNvPr id="47106" name="Picture 4" descr="&#10;ch04-9.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t="3580" b="14319"/>
          <a:stretch>
            <a:fillRect/>
          </a:stretch>
        </p:blipFill>
        <p:spPr bwMode="auto">
          <a:xfrm>
            <a:off x="3132138" y="277813"/>
            <a:ext cx="5826125" cy="61896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D1495C7-1E23-4342-ADCF-DE3773932C5C}"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
        <p:nvSpPr>
          <p:cNvPr id="5" name="Rectangle 4"/>
          <p:cNvSpPr>
            <a:spLocks noChangeArrowheads="1"/>
          </p:cNvSpPr>
          <p:nvPr/>
        </p:nvSpPr>
        <p:spPr bwMode="auto">
          <a:xfrm>
            <a:off x="107950" y="5077633"/>
            <a:ext cx="37439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03399"/>
                </a:solidFill>
                <a:latin typeface="Times New Roman" charset="0"/>
              </a:rPr>
              <a:t>many-to-many mappings provide the flexibility and finer granularity of assignment in RBAC </a:t>
            </a:r>
            <a:endParaRPr lang="en-US" altLang="en-US" sz="2000" dirty="0">
              <a:solidFill>
                <a:srgbClr val="00339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kumimoji="1" lang="en-GB" altLang="en-US"/>
              <a:t>Access Control</a:t>
            </a:r>
            <a:endParaRPr kumimoji="1" lang="en-AU" altLang="en-US" sz="3600"/>
          </a:p>
        </p:txBody>
      </p:sp>
      <p:sp>
        <p:nvSpPr>
          <p:cNvPr id="16386" name="Rectangle 3"/>
          <p:cNvSpPr>
            <a:spLocks noGrp="1" noChangeArrowheads="1"/>
          </p:cNvSpPr>
          <p:nvPr>
            <p:ph idx="1"/>
          </p:nvPr>
        </p:nvSpPr>
        <p:spPr>
          <a:xfrm>
            <a:off x="457200" y="1600200"/>
            <a:ext cx="8229600" cy="4756150"/>
          </a:xfrm>
        </p:spPr>
        <p:txBody>
          <a:bodyPr/>
          <a:lstStyle/>
          <a:p>
            <a:pPr eaLnBrk="1" hangingPunct="1"/>
            <a:r>
              <a:rPr lang="en-US" altLang="en-US" sz="2400" dirty="0"/>
              <a:t>“The prevention of </a:t>
            </a:r>
            <a:r>
              <a:rPr lang="en-US" altLang="en-US" sz="2400" dirty="0">
                <a:solidFill>
                  <a:srgbClr val="000099"/>
                </a:solidFill>
              </a:rPr>
              <a:t>unauthorized use </a:t>
            </a:r>
            <a:r>
              <a:rPr lang="en-US" altLang="en-US" sz="2400" dirty="0"/>
              <a:t>of a resource, including the prevention of use of a resource in an </a:t>
            </a:r>
            <a:r>
              <a:rPr lang="en-US" altLang="en-US" sz="2400" dirty="0">
                <a:solidFill>
                  <a:srgbClr val="000099"/>
                </a:solidFill>
              </a:rPr>
              <a:t>unauthorized manner</a:t>
            </a:r>
            <a:r>
              <a:rPr lang="en-US" altLang="en-US" sz="2400" dirty="0"/>
              <a:t>”  (</a:t>
            </a:r>
            <a:r>
              <a:rPr lang="en-US" altLang="en-US" sz="2000" dirty="0"/>
              <a:t>ITU-T Recommendation X.800)</a:t>
            </a:r>
          </a:p>
          <a:p>
            <a:pPr eaLnBrk="1" hangingPunct="1"/>
            <a:r>
              <a:rPr lang="en-US" altLang="en-US" sz="2400" dirty="0"/>
              <a:t>Access Control is concerned with determining the </a:t>
            </a:r>
            <a:r>
              <a:rPr lang="en-US" altLang="en-US" sz="2400" dirty="0">
                <a:solidFill>
                  <a:srgbClr val="000099"/>
                </a:solidFill>
              </a:rPr>
              <a:t>allowed activities</a:t>
            </a:r>
            <a:r>
              <a:rPr lang="en-US" altLang="en-US" sz="2400" dirty="0"/>
              <a:t> of </a:t>
            </a:r>
            <a:r>
              <a:rPr lang="en-US" altLang="en-US" sz="2400" dirty="0">
                <a:solidFill>
                  <a:srgbClr val="000099"/>
                </a:solidFill>
              </a:rPr>
              <a:t>legitimate users</a:t>
            </a:r>
            <a:r>
              <a:rPr lang="en-US" altLang="en-US" sz="2400" dirty="0"/>
              <a:t>, mediating every attempt by a user to </a:t>
            </a:r>
            <a:r>
              <a:rPr lang="en-US" altLang="en-US" sz="2400" dirty="0">
                <a:solidFill>
                  <a:srgbClr val="000099"/>
                </a:solidFill>
              </a:rPr>
              <a:t>access a resource</a:t>
            </a:r>
            <a:r>
              <a:rPr lang="en-US" altLang="en-US" sz="2400" dirty="0"/>
              <a:t> in the system.  It is concerned with how </a:t>
            </a:r>
            <a:r>
              <a:rPr lang="en-US" altLang="en-US" sz="2400" dirty="0">
                <a:solidFill>
                  <a:srgbClr val="000099"/>
                </a:solidFill>
              </a:rPr>
              <a:t>authorizations</a:t>
            </a:r>
            <a:r>
              <a:rPr lang="en-US" altLang="en-US" sz="2400" dirty="0"/>
              <a:t> are structured. </a:t>
            </a:r>
            <a:r>
              <a:rPr lang="en-US" altLang="en-US" sz="1800" dirty="0"/>
              <a:t>(NIST - Guidelines for Access Control System Evaluation Metrics)</a:t>
            </a:r>
            <a:endParaRPr lang="de-DE" altLang="en-US" sz="1800" dirty="0"/>
          </a:p>
          <a:p>
            <a:pPr eaLnBrk="1" hangingPunct="1"/>
            <a:r>
              <a:rPr lang="en-AU" altLang="en-US" sz="2400" dirty="0"/>
              <a:t>Consider the situation of having users and groups</a:t>
            </a:r>
          </a:p>
          <a:p>
            <a:pPr lvl="1" eaLnBrk="1" hangingPunct="1"/>
            <a:r>
              <a:rPr lang="en-AU" altLang="en-US" sz="2000" dirty="0"/>
              <a:t>authenticate to system</a:t>
            </a:r>
          </a:p>
          <a:p>
            <a:pPr lvl="1" eaLnBrk="1" hangingPunct="1"/>
            <a:r>
              <a:rPr lang="en-AU" altLang="en-US" sz="2000" dirty="0"/>
              <a:t>assigned access rights to certain resources on system</a:t>
            </a:r>
          </a:p>
        </p:txBody>
      </p:sp>
      <p:sp>
        <p:nvSpPr>
          <p:cNvPr id="163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87C0ED4-2F6D-924D-A8FB-7AC83F9E186A}"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a:t>Role Hierarchies – RBAC</a:t>
            </a:r>
            <a:r>
              <a:rPr lang="en-US" altLang="en-US" baseline="-25000"/>
              <a:t>1</a:t>
            </a:r>
          </a:p>
        </p:txBody>
      </p:sp>
      <p:sp>
        <p:nvSpPr>
          <p:cNvPr id="491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E566978-20B7-3B4B-8778-FBC0D5CAE7AB}"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pic>
        <p:nvPicPr>
          <p:cNvPr id="4915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094038"/>
            <a:ext cx="5753100"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3"/>
          <p:cNvSpPr>
            <a:spLocks noGrp="1" noChangeArrowheads="1"/>
          </p:cNvSpPr>
          <p:nvPr>
            <p:ph idx="1"/>
          </p:nvPr>
        </p:nvSpPr>
        <p:spPr>
          <a:xfrm>
            <a:off x="304800" y="1436688"/>
            <a:ext cx="8659813" cy="1631950"/>
          </a:xfrm>
        </p:spPr>
        <p:txBody>
          <a:bodyPr/>
          <a:lstStyle/>
          <a:p>
            <a:pPr marL="285750" indent="-285750" eaLnBrk="1" hangingPunct="1"/>
            <a:r>
              <a:rPr lang="en-US" altLang="en-US" sz="2400" dirty="0"/>
              <a:t>Provide a means of reflecting the </a:t>
            </a:r>
            <a:r>
              <a:rPr lang="en-US" altLang="en-US" sz="2400" dirty="0">
                <a:solidFill>
                  <a:srgbClr val="003399"/>
                </a:solidFill>
              </a:rPr>
              <a:t>hierarchical structure</a:t>
            </a:r>
            <a:r>
              <a:rPr lang="en-US" altLang="en-US" sz="2400" dirty="0"/>
              <a:t> of roles in an organization.</a:t>
            </a:r>
          </a:p>
          <a:p>
            <a:pPr marL="285750" indent="-285750" eaLnBrk="1" hangingPunct="1"/>
            <a:r>
              <a:rPr lang="en-US" altLang="en-US" sz="2400" dirty="0"/>
              <a:t>Make use of the concept of </a:t>
            </a:r>
            <a:r>
              <a:rPr lang="en-US" altLang="en-US" sz="2400" dirty="0">
                <a:solidFill>
                  <a:srgbClr val="003399"/>
                </a:solidFill>
              </a:rPr>
              <a:t>inheritance</a:t>
            </a:r>
            <a:r>
              <a:rPr lang="en-US" altLang="en-US" sz="2400" dirty="0"/>
              <a:t> to </a:t>
            </a:r>
            <a:r>
              <a:rPr lang="en-US" altLang="en-US" sz="2400" dirty="0">
                <a:solidFill>
                  <a:srgbClr val="003399"/>
                </a:solidFill>
              </a:rPr>
              <a:t>enable one role to implicitly include access rights associated with a subordinate role</a:t>
            </a:r>
            <a:r>
              <a:rPr lang="en-US" altLang="en-US" sz="24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en-US"/>
              <a:t>Constraints – RBAC</a:t>
            </a:r>
            <a:r>
              <a:rPr lang="en-US" altLang="en-US" baseline="-25000"/>
              <a:t>2</a:t>
            </a:r>
          </a:p>
        </p:txBody>
      </p:sp>
      <p:sp>
        <p:nvSpPr>
          <p:cNvPr id="5120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1D35289-1ABD-4745-BA97-DBBD273E0635}"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sp>
        <p:nvSpPr>
          <p:cNvPr id="51203" name="Rectangle 3"/>
          <p:cNvSpPr>
            <a:spLocks noGrp="1" noChangeArrowheads="1"/>
          </p:cNvSpPr>
          <p:nvPr>
            <p:ph idx="1"/>
          </p:nvPr>
        </p:nvSpPr>
        <p:spPr>
          <a:xfrm>
            <a:off x="304800" y="1436688"/>
            <a:ext cx="8659813" cy="4368800"/>
          </a:xfrm>
        </p:spPr>
        <p:txBody>
          <a:bodyPr/>
          <a:lstStyle/>
          <a:p>
            <a:pPr marL="285750" indent="-285750" eaLnBrk="1" hangingPunct="1"/>
            <a:r>
              <a:rPr lang="en-US" altLang="en-US" sz="2400" dirty="0"/>
              <a:t>Provide a means of </a:t>
            </a:r>
            <a:r>
              <a:rPr lang="en-US" altLang="en-US" sz="2400" dirty="0">
                <a:solidFill>
                  <a:srgbClr val="003399"/>
                </a:solidFill>
              </a:rPr>
              <a:t>adapting RBAC to the specifics of administrative and security policies </a:t>
            </a:r>
            <a:r>
              <a:rPr lang="en-US" altLang="en-US" sz="2400" dirty="0"/>
              <a:t>in an organization.</a:t>
            </a:r>
          </a:p>
          <a:p>
            <a:pPr marL="285750" indent="-285750" eaLnBrk="1" hangingPunct="1"/>
            <a:r>
              <a:rPr lang="en-US" altLang="en-US" sz="2400" dirty="0"/>
              <a:t>A constraint is </a:t>
            </a:r>
            <a:r>
              <a:rPr lang="en-US" altLang="en-US" sz="2400" dirty="0">
                <a:solidFill>
                  <a:srgbClr val="003399"/>
                </a:solidFill>
              </a:rPr>
              <a:t>a defined relationship among roles or a condition related to roles</a:t>
            </a:r>
            <a:r>
              <a:rPr lang="en-US" altLang="en-US" sz="2400" dirty="0"/>
              <a:t>.</a:t>
            </a:r>
          </a:p>
          <a:p>
            <a:pPr lvl="1" eaLnBrk="1" hangingPunct="1"/>
            <a:r>
              <a:rPr lang="en-US" altLang="en-US" sz="2000" dirty="0"/>
              <a:t>Mutually exclusive roles</a:t>
            </a:r>
          </a:p>
          <a:p>
            <a:pPr lvl="2" eaLnBrk="1" hangingPunct="1"/>
            <a:r>
              <a:rPr lang="en-US" altLang="en-US" sz="1600" dirty="0"/>
              <a:t>A user can only be assigned to one role in the set</a:t>
            </a:r>
          </a:p>
          <a:p>
            <a:pPr lvl="2" eaLnBrk="1" hangingPunct="1"/>
            <a:r>
              <a:rPr lang="en-US" altLang="en-US" sz="1600" dirty="0"/>
              <a:t>Any permission (access right) can be granted to only one role in  the set</a:t>
            </a:r>
          </a:p>
          <a:p>
            <a:pPr lvl="1" eaLnBrk="1" hangingPunct="1"/>
            <a:r>
              <a:rPr lang="en-US" altLang="en-US" sz="2000" dirty="0"/>
              <a:t>Cardinality roles</a:t>
            </a:r>
          </a:p>
          <a:p>
            <a:pPr lvl="2" eaLnBrk="1" hangingPunct="1"/>
            <a:r>
              <a:rPr lang="en-US" altLang="en-US" sz="1600" dirty="0"/>
              <a:t>Setting a maximum number with respect to roles.  E.g., a maximum number of users that can be assigned to a given role, a maximum number of roles that a user is assigned to, a maximum number of roles that can be granted a particular permission, etc.</a:t>
            </a:r>
          </a:p>
          <a:p>
            <a:pPr lvl="1" eaLnBrk="1" hangingPunct="1"/>
            <a:r>
              <a:rPr lang="en-US" altLang="en-US" sz="2000" dirty="0"/>
              <a:t>Prerequisite roles</a:t>
            </a:r>
          </a:p>
          <a:p>
            <a:pPr lvl="2" eaLnBrk="1" hangingPunct="1"/>
            <a:r>
              <a:rPr lang="en-US" altLang="en-US" sz="1600" dirty="0"/>
              <a:t>A user can only be assigned to a particular role if it is already assigned to some other specified role.</a:t>
            </a:r>
          </a:p>
          <a:p>
            <a:pPr lvl="2" eaLnBrk="1" hangingPunct="1"/>
            <a:endParaRPr lang="en-US" altLang="en-US" sz="1600" dirty="0"/>
          </a:p>
          <a:p>
            <a:pPr marL="285750" indent="-285750" eaLnBrk="1" hangingPunct="1"/>
            <a:endParaRPr lang="en-U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tLang="en-US"/>
              <a:t>NIST RBAC Model</a:t>
            </a:r>
          </a:p>
        </p:txBody>
      </p:sp>
      <p:sp>
        <p:nvSpPr>
          <p:cNvPr id="532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8B673D3-430A-5A4D-8F3E-2E85355BA78B}" type="slidenum">
              <a:rPr lang="en-US" altLang="en-US" sz="1200">
                <a:solidFill>
                  <a:srgbClr val="898989"/>
                </a:solidFill>
                <a:latin typeface="Arial" charset="0"/>
              </a:rPr>
              <a:pPr>
                <a:spcBef>
                  <a:spcPct val="0"/>
                </a:spcBef>
                <a:buFontTx/>
                <a:buNone/>
              </a:pPr>
              <a:t>22</a:t>
            </a:fld>
            <a:endParaRPr lang="en-US" altLang="en-US" sz="1200">
              <a:solidFill>
                <a:srgbClr val="898989"/>
              </a:solidFill>
              <a:latin typeface="Arial" charset="0"/>
            </a:endParaRPr>
          </a:p>
        </p:txBody>
      </p:sp>
      <p:sp>
        <p:nvSpPr>
          <p:cNvPr id="53251" name="Rectangle 3"/>
          <p:cNvSpPr>
            <a:spLocks noGrp="1" noChangeArrowheads="1"/>
          </p:cNvSpPr>
          <p:nvPr>
            <p:ph idx="1"/>
          </p:nvPr>
        </p:nvSpPr>
        <p:spPr>
          <a:xfrm>
            <a:off x="304800" y="1412875"/>
            <a:ext cx="8659813" cy="4800600"/>
          </a:xfrm>
        </p:spPr>
        <p:txBody>
          <a:bodyPr/>
          <a:lstStyle/>
          <a:p>
            <a:pPr eaLnBrk="1" hangingPunct="1"/>
            <a:r>
              <a:rPr lang="en-US" altLang="en-US" sz="2800" dirty="0">
                <a:latin typeface="Times New Roman" charset="0"/>
              </a:rPr>
              <a:t>Introduction of the </a:t>
            </a:r>
            <a:r>
              <a:rPr lang="en-US" altLang="en-US" sz="2800" i="1" dirty="0">
                <a:solidFill>
                  <a:srgbClr val="003399"/>
                </a:solidFill>
                <a:latin typeface="Times New Roman" charset="0"/>
              </a:rPr>
              <a:t>RBAC System and Administrative Functional Specification</a:t>
            </a:r>
            <a:endParaRPr lang="en-US" altLang="en-US" sz="2800" dirty="0">
              <a:solidFill>
                <a:srgbClr val="003399"/>
              </a:solidFill>
              <a:latin typeface="Times New Roman" charset="0"/>
            </a:endParaRPr>
          </a:p>
          <a:p>
            <a:pPr lvl="1" eaLnBrk="1" hangingPunct="1"/>
            <a:endParaRPr lang="en-US" altLang="en-US" sz="2400" dirty="0">
              <a:latin typeface="Times New Roman" charset="0"/>
            </a:endParaRPr>
          </a:p>
          <a:p>
            <a:pPr eaLnBrk="1" hangingPunct="1"/>
            <a:r>
              <a:rPr lang="en-US" altLang="en-US" sz="2800" dirty="0">
                <a:latin typeface="Times New Roman" charset="0"/>
              </a:rPr>
              <a:t>Features or functions required for an RBAC system:</a:t>
            </a:r>
          </a:p>
          <a:p>
            <a:pPr lvl="1" eaLnBrk="1" hangingPunct="1"/>
            <a:r>
              <a:rPr lang="en-US" altLang="en-US" sz="2400" b="1" dirty="0">
                <a:latin typeface="Times New Roman" charset="0"/>
              </a:rPr>
              <a:t>Administrative functions:</a:t>
            </a:r>
            <a:r>
              <a:rPr lang="en-US" altLang="en-US" sz="2400" dirty="0">
                <a:latin typeface="Times New Roman" charset="0"/>
              </a:rPr>
              <a:t> provide the capability to create, delete, and maintain RBAC elements and relations</a:t>
            </a:r>
          </a:p>
          <a:p>
            <a:pPr lvl="1" eaLnBrk="1" hangingPunct="1"/>
            <a:r>
              <a:rPr lang="en-US" altLang="en-US" sz="2400" b="1" dirty="0">
                <a:latin typeface="Times New Roman" charset="0"/>
              </a:rPr>
              <a:t>Supporting system functions:</a:t>
            </a:r>
            <a:r>
              <a:rPr lang="en-US" altLang="en-US" sz="2400" dirty="0">
                <a:latin typeface="Times New Roman" charset="0"/>
              </a:rPr>
              <a:t> provide functions for session management and for making access control decisions</a:t>
            </a:r>
          </a:p>
          <a:p>
            <a:pPr lvl="1" eaLnBrk="1" hangingPunct="1"/>
            <a:r>
              <a:rPr lang="en-US" altLang="en-US" sz="2400" b="1" dirty="0">
                <a:latin typeface="Times New Roman" charset="0"/>
              </a:rPr>
              <a:t>Review functions:</a:t>
            </a:r>
            <a:r>
              <a:rPr lang="en-US" altLang="en-US" sz="2400" dirty="0">
                <a:latin typeface="Times New Roman" charset="0"/>
              </a:rPr>
              <a:t> provide the capability to perform query operations on RBAC elements and relations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tLang="en-US"/>
              <a:t>NIST RBAC Model</a:t>
            </a:r>
          </a:p>
        </p:txBody>
      </p:sp>
      <p:pic>
        <p:nvPicPr>
          <p:cNvPr id="55298" name="Picture 4" descr="ch04-11.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3580" t="13875" r="3580" b="23125"/>
          <a:stretch>
            <a:fillRect/>
          </a:stretch>
        </p:blipFill>
        <p:spPr bwMode="auto">
          <a:xfrm>
            <a:off x="457200" y="1828800"/>
            <a:ext cx="8399463" cy="44116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79E4C6E-2216-A542-B05D-B9E9C75654D5}"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
        <p:nvSpPr>
          <p:cNvPr id="5" name="Rectangle 4"/>
          <p:cNvSpPr>
            <a:spLocks noChangeArrowheads="1"/>
          </p:cNvSpPr>
          <p:nvPr/>
        </p:nvSpPr>
        <p:spPr bwMode="auto">
          <a:xfrm>
            <a:off x="1476375" y="5661025"/>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latin typeface="Times New Roman" charset="0"/>
              </a:rPr>
              <a:t>SSD: e.g., mutually exclusive constraints, cardinality constraints</a:t>
            </a:r>
          </a:p>
          <a:p>
            <a:pPr eaLnBrk="1" hangingPunct="1">
              <a:spcBef>
                <a:spcPct val="0"/>
              </a:spcBef>
              <a:buFontTx/>
              <a:buNone/>
            </a:pPr>
            <a:r>
              <a:rPr lang="en-US" altLang="en-US" sz="2000">
                <a:latin typeface="Times New Roman" charset="0"/>
              </a:rPr>
              <a:t>DSD: within or across session constraints </a:t>
            </a:r>
            <a:endParaRPr lang="en-US" altLang="en-US" sz="20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a:t>RBAC For a Bank</a:t>
            </a:r>
          </a:p>
        </p:txBody>
      </p:sp>
      <p:sp>
        <p:nvSpPr>
          <p:cNvPr id="5734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75473DE-9CFC-6C43-BBCB-18442628A334}"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pic>
        <p:nvPicPr>
          <p:cNvPr id="57347" name="Picture 4" descr="f14.pdf"/>
          <p:cNvPicPr>
            <a:picLocks noChangeAspect="1"/>
          </p:cNvPicPr>
          <p:nvPr/>
        </p:nvPicPr>
        <p:blipFill>
          <a:blip r:embed="rId3">
            <a:extLst>
              <a:ext uri="{28A0092B-C50C-407E-A947-70E740481C1C}">
                <a14:useLocalDpi xmlns:a14="http://schemas.microsoft.com/office/drawing/2010/main" val="0"/>
              </a:ext>
            </a:extLst>
          </a:blip>
          <a:srcRect l="4546" t="11765" r="6364" b="3529"/>
          <a:stretch>
            <a:fillRect/>
          </a:stretch>
        </p:blipFill>
        <p:spPr bwMode="auto">
          <a:xfrm>
            <a:off x="900113" y="1344613"/>
            <a:ext cx="7321550" cy="538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59394" name="Rectangle 3"/>
          <p:cNvSpPr>
            <a:spLocks noGrp="1" noChangeArrowheads="1"/>
          </p:cNvSpPr>
          <p:nvPr>
            <p:ph idx="1"/>
          </p:nvPr>
        </p:nvSpPr>
        <p:spPr/>
        <p:txBody>
          <a:bodyPr/>
          <a:lstStyle/>
          <a:p>
            <a:pPr eaLnBrk="1" hangingPunct="1"/>
            <a:r>
              <a:rPr lang="en-US" altLang="en-US" dirty="0"/>
              <a:t>introduced access control principles</a:t>
            </a:r>
          </a:p>
          <a:p>
            <a:pPr lvl="1" eaLnBrk="1" hangingPunct="1"/>
            <a:r>
              <a:rPr lang="en-AU" altLang="en-US" dirty="0"/>
              <a:t>subjects, objects, access rights</a:t>
            </a:r>
          </a:p>
          <a:p>
            <a:pPr eaLnBrk="1" hangingPunct="1"/>
            <a:r>
              <a:rPr lang="en-AU" altLang="en-US" dirty="0"/>
              <a:t>discretionary access control (DAC)</a:t>
            </a:r>
          </a:p>
          <a:p>
            <a:pPr lvl="1" eaLnBrk="1" hangingPunct="1"/>
            <a:r>
              <a:rPr lang="en-AU" altLang="en-US" dirty="0"/>
              <a:t>access matrix, access control lists (ACLs), capability tickets</a:t>
            </a:r>
          </a:p>
          <a:p>
            <a:pPr lvl="1" eaLnBrk="1" hangingPunct="1"/>
            <a:r>
              <a:rPr lang="en-AU" altLang="en-US" dirty="0"/>
              <a:t>UNIX traditional and ACL mechanisms</a:t>
            </a:r>
          </a:p>
          <a:p>
            <a:pPr eaLnBrk="1" hangingPunct="1"/>
            <a:r>
              <a:rPr lang="en-AU" altLang="en-US" dirty="0"/>
              <a:t>role-based access control (RBAC)</a:t>
            </a:r>
          </a:p>
          <a:p>
            <a:pPr eaLnBrk="1" hangingPunct="1"/>
            <a:r>
              <a:rPr lang="en-AU" altLang="en-US" dirty="0"/>
              <a:t>case study</a:t>
            </a:r>
          </a:p>
        </p:txBody>
      </p:sp>
      <p:sp>
        <p:nvSpPr>
          <p:cNvPr id="593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FD7B53E-81E2-2A4A-8ABF-574C03F92286}" type="slidenum">
              <a:rPr lang="en-US" altLang="en-US" sz="1200">
                <a:solidFill>
                  <a:srgbClr val="898989"/>
                </a:solidFill>
                <a:latin typeface="Arial" charset="0"/>
              </a:rPr>
              <a:pPr>
                <a:spcBef>
                  <a:spcPct val="0"/>
                </a:spcBef>
                <a:buFontTx/>
                <a:buNone/>
              </a:pPr>
              <a:t>25</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kumimoji="1" lang="en-GB" altLang="en-US"/>
              <a:t>Access Control Principles</a:t>
            </a:r>
            <a:endParaRPr kumimoji="1" lang="en-US" altLang="en-US"/>
          </a:p>
        </p:txBody>
      </p:sp>
      <p:pic>
        <p:nvPicPr>
          <p:cNvPr id="18434" name="Picture 4" descr="&#10;ch04-1.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3580" t="4625" r="3580" b="13875"/>
          <a:stretch>
            <a:fillRect/>
          </a:stretch>
        </p:blipFill>
        <p:spPr bwMode="auto">
          <a:xfrm>
            <a:off x="838200" y="1447800"/>
            <a:ext cx="6613525" cy="44926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971550" y="5940425"/>
            <a:ext cx="756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latin typeface="Arial" charset="0"/>
              </a:rPr>
              <a:t>Access control is also in use in OS, add-on security packages, applications and utilities, and external services, etc.</a:t>
            </a:r>
          </a:p>
        </p:txBody>
      </p:sp>
      <p:sp>
        <p:nvSpPr>
          <p:cNvPr id="184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B4875DF-13AB-0048-B2D2-974B2D710FE0}"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26"/>
          <p:cNvSpPr>
            <a:spLocks noGrp="1" noChangeArrowheads="1"/>
          </p:cNvSpPr>
          <p:nvPr>
            <p:ph type="title"/>
          </p:nvPr>
        </p:nvSpPr>
        <p:spPr>
          <a:xfrm>
            <a:off x="468313" y="332656"/>
            <a:ext cx="8229600" cy="1383432"/>
          </a:xfrm>
        </p:spPr>
        <p:txBody>
          <a:bodyPr/>
          <a:lstStyle/>
          <a:p>
            <a:pPr eaLnBrk="1" hangingPunct="1"/>
            <a:r>
              <a:rPr kumimoji="1" lang="en-GB" altLang="en-US" sz="4000" dirty="0"/>
              <a:t>Access Control Elements</a:t>
            </a:r>
            <a:endParaRPr lang="en-US" alt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045939"/>
              </p:ext>
            </p:extLst>
          </p:nvPr>
        </p:nvGraphicFramePr>
        <p:xfrm>
          <a:off x="304800" y="1676400"/>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036831-1CB8-9547-8F54-0EC0025A7EAE}" type="slidenum">
              <a:rPr lang="en-US" altLang="en-US">
                <a:solidFill>
                  <a:srgbClr val="898989"/>
                </a:solidFill>
              </a:rPr>
              <a:pPr/>
              <a:t>4</a:t>
            </a:fld>
            <a:endParaRPr lang="en-US" altLang="en-US">
              <a:solidFill>
                <a:srgbClr val="898989"/>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0"/>
            <a:ext cx="8229600" cy="1125538"/>
          </a:xfrm>
        </p:spPr>
        <p:txBody>
          <a:bodyPr/>
          <a:lstStyle/>
          <a:p>
            <a:pPr eaLnBrk="1" hangingPunct="1">
              <a:defRPr/>
            </a:pPr>
            <a:r>
              <a:rPr kumimoji="1" lang="en-GB" dirty="0">
                <a:effectLst>
                  <a:outerShdw blurRad="38100" dist="38100" dir="2700000" algn="tl">
                    <a:srgbClr val="0064E2"/>
                  </a:outerShdw>
                </a:effectLst>
              </a:rPr>
              <a:t>   </a:t>
            </a:r>
            <a:r>
              <a:rPr lang="en-GB" dirty="0"/>
              <a:t>Access Control Policies</a:t>
            </a:r>
            <a:endParaRPr lang="en-US" dirty="0"/>
          </a:p>
        </p:txBody>
      </p:sp>
      <p:sp>
        <p:nvSpPr>
          <p:cNvPr id="2" name="Content Placeholder 1"/>
          <p:cNvSpPr>
            <a:spLocks noGrp="1"/>
          </p:cNvSpPr>
          <p:nvPr>
            <p:ph sz="half" idx="2"/>
          </p:nvPr>
        </p:nvSpPr>
        <p:spPr>
          <a:xfrm>
            <a:off x="4648200" y="1268760"/>
            <a:ext cx="4038600" cy="5087590"/>
          </a:xfrm>
        </p:spPr>
        <p:txBody>
          <a:bodyPr>
            <a:normAutofit fontScale="92500" lnSpcReduction="20000"/>
          </a:bodyPr>
          <a:lstStyle/>
          <a:p>
            <a:pPr>
              <a:defRPr/>
            </a:pPr>
            <a:r>
              <a:rPr lang="en-US" dirty="0">
                <a:solidFill>
                  <a:srgbClr val="000099"/>
                </a:solidFill>
              </a:rPr>
              <a:t>Role-based access control (RBAC)</a:t>
            </a:r>
          </a:p>
          <a:p>
            <a:pPr lvl="1">
              <a:defRPr/>
            </a:pPr>
            <a:r>
              <a:rPr lang="en-US" dirty="0"/>
              <a:t>Controls access based on the </a:t>
            </a:r>
            <a:r>
              <a:rPr lang="en-US" dirty="0">
                <a:solidFill>
                  <a:srgbClr val="000099"/>
                </a:solidFill>
              </a:rPr>
              <a:t>roles</a:t>
            </a:r>
            <a:r>
              <a:rPr lang="en-US" dirty="0"/>
              <a:t> that users have within the system and on rules stating what accesses are allowed to </a:t>
            </a:r>
            <a:r>
              <a:rPr lang="en-US" dirty="0">
                <a:solidFill>
                  <a:srgbClr val="000099"/>
                </a:solidFill>
              </a:rPr>
              <a:t>users</a:t>
            </a:r>
            <a:r>
              <a:rPr lang="en-US" dirty="0"/>
              <a:t> in given roles</a:t>
            </a:r>
          </a:p>
          <a:p>
            <a:pPr lvl="1">
              <a:defRPr/>
            </a:pPr>
            <a:endParaRPr lang="en-US" dirty="0"/>
          </a:p>
          <a:p>
            <a:pPr>
              <a:defRPr/>
            </a:pPr>
            <a:r>
              <a:rPr lang="en-US" dirty="0"/>
              <a:t>Attribute-based access control (ABAC)</a:t>
            </a:r>
          </a:p>
          <a:p>
            <a:pPr lvl="1">
              <a:defRPr/>
            </a:pPr>
            <a:r>
              <a:rPr lang="en-US" dirty="0"/>
              <a:t>Controls access based on </a:t>
            </a:r>
            <a:r>
              <a:rPr lang="en-US" dirty="0">
                <a:solidFill>
                  <a:srgbClr val="000099"/>
                </a:solidFill>
              </a:rPr>
              <a:t>attributes</a:t>
            </a:r>
            <a:r>
              <a:rPr lang="en-US" dirty="0"/>
              <a:t> (characteristics) of the user, the resource to be accessed, and current environmental conditions</a:t>
            </a:r>
          </a:p>
        </p:txBody>
      </p:sp>
      <p:sp>
        <p:nvSpPr>
          <p:cNvPr id="3" name="Content Placeholder 2"/>
          <p:cNvSpPr>
            <a:spLocks noGrp="1"/>
          </p:cNvSpPr>
          <p:nvPr>
            <p:ph sz="quarter" idx="4294967295"/>
          </p:nvPr>
        </p:nvSpPr>
        <p:spPr>
          <a:xfrm>
            <a:off x="251521" y="1268760"/>
            <a:ext cx="4155380" cy="5256584"/>
          </a:xfrm>
        </p:spPr>
        <p:txBody>
          <a:bodyPr>
            <a:normAutofit fontScale="70000" lnSpcReduction="20000"/>
          </a:bodyPr>
          <a:lstStyle/>
          <a:p>
            <a:pPr>
              <a:defRPr/>
            </a:pPr>
            <a:r>
              <a:rPr lang="en-US" sz="3700" dirty="0">
                <a:solidFill>
                  <a:srgbClr val="0E0A99"/>
                </a:solidFill>
              </a:rPr>
              <a:t>Discretionary access control (DAC)</a:t>
            </a:r>
          </a:p>
          <a:p>
            <a:pPr lvl="1">
              <a:defRPr/>
            </a:pPr>
            <a:r>
              <a:rPr lang="en-US" sz="3100" dirty="0"/>
              <a:t>Controls access based on the </a:t>
            </a:r>
            <a:r>
              <a:rPr lang="en-US" sz="3100" dirty="0">
                <a:solidFill>
                  <a:srgbClr val="000099"/>
                </a:solidFill>
              </a:rPr>
              <a:t>identity</a:t>
            </a:r>
            <a:r>
              <a:rPr lang="en-US" sz="3100" dirty="0"/>
              <a:t> of the requestor and on access rules (authorizations) stating what requestors are (or are not) allowed to do</a:t>
            </a:r>
          </a:p>
          <a:p>
            <a:pPr lvl="1">
              <a:defRPr/>
            </a:pPr>
            <a:endParaRPr lang="en-US" sz="3100" dirty="0"/>
          </a:p>
          <a:p>
            <a:pPr>
              <a:defRPr/>
            </a:pPr>
            <a:r>
              <a:rPr lang="en-US" sz="3700" dirty="0"/>
              <a:t>Mandatory access control (MAC)</a:t>
            </a:r>
          </a:p>
          <a:p>
            <a:pPr lvl="1">
              <a:defRPr/>
            </a:pPr>
            <a:r>
              <a:rPr lang="en-US" sz="3100" dirty="0"/>
              <a:t>Controls access based on comparing </a:t>
            </a:r>
            <a:r>
              <a:rPr lang="en-US" sz="3100" dirty="0">
                <a:solidFill>
                  <a:srgbClr val="000099"/>
                </a:solidFill>
              </a:rPr>
              <a:t>security labels </a:t>
            </a:r>
            <a:r>
              <a:rPr lang="en-US" sz="3100" dirty="0"/>
              <a:t>with </a:t>
            </a:r>
            <a:r>
              <a:rPr lang="en-US" sz="3100" dirty="0">
                <a:solidFill>
                  <a:srgbClr val="000099"/>
                </a:solidFill>
              </a:rPr>
              <a:t>security clearances</a:t>
            </a:r>
          </a:p>
          <a:p>
            <a:pPr marL="457200" lvl="1" indent="0">
              <a:buFont typeface="Arial" charset="0"/>
              <a:buNone/>
              <a:defRPr/>
            </a:pPr>
            <a:r>
              <a:rPr lang="en-US" sz="3100" dirty="0"/>
              <a:t>(</a:t>
            </a:r>
            <a:r>
              <a:rPr lang="en-US" altLang="en-US" sz="3100" dirty="0"/>
              <a:t>top secret, secret, confidential, restricted, unclassified)</a:t>
            </a:r>
            <a:endParaRPr lang="en-US" sz="3100" dirty="0">
              <a:solidFill>
                <a:srgbClr val="000099"/>
              </a:solidFill>
            </a:endParaRPr>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F8DC32-946C-194D-BA30-71262DCBF0AE}" type="slidenum">
              <a:rPr lang="en-US" altLang="en-US">
                <a:solidFill>
                  <a:srgbClr val="898989"/>
                </a:solidFill>
              </a:rPr>
              <a:pPr/>
              <a:t>5</a:t>
            </a:fld>
            <a:endParaRPr lang="en-US" altLang="en-US">
              <a:solidFill>
                <a:srgbClr val="898989"/>
              </a:solidFill>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6"/>
          <p:cNvSpPr>
            <a:spLocks noGrp="1" noChangeArrowheads="1"/>
          </p:cNvSpPr>
          <p:nvPr>
            <p:ph type="title"/>
          </p:nvPr>
        </p:nvSpPr>
        <p:spPr/>
        <p:txBody>
          <a:bodyPr/>
          <a:lstStyle/>
          <a:p>
            <a:pPr eaLnBrk="1" hangingPunct="1"/>
            <a:r>
              <a:rPr kumimoji="1" lang="en-GB" altLang="en-US"/>
              <a:t>Access Control Requirements</a:t>
            </a:r>
            <a:endParaRPr kumimoji="1" lang="en-US" altLang="en-US"/>
          </a:p>
        </p:txBody>
      </p:sp>
      <p:sp>
        <p:nvSpPr>
          <p:cNvPr id="221187" name="Rectangle 1027"/>
          <p:cNvSpPr>
            <a:spLocks noGrp="1" noChangeArrowheads="1"/>
          </p:cNvSpPr>
          <p:nvPr>
            <p:ph idx="1"/>
          </p:nvPr>
        </p:nvSpPr>
        <p:spPr>
          <a:xfrm>
            <a:off x="457200" y="1676400"/>
            <a:ext cx="8578850" cy="4800600"/>
          </a:xfrm>
        </p:spPr>
        <p:txBody>
          <a:bodyPr rtlCol="0">
            <a:normAutofit fontScale="85000" lnSpcReduction="10000"/>
          </a:bodyPr>
          <a:lstStyle/>
          <a:p>
            <a:pPr eaLnBrk="1" fontAlgn="auto" hangingPunct="1">
              <a:spcAft>
                <a:spcPts val="0"/>
              </a:spcAft>
              <a:buFont typeface="Arial" pitchFamily="34" charset="0"/>
              <a:buChar char="•"/>
              <a:defRPr/>
            </a:pPr>
            <a:r>
              <a:rPr lang="en-US" dirty="0"/>
              <a:t>reliable input</a:t>
            </a:r>
          </a:p>
          <a:p>
            <a:pPr eaLnBrk="1" fontAlgn="auto" hangingPunct="1">
              <a:spcAft>
                <a:spcPts val="0"/>
              </a:spcAft>
              <a:buFont typeface="Arial" pitchFamily="34" charset="0"/>
              <a:buChar char="•"/>
              <a:defRPr/>
            </a:pPr>
            <a:r>
              <a:rPr lang="en-US" dirty="0"/>
              <a:t>fine and coarse specifications</a:t>
            </a:r>
          </a:p>
          <a:p>
            <a:pPr eaLnBrk="1" fontAlgn="auto" hangingPunct="1">
              <a:spcAft>
                <a:spcPts val="0"/>
              </a:spcAft>
              <a:buFont typeface="Arial" pitchFamily="34" charset="0"/>
              <a:buChar char="•"/>
              <a:defRPr/>
            </a:pPr>
            <a:r>
              <a:rPr lang="en-US" dirty="0">
                <a:solidFill>
                  <a:srgbClr val="003399"/>
                </a:solidFill>
              </a:rPr>
              <a:t>least privilege</a:t>
            </a:r>
          </a:p>
          <a:p>
            <a:pPr lvl="1" eaLnBrk="1" fontAlgn="auto" hangingPunct="1">
              <a:spcAft>
                <a:spcPts val="0"/>
              </a:spcAft>
              <a:buFont typeface="Arial" pitchFamily="34" charset="0"/>
              <a:buChar char="–"/>
              <a:defRPr/>
            </a:pPr>
            <a:r>
              <a:rPr lang="en-US" dirty="0"/>
              <a:t>In a particular abstraction layer of a computing environment, every module (such as a process, a user, or a program) must be able to access only such information and resources that are necessary for its legitimate purpose.</a:t>
            </a:r>
          </a:p>
          <a:p>
            <a:pPr eaLnBrk="1" fontAlgn="auto" hangingPunct="1">
              <a:spcAft>
                <a:spcPts val="0"/>
              </a:spcAft>
              <a:buFont typeface="Arial" pitchFamily="34" charset="0"/>
              <a:buChar char="•"/>
              <a:defRPr/>
            </a:pPr>
            <a:r>
              <a:rPr lang="en-US" dirty="0">
                <a:solidFill>
                  <a:srgbClr val="003399"/>
                </a:solidFill>
              </a:rPr>
              <a:t>separation of duty</a:t>
            </a:r>
          </a:p>
          <a:p>
            <a:pPr eaLnBrk="1" fontAlgn="auto" hangingPunct="1">
              <a:spcAft>
                <a:spcPts val="0"/>
              </a:spcAft>
              <a:buFont typeface="Arial" pitchFamily="34" charset="0"/>
              <a:buChar char="•"/>
              <a:defRPr/>
            </a:pPr>
            <a:r>
              <a:rPr lang="en-US" dirty="0"/>
              <a:t>open and closed policies</a:t>
            </a:r>
          </a:p>
          <a:p>
            <a:pPr eaLnBrk="1" fontAlgn="auto" hangingPunct="1">
              <a:spcAft>
                <a:spcPts val="0"/>
              </a:spcAft>
              <a:buFont typeface="Arial" pitchFamily="34" charset="0"/>
              <a:buChar char="•"/>
              <a:defRPr/>
            </a:pPr>
            <a:r>
              <a:rPr lang="en-US" dirty="0"/>
              <a:t>policy combinations, conflict resolution</a:t>
            </a:r>
          </a:p>
          <a:p>
            <a:pPr eaLnBrk="1" fontAlgn="auto" hangingPunct="1">
              <a:spcAft>
                <a:spcPts val="0"/>
              </a:spcAft>
              <a:buFont typeface="Arial" pitchFamily="34" charset="0"/>
              <a:buChar char="•"/>
              <a:defRPr/>
            </a:pPr>
            <a:r>
              <a:rPr lang="en-US" dirty="0"/>
              <a:t>administrative policies</a:t>
            </a:r>
          </a:p>
        </p:txBody>
      </p:sp>
      <p:sp>
        <p:nvSpPr>
          <p:cNvPr id="204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A2B1823-345E-AB4E-855D-BA2E94C5A8AF}"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dirty="0"/>
              <a:t>Discretionary </a:t>
            </a:r>
            <a:r>
              <a:rPr kumimoji="1" lang="en-GB" altLang="en-US" dirty="0"/>
              <a:t>Access Control (DAC)</a:t>
            </a:r>
            <a:endParaRPr kumimoji="1" lang="en-US" altLang="en-US" dirty="0"/>
          </a:p>
        </p:txBody>
      </p:sp>
      <p:sp>
        <p:nvSpPr>
          <p:cNvPr id="24578" name="Rectangle 3"/>
          <p:cNvSpPr>
            <a:spLocks noGrp="1" noChangeArrowheads="1"/>
          </p:cNvSpPr>
          <p:nvPr>
            <p:ph idx="1"/>
          </p:nvPr>
        </p:nvSpPr>
        <p:spPr>
          <a:xfrm>
            <a:off x="457200" y="1600200"/>
            <a:ext cx="8686800" cy="4525963"/>
          </a:xfrm>
        </p:spPr>
        <p:txBody>
          <a:bodyPr/>
          <a:lstStyle/>
          <a:p>
            <a:pPr eaLnBrk="1" hangingPunct="1">
              <a:lnSpc>
                <a:spcPct val="80000"/>
              </a:lnSpc>
            </a:pPr>
            <a:r>
              <a:rPr lang="en-US" altLang="en-US" sz="2500" dirty="0"/>
              <a:t>Based on the </a:t>
            </a:r>
            <a:r>
              <a:rPr lang="en-US" altLang="en-US" sz="2500" dirty="0">
                <a:solidFill>
                  <a:srgbClr val="003399"/>
                </a:solidFill>
              </a:rPr>
              <a:t>identity</a:t>
            </a:r>
            <a:r>
              <a:rPr lang="en-US" altLang="en-US" sz="2500" dirty="0"/>
              <a:t> of the requestor and on access rules</a:t>
            </a:r>
          </a:p>
          <a:p>
            <a:pPr eaLnBrk="1" hangingPunct="1">
              <a:lnSpc>
                <a:spcPct val="80000"/>
              </a:lnSpc>
            </a:pPr>
            <a:r>
              <a:rPr lang="en-US" altLang="en-US" sz="2500" dirty="0"/>
              <a:t>an entity may be granted access rights that permit the entity, by its own </a:t>
            </a:r>
            <a:r>
              <a:rPr lang="en-US" altLang="en-US" sz="2500" dirty="0">
                <a:solidFill>
                  <a:srgbClr val="003399"/>
                </a:solidFill>
              </a:rPr>
              <a:t>discretion/volition/will/judgement</a:t>
            </a:r>
            <a:r>
              <a:rPr lang="en-US" altLang="en-US" sz="2500" dirty="0"/>
              <a:t>, to enable another entity to access some resource.</a:t>
            </a:r>
          </a:p>
          <a:p>
            <a:pPr eaLnBrk="1" hangingPunct="1">
              <a:lnSpc>
                <a:spcPct val="80000"/>
              </a:lnSpc>
            </a:pPr>
            <a:r>
              <a:rPr lang="en-US" altLang="en-US" sz="2500" dirty="0"/>
              <a:t>often provided using an access matrix</a:t>
            </a:r>
          </a:p>
          <a:p>
            <a:pPr lvl="1" eaLnBrk="1" hangingPunct="1">
              <a:lnSpc>
                <a:spcPct val="80000"/>
              </a:lnSpc>
            </a:pPr>
            <a:r>
              <a:rPr lang="en-US" altLang="en-US" sz="2200" dirty="0"/>
              <a:t>lists subjects in one dimension (rows)</a:t>
            </a:r>
          </a:p>
          <a:p>
            <a:pPr lvl="1" eaLnBrk="1" hangingPunct="1">
              <a:lnSpc>
                <a:spcPct val="80000"/>
              </a:lnSpc>
            </a:pPr>
            <a:r>
              <a:rPr lang="en-US" altLang="en-US" sz="2200" dirty="0"/>
              <a:t>lists objects in the other dimension (columns)</a:t>
            </a:r>
          </a:p>
          <a:p>
            <a:pPr lvl="1" eaLnBrk="1" hangingPunct="1">
              <a:lnSpc>
                <a:spcPct val="80000"/>
              </a:lnSpc>
            </a:pPr>
            <a:r>
              <a:rPr lang="en-US" altLang="en-US" sz="2200" dirty="0"/>
              <a:t>each entry specifies access rights of the specified subject to that object</a:t>
            </a:r>
          </a:p>
          <a:p>
            <a:pPr eaLnBrk="1" hangingPunct="1">
              <a:lnSpc>
                <a:spcPct val="80000"/>
              </a:lnSpc>
            </a:pPr>
            <a:r>
              <a:rPr lang="en-US" altLang="en-US" sz="2500" dirty="0"/>
              <a:t>access matrix is often sparse</a:t>
            </a:r>
          </a:p>
          <a:p>
            <a:pPr eaLnBrk="1" hangingPunct="1">
              <a:lnSpc>
                <a:spcPct val="80000"/>
              </a:lnSpc>
            </a:pPr>
            <a:r>
              <a:rPr lang="en-US" altLang="en-US" sz="2500" dirty="0"/>
              <a:t>can decompose by either row or column</a:t>
            </a:r>
          </a:p>
          <a:p>
            <a:pPr lvl="1" eaLnBrk="1" hangingPunct="1">
              <a:lnSpc>
                <a:spcPct val="80000"/>
              </a:lnSpc>
            </a:pPr>
            <a:r>
              <a:rPr lang="en-US" altLang="en-US" sz="2200" dirty="0"/>
              <a:t>by column </a:t>
            </a:r>
            <a:r>
              <a:rPr lang="en-US" altLang="en-US" sz="2200" dirty="0">
                <a:sym typeface="Wingdings" charset="2"/>
              </a:rPr>
              <a:t> access control lists (</a:t>
            </a:r>
            <a:r>
              <a:rPr lang="en-US" altLang="en-US" sz="2200" dirty="0">
                <a:solidFill>
                  <a:srgbClr val="003399"/>
                </a:solidFill>
                <a:sym typeface="Wingdings" charset="2"/>
              </a:rPr>
              <a:t>ACLs</a:t>
            </a:r>
            <a:r>
              <a:rPr lang="en-US" altLang="en-US" sz="2200" dirty="0">
                <a:sym typeface="Wingdings" charset="2"/>
              </a:rPr>
              <a:t>)</a:t>
            </a:r>
          </a:p>
          <a:p>
            <a:pPr lvl="1" eaLnBrk="1" hangingPunct="1">
              <a:lnSpc>
                <a:spcPct val="80000"/>
              </a:lnSpc>
            </a:pPr>
            <a:r>
              <a:rPr lang="en-US" altLang="en-US" sz="2200" dirty="0">
                <a:sym typeface="Wingdings" charset="2"/>
              </a:rPr>
              <a:t>by row  </a:t>
            </a:r>
            <a:r>
              <a:rPr lang="en-US" altLang="en-US" sz="2200" dirty="0">
                <a:solidFill>
                  <a:srgbClr val="003399"/>
                </a:solidFill>
                <a:sym typeface="Wingdings" charset="2"/>
              </a:rPr>
              <a:t>capability tickets/lists</a:t>
            </a:r>
            <a:endParaRPr lang="en-US" altLang="en-US" sz="2200" dirty="0">
              <a:solidFill>
                <a:srgbClr val="003399"/>
              </a:solidFill>
            </a:endParaRPr>
          </a:p>
        </p:txBody>
      </p:sp>
      <p:sp>
        <p:nvSpPr>
          <p:cNvPr id="245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2439A3B-7810-0B4E-930D-671D7A7C1CE7}"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kumimoji="1" lang="en-GB" altLang="en-US" sz="4000"/>
              <a:t>Example of Access Control Structures</a:t>
            </a:r>
            <a:endParaRPr kumimoji="1" lang="en-US" altLang="en-US" sz="4000"/>
          </a:p>
        </p:txBody>
      </p:sp>
      <p:sp>
        <p:nvSpPr>
          <p:cNvPr id="2662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B97BCBB-9818-7D40-A3ED-7D2D41AB4DCB}"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pic>
        <p:nvPicPr>
          <p:cNvPr id="2662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1125538"/>
            <a:ext cx="5329238"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5364163" y="1454150"/>
            <a:ext cx="3498850" cy="4722813"/>
            <a:chOff x="5364088" y="1453971"/>
            <a:chExt cx="3498441" cy="4722878"/>
          </a:xfrm>
        </p:grpSpPr>
        <p:pic>
          <p:nvPicPr>
            <p:cNvPr id="2662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453971"/>
              <a:ext cx="3498441" cy="449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6"/>
            <p:cNvSpPr txBox="1">
              <a:spLocks noChangeArrowheads="1"/>
            </p:cNvSpPr>
            <p:nvPr/>
          </p:nvSpPr>
          <p:spPr bwMode="auto">
            <a:xfrm>
              <a:off x="5868144" y="5899850"/>
              <a:ext cx="27783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latin typeface="Arial" charset="0"/>
                </a:rPr>
                <a:t>Authorization Table for files of part (a)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277813"/>
            <a:ext cx="8229600" cy="1550987"/>
          </a:xfrm>
        </p:spPr>
        <p:txBody>
          <a:bodyPr/>
          <a:lstStyle/>
          <a:p>
            <a:pPr eaLnBrk="1" hangingPunct="1"/>
            <a:r>
              <a:rPr kumimoji="1" lang="en-GB" altLang="en-US"/>
              <a:t>A General Model for DAC</a:t>
            </a:r>
            <a:endParaRPr kumimoji="1" lang="en-US" altLang="en-US"/>
          </a:p>
        </p:txBody>
      </p:sp>
      <p:sp>
        <p:nvSpPr>
          <p:cNvPr id="286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B3C465A-74F7-0640-BB93-94D2E4012B19}"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
        <p:nvSpPr>
          <p:cNvPr id="28675" name="Rectangle 2"/>
          <p:cNvSpPr>
            <a:spLocks noChangeArrowheads="1"/>
          </p:cNvSpPr>
          <p:nvPr/>
        </p:nvSpPr>
        <p:spPr bwMode="auto">
          <a:xfrm>
            <a:off x="179388" y="5110163"/>
            <a:ext cx="87852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pPr>
            <a:r>
              <a:rPr lang="en-US" altLang="en-US" sz="2000" dirty="0">
                <a:latin typeface="Times New Roman" charset="0"/>
              </a:rPr>
              <a:t>The </a:t>
            </a:r>
            <a:r>
              <a:rPr lang="en-US" altLang="en-US" sz="2000" dirty="0">
                <a:solidFill>
                  <a:srgbClr val="003399"/>
                </a:solidFill>
                <a:latin typeface="Times New Roman" charset="0"/>
              </a:rPr>
              <a:t>protection state</a:t>
            </a:r>
            <a:r>
              <a:rPr lang="en-US" altLang="en-US" sz="2000" dirty="0">
                <a:latin typeface="Times New Roman" charset="0"/>
              </a:rPr>
              <a:t> of a system: the set of information, at a given point in time, that specifies the access rights for each subject with respect to each object.</a:t>
            </a:r>
          </a:p>
          <a:p>
            <a:pPr eaLnBrk="1" hangingPunct="1">
              <a:spcBef>
                <a:spcPct val="0"/>
              </a:spcBef>
            </a:pPr>
            <a:r>
              <a:rPr lang="en-US" altLang="en-US" sz="2000" dirty="0">
                <a:latin typeface="Times New Roman" charset="0"/>
              </a:rPr>
              <a:t>Each entry A[S, X] </a:t>
            </a:r>
            <a:r>
              <a:rPr lang="en-US" altLang="en-US" sz="2000" dirty="0">
                <a:solidFill>
                  <a:srgbClr val="003399"/>
                </a:solidFill>
                <a:latin typeface="Times New Roman" charset="0"/>
              </a:rPr>
              <a:t>specifies</a:t>
            </a:r>
            <a:r>
              <a:rPr lang="en-US" altLang="en-US" sz="2000" dirty="0">
                <a:latin typeface="Times New Roman" charset="0"/>
              </a:rPr>
              <a:t> the access rights of subject S to object X. </a:t>
            </a:r>
          </a:p>
          <a:p>
            <a:pPr eaLnBrk="1" hangingPunct="1">
              <a:spcBef>
                <a:spcPct val="0"/>
              </a:spcBef>
            </a:pPr>
            <a:r>
              <a:rPr lang="en-US" altLang="en-US" sz="2000" dirty="0">
                <a:latin typeface="Times New Roman" charset="0"/>
              </a:rPr>
              <a:t>A request to </a:t>
            </a:r>
            <a:r>
              <a:rPr lang="en-US" altLang="en-US" sz="2000" dirty="0">
                <a:solidFill>
                  <a:srgbClr val="003399"/>
                </a:solidFill>
                <a:latin typeface="Times New Roman" charset="0"/>
              </a:rPr>
              <a:t>modify</a:t>
            </a:r>
            <a:r>
              <a:rPr lang="en-US" altLang="en-US" sz="2000" dirty="0">
                <a:latin typeface="Times New Roman" charset="0"/>
              </a:rPr>
              <a:t> the access matrix is treated as an access to the matrix, with the individual entries in the matrix treated as objects.</a:t>
            </a:r>
          </a:p>
        </p:txBody>
      </p:sp>
      <p:pic>
        <p:nvPicPr>
          <p:cNvPr id="28676" name="Picture 7" descr="f3.pdf"/>
          <p:cNvPicPr>
            <a:picLocks noChangeAspect="1"/>
          </p:cNvPicPr>
          <p:nvPr/>
        </p:nvPicPr>
        <p:blipFill>
          <a:blip r:embed="rId3">
            <a:extLst>
              <a:ext uri="{28A0092B-C50C-407E-A947-70E740481C1C}">
                <a14:useLocalDpi xmlns:a14="http://schemas.microsoft.com/office/drawing/2010/main" val="0"/>
              </a:ext>
            </a:extLst>
          </a:blip>
          <a:srcRect l="7913" t="16850" r="15340" b="30594"/>
          <a:stretch>
            <a:fillRect/>
          </a:stretch>
        </p:blipFill>
        <p:spPr bwMode="auto">
          <a:xfrm>
            <a:off x="323528" y="1412874"/>
            <a:ext cx="7644135" cy="396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2083</TotalTime>
  <Words>7438</Words>
  <Application>Microsoft Macintosh PowerPoint</Application>
  <PresentationFormat>On-screen Show (4:3)</PresentationFormat>
  <Paragraphs>401</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Palatino Linotype (Body)</vt:lpstr>
      <vt:lpstr>Arial</vt:lpstr>
      <vt:lpstr>Calibri</vt:lpstr>
      <vt:lpstr>Symbol</vt:lpstr>
      <vt:lpstr>Times</vt:lpstr>
      <vt:lpstr>Times New Roman</vt:lpstr>
      <vt:lpstr>Wingdings</vt:lpstr>
      <vt:lpstr>Office Theme</vt:lpstr>
      <vt:lpstr>CSCI 475/585 Information Security and Privacy  Fall 2019</vt:lpstr>
      <vt:lpstr>Access Control</vt:lpstr>
      <vt:lpstr>Access Control Principles</vt:lpstr>
      <vt:lpstr>Access Control Elements</vt:lpstr>
      <vt:lpstr>   Access Control Policies</vt:lpstr>
      <vt:lpstr>Access Control Requirements</vt:lpstr>
      <vt:lpstr>Discretionary Access Control (DAC)</vt:lpstr>
      <vt:lpstr>Example of Access Control Structures</vt:lpstr>
      <vt:lpstr>A General Model for DAC</vt:lpstr>
      <vt:lpstr>An Organization of the Access Control Function</vt:lpstr>
      <vt:lpstr>Protection Domain</vt:lpstr>
      <vt:lpstr>UNIX/Linux File Concepts</vt:lpstr>
      <vt:lpstr>UNIX/Linux File Access Control (minimal ACLs)</vt:lpstr>
      <vt:lpstr>UNIX File Access Control (minimal ACLs)</vt:lpstr>
      <vt:lpstr>Warnings (minimal ACLs)</vt:lpstr>
      <vt:lpstr>UNIX/Linux Access Control Lists</vt:lpstr>
      <vt:lpstr>Role-Based Access Control (RBAC)</vt:lpstr>
      <vt:lpstr>Access Control Matrix Representation of RBAC </vt:lpstr>
      <vt:lpstr>A Family of Reference Models for Role-Based Access Control</vt:lpstr>
      <vt:lpstr>Role Hierarchies – RBAC1</vt:lpstr>
      <vt:lpstr>Constraints – RBAC2</vt:lpstr>
      <vt:lpstr>NIST RBAC Model</vt:lpstr>
      <vt:lpstr>NIST RBAC Model</vt:lpstr>
      <vt:lpstr>RBAC For a Bank</vt:lpstr>
      <vt:lpstr>Summary</vt:lpstr>
    </vt:vector>
  </TitlesOfParts>
  <Manager/>
  <Company>Computer Science,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keywords/>
  <dc:description/>
  <cp:lastModifiedBy>Chuan Yue</cp:lastModifiedBy>
  <cp:revision>187</cp:revision>
  <dcterms:created xsi:type="dcterms:W3CDTF">2002-03-28T02:06:54Z</dcterms:created>
  <dcterms:modified xsi:type="dcterms:W3CDTF">2019-08-17T22:59:49Z</dcterms:modified>
  <cp:category/>
</cp:coreProperties>
</file>