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9" r:id="rId3"/>
    <p:sldId id="258" r:id="rId4"/>
    <p:sldId id="261" r:id="rId5"/>
    <p:sldId id="260" r:id="rId6"/>
    <p:sldId id="262" r:id="rId7"/>
    <p:sldId id="263" r:id="rId8"/>
    <p:sldId id="264"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61" autoAdjust="0"/>
    <p:restoredTop sz="94660"/>
  </p:normalViewPr>
  <p:slideViewPr>
    <p:cSldViewPr>
      <p:cViewPr varScale="1">
        <p:scale>
          <a:sx n="67" d="100"/>
          <a:sy n="67" d="100"/>
        </p:scale>
        <p:origin x="-142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2EE64-966F-470B-AA8A-390611B5321B}"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2EE64-966F-470B-AA8A-390611B5321B}"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2EE64-966F-470B-AA8A-390611B5321B}" type="slidenum">
              <a:rPr lang="en-US" smtClean="0"/>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E2EE64-966F-470B-AA8A-390611B5321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2EE64-966F-470B-AA8A-390611B5321B}" type="slidenum">
              <a:rPr lang="en-US" smtClean="0"/>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F1782-F21C-4EE3-853C-EF84C693781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E2EE64-966F-470B-AA8A-390611B5321B}" type="slidenum">
              <a:rPr lang="en-US" smtClean="0"/>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1AF1782-F21C-4EE3-853C-EF84C6937819}" type="datetimeFigureOut">
              <a:rPr lang="en-US" smtClean="0"/>
              <a:pPr/>
              <a:t>3/20/2018</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8E2EE64-966F-470B-AA8A-390611B5321B}"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38200"/>
            <a:ext cx="6629400" cy="1470025"/>
          </a:xfrm>
        </p:spPr>
        <p:txBody>
          <a:bodyPr/>
          <a:lstStyle/>
          <a:p>
            <a:pPr algn="ctr"/>
            <a:r>
              <a:rPr lang="en-US" dirty="0" smtClean="0">
                <a:solidFill>
                  <a:schemeClr val="tx1"/>
                </a:solidFill>
                <a:latin typeface="Cambria" panose="02040503050406030204" pitchFamily="18" charset="0"/>
                <a:cs typeface="Times New Roman" panose="02020603050405020304" pitchFamily="18" charset="0"/>
              </a:rPr>
              <a:t>Smart Garbage Management System</a:t>
            </a:r>
            <a:endParaRPr lang="en-US" dirty="0">
              <a:solidFill>
                <a:schemeClr val="tx1"/>
              </a:solidFill>
              <a:latin typeface="Cambria" panose="02040503050406030204" pitchFamily="18" charset="0"/>
              <a:cs typeface="Times New Roman" panose="02020603050405020304" pitchFamily="18" charset="0"/>
            </a:endParaRPr>
          </a:p>
        </p:txBody>
      </p:sp>
      <p:sp>
        <p:nvSpPr>
          <p:cNvPr id="3" name="Subtitle 2"/>
          <p:cNvSpPr>
            <a:spLocks noGrp="1"/>
          </p:cNvSpPr>
          <p:nvPr>
            <p:ph type="subTitle" idx="1"/>
          </p:nvPr>
        </p:nvSpPr>
        <p:spPr>
          <a:xfrm>
            <a:off x="6858000" y="4495800"/>
            <a:ext cx="2057400" cy="1447800"/>
          </a:xfrm>
        </p:spPr>
        <p:txBody>
          <a:bodyPr numCol="1">
            <a:normAutofit fontScale="92500" lnSpcReduction="10000"/>
          </a:bodyPr>
          <a:lstStyle/>
          <a:p>
            <a:pPr algn="l"/>
            <a:r>
              <a:rPr lang="en-US" sz="1600" b="1" dirty="0" smtClean="0">
                <a:solidFill>
                  <a:schemeClr val="tx1"/>
                </a:solidFill>
                <a:latin typeface="Times New Roman" panose="02020603050405020304" pitchFamily="18" charset="0"/>
                <a:cs typeface="Times New Roman" panose="02020603050405020304" pitchFamily="18" charset="0"/>
              </a:rPr>
              <a:t>Team </a:t>
            </a:r>
            <a:r>
              <a:rPr lang="en-US" sz="1600" b="1" dirty="0" err="1" smtClean="0">
                <a:solidFill>
                  <a:schemeClr val="tx1"/>
                </a:solidFill>
                <a:latin typeface="Times New Roman" panose="02020603050405020304" pitchFamily="18" charset="0"/>
                <a:cs typeface="Times New Roman" panose="02020603050405020304" pitchFamily="18" charset="0"/>
              </a:rPr>
              <a:t>IoCare</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285750" indent="-285750" algn="l">
              <a:buClr>
                <a:schemeClr val="tx1"/>
              </a:buClr>
              <a:buFont typeface="Arial" panose="020B0604020202020204" pitchFamily="34" charset="0"/>
              <a:buChar char="•"/>
            </a:pPr>
            <a:r>
              <a:rPr lang="en-US" sz="1700" dirty="0" smtClean="0">
                <a:solidFill>
                  <a:schemeClr val="tx1"/>
                </a:solidFill>
                <a:latin typeface="Cambria" panose="02040503050406030204" pitchFamily="18" charset="0"/>
                <a:cs typeface="Times New Roman" panose="02020603050405020304" pitchFamily="18" charset="0"/>
              </a:rPr>
              <a:t>Rajendra Khope </a:t>
            </a:r>
          </a:p>
          <a:p>
            <a:pPr marL="285750" indent="-285750" algn="l">
              <a:buClr>
                <a:schemeClr val="tx1"/>
              </a:buClr>
              <a:buFont typeface="Arial" panose="020B0604020202020204" pitchFamily="34" charset="0"/>
              <a:buChar char="•"/>
            </a:pPr>
            <a:r>
              <a:rPr lang="en-US" sz="1700" dirty="0" smtClean="0">
                <a:solidFill>
                  <a:schemeClr val="tx1"/>
                </a:solidFill>
                <a:latin typeface="Cambria" panose="02040503050406030204" pitchFamily="18" charset="0"/>
                <a:cs typeface="Times New Roman" panose="02020603050405020304" pitchFamily="18" charset="0"/>
              </a:rPr>
              <a:t>Sarika </a:t>
            </a:r>
            <a:r>
              <a:rPr lang="en-US" sz="1700" dirty="0">
                <a:solidFill>
                  <a:schemeClr val="tx1"/>
                </a:solidFill>
                <a:latin typeface="Cambria" panose="02040503050406030204" pitchFamily="18" charset="0"/>
                <a:cs typeface="Times New Roman" panose="02020603050405020304" pitchFamily="18" charset="0"/>
              </a:rPr>
              <a:t>K</a:t>
            </a:r>
            <a:r>
              <a:rPr lang="en-US" sz="1700" dirty="0" smtClean="0">
                <a:solidFill>
                  <a:schemeClr val="tx1"/>
                </a:solidFill>
                <a:latin typeface="Cambria" panose="02040503050406030204" pitchFamily="18" charset="0"/>
                <a:cs typeface="Times New Roman" panose="02020603050405020304" pitchFamily="18" charset="0"/>
              </a:rPr>
              <a:t>hope</a:t>
            </a:r>
            <a:endParaRPr lang="en-US" sz="1700" dirty="0">
              <a:solidFill>
                <a:schemeClr val="tx1"/>
              </a:solidFill>
              <a:latin typeface="Cambria" panose="02040503050406030204" pitchFamily="18" charset="0"/>
              <a:cs typeface="Times New Roman" panose="02020603050405020304" pitchFamily="18" charset="0"/>
            </a:endParaRPr>
          </a:p>
          <a:p>
            <a:pPr marL="285750" indent="-285750" algn="l">
              <a:buClr>
                <a:schemeClr val="tx1"/>
              </a:buClr>
              <a:buFont typeface="Arial" panose="020B0604020202020204" pitchFamily="34" charset="0"/>
              <a:buChar char="•"/>
            </a:pPr>
            <a:r>
              <a:rPr lang="en-US" sz="1700" dirty="0" smtClean="0">
                <a:solidFill>
                  <a:schemeClr val="tx1"/>
                </a:solidFill>
                <a:latin typeface="Cambria" panose="02040503050406030204" pitchFamily="18" charset="0"/>
                <a:cs typeface="Times New Roman" panose="02020603050405020304" pitchFamily="18" charset="0"/>
              </a:rPr>
              <a:t>Santosh Pandey</a:t>
            </a:r>
          </a:p>
          <a:p>
            <a:pPr marL="285750" indent="-285750" algn="l">
              <a:buClr>
                <a:schemeClr val="tx1"/>
              </a:buClr>
              <a:buFont typeface="Arial" panose="020B0604020202020204" pitchFamily="34" charset="0"/>
              <a:buChar char="•"/>
            </a:pPr>
            <a:r>
              <a:rPr lang="en-US" sz="1700" dirty="0" smtClean="0">
                <a:solidFill>
                  <a:schemeClr val="tx1"/>
                </a:solidFill>
                <a:latin typeface="Cambria" panose="02040503050406030204" pitchFamily="18" charset="0"/>
                <a:cs typeface="Times New Roman" panose="02020603050405020304" pitchFamily="18" charset="0"/>
              </a:rPr>
              <a:t>Varun Taware</a:t>
            </a:r>
          </a:p>
        </p:txBody>
      </p:sp>
      <p:pic>
        <p:nvPicPr>
          <p:cNvPr id="1028" name="Picture 4" descr="C:\Users\SHIVAM\Downloads\Images\bi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4600" y="228600"/>
            <a:ext cx="2514600" cy="299148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SWM-System.png"/>
          <p:cNvPicPr>
            <a:picLocks noChangeAspect="1"/>
          </p:cNvPicPr>
          <p:nvPr/>
        </p:nvPicPr>
        <p:blipFill>
          <a:blip r:embed="rId3" cstate="print"/>
          <a:stretch>
            <a:fillRect/>
          </a:stretch>
        </p:blipFill>
        <p:spPr>
          <a:xfrm>
            <a:off x="228600" y="3048000"/>
            <a:ext cx="6400800" cy="3616118"/>
          </a:xfrm>
          <a:prstGeom prst="rect">
            <a:avLst/>
          </a:prstGeom>
        </p:spPr>
      </p:pic>
    </p:spTree>
    <p:extLst>
      <p:ext uri="{BB962C8B-B14F-4D97-AF65-F5344CB8AC3E}">
        <p14:creationId xmlns:p14="http://schemas.microsoft.com/office/powerpoint/2010/main" xmlns="" val="10144838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80">
                                          <p:stCondLst>
                                            <p:cond delay="0"/>
                                          </p:stCondLst>
                                        </p:cTn>
                                        <p:tgtEl>
                                          <p:spTgt spid="1028"/>
                                        </p:tgtEl>
                                      </p:cBhvr>
                                    </p:animEffect>
                                    <p:anim calcmode="lin" valueType="num">
                                      <p:cBhvr>
                                        <p:cTn id="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8"/>
                                        </p:tgtEl>
                                      </p:cBhvr>
                                      <p:to x="100000" y="60000"/>
                                    </p:animScale>
                                    <p:animScale>
                                      <p:cBhvr>
                                        <p:cTn id="14" dur="166" decel="50000">
                                          <p:stCondLst>
                                            <p:cond delay="676"/>
                                          </p:stCondLst>
                                        </p:cTn>
                                        <p:tgtEl>
                                          <p:spTgt spid="1028"/>
                                        </p:tgtEl>
                                      </p:cBhvr>
                                      <p:to x="100000" y="100000"/>
                                    </p:animScale>
                                    <p:animScale>
                                      <p:cBhvr>
                                        <p:cTn id="15" dur="26">
                                          <p:stCondLst>
                                            <p:cond delay="1312"/>
                                          </p:stCondLst>
                                        </p:cTn>
                                        <p:tgtEl>
                                          <p:spTgt spid="1028"/>
                                        </p:tgtEl>
                                      </p:cBhvr>
                                      <p:to x="100000" y="80000"/>
                                    </p:animScale>
                                    <p:animScale>
                                      <p:cBhvr>
                                        <p:cTn id="16" dur="166" decel="50000">
                                          <p:stCondLst>
                                            <p:cond delay="1338"/>
                                          </p:stCondLst>
                                        </p:cTn>
                                        <p:tgtEl>
                                          <p:spTgt spid="1028"/>
                                        </p:tgtEl>
                                      </p:cBhvr>
                                      <p:to x="100000" y="100000"/>
                                    </p:animScale>
                                    <p:animScale>
                                      <p:cBhvr>
                                        <p:cTn id="17" dur="26">
                                          <p:stCondLst>
                                            <p:cond delay="1642"/>
                                          </p:stCondLst>
                                        </p:cTn>
                                        <p:tgtEl>
                                          <p:spTgt spid="1028"/>
                                        </p:tgtEl>
                                      </p:cBhvr>
                                      <p:to x="100000" y="90000"/>
                                    </p:animScale>
                                    <p:animScale>
                                      <p:cBhvr>
                                        <p:cTn id="18" dur="166" decel="50000">
                                          <p:stCondLst>
                                            <p:cond delay="1668"/>
                                          </p:stCondLst>
                                        </p:cTn>
                                        <p:tgtEl>
                                          <p:spTgt spid="1028"/>
                                        </p:tgtEl>
                                      </p:cBhvr>
                                      <p:to x="100000" y="100000"/>
                                    </p:animScale>
                                    <p:animScale>
                                      <p:cBhvr>
                                        <p:cTn id="19" dur="26">
                                          <p:stCondLst>
                                            <p:cond delay="1808"/>
                                          </p:stCondLst>
                                        </p:cTn>
                                        <p:tgtEl>
                                          <p:spTgt spid="1028"/>
                                        </p:tgtEl>
                                      </p:cBhvr>
                                      <p:to x="100000" y="95000"/>
                                    </p:animScale>
                                    <p:animScale>
                                      <p:cBhvr>
                                        <p:cTn id="20" dur="166" decel="50000">
                                          <p:stCondLst>
                                            <p:cond delay="1834"/>
                                          </p:stCondLst>
                                        </p:cTn>
                                        <p:tgtEl>
                                          <p:spTgt spid="10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09600"/>
            <a:ext cx="7772400" cy="838200"/>
          </a:xfrm>
        </p:spPr>
        <p:txBody>
          <a:bodyPr>
            <a:normAutofit/>
          </a:bodyPr>
          <a:lstStyle/>
          <a:p>
            <a:pPr algn="ctr"/>
            <a:r>
              <a:rPr lang="en-US" sz="4000" dirty="0" smtClean="0">
                <a:solidFill>
                  <a:schemeClr val="tx1"/>
                </a:solidFill>
                <a:latin typeface="Cambria" panose="02040503050406030204" pitchFamily="18" charset="0"/>
                <a:cs typeface="Times New Roman" panose="02020603050405020304" pitchFamily="18" charset="0"/>
              </a:rPr>
              <a:t>THEME</a:t>
            </a:r>
            <a:endParaRPr lang="en-US" sz="4000" dirty="0">
              <a:solidFill>
                <a:schemeClr val="tx1"/>
              </a:solidFill>
              <a:latin typeface="Cambria" panose="02040503050406030204" pitchFamily="18" charset="0"/>
              <a:cs typeface="Times New Roman" panose="02020603050405020304" pitchFamily="18" charset="0"/>
            </a:endParaRPr>
          </a:p>
        </p:txBody>
      </p:sp>
      <p:sp>
        <p:nvSpPr>
          <p:cNvPr id="7" name="TextBox 6"/>
          <p:cNvSpPr txBox="1"/>
          <p:nvPr/>
        </p:nvSpPr>
        <p:spPr>
          <a:xfrm>
            <a:off x="685800" y="1676400"/>
            <a:ext cx="7696200" cy="2677656"/>
          </a:xfrm>
          <a:prstGeom prst="rect">
            <a:avLst/>
          </a:prstGeom>
          <a:noFill/>
        </p:spPr>
        <p:txBody>
          <a:bodyPr wrap="square" rtlCol="0">
            <a:spAutoFit/>
          </a:bodyPr>
          <a:lstStyle/>
          <a:p>
            <a:r>
              <a:rPr lang="en-US" sz="2400" b="1" dirty="0" smtClean="0">
                <a:latin typeface="Cambria" panose="02040503050406030204" pitchFamily="18" charset="0"/>
                <a:cs typeface="Times New Roman" panose="02020603050405020304" pitchFamily="18" charset="0"/>
              </a:rPr>
              <a:t>IoT – Internet of Things</a:t>
            </a:r>
          </a:p>
          <a:p>
            <a:r>
              <a:rPr lang="en-US" sz="2400" dirty="0">
                <a:latin typeface="Cambria" panose="02040503050406030204" pitchFamily="18" charset="0"/>
                <a:cs typeface="Times New Roman" panose="02020603050405020304" pitchFamily="18" charset="0"/>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p>
        </p:txBody>
      </p:sp>
      <p:pic>
        <p:nvPicPr>
          <p:cNvPr id="3075" name="Picture 3" descr="C:\Users\SHIVAM\AppData\Local\Microsoft\Windows\Temporary Internet Files\Content.IE5\UC70RQGG\mba-em-internet-of-things-2.jpg1[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3962400"/>
            <a:ext cx="4038600" cy="2723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283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1000"/>
                                        <p:tgtEl>
                                          <p:spTgt spid="3075"/>
                                        </p:tgtEl>
                                      </p:cBhvr>
                                    </p:animEffect>
                                    <p:anim calcmode="lin" valueType="num">
                                      <p:cBhvr>
                                        <p:cTn id="20" dur="1000" fill="hold"/>
                                        <p:tgtEl>
                                          <p:spTgt spid="3075"/>
                                        </p:tgtEl>
                                        <p:attrNameLst>
                                          <p:attrName>ppt_x</p:attrName>
                                        </p:attrNameLst>
                                      </p:cBhvr>
                                      <p:tavLst>
                                        <p:tav tm="0">
                                          <p:val>
                                            <p:strVal val="#ppt_x"/>
                                          </p:val>
                                        </p:tav>
                                        <p:tav tm="100000">
                                          <p:val>
                                            <p:strVal val="#ppt_x"/>
                                          </p:val>
                                        </p:tav>
                                      </p:tavLst>
                                    </p:anim>
                                    <p:anim calcmode="lin" valueType="num">
                                      <p:cBhvr>
                                        <p:cTn id="21"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52600"/>
            <a:ext cx="8686800" cy="2286000"/>
          </a:xfrm>
        </p:spPr>
        <p:txBody>
          <a:bodyPr>
            <a:noAutofit/>
          </a:bodyPr>
          <a:lstStyle/>
          <a:p>
            <a:pPr algn="just"/>
            <a:r>
              <a:rPr lang="en-US" sz="2400" dirty="0">
                <a:solidFill>
                  <a:schemeClr val="tx1"/>
                </a:solidFill>
                <a:latin typeface="Cambria" panose="02040503050406030204" pitchFamily="18" charset="0"/>
                <a:cs typeface="Times New Roman" panose="02020603050405020304" pitchFamily="18" charset="0"/>
              </a:rPr>
              <a:t>Garbage Management and Collection in Cities, Town and Villages is a major concern and emerging problem in Smart City paradigm. Also lack of proper resource distribution in the process of Garbage collection is great risk to sanitation, cleanliness and health. </a:t>
            </a:r>
          </a:p>
        </p:txBody>
      </p:sp>
      <p:sp>
        <p:nvSpPr>
          <p:cNvPr id="3" name="Text Placeholder 2"/>
          <p:cNvSpPr>
            <a:spLocks noGrp="1"/>
          </p:cNvSpPr>
          <p:nvPr>
            <p:ph type="body" idx="1"/>
          </p:nvPr>
        </p:nvSpPr>
        <p:spPr>
          <a:xfrm>
            <a:off x="685800" y="609600"/>
            <a:ext cx="7772400" cy="838200"/>
          </a:xfrm>
        </p:spPr>
        <p:txBody>
          <a:bodyPr>
            <a:normAutofit/>
          </a:bodyPr>
          <a:lstStyle/>
          <a:p>
            <a:pPr algn="ctr"/>
            <a:r>
              <a:rPr lang="en-US" sz="4000" dirty="0" smtClean="0">
                <a:solidFill>
                  <a:schemeClr val="tx1"/>
                </a:solidFill>
                <a:latin typeface="Cambria" panose="02040503050406030204" pitchFamily="18" charset="0"/>
                <a:cs typeface="Times New Roman" panose="02020603050405020304" pitchFamily="18" charset="0"/>
              </a:rPr>
              <a:t>PROBLEM STATEMENT</a:t>
            </a:r>
            <a:endParaRPr lang="en-US" sz="4000" dirty="0">
              <a:solidFill>
                <a:schemeClr val="tx1"/>
              </a:solidFill>
              <a:latin typeface="Cambria" panose="02040503050406030204" pitchFamily="18" charset="0"/>
              <a:cs typeface="Times New Roman" panose="02020603050405020304" pitchFamily="18" charset="0"/>
            </a:endParaRPr>
          </a:p>
        </p:txBody>
      </p:sp>
      <p:pic>
        <p:nvPicPr>
          <p:cNvPr id="4100" name="Picture 4" descr="C:\Users\SHIVAM\AppData\Local\Microsoft\Windows\Temporary Internet Files\Content.IE5\KDTOMAZP\410ce577b38a7484dbb58fe8769e6de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4321629"/>
            <a:ext cx="2133600" cy="24601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957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76400"/>
            <a:ext cx="8686800" cy="3810000"/>
          </a:xfrm>
        </p:spPr>
        <p:txBody>
          <a:bodyPr>
            <a:normAutofit/>
          </a:bodyPr>
          <a:lstStyle/>
          <a:p>
            <a:pPr algn="just"/>
            <a:r>
              <a:rPr lang="en-US" sz="2400" dirty="0">
                <a:solidFill>
                  <a:schemeClr val="tx1"/>
                </a:solidFill>
                <a:latin typeface="Cambria" panose="02040503050406030204" pitchFamily="18" charset="0"/>
                <a:cs typeface="Times New Roman" panose="02020603050405020304" pitchFamily="18" charset="0"/>
              </a:rPr>
              <a:t>We propose a smart Wireless Garbage Bin equipped with LoRa RF and IoT technologies to solve this emerging issue in City/Town sanitation sector. Each Garbage Bin will be equipped with level and weight sensor along with GPS position information in case of any mobility. All data will be sent through LoRa/RF communication "Smart Mesh" link to central server where it can be made available through mobile app to Sanitation workers for quick response and effective collection and disposal of garbage. Efficient route calculation for garbage collector van is also proposed for </a:t>
            </a:r>
            <a:r>
              <a:rPr lang="en-US" sz="2400" dirty="0" smtClean="0">
                <a:solidFill>
                  <a:schemeClr val="tx1"/>
                </a:solidFill>
                <a:latin typeface="Cambria" panose="02040503050406030204" pitchFamily="18" charset="0"/>
                <a:cs typeface="Times New Roman" panose="02020603050405020304" pitchFamily="18" charset="0"/>
              </a:rPr>
              <a:t>minimizing </a:t>
            </a:r>
            <a:r>
              <a:rPr lang="en-US" sz="2400" dirty="0">
                <a:solidFill>
                  <a:schemeClr val="tx1"/>
                </a:solidFill>
                <a:latin typeface="Cambria" panose="02040503050406030204" pitchFamily="18" charset="0"/>
                <a:cs typeface="Times New Roman" panose="02020603050405020304" pitchFamily="18" charset="0"/>
              </a:rPr>
              <a:t>the efforts in collection.</a:t>
            </a:r>
          </a:p>
        </p:txBody>
      </p:sp>
      <p:sp>
        <p:nvSpPr>
          <p:cNvPr id="3" name="Text Placeholder 2"/>
          <p:cNvSpPr>
            <a:spLocks noGrp="1"/>
          </p:cNvSpPr>
          <p:nvPr>
            <p:ph type="body" idx="1"/>
          </p:nvPr>
        </p:nvSpPr>
        <p:spPr>
          <a:xfrm>
            <a:off x="685800" y="609600"/>
            <a:ext cx="7772400" cy="838200"/>
          </a:xfrm>
        </p:spPr>
        <p:txBody>
          <a:bodyPr>
            <a:normAutofit/>
          </a:bodyPr>
          <a:lstStyle/>
          <a:p>
            <a:pPr algn="ctr"/>
            <a:r>
              <a:rPr lang="en-US" sz="4000" dirty="0" smtClean="0">
                <a:solidFill>
                  <a:schemeClr val="tx1"/>
                </a:solidFill>
                <a:latin typeface="Cambria" panose="02040503050406030204" pitchFamily="18" charset="0"/>
                <a:cs typeface="Times New Roman" panose="02020603050405020304" pitchFamily="18" charset="0"/>
              </a:rPr>
              <a:t>PROPOSED SOLUTION</a:t>
            </a:r>
            <a:endParaRPr lang="en-US" sz="4000" dirty="0">
              <a:solidFill>
                <a:schemeClr val="tx1"/>
              </a:solidFill>
              <a:latin typeface="Cambria" panose="02040503050406030204" pitchFamily="18" charset="0"/>
              <a:cs typeface="Times New Roman" panose="02020603050405020304" pitchFamily="18" charset="0"/>
            </a:endParaRPr>
          </a:p>
        </p:txBody>
      </p:sp>
      <p:pic>
        <p:nvPicPr>
          <p:cNvPr id="5122" name="Picture 2" descr="C:\Users\SHIVAM\AppData\Local\Microsoft\Windows\Temporary Internet Files\Content.IE5\COLABQJB\problem-solution-tick[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81800" y="5105400"/>
            <a:ext cx="2362200" cy="1752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5184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686800" cy="5562600"/>
          </a:xfrm>
        </p:spPr>
        <p:txBody>
          <a:bodyPr>
            <a:normAutofit fontScale="90000"/>
          </a:bodyPr>
          <a:lstStyle/>
          <a:p>
            <a:pPr algn="l"/>
            <a:r>
              <a:rPr lang="en-US" sz="2800" b="1" dirty="0" smtClean="0">
                <a:solidFill>
                  <a:schemeClr val="tx1"/>
                </a:solidFill>
                <a:latin typeface="Cambria" panose="02040503050406030204" pitchFamily="18" charset="0"/>
                <a:cs typeface="Times New Roman" panose="02020603050405020304" pitchFamily="18" charset="0"/>
              </a:rPr>
              <a:t>1.LoRa</a:t>
            </a:r>
            <a:r>
              <a:rPr lang="en-US" sz="2800" dirty="0" smtClean="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It stands for </a:t>
            </a:r>
            <a:r>
              <a:rPr lang="en-US" sz="2200" b="1" dirty="0" smtClean="0">
                <a:solidFill>
                  <a:schemeClr val="tx1"/>
                </a:solidFill>
                <a:latin typeface="Cambria" panose="02040503050406030204" pitchFamily="18" charset="0"/>
                <a:cs typeface="Times New Roman" panose="02020603050405020304" pitchFamily="18" charset="0"/>
              </a:rPr>
              <a:t>Long Range </a:t>
            </a:r>
            <a:r>
              <a:rPr lang="en-US" sz="2200" dirty="0" smtClean="0">
                <a:solidFill>
                  <a:schemeClr val="tx1"/>
                </a:solidFill>
                <a:latin typeface="Cambria" panose="02040503050406030204" pitchFamily="18" charset="0"/>
                <a:cs typeface="Times New Roman" panose="02020603050405020304" pitchFamily="18" charset="0"/>
              </a:rPr>
              <a:t>and</a:t>
            </a:r>
            <a:r>
              <a:rPr lang="en-US" sz="2200" b="1" dirty="0" smtClean="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it is a technology that uses unlicensed spectrum below 1GHz along with a form of direct sequence spectrum modulation that provides signal detection below the noise level.</a:t>
            </a:r>
            <a:br>
              <a:rPr lang="en-US" sz="2200" dirty="0" smtClean="0">
                <a:solidFill>
                  <a:schemeClr val="tx1"/>
                </a:solidFill>
                <a:latin typeface="Cambria" panose="02040503050406030204" pitchFamily="18" charset="0"/>
                <a:cs typeface="Times New Roman" panose="02020603050405020304" pitchFamily="18" charset="0"/>
              </a:rPr>
            </a:br>
            <a:r>
              <a:rPr lang="en-US" sz="2800" dirty="0">
                <a:solidFill>
                  <a:schemeClr val="tx1"/>
                </a:solidFill>
                <a:latin typeface="Cambria" panose="02040503050406030204" pitchFamily="18" charset="0"/>
                <a:cs typeface="Times New Roman" panose="02020603050405020304" pitchFamily="18" charset="0"/>
              </a:rPr>
              <a:t/>
            </a:r>
            <a:br>
              <a:rPr lang="en-US" sz="2800" dirty="0">
                <a:solidFill>
                  <a:schemeClr val="tx1"/>
                </a:solidFill>
                <a:latin typeface="Cambria" panose="02040503050406030204" pitchFamily="18" charset="0"/>
                <a:cs typeface="Times New Roman" panose="02020603050405020304" pitchFamily="18" charset="0"/>
              </a:rPr>
            </a:br>
            <a:r>
              <a:rPr lang="en-US" sz="2800" b="1" dirty="0" smtClean="0">
                <a:solidFill>
                  <a:schemeClr val="tx1"/>
                </a:solidFill>
                <a:latin typeface="Cambria" panose="02040503050406030204" pitchFamily="18" charset="0"/>
                <a:cs typeface="Times New Roman" panose="02020603050405020304" pitchFamily="18" charset="0"/>
              </a:rPr>
              <a:t>2.Smart Mesh:-  </a:t>
            </a:r>
            <a:r>
              <a:rPr lang="en-US" sz="2200" dirty="0" smtClean="0">
                <a:solidFill>
                  <a:schemeClr val="tx1"/>
                </a:solidFill>
                <a:latin typeface="Cambria" panose="02040503050406030204" pitchFamily="18" charset="0"/>
                <a:cs typeface="Times New Roman" panose="02020603050405020304" pitchFamily="18" charset="0"/>
              </a:rPr>
              <a:t>Smart Mesh </a:t>
            </a:r>
            <a:r>
              <a:rPr lang="en-US" sz="2200" dirty="0">
                <a:solidFill>
                  <a:schemeClr val="tx1"/>
                </a:solidFill>
                <a:latin typeface="Cambria" panose="02040503050406030204" pitchFamily="18" charset="0"/>
                <a:cs typeface="Times New Roman" panose="02020603050405020304" pitchFamily="18" charset="0"/>
              </a:rPr>
              <a:t>Networking is the first Wi-Fi meshing approach that combines high-gain smart antenna arrays, sophisticated RF routing, and centralized management in a single WLAN system. And it extends Smart Wi-Fi technology to create a new class of reliable WLANs that are self-organizing, self-optimizing, and self-healing</a:t>
            </a:r>
            <a:r>
              <a:rPr lang="en-US" sz="2200" dirty="0" smtClean="0">
                <a:solidFill>
                  <a:schemeClr val="tx1"/>
                </a:solidFill>
                <a:latin typeface="Cambria" panose="02040503050406030204" pitchFamily="18" charset="0"/>
                <a:cs typeface="Times New Roman" panose="02020603050405020304" pitchFamily="18" charset="0"/>
              </a:rPr>
              <a:t>.</a:t>
            </a:r>
            <a:br>
              <a:rPr lang="en-US" sz="2200" dirty="0" smtClean="0">
                <a:solidFill>
                  <a:schemeClr val="tx1"/>
                </a:solidFill>
                <a:latin typeface="Cambria" panose="02040503050406030204" pitchFamily="18" charset="0"/>
                <a:cs typeface="Times New Roman" panose="02020603050405020304" pitchFamily="18" charset="0"/>
              </a:rPr>
            </a:br>
            <a:r>
              <a:rPr lang="en-US" sz="2800" dirty="0">
                <a:solidFill>
                  <a:schemeClr val="tx1"/>
                </a:solidFill>
                <a:latin typeface="Cambria" panose="02040503050406030204" pitchFamily="18" charset="0"/>
                <a:cs typeface="Times New Roman" panose="02020603050405020304" pitchFamily="18" charset="0"/>
              </a:rPr>
              <a:t/>
            </a:r>
            <a:br>
              <a:rPr lang="en-US" sz="2800" dirty="0">
                <a:solidFill>
                  <a:schemeClr val="tx1"/>
                </a:solidFill>
                <a:latin typeface="Cambria" panose="02040503050406030204" pitchFamily="18" charset="0"/>
                <a:cs typeface="Times New Roman" panose="02020603050405020304" pitchFamily="18" charset="0"/>
              </a:rPr>
            </a:br>
            <a:r>
              <a:rPr lang="en-US" sz="2800" b="1" dirty="0" smtClean="0">
                <a:solidFill>
                  <a:schemeClr val="tx1"/>
                </a:solidFill>
                <a:latin typeface="Cambria" panose="02040503050406030204" pitchFamily="18" charset="0"/>
                <a:cs typeface="Times New Roman" panose="02020603050405020304" pitchFamily="18" charset="0"/>
              </a:rPr>
              <a:t>3.RF:-  </a:t>
            </a:r>
            <a:r>
              <a:rPr lang="en-US" sz="2200" dirty="0" smtClean="0">
                <a:solidFill>
                  <a:schemeClr val="tx1"/>
                </a:solidFill>
                <a:latin typeface="Cambria" panose="02040503050406030204" pitchFamily="18" charset="0"/>
                <a:cs typeface="Times New Roman" panose="02020603050405020304" pitchFamily="18" charset="0"/>
              </a:rPr>
              <a:t>RF is a Radio Frequency </a:t>
            </a:r>
            <a:r>
              <a:rPr lang="en-US" sz="2200" dirty="0">
                <a:solidFill>
                  <a:schemeClr val="tx1"/>
                </a:solidFill>
                <a:latin typeface="Cambria" panose="02040503050406030204" pitchFamily="18" charset="0"/>
                <a:cs typeface="Times New Roman" panose="02020603050405020304" pitchFamily="18" charset="0"/>
              </a:rPr>
              <a:t>signal </a:t>
            </a:r>
            <a:r>
              <a:rPr lang="en-US" sz="2200" dirty="0" smtClean="0">
                <a:solidFill>
                  <a:schemeClr val="tx1"/>
                </a:solidFill>
                <a:latin typeface="Cambria" panose="02040503050406030204" pitchFamily="18" charset="0"/>
                <a:cs typeface="Times New Roman" panose="02020603050405020304" pitchFamily="18" charset="0"/>
              </a:rPr>
              <a:t>that refers </a:t>
            </a:r>
            <a:r>
              <a:rPr lang="en-US" sz="2200" dirty="0">
                <a:solidFill>
                  <a:schemeClr val="tx1"/>
                </a:solidFill>
                <a:latin typeface="Cambria" panose="02040503050406030204" pitchFamily="18" charset="0"/>
                <a:cs typeface="Times New Roman" panose="02020603050405020304" pitchFamily="18" charset="0"/>
              </a:rPr>
              <a:t>to a wireless electromagnetic signal used as a form of </a:t>
            </a:r>
            <a:r>
              <a:rPr lang="en-US" sz="2200" dirty="0" smtClean="0">
                <a:solidFill>
                  <a:schemeClr val="tx1"/>
                </a:solidFill>
                <a:latin typeface="Cambria" panose="02040503050406030204" pitchFamily="18" charset="0"/>
                <a:cs typeface="Times New Roman" panose="02020603050405020304" pitchFamily="18" charset="0"/>
              </a:rPr>
              <a:t>communication.</a:t>
            </a:r>
            <a:br>
              <a:rPr lang="en-US" sz="2200" dirty="0" smtClean="0">
                <a:solidFill>
                  <a:schemeClr val="tx1"/>
                </a:solidFill>
                <a:latin typeface="Cambria" panose="02040503050406030204" pitchFamily="18" charset="0"/>
                <a:cs typeface="Times New Roman" panose="02020603050405020304" pitchFamily="18" charset="0"/>
              </a:rPr>
            </a:br>
            <a:r>
              <a:rPr lang="en-US" sz="2800" dirty="0" smtClean="0">
                <a:solidFill>
                  <a:schemeClr val="tx1"/>
                </a:solidFill>
                <a:latin typeface="Cambria" panose="02040503050406030204" pitchFamily="18" charset="0"/>
                <a:cs typeface="Times New Roman" panose="02020603050405020304" pitchFamily="18" charset="0"/>
              </a:rPr>
              <a:t/>
            </a:r>
            <a:br>
              <a:rPr lang="en-US" sz="2800" dirty="0" smtClean="0">
                <a:solidFill>
                  <a:schemeClr val="tx1"/>
                </a:solidFill>
                <a:latin typeface="Cambria" panose="02040503050406030204" pitchFamily="18" charset="0"/>
                <a:cs typeface="Times New Roman" panose="02020603050405020304" pitchFamily="18" charset="0"/>
              </a:rPr>
            </a:br>
            <a:r>
              <a:rPr lang="en-US" sz="2800" b="1" dirty="0" smtClean="0">
                <a:solidFill>
                  <a:schemeClr val="tx1"/>
                </a:solidFill>
                <a:latin typeface="Cambria" panose="02040503050406030204" pitchFamily="18" charset="0"/>
                <a:cs typeface="Times New Roman" panose="02020603050405020304" pitchFamily="18" charset="0"/>
              </a:rPr>
              <a:t>4.WiFi</a:t>
            </a:r>
            <a:r>
              <a:rPr lang="en-US" sz="2800" b="1" dirty="0">
                <a:solidFill>
                  <a:schemeClr val="tx1"/>
                </a:solidFill>
                <a:latin typeface="Cambria" panose="02040503050406030204" pitchFamily="18" charset="0"/>
                <a:cs typeface="Times New Roman" panose="02020603050405020304" pitchFamily="18" charset="0"/>
              </a:rPr>
              <a:t>:-  </a:t>
            </a:r>
            <a:r>
              <a:rPr lang="en-US" sz="2200" dirty="0">
                <a:solidFill>
                  <a:schemeClr val="tx1"/>
                </a:solidFill>
                <a:latin typeface="Cambria" panose="02040503050406030204" pitchFamily="18" charset="0"/>
                <a:cs typeface="Times New Roman" panose="02020603050405020304" pitchFamily="18" charset="0"/>
              </a:rPr>
              <a:t>Wi-Fi is the name of a popular wireless networking technology that uses radio waves to provide wireless high-speed Internet and network connections.</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5800" y="381000"/>
            <a:ext cx="7772400" cy="685800"/>
          </a:xfrm>
        </p:spPr>
        <p:txBody>
          <a:bodyPr>
            <a:normAutofit lnSpcReduction="10000"/>
          </a:bodyPr>
          <a:lstStyle/>
          <a:p>
            <a:r>
              <a:rPr lang="en-US" sz="4000" dirty="0" smtClean="0">
                <a:solidFill>
                  <a:schemeClr val="tx1"/>
                </a:solidFill>
                <a:latin typeface="Cambria" panose="02040503050406030204" pitchFamily="18" charset="0"/>
                <a:cs typeface="Times New Roman" panose="02020603050405020304" pitchFamily="18" charset="0"/>
              </a:rPr>
              <a:t>TECHNOLOGIES</a:t>
            </a:r>
            <a:endParaRPr lang="en-US" sz="4000" dirty="0">
              <a:solidFill>
                <a:schemeClr val="tx1"/>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05278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686800" cy="5257800"/>
          </a:xfrm>
        </p:spPr>
        <p:txBody>
          <a:bodyPr>
            <a:noAutofit/>
          </a:bodyPr>
          <a:lstStyle/>
          <a:p>
            <a:pPr algn="l"/>
            <a:r>
              <a:rPr lang="en-US" sz="1700" dirty="0">
                <a:solidFill>
                  <a:schemeClr val="tx1"/>
                </a:solidFill>
                <a:latin typeface="Cambria" panose="02040503050406030204" pitchFamily="18" charset="0"/>
                <a:cs typeface="Times New Roman" panose="02020603050405020304" pitchFamily="18" charset="0"/>
              </a:rPr>
              <a:t>1. </a:t>
            </a:r>
            <a:r>
              <a:rPr lang="en-US" sz="1700" b="1" dirty="0">
                <a:solidFill>
                  <a:schemeClr val="tx1"/>
                </a:solidFill>
                <a:latin typeface="Cambria" panose="02040503050406030204" pitchFamily="18" charset="0"/>
                <a:cs typeface="Times New Roman" panose="02020603050405020304" pitchFamily="18" charset="0"/>
              </a:rPr>
              <a:t>Prevent overflowing </a:t>
            </a:r>
            <a:r>
              <a:rPr lang="en-US" sz="1700" dirty="0">
                <a:solidFill>
                  <a:schemeClr val="tx1"/>
                </a:solidFill>
                <a:latin typeface="Cambria" panose="02040503050406030204" pitchFamily="18" charset="0"/>
                <a:cs typeface="Times New Roman" panose="02020603050405020304" pitchFamily="18" charset="0"/>
              </a:rPr>
              <a:t>of Garbage bins due to real-time status of bins on </a:t>
            </a:r>
            <a:r>
              <a:rPr lang="en-US" sz="1700" dirty="0" smtClean="0">
                <a:solidFill>
                  <a:schemeClr val="tx1"/>
                </a:solidFill>
                <a:latin typeface="Cambria" panose="02040503050406030204" pitchFamily="18" charset="0"/>
                <a:cs typeface="Times New Roman" panose="02020603050405020304" pitchFamily="18" charset="0"/>
              </a:rPr>
              <a:t>centralized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system </a:t>
            </a:r>
            <a:r>
              <a:rPr lang="en-US" sz="1700" dirty="0">
                <a:solidFill>
                  <a:schemeClr val="tx1"/>
                </a:solidFill>
                <a:latin typeface="Cambria" panose="02040503050406030204" pitchFamily="18" charset="0"/>
                <a:cs typeface="Times New Roman" panose="02020603050405020304" pitchFamily="18" charset="0"/>
              </a:rPr>
              <a:t>and mobile </a:t>
            </a:r>
            <a:r>
              <a:rPr lang="en-US" sz="1700" dirty="0" smtClean="0">
                <a:solidFill>
                  <a:schemeClr val="tx1"/>
                </a:solidFill>
                <a:latin typeface="Cambria" panose="02040503050406030204" pitchFamily="18" charset="0"/>
                <a:cs typeface="Times New Roman" panose="02020603050405020304" pitchFamily="18" charset="0"/>
              </a:rPr>
              <a:t>application.</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2</a:t>
            </a:r>
            <a:r>
              <a:rPr lang="en-US" sz="1700" dirty="0">
                <a:solidFill>
                  <a:schemeClr val="tx1"/>
                </a:solidFill>
                <a:latin typeface="Cambria" panose="02040503050406030204" pitchFamily="18" charset="0"/>
                <a:cs typeface="Times New Roman" panose="02020603050405020304" pitchFamily="18" charset="0"/>
              </a:rPr>
              <a:t>. More efficient garbage collection due to availability of empty bins as its </a:t>
            </a:r>
            <a:r>
              <a:rPr lang="en-US" sz="1700" dirty="0" smtClean="0">
                <a:solidFill>
                  <a:schemeClr val="tx1"/>
                </a:solidFill>
                <a:latin typeface="Cambria" panose="02040503050406030204" pitchFamily="18" charset="0"/>
                <a:cs typeface="Times New Roman" panose="02020603050405020304" pitchFamily="18" charset="0"/>
              </a:rPr>
              <a:t>collected </a:t>
            </a:r>
            <a:r>
              <a:rPr lang="en-US" sz="1700" dirty="0">
                <a:solidFill>
                  <a:schemeClr val="tx1"/>
                </a:solidFill>
                <a:latin typeface="Cambria" panose="02040503050406030204" pitchFamily="18" charset="0"/>
                <a:cs typeface="Times New Roman" panose="02020603050405020304" pitchFamily="18" charset="0"/>
              </a:rPr>
              <a:t>in time.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3</a:t>
            </a:r>
            <a:r>
              <a:rPr lang="en-US" sz="1700" dirty="0">
                <a:solidFill>
                  <a:schemeClr val="tx1"/>
                </a:solidFill>
                <a:latin typeface="Cambria" panose="02040503050406030204" pitchFamily="18" charset="0"/>
                <a:cs typeface="Times New Roman" panose="02020603050405020304" pitchFamily="18" charset="0"/>
              </a:rPr>
              <a:t>. Use of </a:t>
            </a:r>
            <a:r>
              <a:rPr lang="en-US" sz="1700" b="1" dirty="0">
                <a:solidFill>
                  <a:schemeClr val="tx1"/>
                </a:solidFill>
                <a:latin typeface="Cambria" panose="02040503050406030204" pitchFamily="18" charset="0"/>
                <a:cs typeface="Times New Roman" panose="02020603050405020304" pitchFamily="18" charset="0"/>
              </a:rPr>
              <a:t>LoRa and smart Mesh RF </a:t>
            </a:r>
            <a:r>
              <a:rPr lang="en-US" sz="1700" dirty="0">
                <a:solidFill>
                  <a:schemeClr val="tx1"/>
                </a:solidFill>
                <a:latin typeface="Cambria" panose="02040503050406030204" pitchFamily="18" charset="0"/>
                <a:cs typeface="Times New Roman" panose="02020603050405020304" pitchFamily="18" charset="0"/>
              </a:rPr>
              <a:t>technology prevent any use of infrastructure such as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b="1" dirty="0" smtClean="0">
                <a:solidFill>
                  <a:schemeClr val="tx1"/>
                </a:solidFill>
                <a:latin typeface="Cambria" panose="02040503050406030204" pitchFamily="18" charset="0"/>
                <a:cs typeface="Times New Roman" panose="02020603050405020304" pitchFamily="18" charset="0"/>
              </a:rPr>
              <a:t>GSM/GPRS </a:t>
            </a:r>
            <a:r>
              <a:rPr lang="en-US" sz="1700" b="1" dirty="0">
                <a:solidFill>
                  <a:schemeClr val="tx1"/>
                </a:solidFill>
                <a:latin typeface="Cambria" panose="02040503050406030204" pitchFamily="18" charset="0"/>
                <a:cs typeface="Times New Roman" panose="02020603050405020304" pitchFamily="18" charset="0"/>
              </a:rPr>
              <a:t>or Wi-Fi.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b="1" dirty="0" smtClean="0">
                <a:solidFill>
                  <a:schemeClr val="tx1"/>
                </a:solidFill>
                <a:latin typeface="Cambria" panose="02040503050406030204" pitchFamily="18" charset="0"/>
                <a:cs typeface="Times New Roman" panose="02020603050405020304" pitchFamily="18" charset="0"/>
              </a:rPr>
              <a:t/>
            </a:r>
            <a:br>
              <a:rPr lang="en-US" sz="1700" b="1" dirty="0" smtClean="0">
                <a:solidFill>
                  <a:schemeClr val="tx1"/>
                </a:solidFill>
                <a:latin typeface="Cambria" panose="02040503050406030204" pitchFamily="18" charset="0"/>
                <a:cs typeface="Times New Roman" panose="02020603050405020304" pitchFamily="18" charset="0"/>
              </a:rPr>
            </a:br>
            <a:r>
              <a:rPr lang="en-US" sz="1700" b="1" dirty="0" smtClean="0">
                <a:solidFill>
                  <a:schemeClr val="tx1"/>
                </a:solidFill>
                <a:latin typeface="Cambria" panose="02040503050406030204" pitchFamily="18" charset="0"/>
                <a:cs typeface="Times New Roman" panose="02020603050405020304" pitchFamily="18" charset="0"/>
              </a:rPr>
              <a:t>4</a:t>
            </a:r>
            <a:r>
              <a:rPr lang="en-US" sz="1700" b="1" dirty="0">
                <a:solidFill>
                  <a:schemeClr val="tx1"/>
                </a:solidFill>
                <a:latin typeface="Cambria" panose="02040503050406030204" pitchFamily="18" charset="0"/>
                <a:cs typeface="Times New Roman" panose="02020603050405020304" pitchFamily="18" charset="0"/>
              </a:rPr>
              <a:t>. Recurring cost reduction </a:t>
            </a:r>
            <a:r>
              <a:rPr lang="en-US" sz="1700" dirty="0">
                <a:solidFill>
                  <a:schemeClr val="tx1"/>
                </a:solidFill>
                <a:latin typeface="Cambria" panose="02040503050406030204" pitchFamily="18" charset="0"/>
                <a:cs typeface="Times New Roman" panose="02020603050405020304" pitchFamily="18" charset="0"/>
              </a:rPr>
              <a:t>as compare to many existing solutions which uses GSM based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approach</a:t>
            </a:r>
            <a:r>
              <a:rPr lang="en-US" sz="1700" dirty="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5</a:t>
            </a:r>
            <a:r>
              <a:rPr lang="en-US" sz="1700" dirty="0">
                <a:solidFill>
                  <a:schemeClr val="tx1"/>
                </a:solidFill>
                <a:latin typeface="Cambria" panose="02040503050406030204" pitchFamily="18" charset="0"/>
                <a:cs typeface="Times New Roman" panose="02020603050405020304" pitchFamily="18" charset="0"/>
              </a:rPr>
              <a:t>.</a:t>
            </a:r>
            <a:r>
              <a:rPr lang="en-US" sz="1700" b="1" dirty="0">
                <a:solidFill>
                  <a:schemeClr val="tx1"/>
                </a:solidFill>
                <a:latin typeface="Cambria" panose="02040503050406030204" pitchFamily="18" charset="0"/>
                <a:cs typeface="Times New Roman" panose="02020603050405020304" pitchFamily="18" charset="0"/>
              </a:rPr>
              <a:t> Shortest </a:t>
            </a:r>
            <a:r>
              <a:rPr lang="en-US" sz="1700" dirty="0">
                <a:solidFill>
                  <a:schemeClr val="tx1"/>
                </a:solidFill>
                <a:latin typeface="Cambria" panose="02040503050406030204" pitchFamily="18" charset="0"/>
                <a:cs typeface="Times New Roman" panose="02020603050405020304" pitchFamily="18" charset="0"/>
              </a:rPr>
              <a:t>garbage collection </a:t>
            </a:r>
            <a:r>
              <a:rPr lang="en-US" sz="1700" b="1" dirty="0">
                <a:solidFill>
                  <a:schemeClr val="tx1"/>
                </a:solidFill>
                <a:latin typeface="Cambria" panose="02040503050406030204" pitchFamily="18" charset="0"/>
                <a:cs typeface="Times New Roman" panose="02020603050405020304" pitchFamily="18" charset="0"/>
              </a:rPr>
              <a:t>route algorithm </a:t>
            </a:r>
            <a:r>
              <a:rPr lang="en-US" sz="1700" dirty="0">
                <a:solidFill>
                  <a:schemeClr val="tx1"/>
                </a:solidFill>
                <a:latin typeface="Cambria" panose="02040503050406030204" pitchFamily="18" charset="0"/>
                <a:cs typeface="Times New Roman" panose="02020603050405020304" pitchFamily="18" charset="0"/>
              </a:rPr>
              <a:t>calculates best possible route for </a:t>
            </a:r>
            <a:r>
              <a:rPr lang="en-US" sz="1700" dirty="0" smtClean="0">
                <a:solidFill>
                  <a:schemeClr val="tx1"/>
                </a:solidFill>
                <a:latin typeface="Cambria" panose="02040503050406030204" pitchFamily="18" charset="0"/>
                <a:cs typeface="Times New Roman" panose="02020603050405020304" pitchFamily="18" charset="0"/>
              </a:rPr>
              <a:t>collection</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a:solidFill>
                  <a:schemeClr val="tx1"/>
                </a:solidFill>
                <a:latin typeface="Cambria" panose="02040503050406030204" pitchFamily="18" charset="0"/>
                <a:cs typeface="Times New Roman" panose="02020603050405020304" pitchFamily="18" charset="0"/>
              </a:rPr>
              <a:t>of garbage bins.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6</a:t>
            </a:r>
            <a:r>
              <a:rPr lang="en-US" sz="1700" dirty="0">
                <a:solidFill>
                  <a:schemeClr val="tx1"/>
                </a:solidFill>
                <a:latin typeface="Cambria" panose="02040503050406030204" pitchFamily="18" charset="0"/>
                <a:cs typeface="Times New Roman" panose="02020603050405020304" pitchFamily="18" charset="0"/>
              </a:rPr>
              <a:t>. Area-wise </a:t>
            </a:r>
            <a:r>
              <a:rPr lang="en-US" sz="1700" b="1" dirty="0">
                <a:solidFill>
                  <a:schemeClr val="tx1"/>
                </a:solidFill>
                <a:latin typeface="Cambria" panose="02040503050406030204" pitchFamily="18" charset="0"/>
                <a:cs typeface="Times New Roman" panose="02020603050405020304" pitchFamily="18" charset="0"/>
              </a:rPr>
              <a:t>SMS/Push messages </a:t>
            </a:r>
            <a:r>
              <a:rPr lang="en-US" sz="1700" dirty="0">
                <a:solidFill>
                  <a:schemeClr val="tx1"/>
                </a:solidFill>
                <a:latin typeface="Cambria" panose="02040503050406030204" pitchFamily="18" charset="0"/>
                <a:cs typeface="Times New Roman" panose="02020603050405020304" pitchFamily="18" charset="0"/>
              </a:rPr>
              <a:t>delivered to Municipal Corporation workers to </a:t>
            </a:r>
            <a:r>
              <a:rPr lang="en-US" sz="1700" b="1" dirty="0" smtClean="0">
                <a:solidFill>
                  <a:schemeClr val="tx1"/>
                </a:solidFill>
                <a:latin typeface="Cambria" panose="02040503050406030204" pitchFamily="18" charset="0"/>
                <a:cs typeface="Times New Roman" panose="02020603050405020304" pitchFamily="18" charset="0"/>
              </a:rPr>
              <a:t>optimize</a:t>
            </a:r>
            <a:br>
              <a:rPr lang="en-US" sz="1700" b="1" dirty="0" smtClean="0">
                <a:solidFill>
                  <a:schemeClr val="tx1"/>
                </a:solidFill>
                <a:latin typeface="Cambria" panose="02040503050406030204" pitchFamily="18" charset="0"/>
                <a:cs typeface="Times New Roman" panose="02020603050405020304" pitchFamily="18" charset="0"/>
              </a:rPr>
            </a:br>
            <a:r>
              <a:rPr lang="en-US" sz="1700" b="1" dirty="0" smtClean="0">
                <a:solidFill>
                  <a:schemeClr val="tx1"/>
                </a:solidFill>
                <a:latin typeface="Cambria" panose="02040503050406030204" pitchFamily="18" charset="0"/>
                <a:cs typeface="Times New Roman" panose="02020603050405020304" pitchFamily="18" charset="0"/>
              </a:rPr>
              <a:t> </a:t>
            </a:r>
            <a:r>
              <a:rPr lang="en-US" sz="1700" b="1" dirty="0" smtClean="0">
                <a:solidFill>
                  <a:schemeClr val="tx1"/>
                </a:solidFill>
                <a:latin typeface="Cambria" panose="02040503050406030204" pitchFamily="18" charset="0"/>
                <a:cs typeface="Times New Roman" panose="02020603050405020304" pitchFamily="18" charset="0"/>
              </a:rPr>
              <a:t>   </a:t>
            </a:r>
            <a:r>
              <a:rPr lang="en-US" sz="1700" b="1" dirty="0" smtClean="0">
                <a:solidFill>
                  <a:schemeClr val="tx1"/>
                </a:solidFill>
                <a:latin typeface="Cambria" panose="02040503050406030204" pitchFamily="18" charset="0"/>
                <a:cs typeface="Times New Roman" panose="02020603050405020304" pitchFamily="18" charset="0"/>
              </a:rPr>
              <a:t> </a:t>
            </a:r>
            <a:r>
              <a:rPr lang="en-US" sz="1700" b="1" dirty="0">
                <a:solidFill>
                  <a:schemeClr val="tx1"/>
                </a:solidFill>
                <a:latin typeface="Cambria" panose="02040503050406030204" pitchFamily="18" charset="0"/>
                <a:cs typeface="Times New Roman" panose="02020603050405020304" pitchFamily="18" charset="0"/>
              </a:rPr>
              <a:t>the manpower </a:t>
            </a:r>
            <a:r>
              <a:rPr lang="en-US" sz="1700" dirty="0">
                <a:solidFill>
                  <a:schemeClr val="tx1"/>
                </a:solidFill>
                <a:latin typeface="Cambria" panose="02040503050406030204" pitchFamily="18" charset="0"/>
                <a:cs typeface="Times New Roman" panose="02020603050405020304" pitchFamily="18" charset="0"/>
              </a:rPr>
              <a:t>and </a:t>
            </a:r>
            <a:r>
              <a:rPr lang="en-US" sz="1700" b="1" dirty="0">
                <a:solidFill>
                  <a:schemeClr val="tx1"/>
                </a:solidFill>
                <a:latin typeface="Cambria" panose="02040503050406030204" pitchFamily="18" charset="0"/>
                <a:cs typeface="Times New Roman" panose="02020603050405020304" pitchFamily="18" charset="0"/>
              </a:rPr>
              <a:t>energy consumption.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7</a:t>
            </a:r>
            <a:r>
              <a:rPr lang="en-US" sz="1700" dirty="0">
                <a:solidFill>
                  <a:schemeClr val="tx1"/>
                </a:solidFill>
                <a:latin typeface="Cambria" panose="02040503050406030204" pitchFamily="18" charset="0"/>
                <a:cs typeface="Times New Roman" panose="02020603050405020304" pitchFamily="18" charset="0"/>
              </a:rPr>
              <a:t>. Garbage Reward program to dispense </a:t>
            </a:r>
            <a:r>
              <a:rPr lang="en-US" sz="1700" b="1" dirty="0">
                <a:solidFill>
                  <a:schemeClr val="tx1"/>
                </a:solidFill>
                <a:latin typeface="Cambria" panose="02040503050406030204" pitchFamily="18" charset="0"/>
                <a:cs typeface="Times New Roman" panose="02020603050405020304" pitchFamily="18" charset="0"/>
              </a:rPr>
              <a:t>reward/offer coupons </a:t>
            </a:r>
            <a:r>
              <a:rPr lang="en-US" sz="1700" dirty="0">
                <a:solidFill>
                  <a:schemeClr val="tx1"/>
                </a:solidFill>
                <a:latin typeface="Cambria" panose="02040503050406030204" pitchFamily="18" charset="0"/>
                <a:cs typeface="Times New Roman" panose="02020603050405020304" pitchFamily="18" charset="0"/>
              </a:rPr>
              <a:t>to local public based on </a:t>
            </a:r>
            <a:r>
              <a:rPr lang="en-US" sz="1700" dirty="0" smtClean="0">
                <a:solidFill>
                  <a:schemeClr val="tx1"/>
                </a:solidFill>
                <a:latin typeface="Cambria" panose="02040503050406030204" pitchFamily="18" charset="0"/>
                <a:cs typeface="Times New Roman" panose="02020603050405020304" pitchFamily="18" charset="0"/>
              </a:rPr>
              <a:t/>
            </a:r>
            <a:br>
              <a:rPr lang="en-US" sz="1700" dirty="0" smtClean="0">
                <a:solidFill>
                  <a:schemeClr val="tx1"/>
                </a:solidFill>
                <a:latin typeface="Cambria" panose="02040503050406030204" pitchFamily="18" charset="0"/>
                <a:cs typeface="Times New Roman" panose="02020603050405020304" pitchFamily="18" charset="0"/>
              </a:rPr>
            </a:b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smtClean="0">
                <a:solidFill>
                  <a:schemeClr val="tx1"/>
                </a:solidFill>
                <a:latin typeface="Cambria" panose="02040503050406030204" pitchFamily="18" charset="0"/>
                <a:cs typeface="Times New Roman" panose="02020603050405020304" pitchFamily="18" charset="0"/>
              </a:rPr>
              <a:t>amount </a:t>
            </a:r>
            <a:r>
              <a:rPr lang="en-US" sz="1700" dirty="0">
                <a:solidFill>
                  <a:schemeClr val="tx1"/>
                </a:solidFill>
                <a:latin typeface="Cambria" panose="02040503050406030204" pitchFamily="18" charset="0"/>
                <a:cs typeface="Times New Roman" panose="02020603050405020304" pitchFamily="18" charset="0"/>
              </a:rPr>
              <a:t>of waste deposited in one </a:t>
            </a:r>
            <a:r>
              <a:rPr lang="en-US" sz="1700" dirty="0" smtClean="0">
                <a:solidFill>
                  <a:schemeClr val="tx1"/>
                </a:solidFill>
                <a:latin typeface="Cambria" panose="02040503050406030204" pitchFamily="18" charset="0"/>
                <a:cs typeface="Times New Roman" panose="02020603050405020304" pitchFamily="18" charset="0"/>
              </a:rPr>
              <a:t>time.</a:t>
            </a:r>
            <a:r>
              <a:rPr lang="en-US" sz="1600" dirty="0" smtClean="0">
                <a:solidFill>
                  <a:schemeClr val="tx1"/>
                </a:solidFill>
                <a:latin typeface="Times New Roman" panose="02020603050405020304" pitchFamily="18" charset="0"/>
                <a:cs typeface="Times New Roman" panose="02020603050405020304" pitchFamily="18" charset="0"/>
              </a:rPr>
              <a:t/>
            </a:r>
            <a:br>
              <a:rPr lang="en-US" sz="1600" dirty="0" smtClean="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5800" y="304800"/>
            <a:ext cx="7772400" cy="838200"/>
          </a:xfrm>
        </p:spPr>
        <p:txBody>
          <a:bodyPr>
            <a:normAutofit/>
          </a:bodyPr>
          <a:lstStyle/>
          <a:p>
            <a:r>
              <a:rPr lang="en-US" sz="4000" dirty="0" smtClean="0">
                <a:solidFill>
                  <a:schemeClr val="tx1"/>
                </a:solidFill>
                <a:latin typeface="Cambria" panose="02040503050406030204" pitchFamily="18" charset="0"/>
                <a:cs typeface="Times New Roman" panose="02020603050405020304" pitchFamily="18" charset="0"/>
              </a:rPr>
              <a:t>BENEFITS</a:t>
            </a:r>
            <a:endParaRPr lang="en-US" sz="4000" dirty="0">
              <a:solidFill>
                <a:schemeClr val="tx1"/>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1941599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304800"/>
            <a:ext cx="7772400" cy="838200"/>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SYSTEM  ARCHITECTURE</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SHIVAM\Downloads\Images\iocare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371600"/>
            <a:ext cx="8686800" cy="518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505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0-#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001000" cy="5562600"/>
          </a:xfrm>
        </p:spPr>
        <p:txBody>
          <a:bodyPr>
            <a:noAutofit/>
          </a:bodyPr>
          <a:lstStyle/>
          <a:p>
            <a:pPr algn="l"/>
            <a:r>
              <a:rPr lang="en-US" sz="2200" dirty="0" smtClean="0">
                <a:solidFill>
                  <a:schemeClr val="tx1"/>
                </a:solidFill>
                <a:latin typeface="Cambria" panose="02040503050406030204" pitchFamily="18" charset="0"/>
                <a:cs typeface="Times New Roman" panose="02020603050405020304" pitchFamily="18" charset="0"/>
              </a:rPr>
              <a:t>1.”Smart Garbage Management System”</a:t>
            </a:r>
            <a:br>
              <a:rPr lang="en-US" sz="2200" dirty="0" smtClean="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-ISSN No.:-2278-0182 , IJERT – Volume-4</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	-3 March, 2015</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2.”Smart Bin Implementation for Smart Cities”</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-ISSN No</a:t>
            </a:r>
            <a:r>
              <a:rPr lang="en-US" sz="2200" dirty="0" smtClean="0">
                <a:solidFill>
                  <a:schemeClr val="tx1"/>
                </a:solidFill>
                <a:latin typeface="Cambria" panose="02040503050406030204" pitchFamily="18" charset="0"/>
                <a:cs typeface="Times New Roman" panose="02020603050405020304" pitchFamily="18" charset="0"/>
              </a:rPr>
              <a:t>.:-2229-5518 </a:t>
            </a: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IJSER </a:t>
            </a: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Volume-6</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-9 September, </a:t>
            </a:r>
            <a:r>
              <a:rPr lang="en-US" sz="2200" dirty="0">
                <a:solidFill>
                  <a:schemeClr val="tx1"/>
                </a:solidFill>
                <a:latin typeface="Cambria" panose="02040503050406030204" pitchFamily="18" charset="0"/>
                <a:cs typeface="Times New Roman" panose="02020603050405020304" pitchFamily="18" charset="0"/>
              </a:rPr>
              <a:t>2015</a:t>
            </a:r>
            <a:br>
              <a:rPr lang="en-US" sz="2200" dirty="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3.”Automated Waste Management”</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-Patent Application Publication – US 2015/0307273AI</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-29 October, 2015</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4.”IOT Based Smart Garbage and Waste Collection Bin”</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-ISSN No</a:t>
            </a:r>
            <a:r>
              <a:rPr lang="en-US" sz="2200" dirty="0" smtClean="0">
                <a:solidFill>
                  <a:schemeClr val="tx1"/>
                </a:solidFill>
                <a:latin typeface="Cambria" panose="02040503050406030204" pitchFamily="18" charset="0"/>
                <a:cs typeface="Times New Roman" panose="02020603050405020304" pitchFamily="18" charset="0"/>
              </a:rPr>
              <a:t>.:-2278-9098 </a:t>
            </a: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IJARECE </a:t>
            </a: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Volume-5</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-5 May, </a:t>
            </a:r>
            <a:r>
              <a:rPr lang="en-US" sz="2200" dirty="0" smtClean="0">
                <a:solidFill>
                  <a:schemeClr val="tx1"/>
                </a:solidFill>
                <a:latin typeface="Cambria" panose="02040503050406030204" pitchFamily="18" charset="0"/>
                <a:cs typeface="Times New Roman" panose="02020603050405020304" pitchFamily="18" charset="0"/>
              </a:rPr>
              <a:t>2016</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5.”Smart Garbage Monitoring System for Waste Management”</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-MATEC Web of Conferences 97, 2016</a:t>
            </a:r>
            <a:r>
              <a:rPr lang="en-US" sz="2200" dirty="0" smtClean="0">
                <a:solidFill>
                  <a:schemeClr val="tx1"/>
                </a:solidFill>
                <a:latin typeface="Cambria" panose="02040503050406030204" pitchFamily="18" charset="0"/>
                <a:cs typeface="Times New Roman" panose="02020603050405020304" pitchFamily="18" charset="0"/>
              </a:rPr>
              <a:t/>
            </a:r>
            <a:br>
              <a:rPr lang="en-US" sz="2200" dirty="0" smtClean="0">
                <a:solidFill>
                  <a:schemeClr val="tx1"/>
                </a:solidFill>
                <a:latin typeface="Cambria" panose="02040503050406030204" pitchFamily="18" charset="0"/>
                <a:cs typeface="Times New Roman" panose="02020603050405020304" pitchFamily="18" charset="0"/>
              </a:rPr>
            </a:br>
            <a:r>
              <a:rPr lang="en-US" sz="2200" dirty="0" smtClean="0">
                <a:solidFill>
                  <a:schemeClr val="tx1"/>
                </a:solidFill>
                <a:latin typeface="Cambria" panose="02040503050406030204" pitchFamily="18" charset="0"/>
                <a:cs typeface="Times New Roman" panose="02020603050405020304" pitchFamily="18" charset="0"/>
              </a:rPr>
              <a:t>6.”</a:t>
            </a:r>
            <a:r>
              <a:rPr lang="en-US" sz="2200" dirty="0" smtClean="0">
                <a:solidFill>
                  <a:schemeClr val="tx1"/>
                </a:solidFill>
                <a:latin typeface="Cambria" panose="02040503050406030204" pitchFamily="18" charset="0"/>
                <a:cs typeface="Times New Roman" panose="02020603050405020304" pitchFamily="18" charset="0"/>
              </a:rPr>
              <a:t>IOT Based Waste Management Using Smart Dustbin”</a:t>
            </a:r>
            <a:r>
              <a:rPr lang="en-US" sz="2200" dirty="0">
                <a:solidFill>
                  <a:schemeClr val="tx1"/>
                </a:solidFill>
                <a:latin typeface="Cambria" panose="02040503050406030204" pitchFamily="18" charset="0"/>
                <a:cs typeface="Times New Roman" panose="02020603050405020304" pitchFamily="18" charset="0"/>
              </a:rPr>
              <a:t/>
            </a:r>
            <a:br>
              <a:rPr lang="en-US" sz="2200" dirty="0">
                <a:solidFill>
                  <a:schemeClr val="tx1"/>
                </a:solidFill>
                <a:latin typeface="Cambria" panose="02040503050406030204" pitchFamily="18" charset="0"/>
                <a:cs typeface="Times New Roman" panose="02020603050405020304" pitchFamily="18" charset="0"/>
              </a:rPr>
            </a:br>
            <a:r>
              <a:rPr lang="en-US" sz="2200" dirty="0">
                <a:solidFill>
                  <a:schemeClr val="tx1"/>
                </a:solidFill>
                <a:latin typeface="Cambria" panose="02040503050406030204" pitchFamily="18" charset="0"/>
                <a:cs typeface="Times New Roman" panose="02020603050405020304" pitchFamily="18" charset="0"/>
              </a:rPr>
              <a:t>	</a:t>
            </a:r>
            <a:r>
              <a:rPr lang="en-US" sz="2200" dirty="0" smtClean="0">
                <a:solidFill>
                  <a:schemeClr val="tx1"/>
                </a:solidFill>
                <a:latin typeface="Cambria" panose="02040503050406030204" pitchFamily="18" charset="0"/>
                <a:cs typeface="Times New Roman" panose="02020603050405020304" pitchFamily="18" charset="0"/>
              </a:rPr>
              <a:t>-Reference </a:t>
            </a:r>
            <a:r>
              <a:rPr lang="en-US" sz="2200" dirty="0">
                <a:solidFill>
                  <a:schemeClr val="tx1"/>
                </a:solidFill>
                <a:latin typeface="Cambria" panose="02040503050406030204" pitchFamily="18" charset="0"/>
                <a:cs typeface="Times New Roman" panose="02020603050405020304" pitchFamily="18" charset="0"/>
              </a:rPr>
              <a:t>No</a:t>
            </a:r>
            <a:r>
              <a:rPr lang="en-US" sz="2200" dirty="0" smtClean="0">
                <a:solidFill>
                  <a:schemeClr val="tx1"/>
                </a:solidFill>
                <a:latin typeface="Cambria" panose="02040503050406030204" pitchFamily="18" charset="0"/>
                <a:cs typeface="Times New Roman" panose="02020603050405020304" pitchFamily="18" charset="0"/>
              </a:rPr>
              <a:t>.:-40S-BE-2142 </a:t>
            </a:r>
            <a:endParaRPr lang="en-US" sz="2200" dirty="0">
              <a:solidFill>
                <a:schemeClr val="tx1"/>
              </a:solidFill>
              <a:latin typeface="Cambria" panose="02040503050406030204" pitchFamily="18" charset="0"/>
              <a:cs typeface="Times New Roman" panose="02020603050405020304" pitchFamily="18" charset="0"/>
            </a:endParaRPr>
          </a:p>
        </p:txBody>
      </p:sp>
      <p:sp>
        <p:nvSpPr>
          <p:cNvPr id="3" name="Text Placeholder 2"/>
          <p:cNvSpPr>
            <a:spLocks noGrp="1"/>
          </p:cNvSpPr>
          <p:nvPr>
            <p:ph type="body" idx="1"/>
          </p:nvPr>
        </p:nvSpPr>
        <p:spPr>
          <a:xfrm>
            <a:off x="685800" y="304800"/>
            <a:ext cx="7772400" cy="685800"/>
          </a:xfrm>
        </p:spPr>
        <p:txBody>
          <a:bodyPr>
            <a:normAutofit lnSpcReduction="10000"/>
          </a:bodyPr>
          <a:lstStyle/>
          <a:p>
            <a:r>
              <a:rPr lang="en-US" sz="4000" dirty="0" smtClean="0">
                <a:solidFill>
                  <a:schemeClr val="tx1"/>
                </a:solidFill>
                <a:latin typeface="Cambria" panose="02040503050406030204" pitchFamily="18" charset="0"/>
                <a:cs typeface="Times New Roman" panose="02020603050405020304" pitchFamily="18" charset="0"/>
              </a:rPr>
              <a:t>REFERENCES</a:t>
            </a:r>
            <a:endParaRPr lang="en-US" sz="4000" dirty="0">
              <a:solidFill>
                <a:schemeClr val="tx1"/>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883138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304800"/>
            <a:ext cx="7772400" cy="838200"/>
          </a:xfrm>
        </p:spPr>
        <p:txBody>
          <a:bodyPr>
            <a:normAutofit/>
          </a:bodyPr>
          <a:lstStyle/>
          <a:p>
            <a:r>
              <a:rPr lang="en-US" sz="4000" dirty="0" smtClean="0">
                <a:solidFill>
                  <a:schemeClr val="tx1"/>
                </a:solidFill>
                <a:latin typeface="Cambria" panose="02040503050406030204" pitchFamily="18" charset="0"/>
                <a:cs typeface="Times New Roman" panose="02020603050405020304" pitchFamily="18" charset="0"/>
              </a:rPr>
              <a:t>CONCLUSION</a:t>
            </a:r>
            <a:endParaRPr lang="en-US" sz="4000" dirty="0">
              <a:solidFill>
                <a:schemeClr val="tx1"/>
              </a:solidFill>
              <a:latin typeface="Cambria" panose="02040503050406030204" pitchFamily="18" charset="0"/>
              <a:cs typeface="Times New Roman" panose="02020603050405020304" pitchFamily="18" charset="0"/>
            </a:endParaRPr>
          </a:p>
        </p:txBody>
      </p:sp>
      <p:pic>
        <p:nvPicPr>
          <p:cNvPr id="2051" name="Picture 3" descr="C:\Users\SHIVAM\Downloads\Images\smart-waste-management3.jp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48200" y="3886201"/>
            <a:ext cx="426720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SHIVAM\Downloads\Images\enevogarbag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3857625"/>
            <a:ext cx="4419600" cy="27717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28600" y="1143000"/>
            <a:ext cx="8686800" cy="2677656"/>
          </a:xfrm>
          <a:prstGeom prst="rect">
            <a:avLst/>
          </a:prstGeom>
        </p:spPr>
        <p:txBody>
          <a:bodyPr wrap="square">
            <a:spAutoFit/>
          </a:bodyPr>
          <a:lstStyle/>
          <a:p>
            <a:r>
              <a:rPr lang="en-US" sz="2400" dirty="0" smtClean="0">
                <a:latin typeface="Cambria" pitchFamily="18" charset="0"/>
              </a:rPr>
              <a:t>Monitoring the fullness of bins through the use of sensors, it is possible to achieve a more efficient system than the current existing. Our idea of “Smart waste management system”, mainly concentrates on Monitoring the waste management, providing a smart technology for waste system, avoiding human intervention, reducing human time and effort and which results in healthy and waste ridden environment. </a:t>
            </a:r>
            <a:endParaRPr lang="en-US" sz="2400" dirty="0">
              <a:latin typeface="Cambria" pitchFamily="18" charset="0"/>
            </a:endParaRPr>
          </a:p>
        </p:txBody>
      </p:sp>
    </p:spTree>
    <p:extLst>
      <p:ext uri="{BB962C8B-B14F-4D97-AF65-F5344CB8AC3E}">
        <p14:creationId xmlns:p14="http://schemas.microsoft.com/office/powerpoint/2010/main" xmlns="" val="55392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Custom 2">
      <a:dk1>
        <a:sysClr val="windowText" lastClr="000000"/>
      </a:dk1>
      <a:lt1>
        <a:sysClr val="window" lastClr="FFFFFF"/>
      </a:lt1>
      <a:dk2>
        <a:srgbClr val="5B6973"/>
      </a:dk2>
      <a:lt2>
        <a:srgbClr val="E7ECED"/>
      </a:lt2>
      <a:accent1>
        <a:srgbClr val="BAE066"/>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371</TotalTime>
  <Words>350</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Smart Garbage Management System</vt:lpstr>
      <vt:lpstr>Slide 2</vt:lpstr>
      <vt:lpstr>Garbage Management and Collection in Cities, Town and Villages is a major concern and emerging problem in Smart City paradigm. Also lack of proper resource distribution in the process of Garbage collection is great risk to sanitation, cleanliness and health. </vt:lpstr>
      <vt:lpstr>We propose a smart Wireless Garbage Bin equipped with LoRa RF and IoT technologies to solve this emerging issue in City/Town sanitation sector. Each Garbage Bin will be equipped with level and weight sensor along with GPS position information in case of any mobility. All data will be sent through LoRa/RF communication "Smart Mesh" link to central server where it can be made available through mobile app to Sanitation workers for quick response and effective collection and disposal of garbage. Efficient route calculation for garbage collector van is also proposed for minimizing the efforts in collection.</vt:lpstr>
      <vt:lpstr>1.LoRa:-  It stands for Long Range and it is a technology that uses unlicensed spectrum below 1GHz along with a form of direct sequence spectrum modulation that provides signal detection below the noise level.  2.Smart Mesh:-  Smart Mesh Networking is the first Wi-Fi meshing approach that combines high-gain smart antenna arrays, sophisticated RF routing, and centralized management in a single WLAN system. And it extends Smart Wi-Fi technology to create a new class of reliable WLANs that are self-organizing, self-optimizing, and self-healing.  3.RF:-  RF is a Radio Frequency signal that refers to a wireless electromagnetic signal used as a form of communication.  4.WiFi:-  Wi-Fi is the name of a popular wireless networking technology that uses radio waves to provide wireless high-speed Internet and network connections.  </vt:lpstr>
      <vt:lpstr>1. Prevent overflowing of Garbage bins due to real-time status of bins on centralized       system and mobile application.  2. More efficient garbage collection due to availability of empty bins as its collected in time.   3. Use of LoRa and smart Mesh RF technology prevent any use of infrastructure such as      GSM/GPRS or Wi-Fi.   4. Recurring cost reduction as compare to many existing solutions which uses GSM based       approach.   5. Shortest garbage collection route algorithm calculates best possible route for collection     of garbage bins.   6. Area-wise SMS/Push messages delivered to Municipal Corporation workers to optimize      the manpower and energy consumption.   7. Garbage Reward program to dispense reward/offer coupons to local public based on       amount of waste deposited in one time.  </vt:lpstr>
      <vt:lpstr>Slide 7</vt:lpstr>
      <vt:lpstr>1.”Smart Garbage Management System”  -ISSN No.:-2278-0182 , IJERT – Volume-4  -3 March, 2015 2.”Smart Bin Implementation for Smart Cities”  -ISSN No.:-2229-5518 , IJSER – Volume-6  -9 September, 2015 3.”Automated Waste Management”  -Patent Application Publication – US 2015/0307273AI  -29 October, 2015 4.”IOT Based Smart Garbage and Waste Collection Bin”  -ISSN No.:-2278-9098 , IJARECE – Volume-5  -5 May, 2016 5.”Smart Garbage Monitoring System for Waste Management”  -MATEC Web of Conferences 97, 2016 6.”IOT Based Waste Management Using Smart Dustbin”  -Reference No.:-40S-BE-2142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Management System</dc:title>
  <dc:creator>SHIVAM</dc:creator>
  <cp:lastModifiedBy>Sarika Khope</cp:lastModifiedBy>
  <cp:revision>46</cp:revision>
  <dcterms:created xsi:type="dcterms:W3CDTF">2018-03-19T16:06:31Z</dcterms:created>
  <dcterms:modified xsi:type="dcterms:W3CDTF">2018-03-20T13:34:40Z</dcterms:modified>
</cp:coreProperties>
</file>