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02" r:id="rId2"/>
    <p:sldId id="325" r:id="rId3"/>
    <p:sldId id="326" r:id="rId4"/>
    <p:sldId id="328" r:id="rId5"/>
    <p:sldId id="330" r:id="rId6"/>
    <p:sldId id="331" r:id="rId7"/>
    <p:sldId id="312" r:id="rId8"/>
    <p:sldId id="342" r:id="rId9"/>
    <p:sldId id="343" r:id="rId10"/>
    <p:sldId id="336" r:id="rId11"/>
    <p:sldId id="337" r:id="rId12"/>
    <p:sldId id="34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bitha Kamath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2A1E"/>
    <a:srgbClr val="E20000"/>
    <a:srgbClr val="CC0000"/>
    <a:srgbClr val="BF3B17"/>
    <a:srgbClr val="C03E16"/>
    <a:srgbClr val="BF2317"/>
    <a:srgbClr val="C11515"/>
    <a:srgbClr val="BF2F17"/>
    <a:srgbClr val="BD1D19"/>
    <a:srgbClr val="BC31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13" autoAdjust="0"/>
    <p:restoredTop sz="86410" autoAdjust="0"/>
  </p:normalViewPr>
  <p:slideViewPr>
    <p:cSldViewPr snapToGrid="0">
      <p:cViewPr varScale="1">
        <p:scale>
          <a:sx n="77" d="100"/>
          <a:sy n="77" d="100"/>
        </p:scale>
        <p:origin x="509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509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sten Lange" userId="80c75f9e-e948-40a6-94e4-2b6090569fc7" providerId="ADAL" clId="{2EFD76E0-95E2-45A0-954F-F99034CBF68D}"/>
    <pc:docChg chg="undo custSel addSld delSld modSld">
      <pc:chgData name="Carsten Lange" userId="80c75f9e-e948-40a6-94e4-2b6090569fc7" providerId="ADAL" clId="{2EFD76E0-95E2-45A0-954F-F99034CBF68D}" dt="2023-08-29T18:06:15.429" v="315" actId="20577"/>
      <pc:docMkLst>
        <pc:docMk/>
      </pc:docMkLst>
      <pc:sldChg chg="modSp mod">
        <pc:chgData name="Carsten Lange" userId="80c75f9e-e948-40a6-94e4-2b6090569fc7" providerId="ADAL" clId="{2EFD76E0-95E2-45A0-954F-F99034CBF68D}" dt="2023-08-28T18:17:52.468" v="189" actId="790"/>
        <pc:sldMkLst>
          <pc:docMk/>
          <pc:sldMk cId="3135001575" sldId="302"/>
        </pc:sldMkLst>
        <pc:spChg chg="mod">
          <ac:chgData name="Carsten Lange" userId="80c75f9e-e948-40a6-94e4-2b6090569fc7" providerId="ADAL" clId="{2EFD76E0-95E2-45A0-954F-F99034CBF68D}" dt="2023-08-28T18:17:52.468" v="189" actId="790"/>
          <ac:spMkLst>
            <pc:docMk/>
            <pc:sldMk cId="3135001575" sldId="302"/>
            <ac:spMk id="3" creationId="{37635CD3-4994-4DCF-AA0C-2B9B0A66D8A3}"/>
          </ac:spMkLst>
        </pc:spChg>
      </pc:sldChg>
      <pc:sldChg chg="del">
        <pc:chgData name="Carsten Lange" userId="80c75f9e-e948-40a6-94e4-2b6090569fc7" providerId="ADAL" clId="{2EFD76E0-95E2-45A0-954F-F99034CBF68D}" dt="2023-08-28T16:58:47.801" v="38" actId="47"/>
        <pc:sldMkLst>
          <pc:docMk/>
          <pc:sldMk cId="0" sldId="315"/>
        </pc:sldMkLst>
      </pc:sldChg>
      <pc:sldChg chg="del">
        <pc:chgData name="Carsten Lange" userId="80c75f9e-e948-40a6-94e4-2b6090569fc7" providerId="ADAL" clId="{2EFD76E0-95E2-45A0-954F-F99034CBF68D}" dt="2023-08-28T17:00:15.446" v="62" actId="47"/>
        <pc:sldMkLst>
          <pc:docMk/>
          <pc:sldMk cId="0" sldId="317"/>
        </pc:sldMkLst>
      </pc:sldChg>
      <pc:sldChg chg="modSp mod">
        <pc:chgData name="Carsten Lange" userId="80c75f9e-e948-40a6-94e4-2b6090569fc7" providerId="ADAL" clId="{2EFD76E0-95E2-45A0-954F-F99034CBF68D}" dt="2023-08-29T18:06:15.429" v="315" actId="20577"/>
        <pc:sldMkLst>
          <pc:docMk/>
          <pc:sldMk cId="3315276639" sldId="325"/>
        </pc:sldMkLst>
        <pc:spChg chg="mod">
          <ac:chgData name="Carsten Lange" userId="80c75f9e-e948-40a6-94e4-2b6090569fc7" providerId="ADAL" clId="{2EFD76E0-95E2-45A0-954F-F99034CBF68D}" dt="2023-08-29T18:06:15.429" v="315" actId="20577"/>
          <ac:spMkLst>
            <pc:docMk/>
            <pc:sldMk cId="3315276639" sldId="325"/>
            <ac:spMk id="2" creationId="{00000000-0000-0000-0000-000000000000}"/>
          </ac:spMkLst>
        </pc:spChg>
      </pc:sldChg>
      <pc:sldChg chg="modSp mod">
        <pc:chgData name="Carsten Lange" userId="80c75f9e-e948-40a6-94e4-2b6090569fc7" providerId="ADAL" clId="{2EFD76E0-95E2-45A0-954F-F99034CBF68D}" dt="2023-08-28T16:53:52.472" v="20" actId="20577"/>
        <pc:sldMkLst>
          <pc:docMk/>
          <pc:sldMk cId="3540308901" sldId="326"/>
        </pc:sldMkLst>
        <pc:spChg chg="mod">
          <ac:chgData name="Carsten Lange" userId="80c75f9e-e948-40a6-94e4-2b6090569fc7" providerId="ADAL" clId="{2EFD76E0-95E2-45A0-954F-F99034CBF68D}" dt="2023-08-28T16:53:52.472" v="20" actId="20577"/>
          <ac:spMkLst>
            <pc:docMk/>
            <pc:sldMk cId="3540308901" sldId="326"/>
            <ac:spMk id="2" creationId="{00000000-0000-0000-0000-000000000000}"/>
          </ac:spMkLst>
        </pc:spChg>
      </pc:sldChg>
      <pc:sldChg chg="add del">
        <pc:chgData name="Carsten Lange" userId="80c75f9e-e948-40a6-94e4-2b6090569fc7" providerId="ADAL" clId="{2EFD76E0-95E2-45A0-954F-F99034CBF68D}" dt="2023-08-28T16:55:24.649" v="23" actId="47"/>
        <pc:sldMkLst>
          <pc:docMk/>
          <pc:sldMk cId="441437055" sldId="327"/>
        </pc:sldMkLst>
      </pc:sldChg>
      <pc:sldChg chg="addSp delSp modSp mod">
        <pc:chgData name="Carsten Lange" userId="80c75f9e-e948-40a6-94e4-2b6090569fc7" providerId="ADAL" clId="{2EFD76E0-95E2-45A0-954F-F99034CBF68D}" dt="2023-08-28T16:56:35.174" v="34" actId="15"/>
        <pc:sldMkLst>
          <pc:docMk/>
          <pc:sldMk cId="1782260325" sldId="328"/>
        </pc:sldMkLst>
        <pc:spChg chg="del">
          <ac:chgData name="Carsten Lange" userId="80c75f9e-e948-40a6-94e4-2b6090569fc7" providerId="ADAL" clId="{2EFD76E0-95E2-45A0-954F-F99034CBF68D}" dt="2023-08-28T16:55:50.200" v="26" actId="478"/>
          <ac:spMkLst>
            <pc:docMk/>
            <pc:sldMk cId="1782260325" sldId="328"/>
            <ac:spMk id="2" creationId="{00000000-0000-0000-0000-000000000000}"/>
          </ac:spMkLst>
        </pc:spChg>
        <pc:spChg chg="mod">
          <ac:chgData name="Carsten Lange" userId="80c75f9e-e948-40a6-94e4-2b6090569fc7" providerId="ADAL" clId="{2EFD76E0-95E2-45A0-954F-F99034CBF68D}" dt="2023-08-28T16:55:58.347" v="28" actId="1076"/>
          <ac:spMkLst>
            <pc:docMk/>
            <pc:sldMk cId="1782260325" sldId="328"/>
            <ac:spMk id="3" creationId="{00000000-0000-0000-0000-000000000000}"/>
          </ac:spMkLst>
        </pc:spChg>
        <pc:spChg chg="mod">
          <ac:chgData name="Carsten Lange" userId="80c75f9e-e948-40a6-94e4-2b6090569fc7" providerId="ADAL" clId="{2EFD76E0-95E2-45A0-954F-F99034CBF68D}" dt="2023-08-28T16:56:35.174" v="34" actId="15"/>
          <ac:spMkLst>
            <pc:docMk/>
            <pc:sldMk cId="1782260325" sldId="328"/>
            <ac:spMk id="4" creationId="{00000000-0000-0000-0000-000000000000}"/>
          </ac:spMkLst>
        </pc:spChg>
        <pc:spChg chg="add del mod">
          <ac:chgData name="Carsten Lange" userId="80c75f9e-e948-40a6-94e4-2b6090569fc7" providerId="ADAL" clId="{2EFD76E0-95E2-45A0-954F-F99034CBF68D}" dt="2023-08-28T16:55:52.864" v="27" actId="478"/>
          <ac:spMkLst>
            <pc:docMk/>
            <pc:sldMk cId="1782260325" sldId="328"/>
            <ac:spMk id="8" creationId="{EEB342D0-6E80-1B03-E969-F448586BCFCF}"/>
          </ac:spMkLst>
        </pc:spChg>
        <pc:picChg chg="mod">
          <ac:chgData name="Carsten Lange" userId="80c75f9e-e948-40a6-94e4-2b6090569fc7" providerId="ADAL" clId="{2EFD76E0-95E2-45A0-954F-F99034CBF68D}" dt="2023-08-28T16:56:02.893" v="29" actId="1076"/>
          <ac:picMkLst>
            <pc:docMk/>
            <pc:sldMk cId="1782260325" sldId="328"/>
            <ac:picMk id="7" creationId="{00000000-0000-0000-0000-000000000000}"/>
          </ac:picMkLst>
        </pc:picChg>
      </pc:sldChg>
      <pc:sldChg chg="del">
        <pc:chgData name="Carsten Lange" userId="80c75f9e-e948-40a6-94e4-2b6090569fc7" providerId="ADAL" clId="{2EFD76E0-95E2-45A0-954F-F99034CBF68D}" dt="2023-08-28T16:56:59.411" v="35" actId="47"/>
        <pc:sldMkLst>
          <pc:docMk/>
          <pc:sldMk cId="947129325" sldId="329"/>
        </pc:sldMkLst>
      </pc:sldChg>
      <pc:sldChg chg="modSp mod">
        <pc:chgData name="Carsten Lange" userId="80c75f9e-e948-40a6-94e4-2b6090569fc7" providerId="ADAL" clId="{2EFD76E0-95E2-45A0-954F-F99034CBF68D}" dt="2023-08-28T18:20:03.109" v="191" actId="207"/>
        <pc:sldMkLst>
          <pc:docMk/>
          <pc:sldMk cId="4063706703" sldId="331"/>
        </pc:sldMkLst>
        <pc:spChg chg="mod">
          <ac:chgData name="Carsten Lange" userId="80c75f9e-e948-40a6-94e4-2b6090569fc7" providerId="ADAL" clId="{2EFD76E0-95E2-45A0-954F-F99034CBF68D}" dt="2023-08-28T18:20:03.109" v="191" actId="207"/>
          <ac:spMkLst>
            <pc:docMk/>
            <pc:sldMk cId="4063706703" sldId="331"/>
            <ac:spMk id="2" creationId="{00000000-0000-0000-0000-000000000000}"/>
          </ac:spMkLst>
        </pc:spChg>
      </pc:sldChg>
      <pc:sldChg chg="modSp mod">
        <pc:chgData name="Carsten Lange" userId="80c75f9e-e948-40a6-94e4-2b6090569fc7" providerId="ADAL" clId="{2EFD76E0-95E2-45A0-954F-F99034CBF68D}" dt="2023-08-28T16:58:06.164" v="37" actId="5793"/>
        <pc:sldMkLst>
          <pc:docMk/>
          <pc:sldMk cId="3133473527" sldId="332"/>
        </pc:sldMkLst>
        <pc:spChg chg="mod">
          <ac:chgData name="Carsten Lange" userId="80c75f9e-e948-40a6-94e4-2b6090569fc7" providerId="ADAL" clId="{2EFD76E0-95E2-45A0-954F-F99034CBF68D}" dt="2023-08-28T16:58:06.164" v="37" actId="5793"/>
          <ac:spMkLst>
            <pc:docMk/>
            <pc:sldMk cId="3133473527" sldId="332"/>
            <ac:spMk id="2" creationId="{00000000-0000-0000-0000-000000000000}"/>
          </ac:spMkLst>
        </pc:spChg>
      </pc:sldChg>
      <pc:sldChg chg="modSp mod">
        <pc:chgData name="Carsten Lange" userId="80c75f9e-e948-40a6-94e4-2b6090569fc7" providerId="ADAL" clId="{2EFD76E0-95E2-45A0-954F-F99034CBF68D}" dt="2023-08-28T16:59:56.830" v="60" actId="21"/>
        <pc:sldMkLst>
          <pc:docMk/>
          <pc:sldMk cId="583962831" sldId="333"/>
        </pc:sldMkLst>
        <pc:spChg chg="mod">
          <ac:chgData name="Carsten Lange" userId="80c75f9e-e948-40a6-94e4-2b6090569fc7" providerId="ADAL" clId="{2EFD76E0-95E2-45A0-954F-F99034CBF68D}" dt="2023-08-28T16:59:56.830" v="60" actId="21"/>
          <ac:spMkLst>
            <pc:docMk/>
            <pc:sldMk cId="583962831" sldId="333"/>
            <ac:spMk id="2" creationId="{00000000-0000-0000-0000-000000000000}"/>
          </ac:spMkLst>
        </pc:spChg>
      </pc:sldChg>
      <pc:sldChg chg="del">
        <pc:chgData name="Carsten Lange" userId="80c75f9e-e948-40a6-94e4-2b6090569fc7" providerId="ADAL" clId="{2EFD76E0-95E2-45A0-954F-F99034CBF68D}" dt="2023-08-28T17:00:04.633" v="61" actId="47"/>
        <pc:sldMkLst>
          <pc:docMk/>
          <pc:sldMk cId="1786549088" sldId="334"/>
        </pc:sldMkLst>
      </pc:sldChg>
      <pc:sldChg chg="del">
        <pc:chgData name="Carsten Lange" userId="80c75f9e-e948-40a6-94e4-2b6090569fc7" providerId="ADAL" clId="{2EFD76E0-95E2-45A0-954F-F99034CBF68D}" dt="2023-08-28T18:41:06.582" v="290" actId="47"/>
        <pc:sldMkLst>
          <pc:docMk/>
          <pc:sldMk cId="1908778064" sldId="339"/>
        </pc:sldMkLst>
      </pc:sldChg>
      <pc:sldChg chg="del">
        <pc:chgData name="Carsten Lange" userId="80c75f9e-e948-40a6-94e4-2b6090569fc7" providerId="ADAL" clId="{2EFD76E0-95E2-45A0-954F-F99034CBF68D}" dt="2023-08-28T18:41:45.499" v="291" actId="47"/>
        <pc:sldMkLst>
          <pc:docMk/>
          <pc:sldMk cId="1097595404" sldId="341"/>
        </pc:sldMkLst>
      </pc:sldChg>
      <pc:sldChg chg="addSp delSp modSp new mod">
        <pc:chgData name="Carsten Lange" userId="80c75f9e-e948-40a6-94e4-2b6090569fc7" providerId="ADAL" clId="{2EFD76E0-95E2-45A0-954F-F99034CBF68D}" dt="2023-08-28T18:14:45.880" v="100" actId="122"/>
        <pc:sldMkLst>
          <pc:docMk/>
          <pc:sldMk cId="3346255088" sldId="342"/>
        </pc:sldMkLst>
        <pc:spChg chg="add del mod">
          <ac:chgData name="Carsten Lange" userId="80c75f9e-e948-40a6-94e4-2b6090569fc7" providerId="ADAL" clId="{2EFD76E0-95E2-45A0-954F-F99034CBF68D}" dt="2023-08-28T18:14:45.880" v="100" actId="122"/>
          <ac:spMkLst>
            <pc:docMk/>
            <pc:sldMk cId="3346255088" sldId="342"/>
            <ac:spMk id="2" creationId="{BCD32D62-C1D7-39F2-1DDF-6F9C752BCB7D}"/>
          </ac:spMkLst>
        </pc:spChg>
        <pc:spChg chg="del">
          <ac:chgData name="Carsten Lange" userId="80c75f9e-e948-40a6-94e4-2b6090569fc7" providerId="ADAL" clId="{2EFD76E0-95E2-45A0-954F-F99034CBF68D}" dt="2023-08-28T18:13:39.583" v="64" actId="478"/>
          <ac:spMkLst>
            <pc:docMk/>
            <pc:sldMk cId="3346255088" sldId="342"/>
            <ac:spMk id="3" creationId="{99529C67-108B-D1B2-E428-85A616254819}"/>
          </ac:spMkLst>
        </pc:spChg>
        <pc:spChg chg="add del">
          <ac:chgData name="Carsten Lange" userId="80c75f9e-e948-40a6-94e4-2b6090569fc7" providerId="ADAL" clId="{2EFD76E0-95E2-45A0-954F-F99034CBF68D}" dt="2023-08-28T18:13:59.768" v="71" actId="478"/>
          <ac:spMkLst>
            <pc:docMk/>
            <pc:sldMk cId="3346255088" sldId="342"/>
            <ac:spMk id="4" creationId="{31951C6F-373B-C3EA-0FD5-4642B821CF5F}"/>
          </ac:spMkLst>
        </pc:spChg>
        <pc:spChg chg="add del">
          <ac:chgData name="Carsten Lange" userId="80c75f9e-e948-40a6-94e4-2b6090569fc7" providerId="ADAL" clId="{2EFD76E0-95E2-45A0-954F-F99034CBF68D}" dt="2023-08-28T18:14:02.651" v="72" actId="478"/>
          <ac:spMkLst>
            <pc:docMk/>
            <pc:sldMk cId="3346255088" sldId="342"/>
            <ac:spMk id="5" creationId="{6CD10FA8-ED56-97B3-0C5E-45D402606E85}"/>
          </ac:spMkLst>
        </pc:spChg>
        <pc:picChg chg="add del mod ord">
          <ac:chgData name="Carsten Lange" userId="80c75f9e-e948-40a6-94e4-2b6090569fc7" providerId="ADAL" clId="{2EFD76E0-95E2-45A0-954F-F99034CBF68D}" dt="2023-08-28T18:13:54.809" v="69" actId="22"/>
          <ac:picMkLst>
            <pc:docMk/>
            <pc:sldMk cId="3346255088" sldId="342"/>
            <ac:picMk id="8" creationId="{378DE196-1AAC-5CE2-35C2-C4C4A3CB4030}"/>
          </ac:picMkLst>
        </pc:picChg>
        <pc:picChg chg="add mod">
          <ac:chgData name="Carsten Lange" userId="80c75f9e-e948-40a6-94e4-2b6090569fc7" providerId="ADAL" clId="{2EFD76E0-95E2-45A0-954F-F99034CBF68D}" dt="2023-08-28T18:14:38.083" v="99" actId="1076"/>
          <ac:picMkLst>
            <pc:docMk/>
            <pc:sldMk cId="3346255088" sldId="342"/>
            <ac:picMk id="10" creationId="{5F26AD24-3D16-4EAD-2B30-3E63960FA8D3}"/>
          </ac:picMkLst>
        </pc:picChg>
      </pc:sldChg>
      <pc:sldChg chg="delSp modSp new mod">
        <pc:chgData name="Carsten Lange" userId="80c75f9e-e948-40a6-94e4-2b6090569fc7" providerId="ADAL" clId="{2EFD76E0-95E2-45A0-954F-F99034CBF68D}" dt="2023-08-28T18:39:52.684" v="289" actId="21"/>
        <pc:sldMkLst>
          <pc:docMk/>
          <pc:sldMk cId="126545722" sldId="343"/>
        </pc:sldMkLst>
        <pc:spChg chg="mod">
          <ac:chgData name="Carsten Lange" userId="80c75f9e-e948-40a6-94e4-2b6090569fc7" providerId="ADAL" clId="{2EFD76E0-95E2-45A0-954F-F99034CBF68D}" dt="2023-08-28T18:23:24.921" v="209" actId="20577"/>
          <ac:spMkLst>
            <pc:docMk/>
            <pc:sldMk cId="126545722" sldId="343"/>
            <ac:spMk id="2" creationId="{BAEE0C04-A2D2-4995-749D-62DDB4AF8D8D}"/>
          </ac:spMkLst>
        </pc:spChg>
        <pc:spChg chg="mod">
          <ac:chgData name="Carsten Lange" userId="80c75f9e-e948-40a6-94e4-2b6090569fc7" providerId="ADAL" clId="{2EFD76E0-95E2-45A0-954F-F99034CBF68D}" dt="2023-08-28T18:39:52.684" v="289" actId="21"/>
          <ac:spMkLst>
            <pc:docMk/>
            <pc:sldMk cId="126545722" sldId="343"/>
            <ac:spMk id="3" creationId="{1995FF6D-1F05-00F0-9DF2-B5472C06F416}"/>
          </ac:spMkLst>
        </pc:spChg>
        <pc:spChg chg="del">
          <ac:chgData name="Carsten Lange" userId="80c75f9e-e948-40a6-94e4-2b6090569fc7" providerId="ADAL" clId="{2EFD76E0-95E2-45A0-954F-F99034CBF68D}" dt="2023-08-28T18:23:31.935" v="210" actId="478"/>
          <ac:spMkLst>
            <pc:docMk/>
            <pc:sldMk cId="126545722" sldId="343"/>
            <ac:spMk id="4" creationId="{13A524D3-30C9-C5B7-DEC7-9B6471282F59}"/>
          </ac:spMkLst>
        </pc:spChg>
        <pc:spChg chg="del">
          <ac:chgData name="Carsten Lange" userId="80c75f9e-e948-40a6-94e4-2b6090569fc7" providerId="ADAL" clId="{2EFD76E0-95E2-45A0-954F-F99034CBF68D}" dt="2023-08-28T18:23:35.715" v="211" actId="478"/>
          <ac:spMkLst>
            <pc:docMk/>
            <pc:sldMk cId="126545722" sldId="343"/>
            <ac:spMk id="5" creationId="{4A256F5E-12F3-1635-DFBE-7127B2564A65}"/>
          </ac:spMkLst>
        </pc:spChg>
      </pc:sldChg>
    </pc:docChg>
  </pc:docChgLst>
  <pc:docChgLst>
    <pc:chgData name="Carsten Lange" userId="80c75f9e-e948-40a6-94e4-2b6090569fc7" providerId="ADAL" clId="{4D5286E4-88DA-4A60-B797-F7AA59B839B1}"/>
    <pc:docChg chg="modSld">
      <pc:chgData name="Carsten Lange" userId="80c75f9e-e948-40a6-94e4-2b6090569fc7" providerId="ADAL" clId="{4D5286E4-88DA-4A60-B797-F7AA59B839B1}" dt="2023-08-28T23:22:38.404" v="58" actId="6549"/>
      <pc:docMkLst>
        <pc:docMk/>
      </pc:docMkLst>
      <pc:sldChg chg="modSp mod">
        <pc:chgData name="Carsten Lange" userId="80c75f9e-e948-40a6-94e4-2b6090569fc7" providerId="ADAL" clId="{4D5286E4-88DA-4A60-B797-F7AA59B839B1}" dt="2023-08-28T23:22:05.288" v="57" actId="1076"/>
        <pc:sldMkLst>
          <pc:docMk/>
          <pc:sldMk cId="1782260325" sldId="328"/>
        </pc:sldMkLst>
        <pc:spChg chg="mod">
          <ac:chgData name="Carsten Lange" userId="80c75f9e-e948-40a6-94e4-2b6090569fc7" providerId="ADAL" clId="{4D5286E4-88DA-4A60-B797-F7AA59B839B1}" dt="2023-08-28T23:21:54.379" v="55" actId="108"/>
          <ac:spMkLst>
            <pc:docMk/>
            <pc:sldMk cId="1782260325" sldId="328"/>
            <ac:spMk id="3" creationId="{00000000-0000-0000-0000-000000000000}"/>
          </ac:spMkLst>
        </pc:spChg>
        <pc:spChg chg="mod">
          <ac:chgData name="Carsten Lange" userId="80c75f9e-e948-40a6-94e4-2b6090569fc7" providerId="ADAL" clId="{4D5286E4-88DA-4A60-B797-F7AA59B839B1}" dt="2023-08-28T23:22:05.288" v="57" actId="1076"/>
          <ac:spMkLst>
            <pc:docMk/>
            <pc:sldMk cId="1782260325" sldId="328"/>
            <ac:spMk id="4" creationId="{00000000-0000-0000-0000-000000000000}"/>
          </ac:spMkLst>
        </pc:spChg>
        <pc:picChg chg="mod">
          <ac:chgData name="Carsten Lange" userId="80c75f9e-e948-40a6-94e4-2b6090569fc7" providerId="ADAL" clId="{4D5286E4-88DA-4A60-B797-F7AA59B839B1}" dt="2023-08-28T23:21:59.722" v="56" actId="14100"/>
          <ac:picMkLst>
            <pc:docMk/>
            <pc:sldMk cId="1782260325" sldId="328"/>
            <ac:picMk id="7" creationId="{00000000-0000-0000-0000-000000000000}"/>
          </ac:picMkLst>
        </pc:picChg>
      </pc:sldChg>
      <pc:sldChg chg="modSp mod">
        <pc:chgData name="Carsten Lange" userId="80c75f9e-e948-40a6-94e4-2b6090569fc7" providerId="ADAL" clId="{4D5286E4-88DA-4A60-B797-F7AA59B839B1}" dt="2023-08-28T23:22:38.404" v="58" actId="6549"/>
        <pc:sldMkLst>
          <pc:docMk/>
          <pc:sldMk cId="3133473527" sldId="332"/>
        </pc:sldMkLst>
        <pc:spChg chg="mod">
          <ac:chgData name="Carsten Lange" userId="80c75f9e-e948-40a6-94e4-2b6090569fc7" providerId="ADAL" clId="{4D5286E4-88DA-4A60-B797-F7AA59B839B1}" dt="2023-08-28T23:22:38.404" v="58" actId="6549"/>
          <ac:spMkLst>
            <pc:docMk/>
            <pc:sldMk cId="3133473527" sldId="332"/>
            <ac:spMk id="4" creationId="{00000000-0000-0000-0000-000000000000}"/>
          </ac:spMkLst>
        </pc:spChg>
      </pc:sldChg>
    </pc:docChg>
  </pc:docChgLst>
  <pc:docChgLst>
    <pc:chgData name="Carsten Lange" userId="80c75f9e-e948-40a6-94e4-2b6090569fc7" providerId="ADAL" clId="{1544F6ED-40D6-4534-9700-0F3F288DD22F}"/>
    <pc:docChg chg="undo custSel addSld delSld modSld">
      <pc:chgData name="Carsten Lange" userId="80c75f9e-e948-40a6-94e4-2b6090569fc7" providerId="ADAL" clId="{1544F6ED-40D6-4534-9700-0F3F288DD22F}" dt="2024-08-27T18:45:35.370" v="689"/>
      <pc:docMkLst>
        <pc:docMk/>
      </pc:docMkLst>
      <pc:sldChg chg="add del">
        <pc:chgData name="Carsten Lange" userId="80c75f9e-e948-40a6-94e4-2b6090569fc7" providerId="ADAL" clId="{1544F6ED-40D6-4534-9700-0F3F288DD22F}" dt="2024-08-27T18:24:10.638" v="7" actId="47"/>
        <pc:sldMkLst>
          <pc:docMk/>
          <pc:sldMk cId="0" sldId="313"/>
        </pc:sldMkLst>
      </pc:sldChg>
      <pc:sldChg chg="del">
        <pc:chgData name="Carsten Lange" userId="80c75f9e-e948-40a6-94e4-2b6090569fc7" providerId="ADAL" clId="{1544F6ED-40D6-4534-9700-0F3F288DD22F}" dt="2024-08-27T18:24:26.784" v="10" actId="47"/>
        <pc:sldMkLst>
          <pc:docMk/>
          <pc:sldMk cId="0" sldId="319"/>
        </pc:sldMkLst>
      </pc:sldChg>
      <pc:sldChg chg="add del">
        <pc:chgData name="Carsten Lange" userId="80c75f9e-e948-40a6-94e4-2b6090569fc7" providerId="ADAL" clId="{1544F6ED-40D6-4534-9700-0F3F288DD22F}" dt="2024-08-27T18:23:18.130" v="3" actId="47"/>
        <pc:sldMkLst>
          <pc:docMk/>
          <pc:sldMk cId="4063706703" sldId="331"/>
        </pc:sldMkLst>
      </pc:sldChg>
      <pc:sldChg chg="add del">
        <pc:chgData name="Carsten Lange" userId="80c75f9e-e948-40a6-94e4-2b6090569fc7" providerId="ADAL" clId="{1544F6ED-40D6-4534-9700-0F3F288DD22F}" dt="2024-08-27T18:23:28.578" v="4" actId="47"/>
        <pc:sldMkLst>
          <pc:docMk/>
          <pc:sldMk cId="3133473527" sldId="332"/>
        </pc:sldMkLst>
      </pc:sldChg>
      <pc:sldChg chg="del">
        <pc:chgData name="Carsten Lange" userId="80c75f9e-e948-40a6-94e4-2b6090569fc7" providerId="ADAL" clId="{1544F6ED-40D6-4534-9700-0F3F288DD22F}" dt="2024-08-27T18:24:17.561" v="8" actId="47"/>
        <pc:sldMkLst>
          <pc:docMk/>
          <pc:sldMk cId="583962831" sldId="333"/>
        </pc:sldMkLst>
      </pc:sldChg>
      <pc:sldChg chg="del">
        <pc:chgData name="Carsten Lange" userId="80c75f9e-e948-40a6-94e4-2b6090569fc7" providerId="ADAL" clId="{1544F6ED-40D6-4534-9700-0F3F288DD22F}" dt="2024-08-27T18:24:19.103" v="9" actId="47"/>
        <pc:sldMkLst>
          <pc:docMk/>
          <pc:sldMk cId="236199630" sldId="335"/>
        </pc:sldMkLst>
      </pc:sldChg>
      <pc:sldChg chg="modSp mod">
        <pc:chgData name="Carsten Lange" userId="80c75f9e-e948-40a6-94e4-2b6090569fc7" providerId="ADAL" clId="{1544F6ED-40D6-4534-9700-0F3F288DD22F}" dt="2024-08-27T18:40:20.835" v="682" actId="20577"/>
        <pc:sldMkLst>
          <pc:docMk/>
          <pc:sldMk cId="399339912" sldId="337"/>
        </pc:sldMkLst>
        <pc:spChg chg="mod">
          <ac:chgData name="Carsten Lange" userId="80c75f9e-e948-40a6-94e4-2b6090569fc7" providerId="ADAL" clId="{1544F6ED-40D6-4534-9700-0F3F288DD22F}" dt="2024-08-27T18:40:20.835" v="682" actId="20577"/>
          <ac:spMkLst>
            <pc:docMk/>
            <pc:sldMk cId="399339912" sldId="337"/>
            <ac:spMk id="2" creationId="{00000000-0000-0000-0000-000000000000}"/>
          </ac:spMkLst>
        </pc:spChg>
        <pc:spChg chg="mod">
          <ac:chgData name="Carsten Lange" userId="80c75f9e-e948-40a6-94e4-2b6090569fc7" providerId="ADAL" clId="{1544F6ED-40D6-4534-9700-0F3F288DD22F}" dt="2024-08-27T18:29:40.481" v="129" actId="20577"/>
          <ac:spMkLst>
            <pc:docMk/>
            <pc:sldMk cId="399339912" sldId="337"/>
            <ac:spMk id="4" creationId="{00000000-0000-0000-0000-000000000000}"/>
          </ac:spMkLst>
        </pc:spChg>
      </pc:sldChg>
      <pc:sldChg chg="del">
        <pc:chgData name="Carsten Lange" userId="80c75f9e-e948-40a6-94e4-2b6090569fc7" providerId="ADAL" clId="{1544F6ED-40D6-4534-9700-0F3F288DD22F}" dt="2024-08-27T18:28:20.690" v="108" actId="47"/>
        <pc:sldMkLst>
          <pc:docMk/>
          <pc:sldMk cId="1389042150" sldId="338"/>
        </pc:sldMkLst>
      </pc:sldChg>
      <pc:sldChg chg="modSp mod">
        <pc:chgData name="Carsten Lange" userId="80c75f9e-e948-40a6-94e4-2b6090569fc7" providerId="ADAL" clId="{1544F6ED-40D6-4534-9700-0F3F288DD22F}" dt="2024-08-27T18:45:35.370" v="689"/>
        <pc:sldMkLst>
          <pc:docMk/>
          <pc:sldMk cId="263863837" sldId="340"/>
        </pc:sldMkLst>
        <pc:spChg chg="mod">
          <ac:chgData name="Carsten Lange" userId="80c75f9e-e948-40a6-94e4-2b6090569fc7" providerId="ADAL" clId="{1544F6ED-40D6-4534-9700-0F3F288DD22F}" dt="2024-08-27T18:45:35.370" v="689"/>
          <ac:spMkLst>
            <pc:docMk/>
            <pc:sldMk cId="263863837" sldId="340"/>
            <ac:spMk id="2" creationId="{00000000-0000-0000-0000-000000000000}"/>
          </ac:spMkLst>
        </pc:spChg>
        <pc:spChg chg="mod">
          <ac:chgData name="Carsten Lange" userId="80c75f9e-e948-40a6-94e4-2b6090569fc7" providerId="ADAL" clId="{1544F6ED-40D6-4534-9700-0F3F288DD22F}" dt="2024-08-27T18:31:40.925" v="153" actId="20577"/>
          <ac:spMkLst>
            <pc:docMk/>
            <pc:sldMk cId="263863837" sldId="340"/>
            <ac:spMk id="4" creationId="{00000000-0000-0000-0000-000000000000}"/>
          </ac:spMkLst>
        </pc:spChg>
      </pc:sldChg>
      <pc:sldChg chg="addSp modSp mod">
        <pc:chgData name="Carsten Lange" userId="80c75f9e-e948-40a6-94e4-2b6090569fc7" providerId="ADAL" clId="{1544F6ED-40D6-4534-9700-0F3F288DD22F}" dt="2024-08-27T18:26:59.670" v="107" actId="1076"/>
        <pc:sldMkLst>
          <pc:docMk/>
          <pc:sldMk cId="3346255088" sldId="342"/>
        </pc:sldMkLst>
        <pc:spChg chg="add mod">
          <ac:chgData name="Carsten Lange" userId="80c75f9e-e948-40a6-94e4-2b6090569fc7" providerId="ADAL" clId="{1544F6ED-40D6-4534-9700-0F3F288DD22F}" dt="2024-08-27T18:26:59.670" v="107" actId="1076"/>
          <ac:spMkLst>
            <pc:docMk/>
            <pc:sldMk cId="3346255088" sldId="342"/>
            <ac:spMk id="3" creationId="{7B700595-67B1-F21B-1F2E-74331B6E73C0}"/>
          </ac:spMkLst>
        </pc:spChg>
        <pc:picChg chg="mod">
          <ac:chgData name="Carsten Lange" userId="80c75f9e-e948-40a6-94e4-2b6090569fc7" providerId="ADAL" clId="{1544F6ED-40D6-4534-9700-0F3F288DD22F}" dt="2024-08-27T18:25:20.075" v="11" actId="1076"/>
          <ac:picMkLst>
            <pc:docMk/>
            <pc:sldMk cId="3346255088" sldId="342"/>
            <ac:picMk id="10" creationId="{5F26AD24-3D16-4EAD-2B30-3E63960FA8D3}"/>
          </ac:picMkLst>
        </pc:picChg>
      </pc:sldChg>
      <pc:sldChg chg="modSp mod">
        <pc:chgData name="Carsten Lange" userId="80c75f9e-e948-40a6-94e4-2b6090569fc7" providerId="ADAL" clId="{1544F6ED-40D6-4534-9700-0F3F288DD22F}" dt="2024-08-27T18:44:17.495" v="684" actId="20577"/>
        <pc:sldMkLst>
          <pc:docMk/>
          <pc:sldMk cId="126545722" sldId="343"/>
        </pc:sldMkLst>
        <pc:spChg chg="mod">
          <ac:chgData name="Carsten Lange" userId="80c75f9e-e948-40a6-94e4-2b6090569fc7" providerId="ADAL" clId="{1544F6ED-40D6-4534-9700-0F3F288DD22F}" dt="2024-08-27T18:44:17.495" v="684" actId="20577"/>
          <ac:spMkLst>
            <pc:docMk/>
            <pc:sldMk cId="126545722" sldId="343"/>
            <ac:spMk id="3" creationId="{1995FF6D-1F05-00F0-9DF2-B5472C06F41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D4D6AC-7EC9-46DC-9BF9-22D63BF27C8D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83C1DF-5E15-4B5F-BDE0-920118E0A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947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83C1DF-5E15-4B5F-BDE0-920118E0A9B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7417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1A374610-8069-47AC-808E-EBD83954FB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09036D-1087-49CC-9E7C-6C2C80CF45F0}" type="slidenum">
              <a:rPr lang="de-DE" altLang="en-US" smtClean="0"/>
              <a:pPr>
                <a:spcBef>
                  <a:spcPct val="0"/>
                </a:spcBef>
              </a:pPr>
              <a:t>7</a:t>
            </a:fld>
            <a:endParaRPr lang="de-DE" altLang="en-US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C249E4FD-5D3A-42BC-80F0-C4F9F4F1EE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48571F7B-AE16-436C-8429-48D2D73FC6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986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8200" y="2534652"/>
            <a:ext cx="5386137" cy="1186447"/>
          </a:xfrm>
        </p:spPr>
        <p:txBody>
          <a:bodyPr anchor="b" anchorCtr="0">
            <a:noAutofit/>
          </a:bodyPr>
          <a:lstStyle>
            <a:lvl1pPr algn="l">
              <a:defRPr sz="3200"/>
            </a:lvl1pPr>
          </a:lstStyle>
          <a:p>
            <a:r>
              <a:rPr lang="en-US" dirty="0"/>
              <a:t>Introductory Econometrics: </a:t>
            </a:r>
            <a:br>
              <a:rPr lang="en-US" dirty="0"/>
            </a:br>
            <a:r>
              <a:rPr lang="en-US" dirty="0"/>
              <a:t>A Modern Approach (7e)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8200" y="3962399"/>
            <a:ext cx="5386137" cy="737937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Jeffrey M. Wooldridge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8BCEB295-3DBE-4E18-9984-C682BCE85A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864" y="750317"/>
            <a:ext cx="4174869" cy="521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321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59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993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0080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40079"/>
            <a:ext cx="6172200" cy="53035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838227"/>
            <a:ext cx="3932237" cy="41053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895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0080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640080"/>
            <a:ext cx="6172200" cy="522890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838227"/>
            <a:ext cx="3932237" cy="403076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9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270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2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40079"/>
            <a:ext cx="2628900" cy="53035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0079"/>
            <a:ext cx="7734300" cy="53035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7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1D7286AD-3518-45AD-A265-C5B63D7EDA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203267" y="6489701"/>
            <a:ext cx="2844800" cy="365125"/>
          </a:xfrm>
        </p:spPr>
        <p:txBody>
          <a:bodyPr/>
          <a:lstStyle>
            <a:lvl1pPr algn="r">
              <a:defRPr sz="1200" b="1" i="0">
                <a:solidFill>
                  <a:srgbClr val="20358D"/>
                </a:solidFill>
                <a:latin typeface="Tahoma"/>
                <a:cs typeface="Tahoma"/>
              </a:defRPr>
            </a:lvl1pPr>
          </a:lstStyle>
          <a:p>
            <a:pPr>
              <a:defRPr/>
            </a:pPr>
            <a:fld id="{392FB42B-5611-4727-B682-AF4EEFA85E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09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4pPr>
              <a:defRPr sz="20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AC125E96-6450-45F8-9FC4-F2AC5FCB8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270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79282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CE4B1402-C760-4065-AEC8-6C7C03490FCA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200" y="1468191"/>
            <a:ext cx="10515600" cy="374173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875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838200" y="1463040"/>
            <a:ext cx="5181600" cy="4572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Content Placeholder 1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6172200" y="1463040"/>
            <a:ext cx="5181600" cy="4572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Content Placeholder 2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13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838200" y="1456029"/>
            <a:ext cx="10515600" cy="131625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Content Placeholder 1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838200" y="2995499"/>
            <a:ext cx="10515600" cy="142009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Content Placeholder 2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9FF95CBC-B56A-442D-BB6F-B0C2C54B38A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4551998"/>
            <a:ext cx="10515600" cy="142009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Content Placeholder 3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74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72493"/>
            <a:ext cx="5035826" cy="20535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3919839"/>
            <a:ext cx="5035826" cy="20535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EA97922-68D1-4A28-85F3-CE1C535B35D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317976" y="1472492"/>
            <a:ext cx="5035826" cy="20535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3CC27E8A-B85C-4DA8-8400-C5DD9CDACDE3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317976" y="3919839"/>
            <a:ext cx="5035826" cy="20535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i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838200" y="1471019"/>
            <a:ext cx="5035826" cy="13162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838200" y="2995499"/>
            <a:ext cx="5035826" cy="1420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9FF95CBC-B56A-442D-BB6F-B0C2C54B38A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4551998"/>
            <a:ext cx="5035826" cy="14200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EA97922-68D1-4A28-85F3-CE1C535B35D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317976" y="1471019"/>
            <a:ext cx="5035826" cy="13162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3CC27E8A-B85C-4DA8-8400-C5DD9CDACDE3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317976" y="2995499"/>
            <a:ext cx="5035826" cy="1420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521CB01A-58A0-425F-A930-A35E44F5363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17976" y="4551998"/>
            <a:ext cx="5035826" cy="14200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46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Ni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838200" y="1488570"/>
            <a:ext cx="3187148" cy="13162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838200" y="2995499"/>
            <a:ext cx="3187148" cy="1420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9FF95CBC-B56A-442D-BB6F-B0C2C54B38A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4551998"/>
            <a:ext cx="3187148" cy="14200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D12FFE69-8A81-407D-A4B6-C6F651E0EBB1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502426" y="1488570"/>
            <a:ext cx="3187148" cy="13162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939EBEFC-74FB-4864-A9C1-7F4A6C438D42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502426" y="2995499"/>
            <a:ext cx="3187148" cy="1420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09799651-BA94-4F79-8B8B-22BE40E35BE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502426" y="4551998"/>
            <a:ext cx="3187148" cy="14200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Content Placeholder 7">
            <a:extLst>
              <a:ext uri="{FF2B5EF4-FFF2-40B4-BE49-F238E27FC236}">
                <a16:creationId xmlns:a16="http://schemas.microsoft.com/office/drawing/2014/main" id="{03C49D1E-4578-469C-B11F-063464DCCEEA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8166652" y="1482774"/>
            <a:ext cx="3187148" cy="13162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Content Placeholder 8">
            <a:extLst>
              <a:ext uri="{FF2B5EF4-FFF2-40B4-BE49-F238E27FC236}">
                <a16:creationId xmlns:a16="http://schemas.microsoft.com/office/drawing/2014/main" id="{F291FBCD-33AA-48C9-81C6-4C086525CBD8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8166652" y="2995499"/>
            <a:ext cx="3187148" cy="1420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8389CB71-4AEB-432E-8E45-D9B850C56B7C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166652" y="4551998"/>
            <a:ext cx="3187148" cy="14200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80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270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463040"/>
            <a:ext cx="5157787" cy="73988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298811"/>
            <a:ext cx="5157787" cy="3657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63040"/>
            <a:ext cx="5183188" cy="73988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298811"/>
            <a:ext cx="5183188" cy="365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726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NUL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1" y="1"/>
            <a:ext cx="12191996" cy="464388"/>
          </a:xfrm>
          <a:prstGeom prst="rect">
            <a:avLst/>
          </a:prstGeom>
          <a:solidFill>
            <a:schemeClr val="accent5">
              <a:lumMod val="50000"/>
              <a:alpha val="7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270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63040"/>
            <a:ext cx="10515600" cy="457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6310" y="6448508"/>
            <a:ext cx="627490" cy="272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4388"/>
            <a:ext cx="12226355" cy="111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 userDrawn="1"/>
        </p:nvSpPr>
        <p:spPr>
          <a:xfrm>
            <a:off x="5825067" y="48578"/>
            <a:ext cx="55287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Introductory Econometrics: A Modern Approach (7e)</a:t>
            </a:r>
          </a:p>
        </p:txBody>
      </p:sp>
      <p:sp>
        <p:nvSpPr>
          <p:cNvPr id="13" name="Rectangle 12"/>
          <p:cNvSpPr/>
          <p:nvPr userDrawn="1"/>
        </p:nvSpPr>
        <p:spPr>
          <a:xfrm flipV="1">
            <a:off x="0" y="6175652"/>
            <a:ext cx="12191997" cy="7965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C82396-7D4C-49BF-B272-BD0905747F2E}"/>
              </a:ext>
            </a:extLst>
          </p:cNvPr>
          <p:cNvSpPr/>
          <p:nvPr userDrawn="1"/>
        </p:nvSpPr>
        <p:spPr>
          <a:xfrm flipV="1">
            <a:off x="0" y="6248400"/>
            <a:ext cx="12191997" cy="14521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07025C6-6755-4909-8B8F-839B8083CEDE}"/>
              </a:ext>
            </a:extLst>
          </p:cNvPr>
          <p:cNvSpPr txBox="1">
            <a:spLocks/>
          </p:cNvSpPr>
          <p:nvPr userDrawn="1"/>
        </p:nvSpPr>
        <p:spPr>
          <a:xfrm>
            <a:off x="838201" y="6448425"/>
            <a:ext cx="9508958" cy="409575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63550" indent="-238125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8975" indent="-225425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5425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9825" indent="-225425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000000"/>
                </a:solidFill>
                <a:cs typeface="Arial" panose="020B0604020202020204" pitchFamily="34" charset="0"/>
              </a:rPr>
              <a:t>© 2020  Cengage. 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  <a:endParaRPr 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91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52" r:id="rId4"/>
    <p:sldLayoutId id="2147483660" r:id="rId5"/>
    <p:sldLayoutId id="2147483662" r:id="rId6"/>
    <p:sldLayoutId id="2147483661" r:id="rId7"/>
    <p:sldLayoutId id="2147483663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5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8125" algn="l" defTabSz="914400" rtl="0" eaLnBrk="1" latinLnBrk="0" hangingPunct="1">
        <a:lnSpc>
          <a:spcPct val="90000"/>
        </a:lnSpc>
        <a:spcBef>
          <a:spcPts val="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88975" indent="-225425" algn="l" defTabSz="914400" rtl="0" eaLnBrk="1" latinLnBrk="0" hangingPunct="1">
        <a:lnSpc>
          <a:spcPct val="90000"/>
        </a:lnSpc>
        <a:spcBef>
          <a:spcPts val="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5425" algn="l" defTabSz="914400" rtl="0" eaLnBrk="1" latinLnBrk="0" hangingPunct="1">
        <a:lnSpc>
          <a:spcPct val="9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39825" indent="-225425" algn="l" defTabSz="914400" rtl="0" eaLnBrk="1" latinLnBrk="0" hangingPunct="1">
        <a:lnSpc>
          <a:spcPct val="9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49EBC64-41CB-41B8-B6DF-9B1367312BD4}" type="slidenum">
              <a:rPr lang="en-US" noProof="0" smtClean="0"/>
              <a:pPr lvl="0"/>
              <a:t>1</a:t>
            </a:fld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635CD3-4994-4DCF-AA0C-2B9B0A66D8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de-DE" altLang="en-US" sz="2600" dirty="0"/>
              <a:t>The Nature of Econometrics and </a:t>
            </a:r>
            <a:r>
              <a:rPr lang="de-DE" altLang="en-US" sz="2600" dirty="0" err="1"/>
              <a:t>Economic</a:t>
            </a:r>
            <a:r>
              <a:rPr lang="de-DE" altLang="en-US" sz="2600" dirty="0"/>
              <a:t> Data</a:t>
            </a:r>
          </a:p>
          <a:p>
            <a:br>
              <a:rPr lang="de-DE" sz="2000" dirty="0"/>
            </a:br>
            <a:br>
              <a:rPr lang="de-DE" sz="2000" dirty="0"/>
            </a:br>
            <a:r>
              <a:rPr lang="en-US" sz="1600" dirty="0"/>
              <a:t>Amended</a:t>
            </a:r>
            <a:r>
              <a:rPr lang="de-DE" sz="1600" dirty="0"/>
              <a:t> and </a:t>
            </a:r>
            <a:r>
              <a:rPr lang="en-US" sz="1600" dirty="0"/>
              <a:t>modified</a:t>
            </a:r>
            <a:r>
              <a:rPr lang="de-DE" sz="1600" dirty="0"/>
              <a:t> </a:t>
            </a:r>
            <a:r>
              <a:rPr lang="de-DE" sz="1600" dirty="0" err="1"/>
              <a:t>by</a:t>
            </a:r>
            <a:r>
              <a:rPr lang="de-DE" sz="1600" dirty="0"/>
              <a:t> C. Lange</a:t>
            </a:r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1</a:t>
            </a:r>
          </a:p>
        </p:txBody>
      </p:sp>
    </p:spTree>
    <p:extLst>
      <p:ext uri="{BB962C8B-B14F-4D97-AF65-F5344CB8AC3E}">
        <p14:creationId xmlns:p14="http://schemas.microsoft.com/office/powerpoint/2010/main" val="3135001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3600887"/>
            <a:ext cx="10515600" cy="2340589"/>
          </a:xfrm>
        </p:spPr>
        <p:txBody>
          <a:bodyPr/>
          <a:lstStyle/>
          <a:p>
            <a:pPr lvl="1">
              <a:spcAft>
                <a:spcPts val="600"/>
              </a:spcAft>
            </a:pPr>
            <a:r>
              <a:rPr lang="de-DE" altLang="en-US" sz="2600" dirty="0">
                <a:ea typeface="ＭＳ Ｐゴシック" panose="020B0600070205080204" pitchFamily="34" charset="-128"/>
                <a:cs typeface="Lucida Bright" panose="02040602050505020304" pitchFamily="18" charset="0"/>
              </a:rPr>
              <a:t>Ceteris paribus: “other relevant factors being equal.</a:t>
            </a:r>
            <a:r>
              <a:rPr lang="en-US" sz="2600" dirty="0"/>
              <a:t>”</a:t>
            </a:r>
          </a:p>
          <a:p>
            <a:pPr lvl="1">
              <a:spcAft>
                <a:spcPts val="600"/>
              </a:spcAft>
            </a:pPr>
            <a:r>
              <a:rPr lang="de-DE" altLang="en-US" sz="2600" dirty="0">
                <a:ea typeface="ＭＳ Ｐゴシック" panose="020B0600070205080204" pitchFamily="34" charset="-128"/>
                <a:cs typeface="Lucida Bright" panose="02040602050505020304" pitchFamily="18" charset="0"/>
              </a:rPr>
              <a:t>Most economic questions are ceteris paribus questions.</a:t>
            </a:r>
          </a:p>
          <a:p>
            <a:pPr lvl="1">
              <a:spcAft>
                <a:spcPts val="600"/>
              </a:spcAft>
            </a:pPr>
            <a:r>
              <a:rPr lang="de-DE" altLang="en-US" sz="2600" dirty="0">
                <a:ea typeface="ＭＳ Ｐゴシック" panose="020B0600070205080204" pitchFamily="34" charset="-128"/>
                <a:cs typeface="Lucida Bright" panose="02040602050505020304" pitchFamily="18" charset="0"/>
              </a:rPr>
              <a:t>It is important to define which causal effect one is interested in.</a:t>
            </a:r>
          </a:p>
          <a:p>
            <a:pPr lvl="1">
              <a:spcAft>
                <a:spcPts val="600"/>
              </a:spcAft>
            </a:pPr>
            <a:r>
              <a:rPr lang="de-DE" altLang="en-US" sz="2600" dirty="0">
                <a:ea typeface="ＭＳ Ｐゴシック" panose="020B0600070205080204" pitchFamily="34" charset="-128"/>
                <a:cs typeface="Lucida Bright" panose="02040602050505020304" pitchFamily="18" charset="0"/>
              </a:rPr>
              <a:t>It is useful to describe how an experiment would have to be designed to infer the causal effect in question</a:t>
            </a:r>
            <a:r>
              <a:rPr lang="en-US" altLang="en-US" dirty="0">
                <a:ea typeface="ＭＳ Ｐゴシック" panose="020B0600070205080204" pitchFamily="34" charset="-128"/>
                <a:cs typeface="Lucida Bright" panose="02040602050505020304" pitchFamily="18" charset="0"/>
              </a:rPr>
              <a:t>.</a:t>
            </a:r>
            <a:endParaRPr lang="en-US" dirty="0"/>
          </a:p>
        </p:txBody>
      </p:sp>
      <p:pic>
        <p:nvPicPr>
          <p:cNvPr id="7" name="Picture 6" descr="Image of text.&#10;Definition of causal effect of x on y: &quot;How does variable x change if variable y is changed, but all other relevant factors are held constant?&quot;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802" y="2042934"/>
            <a:ext cx="5962405" cy="143268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56029"/>
            <a:ext cx="10515600" cy="498031"/>
          </a:xfrm>
        </p:spPr>
        <p:txBody>
          <a:bodyPr/>
          <a:lstStyle/>
          <a:p>
            <a:r>
              <a:rPr lang="de-DE" altLang="en-US" b="1" dirty="0">
                <a:ea typeface="ＭＳ Ｐゴシック" panose="020B0600070205080204" pitchFamily="34" charset="-128"/>
                <a:cs typeface="Lucida Bright" panose="02040602050505020304" pitchFamily="18" charset="0"/>
              </a:rPr>
              <a:t>Causality and the notion of ceteris paribus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/>
              <a:t>The Nature of Econometrics and Economic Data </a:t>
            </a:r>
            <a:r>
              <a:rPr lang="de-DE" altLang="en-US" sz="1600" dirty="0"/>
              <a:t>(17 of 22)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37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11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463039"/>
            <a:ext cx="10515600" cy="4612083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de-DE" altLang="en-US" b="1" dirty="0">
                <a:ea typeface="ＭＳ Ｐゴシック" panose="020B0600070205080204" pitchFamily="34" charset="-128"/>
                <a:cs typeface="Lucida Bright" panose="02040602050505020304" pitchFamily="18" charset="0"/>
              </a:rPr>
              <a:t>Marketing</a:t>
            </a:r>
          </a:p>
          <a:p>
            <a:pPr lvl="1">
              <a:spcAft>
                <a:spcPts val="600"/>
              </a:spcAft>
            </a:pP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“By how much will </a:t>
            </a:r>
            <a:r>
              <a:rPr lang="de-DE" altLang="en-US" sz="2600" dirty="0" err="1">
                <a:ea typeface="Arial" panose="020B0604020202020204" pitchFamily="34" charset="0"/>
                <a:cs typeface="Lucida Bright" panose="02040602050505020304" pitchFamily="18" charset="0"/>
              </a:rPr>
              <a:t>sales</a:t>
            </a: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sz="2600" dirty="0" err="1">
                <a:ea typeface="Arial" panose="020B0604020202020204" pitchFamily="34" charset="0"/>
                <a:cs typeface="Lucida Bright" panose="02040602050505020304" pitchFamily="18" charset="0"/>
              </a:rPr>
              <a:t>increase</a:t>
            </a: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 for </a:t>
            </a:r>
            <a:r>
              <a:rPr lang="de-DE" altLang="en-US" sz="2600" dirty="0" err="1">
                <a:ea typeface="Arial" panose="020B0604020202020204" pitchFamily="34" charset="0"/>
                <a:cs typeface="Lucida Bright" panose="02040602050505020304" pitchFamily="18" charset="0"/>
              </a:rPr>
              <a:t>customers</a:t>
            </a: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sz="2600" dirty="0" err="1">
                <a:ea typeface="Arial" panose="020B0604020202020204" pitchFamily="34" charset="0"/>
                <a:cs typeface="Lucida Bright" panose="02040602050505020304" pitchFamily="18" charset="0"/>
              </a:rPr>
              <a:t>that</a:t>
            </a: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sz="2600" dirty="0" err="1">
                <a:ea typeface="Arial" panose="020B0604020202020204" pitchFamily="34" charset="0"/>
                <a:cs typeface="Lucida Bright" panose="02040602050505020304" pitchFamily="18" charset="0"/>
              </a:rPr>
              <a:t>receive</a:t>
            </a: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 an </a:t>
            </a:r>
            <a:r>
              <a:rPr lang="de-DE" altLang="en-US" sz="2600" dirty="0" err="1">
                <a:ea typeface="Arial" panose="020B0604020202020204" pitchFamily="34" charset="0"/>
                <a:cs typeface="Lucida Bright" panose="02040602050505020304" pitchFamily="18" charset="0"/>
              </a:rPr>
              <a:t>advertisement</a:t>
            </a: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 in the mail</a:t>
            </a:r>
            <a:r>
              <a:rPr lang="en-US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”</a:t>
            </a:r>
            <a:endParaRPr lang="de-DE" altLang="en-US" sz="2600" dirty="0">
              <a:ea typeface="Arial" panose="020B0604020202020204" pitchFamily="34" charset="0"/>
              <a:cs typeface="Lucida Bright" panose="02040602050505020304" pitchFamily="18" charset="0"/>
            </a:endParaRPr>
          </a:p>
          <a:p>
            <a:pPr marL="0" indent="0">
              <a:spcAft>
                <a:spcPts val="600"/>
              </a:spcAft>
              <a:buNone/>
            </a:pPr>
            <a:endParaRPr lang="de-DE" altLang="en-US" dirty="0">
              <a:ea typeface="ＭＳ Ｐゴシック" panose="020B0600070205080204" pitchFamily="34" charset="-128"/>
              <a:cs typeface="Lucida Bright" panose="02040602050505020304" pitchFamily="18" charset="0"/>
            </a:endParaRPr>
          </a:p>
          <a:p>
            <a:pPr>
              <a:spcAft>
                <a:spcPts val="600"/>
              </a:spcAft>
            </a:pPr>
            <a:r>
              <a:rPr lang="de-DE" altLang="en-US" dirty="0">
                <a:ea typeface="ＭＳ Ｐゴシック" panose="020B0600070205080204" pitchFamily="34" charset="-128"/>
                <a:cs typeface="Lucida Bright" panose="02040602050505020304" pitchFamily="18" charset="0"/>
              </a:rPr>
              <a:t>Experiment = Feasible</a:t>
            </a:r>
          </a:p>
          <a:p>
            <a:pPr lvl="1">
              <a:spcAft>
                <a:spcPts val="600"/>
              </a:spcAft>
            </a:pPr>
            <a:r>
              <a:rPr lang="de-DE" altLang="en-US" sz="2600" dirty="0" err="1">
                <a:ea typeface="Arial" panose="020B0604020202020204" pitchFamily="34" charset="0"/>
                <a:cs typeface="Lucida Bright" panose="02040602050505020304" pitchFamily="18" charset="0"/>
              </a:rPr>
              <a:t>Choose</a:t>
            </a: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sz="2600" dirty="0" err="1">
                <a:ea typeface="Arial" panose="020B0604020202020204" pitchFamily="34" charset="0"/>
                <a:cs typeface="Lucida Bright" panose="02040602050505020304" pitchFamily="18" charset="0"/>
              </a:rPr>
              <a:t>customers</a:t>
            </a: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sz="2600" dirty="0" err="1">
                <a:ea typeface="Arial" panose="020B0604020202020204" pitchFamily="34" charset="0"/>
                <a:cs typeface="Lucida Bright" panose="02040602050505020304" pitchFamily="18" charset="0"/>
              </a:rPr>
              <a:t>randomly</a:t>
            </a: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, </a:t>
            </a:r>
            <a:r>
              <a:rPr lang="de-DE" altLang="en-US" sz="2600" dirty="0" err="1">
                <a:ea typeface="Arial" panose="020B0604020202020204" pitchFamily="34" charset="0"/>
                <a:cs typeface="Lucida Bright" panose="02040602050505020304" pitchFamily="18" charset="0"/>
              </a:rPr>
              <a:t>who</a:t>
            </a: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sz="2600" dirty="0" err="1">
                <a:ea typeface="Arial" panose="020B0604020202020204" pitchFamily="34" charset="0"/>
                <a:cs typeface="Lucida Bright" panose="02040602050505020304" pitchFamily="18" charset="0"/>
              </a:rPr>
              <a:t>receive</a:t>
            </a: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 the </a:t>
            </a:r>
            <a:r>
              <a:rPr lang="de-DE" altLang="en-US" sz="2600" dirty="0" err="1">
                <a:ea typeface="Arial" panose="020B0604020202020204" pitchFamily="34" charset="0"/>
                <a:cs typeface="Lucida Bright" panose="02040602050505020304" pitchFamily="18" charset="0"/>
              </a:rPr>
              <a:t>advertisement</a:t>
            </a: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.</a:t>
            </a:r>
          </a:p>
          <a:p>
            <a:pPr lvl="1">
              <a:spcAft>
                <a:spcPts val="600"/>
              </a:spcAft>
            </a:pP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Keep sample large </a:t>
            </a:r>
            <a:r>
              <a:rPr lang="de-DE" altLang="en-US" sz="2600" dirty="0" err="1">
                <a:ea typeface="Arial" panose="020B0604020202020204" pitchFamily="34" charset="0"/>
                <a:cs typeface="Lucida Bright" panose="02040602050505020304" pitchFamily="18" charset="0"/>
              </a:rPr>
              <a:t>enough</a:t>
            </a: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sz="2600" dirty="0" err="1">
                <a:ea typeface="Arial" panose="020B0604020202020204" pitchFamily="34" charset="0"/>
                <a:cs typeface="Lucida Bright" panose="02040602050505020304" pitchFamily="18" charset="0"/>
              </a:rPr>
              <a:t>that</a:t>
            </a: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sz="2600" dirty="0" err="1">
                <a:ea typeface="Arial" panose="020B0604020202020204" pitchFamily="34" charset="0"/>
                <a:cs typeface="Lucida Bright" panose="02040602050505020304" pitchFamily="18" charset="0"/>
              </a:rPr>
              <a:t>you</a:t>
            </a: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sz="2600" dirty="0" err="1">
                <a:ea typeface="Arial" panose="020B0604020202020204" pitchFamily="34" charset="0"/>
                <a:cs typeface="Lucida Bright" panose="02040602050505020304" pitchFamily="18" charset="0"/>
              </a:rPr>
              <a:t>can</a:t>
            </a: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sz="2600" dirty="0" err="1">
                <a:ea typeface="Arial" panose="020B0604020202020204" pitchFamily="34" charset="0"/>
                <a:cs typeface="Lucida Bright" panose="02040602050505020304" pitchFamily="18" charset="0"/>
              </a:rPr>
              <a:t>assume</a:t>
            </a: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sz="2600" dirty="0" err="1">
                <a:ea typeface="Arial" panose="020B0604020202020204" pitchFamily="34" charset="0"/>
                <a:cs typeface="Lucida Bright" panose="02040602050505020304" pitchFamily="18" charset="0"/>
              </a:rPr>
              <a:t>that</a:t>
            </a: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sz="2600" dirty="0" err="1">
                <a:ea typeface="Arial" panose="020B0604020202020204" pitchFamily="34" charset="0"/>
                <a:cs typeface="Lucida Bright" panose="02040602050505020304" pitchFamily="18" charset="0"/>
              </a:rPr>
              <a:t>other</a:t>
            </a: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sz="2600" dirty="0" err="1">
                <a:ea typeface="Arial" panose="020B0604020202020204" pitchFamily="34" charset="0"/>
                <a:cs typeface="Lucida Bright" panose="02040602050505020304" pitchFamily="18" charset="0"/>
              </a:rPr>
              <a:t>factors</a:t>
            </a: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sz="2600" dirty="0" err="1">
                <a:ea typeface="Arial" panose="020B0604020202020204" pitchFamily="34" charset="0"/>
                <a:cs typeface="Lucida Bright" panose="02040602050505020304" pitchFamily="18" charset="0"/>
              </a:rPr>
              <a:t>influencing</a:t>
            </a: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sz="2600" dirty="0" err="1">
                <a:ea typeface="Arial" panose="020B0604020202020204" pitchFamily="34" charset="0"/>
                <a:cs typeface="Lucida Bright" panose="02040602050505020304" pitchFamily="18" charset="0"/>
              </a:rPr>
              <a:t>sales</a:t>
            </a: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sz="2600" dirty="0" err="1">
                <a:ea typeface="Arial" panose="020B0604020202020204" pitchFamily="34" charset="0"/>
                <a:cs typeface="Lucida Bright" panose="02040602050505020304" pitchFamily="18" charset="0"/>
              </a:rPr>
              <a:t>are</a:t>
            </a: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sz="2600" dirty="0" err="1">
                <a:ea typeface="Arial" panose="020B0604020202020204" pitchFamily="34" charset="0"/>
                <a:cs typeface="Lucida Bright" panose="02040602050505020304" pitchFamily="18" charset="0"/>
              </a:rPr>
              <a:t>similar</a:t>
            </a: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 in the </a:t>
            </a:r>
            <a:r>
              <a:rPr lang="de-DE" altLang="en-US" sz="2600" dirty="0" err="1">
                <a:ea typeface="Arial" panose="020B0604020202020204" pitchFamily="34" charset="0"/>
                <a:cs typeface="Lucida Bright" panose="02040602050505020304" pitchFamily="18" charset="0"/>
              </a:rPr>
              <a:t>treatment</a:t>
            </a: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 and in the non-treatment </a:t>
            </a:r>
            <a:r>
              <a:rPr lang="de-DE" altLang="en-US" sz="2600" dirty="0" err="1">
                <a:ea typeface="Arial" panose="020B0604020202020204" pitchFamily="34" charset="0"/>
                <a:cs typeface="Lucida Bright" panose="02040602050505020304" pitchFamily="18" charset="0"/>
              </a:rPr>
              <a:t>group</a:t>
            </a: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/>
              <a:t>Experiment (</a:t>
            </a:r>
            <a:r>
              <a:rPr lang="de-DE" altLang="en-US" dirty="0" err="1"/>
              <a:t>feasible</a:t>
            </a:r>
            <a:r>
              <a:rPr lang="de-DE" altLang="en-US" dirty="0"/>
              <a:t>)</a:t>
            </a:r>
            <a:r>
              <a:rPr lang="de-DE" altLang="en-US" sz="1600" dirty="0"/>
              <a:t>(18 of 22)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39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12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de-DE" altLang="en-US" b="1" dirty="0">
                <a:ea typeface="ＭＳ Ｐゴシック" panose="020B0600070205080204" pitchFamily="34" charset="-128"/>
                <a:cs typeface="Lucida Bright" panose="02040602050505020304" pitchFamily="18" charset="0"/>
              </a:rPr>
              <a:t>Marketing</a:t>
            </a:r>
          </a:p>
          <a:p>
            <a:pPr lvl="1">
              <a:spcAft>
                <a:spcPts val="600"/>
              </a:spcAft>
            </a:pP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“By </a:t>
            </a:r>
            <a:r>
              <a:rPr lang="de-DE" altLang="en-US" sz="2600" dirty="0" err="1">
                <a:ea typeface="Arial" panose="020B0604020202020204" pitchFamily="34" charset="0"/>
                <a:cs typeface="Lucida Bright" panose="02040602050505020304" pitchFamily="18" charset="0"/>
              </a:rPr>
              <a:t>how</a:t>
            </a: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sz="2600" dirty="0" err="1">
                <a:ea typeface="Arial" panose="020B0604020202020204" pitchFamily="34" charset="0"/>
                <a:cs typeface="Lucida Bright" panose="02040602050505020304" pitchFamily="18" charset="0"/>
              </a:rPr>
              <a:t>much</a:t>
            </a: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 do </a:t>
            </a:r>
            <a:r>
              <a:rPr lang="de-DE" altLang="en-US" sz="2600" dirty="0" err="1">
                <a:ea typeface="Arial" panose="020B0604020202020204" pitchFamily="34" charset="0"/>
                <a:cs typeface="Lucida Bright" panose="02040602050505020304" pitchFamily="18" charset="0"/>
              </a:rPr>
              <a:t>sales</a:t>
            </a: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sz="2600" dirty="0" err="1">
                <a:ea typeface="Arial" panose="020B0604020202020204" pitchFamily="34" charset="0"/>
                <a:cs typeface="Lucida Bright" panose="02040602050505020304" pitchFamily="18" charset="0"/>
              </a:rPr>
              <a:t>increase</a:t>
            </a: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sz="2600" dirty="0" err="1">
                <a:ea typeface="Arial" panose="020B0604020202020204" pitchFamily="34" charset="0"/>
                <a:cs typeface="Lucida Bright" panose="02040602050505020304" pitchFamily="18" charset="0"/>
              </a:rPr>
              <a:t>if</a:t>
            </a: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sz="2600" dirty="0" err="1">
                <a:ea typeface="Arial" panose="020B0604020202020204" pitchFamily="34" charset="0"/>
                <a:cs typeface="Lucida Bright" panose="02040602050505020304" pitchFamily="18" charset="0"/>
              </a:rPr>
              <a:t>customers</a:t>
            </a: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sz="2600" dirty="0" err="1">
                <a:ea typeface="Arial" panose="020B0604020202020204" pitchFamily="34" charset="0"/>
                <a:cs typeface="Lucida Bright" panose="02040602050505020304" pitchFamily="18" charset="0"/>
              </a:rPr>
              <a:t>drink</a:t>
            </a: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sz="2600" dirty="0" err="1">
                <a:ea typeface="Arial" panose="020B0604020202020204" pitchFamily="34" charset="0"/>
                <a:cs typeface="Lucida Bright" panose="02040602050505020304" pitchFamily="18" charset="0"/>
              </a:rPr>
              <a:t>none</a:t>
            </a: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, </a:t>
            </a:r>
            <a:r>
              <a:rPr lang="de-DE" altLang="en-US" sz="2600" dirty="0" err="1">
                <a:ea typeface="Arial" panose="020B0604020202020204" pitchFamily="34" charset="0"/>
                <a:cs typeface="Lucida Bright" panose="02040602050505020304" pitchFamily="18" charset="0"/>
              </a:rPr>
              <a:t>one</a:t>
            </a: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, </a:t>
            </a:r>
            <a:r>
              <a:rPr lang="de-DE" altLang="en-US" sz="2600" dirty="0" err="1">
                <a:ea typeface="Arial" panose="020B0604020202020204" pitchFamily="34" charset="0"/>
                <a:cs typeface="Lucida Bright" panose="02040602050505020304" pitchFamily="18" charset="0"/>
              </a:rPr>
              <a:t>two</a:t>
            </a: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, </a:t>
            </a:r>
            <a:r>
              <a:rPr lang="de-DE" altLang="en-US" sz="2600" dirty="0" err="1">
                <a:ea typeface="Arial" panose="020B0604020202020204" pitchFamily="34" charset="0"/>
                <a:cs typeface="Lucida Bright" panose="02040602050505020304" pitchFamily="18" charset="0"/>
              </a:rPr>
              <a:t>or</a:t>
            </a: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sz="2600" dirty="0" err="1">
                <a:ea typeface="Arial" panose="020B0604020202020204" pitchFamily="34" charset="0"/>
                <a:cs typeface="Lucida Bright" panose="02040602050505020304" pitchFamily="18" charset="0"/>
              </a:rPr>
              <a:t>three</a:t>
            </a: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sz="2600" dirty="0" err="1">
                <a:ea typeface="Arial" panose="020B0604020202020204" pitchFamily="34" charset="0"/>
                <a:cs typeface="Lucida Bright" panose="02040602050505020304" pitchFamily="18" charset="0"/>
              </a:rPr>
              <a:t>glasses</a:t>
            </a: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 of </a:t>
            </a:r>
            <a:r>
              <a:rPr lang="de-DE" altLang="en-US" sz="2600" dirty="0" err="1">
                <a:ea typeface="Arial" panose="020B0604020202020204" pitchFamily="34" charset="0"/>
                <a:cs typeface="Lucida Bright" panose="02040602050505020304" pitchFamily="18" charset="0"/>
              </a:rPr>
              <a:t>champagne</a:t>
            </a: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?</a:t>
            </a:r>
            <a:r>
              <a:rPr lang="en-US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”</a:t>
            </a:r>
          </a:p>
          <a:p>
            <a:pPr lvl="1">
              <a:spcAft>
                <a:spcPts val="600"/>
              </a:spcAft>
            </a:pPr>
            <a:endParaRPr lang="de-DE" altLang="en-US" sz="2600" dirty="0">
              <a:ea typeface="Arial" panose="020B0604020202020204" pitchFamily="34" charset="0"/>
              <a:cs typeface="Lucida Bright" panose="02040602050505020304" pitchFamily="18" charset="0"/>
            </a:endParaRPr>
          </a:p>
          <a:p>
            <a:pPr>
              <a:spcBef>
                <a:spcPts val="600"/>
              </a:spcBef>
            </a:pPr>
            <a:r>
              <a:rPr lang="de-DE" altLang="en-US" dirty="0">
                <a:ea typeface="ＭＳ Ｐゴシック" panose="020B0600070205080204" pitchFamily="34" charset="-128"/>
                <a:cs typeface="Lucida Bright" panose="02040602050505020304" pitchFamily="18" charset="0"/>
              </a:rPr>
              <a:t>Experiment ≠ </a:t>
            </a:r>
            <a:r>
              <a:rPr lang="de-DE" altLang="en-US" dirty="0" err="1">
                <a:ea typeface="ＭＳ Ｐゴシック" panose="020B0600070205080204" pitchFamily="34" charset="-128"/>
                <a:cs typeface="Lucida Bright" panose="02040602050505020304" pitchFamily="18" charset="0"/>
              </a:rPr>
              <a:t>Feasible</a:t>
            </a:r>
            <a:endParaRPr lang="de-DE" altLang="en-US" dirty="0">
              <a:ea typeface="ＭＳ Ｐゴシック" panose="020B0600070205080204" pitchFamily="34" charset="-128"/>
              <a:cs typeface="Lucida Bright" panose="02040602050505020304" pitchFamily="18" charset="0"/>
            </a:endParaRPr>
          </a:p>
          <a:p>
            <a:pPr lvl="1">
              <a:spcAft>
                <a:spcPts val="600"/>
              </a:spcAft>
            </a:pPr>
            <a:r>
              <a:rPr lang="en-US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 The researcher randomly chooses attendees and tells</a:t>
            </a: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sz="2600" dirty="0" err="1">
                <a:ea typeface="Arial" panose="020B0604020202020204" pitchFamily="34" charset="0"/>
                <a:cs typeface="Lucida Bright" panose="02040602050505020304" pitchFamily="18" charset="0"/>
              </a:rPr>
              <a:t>them</a:t>
            </a: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  </a:t>
            </a:r>
            <a:r>
              <a:rPr lang="de-DE" altLang="en-US" sz="2600" dirty="0" err="1">
                <a:ea typeface="Arial" panose="020B0604020202020204" pitchFamily="34" charset="0"/>
                <a:cs typeface="Lucida Bright" panose="02040602050505020304" pitchFamily="18" charset="0"/>
              </a:rPr>
              <a:t>how</a:t>
            </a: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sz="2600" dirty="0" err="1">
                <a:ea typeface="Arial" panose="020B0604020202020204" pitchFamily="34" charset="0"/>
                <a:cs typeface="Lucida Bright" panose="02040602050505020304" pitchFamily="18" charset="0"/>
              </a:rPr>
              <a:t>much</a:t>
            </a: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sz="2600" dirty="0" err="1">
                <a:ea typeface="Arial" panose="020B0604020202020204" pitchFamily="34" charset="0"/>
                <a:cs typeface="Lucida Bright" panose="02040602050505020304" pitchFamily="18" charset="0"/>
              </a:rPr>
              <a:t>champagne</a:t>
            </a: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sz="2600" dirty="0" err="1">
                <a:ea typeface="Arial" panose="020B0604020202020204" pitchFamily="34" charset="0"/>
                <a:cs typeface="Lucida Bright" panose="02040602050505020304" pitchFamily="18" charset="0"/>
              </a:rPr>
              <a:t>to</a:t>
            </a: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sz="2600" dirty="0" err="1">
                <a:ea typeface="Arial" panose="020B0604020202020204" pitchFamily="34" charset="0"/>
                <a:cs typeface="Lucida Bright" panose="02040602050505020304" pitchFamily="18" charset="0"/>
              </a:rPr>
              <a:t>drink</a:t>
            </a: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. This </a:t>
            </a:r>
            <a:r>
              <a:rPr lang="de-DE" altLang="en-US" sz="2600" dirty="0" err="1">
                <a:ea typeface="Arial" panose="020B0604020202020204" pitchFamily="34" charset="0"/>
                <a:cs typeface="Lucida Bright" panose="02040602050505020304" pitchFamily="18" charset="0"/>
              </a:rPr>
              <a:t>is</a:t>
            </a: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sz="2600" dirty="0" err="1">
                <a:ea typeface="Arial" panose="020B0604020202020204" pitchFamily="34" charset="0"/>
                <a:cs typeface="Lucida Bright" panose="02040602050505020304" pitchFamily="18" charset="0"/>
              </a:rPr>
              <a:t>obviously</a:t>
            </a: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 not </a:t>
            </a:r>
            <a:r>
              <a:rPr lang="de-DE" altLang="en-US" sz="2600" dirty="0" err="1">
                <a:ea typeface="Arial" panose="020B0604020202020204" pitchFamily="34" charset="0"/>
                <a:cs typeface="Lucida Bright" panose="02040602050505020304" pitchFamily="18" charset="0"/>
              </a:rPr>
              <a:t>feasible</a:t>
            </a: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/>
              <a:t>Experiment (NOT </a:t>
            </a:r>
            <a:r>
              <a:rPr lang="de-DE" altLang="en-US" dirty="0" err="1"/>
              <a:t>feasible</a:t>
            </a:r>
            <a:r>
              <a:rPr lang="de-DE" altLang="en-US" dirty="0"/>
              <a:t>)</a:t>
            </a:r>
            <a:r>
              <a:rPr lang="de-DE" altLang="en-US" sz="1600" dirty="0"/>
              <a:t>((21 of 22)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63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2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de-DE" altLang="en-US" b="1" dirty="0">
                <a:ea typeface="ＭＳ Ｐゴシック" panose="020B0600070205080204" pitchFamily="34" charset="-128"/>
                <a:cs typeface="Lucida Bright" panose="02040602050505020304" pitchFamily="18" charset="0"/>
              </a:rPr>
              <a:t>What is econometrics?</a:t>
            </a:r>
          </a:p>
          <a:p>
            <a:pPr lvl="1">
              <a:spcAft>
                <a:spcPts val="600"/>
              </a:spcAft>
            </a:pP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Econometrics is the use of statistical methods to analyze economic data.</a:t>
            </a:r>
          </a:p>
          <a:p>
            <a:pPr lvl="1">
              <a:spcAft>
                <a:spcPts val="600"/>
              </a:spcAft>
            </a:pP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Econometricians typically analyze nonexperimental data.</a:t>
            </a:r>
          </a:p>
          <a:p>
            <a:pPr>
              <a:spcAft>
                <a:spcPts val="600"/>
              </a:spcAft>
            </a:pPr>
            <a:r>
              <a:rPr lang="de-DE" altLang="en-US" b="1" dirty="0">
                <a:ea typeface="ＭＳ Ｐゴシック" panose="020B0600070205080204" pitchFamily="34" charset="-128"/>
                <a:cs typeface="Lucida Bright" panose="02040602050505020304" pitchFamily="18" charset="0"/>
              </a:rPr>
              <a:t>Typical goals of econometric analysis:</a:t>
            </a:r>
          </a:p>
          <a:p>
            <a:pPr lvl="1">
              <a:spcAft>
                <a:spcPts val="600"/>
              </a:spcAft>
            </a:pP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Estimating relationships between economic variables.</a:t>
            </a:r>
          </a:p>
          <a:p>
            <a:pPr lvl="1">
              <a:spcAft>
                <a:spcPts val="600"/>
              </a:spcAft>
            </a:pP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Testing economic theories and </a:t>
            </a:r>
            <a:r>
              <a:rPr lang="de-DE" altLang="en-US" sz="2600" dirty="0" err="1">
                <a:ea typeface="Arial" panose="020B0604020202020204" pitchFamily="34" charset="0"/>
                <a:cs typeface="Lucida Bright" panose="02040602050505020304" pitchFamily="18" charset="0"/>
              </a:rPr>
              <a:t>hypotheses</a:t>
            </a: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/>
              <a:t>The Nature of Econometrics and Economic Data </a:t>
            </a:r>
            <a:r>
              <a:rPr lang="de-DE" altLang="en-US" sz="1600" dirty="0"/>
              <a:t>(1 of 22)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276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3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de-DE" altLang="en-US" b="1" dirty="0">
                <a:ea typeface="ＭＳ Ｐゴシック" panose="020B0600070205080204" pitchFamily="34" charset="-128"/>
                <a:cs typeface="Lucida Bright" panose="02040602050505020304" pitchFamily="18" charset="0"/>
              </a:rPr>
              <a:t>Steps in econometric analysis</a:t>
            </a:r>
          </a:p>
          <a:p>
            <a:pPr marL="225425" lvl="1" indent="0">
              <a:spcAft>
                <a:spcPts val="600"/>
              </a:spcAft>
              <a:buNone/>
            </a:pP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1) Economic model (this step is often skipped)</a:t>
            </a:r>
          </a:p>
          <a:p>
            <a:pPr marL="225425" lvl="1" indent="0">
              <a:spcAft>
                <a:spcPts val="600"/>
              </a:spcAft>
              <a:buNone/>
            </a:pP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2) Econometric model</a:t>
            </a:r>
          </a:p>
          <a:p>
            <a:pPr marL="225425" lvl="1" indent="0">
              <a:spcAft>
                <a:spcPts val="600"/>
              </a:spcAft>
              <a:buNone/>
            </a:pPr>
            <a:endParaRPr lang="de-DE" altLang="en-US" sz="2600" dirty="0">
              <a:ea typeface="Arial" panose="020B0604020202020204" pitchFamily="34" charset="0"/>
              <a:cs typeface="Lucida Bright" panose="02040602050505020304" pitchFamily="18" charset="0"/>
            </a:endParaRPr>
          </a:p>
          <a:p>
            <a:pPr>
              <a:spcAft>
                <a:spcPts val="600"/>
              </a:spcAft>
            </a:pPr>
            <a:r>
              <a:rPr lang="de-DE" altLang="en-US" b="1" dirty="0">
                <a:ea typeface="ＭＳ Ｐゴシック" panose="020B0600070205080204" pitchFamily="34" charset="-128"/>
                <a:cs typeface="Lucida Bright" panose="02040602050505020304" pitchFamily="18" charset="0"/>
              </a:rPr>
              <a:t>Economic models</a:t>
            </a:r>
          </a:p>
          <a:p>
            <a:pPr lvl="1">
              <a:spcAft>
                <a:spcPts val="600"/>
              </a:spcAft>
            </a:pP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Modeling behavior</a:t>
            </a:r>
          </a:p>
          <a:p>
            <a:pPr lvl="1">
              <a:spcAft>
                <a:spcPts val="600"/>
              </a:spcAft>
            </a:pP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Establish relationships between economic variables</a:t>
            </a:r>
          </a:p>
          <a:p>
            <a:pPr lvl="1">
              <a:spcAft>
                <a:spcPts val="600"/>
              </a:spcAft>
            </a:pP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Examples: demand equations, pricing equations, …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/>
              <a:t>The Nature of Econometrics and Economic Data </a:t>
            </a:r>
            <a:r>
              <a:rPr lang="de-DE" altLang="en-US" sz="1600" dirty="0"/>
              <a:t>(2 of 22)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308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919" y="4568913"/>
            <a:ext cx="10515600" cy="524315"/>
          </a:xfrm>
        </p:spPr>
        <p:txBody>
          <a:bodyPr/>
          <a:lstStyle/>
          <a:p>
            <a:pPr lvl="1">
              <a:spcAft>
                <a:spcPts val="600"/>
              </a:spcAft>
            </a:pPr>
            <a:r>
              <a:rPr lang="de-DE" altLang="en-US" dirty="0" err="1">
                <a:ea typeface="Arial" panose="020B0604020202020204" pitchFamily="34" charset="0"/>
                <a:cs typeface="Lucida Bright" panose="02040602050505020304" pitchFamily="18" charset="0"/>
              </a:rPr>
              <a:t>Functional</a:t>
            </a:r>
            <a:r>
              <a:rPr lang="de-DE" altLang="en-US" dirty="0">
                <a:ea typeface="Arial" panose="020B0604020202020204" pitchFamily="34" charset="0"/>
                <a:cs typeface="Lucida Bright" panose="02040602050505020304" pitchFamily="18" charset="0"/>
              </a:rPr>
              <a:t> form of </a:t>
            </a:r>
            <a:r>
              <a:rPr lang="de-DE" altLang="en-US" dirty="0" err="1">
                <a:ea typeface="Arial" panose="020B0604020202020204" pitchFamily="34" charset="0"/>
                <a:cs typeface="Lucida Bright" panose="02040602050505020304" pitchFamily="18" charset="0"/>
              </a:rPr>
              <a:t>relationship</a:t>
            </a:r>
            <a:r>
              <a:rPr lang="de-DE" altLang="en-US" dirty="0">
                <a:ea typeface="Arial" panose="020B0604020202020204" pitchFamily="34" charset="0"/>
                <a:cs typeface="Lucida Bright" panose="02040602050505020304" pitchFamily="18" charset="0"/>
              </a:rPr>
              <a:t> not </a:t>
            </a:r>
            <a:r>
              <a:rPr lang="de-DE" altLang="en-US" dirty="0" err="1">
                <a:ea typeface="Arial" panose="020B0604020202020204" pitchFamily="34" charset="0"/>
                <a:cs typeface="Lucida Bright" panose="02040602050505020304" pitchFamily="18" charset="0"/>
              </a:rPr>
              <a:t>specified</a:t>
            </a:r>
            <a:r>
              <a:rPr lang="de-DE" altLang="en-US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dirty="0" err="1">
                <a:ea typeface="Arial" panose="020B0604020202020204" pitchFamily="34" charset="0"/>
                <a:cs typeface="Lucida Bright" panose="02040602050505020304" pitchFamily="18" charset="0"/>
              </a:rPr>
              <a:t>above</a:t>
            </a:r>
            <a:r>
              <a:rPr lang="de-DE" altLang="en-US" dirty="0">
                <a:ea typeface="Arial" panose="020B0604020202020204" pitchFamily="34" charset="0"/>
                <a:cs typeface="Lucida Bright" panose="02040602050505020304" pitchFamily="18" charset="0"/>
              </a:rPr>
              <a:t>. </a:t>
            </a:r>
            <a:r>
              <a:rPr lang="de-DE" altLang="en-US" dirty="0" err="1">
                <a:ea typeface="Arial" panose="020B0604020202020204" pitchFamily="34" charset="0"/>
                <a:cs typeface="Lucida Bright" panose="02040602050505020304" pitchFamily="18" charset="0"/>
              </a:rPr>
              <a:t>It</a:t>
            </a:r>
            <a:r>
              <a:rPr lang="de-DE" altLang="en-US" dirty="0">
                <a:ea typeface="Arial" panose="020B0604020202020204" pitchFamily="34" charset="0"/>
                <a:cs typeface="Lucida Bright" panose="02040602050505020304" pitchFamily="18" charset="0"/>
              </a:rPr>
              <a:t> will </a:t>
            </a:r>
            <a:r>
              <a:rPr lang="de-DE" altLang="en-US" dirty="0" err="1">
                <a:ea typeface="Arial" panose="020B0604020202020204" pitchFamily="34" charset="0"/>
                <a:cs typeface="Lucida Bright" panose="02040602050505020304" pitchFamily="18" charset="0"/>
              </a:rPr>
              <a:t>be</a:t>
            </a:r>
            <a:r>
              <a:rPr lang="de-DE" altLang="en-US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dirty="0" err="1">
                <a:ea typeface="Arial" panose="020B0604020202020204" pitchFamily="34" charset="0"/>
                <a:cs typeface="Lucida Bright" panose="02040602050505020304" pitchFamily="18" charset="0"/>
              </a:rPr>
              <a:t>specified</a:t>
            </a:r>
            <a:r>
              <a:rPr lang="de-DE" altLang="en-US" dirty="0">
                <a:ea typeface="Arial" panose="020B0604020202020204" pitchFamily="34" charset="0"/>
                <a:cs typeface="Lucida Bright" panose="02040602050505020304" pitchFamily="18" charset="0"/>
              </a:rPr>
              <a:t> in the </a:t>
            </a:r>
            <a:r>
              <a:rPr lang="de-DE" altLang="en-US" dirty="0" err="1">
                <a:ea typeface="Arial" panose="020B0604020202020204" pitchFamily="34" charset="0"/>
                <a:cs typeface="Lucida Bright" panose="02040602050505020304" pitchFamily="18" charset="0"/>
              </a:rPr>
              <a:t>econometric</a:t>
            </a:r>
            <a:r>
              <a:rPr lang="de-DE" altLang="en-US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dirty="0" err="1">
                <a:ea typeface="Arial" panose="020B0604020202020204" pitchFamily="34" charset="0"/>
                <a:cs typeface="Lucida Bright" panose="02040602050505020304" pitchFamily="18" charset="0"/>
              </a:rPr>
              <a:t>model</a:t>
            </a:r>
            <a:endParaRPr lang="de-DE" altLang="en-US" dirty="0">
              <a:ea typeface="Arial" panose="020B0604020202020204" pitchFamily="34" charset="0"/>
              <a:cs typeface="Lucida Bright" panose="02040602050505020304" pitchFamily="18" charset="0"/>
            </a:endParaRPr>
          </a:p>
          <a:p>
            <a:pPr lvl="1"/>
            <a:r>
              <a:rPr lang="de-DE" altLang="en-US" dirty="0" err="1">
                <a:ea typeface="Arial" panose="020B0604020202020204" pitchFamily="34" charset="0"/>
                <a:cs typeface="Lucida Bright" panose="02040602050505020304" pitchFamily="18" charset="0"/>
              </a:rPr>
              <a:t>Equation</a:t>
            </a:r>
            <a:r>
              <a:rPr lang="de-DE" altLang="en-US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dirty="0" err="1">
                <a:ea typeface="Arial" panose="020B0604020202020204" pitchFamily="34" charset="0"/>
                <a:cs typeface="Lucida Bright" panose="02040602050505020304" pitchFamily="18" charset="0"/>
              </a:rPr>
              <a:t>could</a:t>
            </a:r>
            <a:r>
              <a:rPr lang="de-DE" altLang="en-US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dirty="0" err="1">
                <a:ea typeface="Arial" panose="020B0604020202020204" pitchFamily="34" charset="0"/>
                <a:cs typeface="Lucida Bright" panose="02040602050505020304" pitchFamily="18" charset="0"/>
              </a:rPr>
              <a:t>have</a:t>
            </a:r>
            <a:r>
              <a:rPr lang="de-DE" altLang="en-US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dirty="0" err="1">
                <a:ea typeface="Arial" panose="020B0604020202020204" pitchFamily="34" charset="0"/>
                <a:cs typeface="Lucida Bright" panose="02040602050505020304" pitchFamily="18" charset="0"/>
              </a:rPr>
              <a:t>been</a:t>
            </a:r>
            <a:r>
              <a:rPr lang="de-DE" altLang="en-US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dirty="0" err="1">
                <a:ea typeface="Arial" panose="020B0604020202020204" pitchFamily="34" charset="0"/>
                <a:cs typeface="Lucida Bright" panose="02040602050505020304" pitchFamily="18" charset="0"/>
              </a:rPr>
              <a:t>postulated</a:t>
            </a:r>
            <a:r>
              <a:rPr lang="de-DE" altLang="en-US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dirty="0" err="1">
                <a:ea typeface="Arial" panose="020B0604020202020204" pitchFamily="34" charset="0"/>
                <a:cs typeface="Lucida Bright" panose="02040602050505020304" pitchFamily="18" charset="0"/>
              </a:rPr>
              <a:t>without</a:t>
            </a:r>
            <a:r>
              <a:rPr lang="de-DE" altLang="en-US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dirty="0" err="1">
                <a:ea typeface="Arial" panose="020B0604020202020204" pitchFamily="34" charset="0"/>
                <a:cs typeface="Lucida Bright" panose="02040602050505020304" pitchFamily="18" charset="0"/>
              </a:rPr>
              <a:t>economic</a:t>
            </a:r>
            <a:r>
              <a:rPr lang="de-DE" altLang="en-US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dirty="0" err="1">
                <a:ea typeface="Arial" panose="020B0604020202020204" pitchFamily="34" charset="0"/>
                <a:cs typeface="Lucida Bright" panose="02040602050505020304" pitchFamily="18" charset="0"/>
              </a:rPr>
              <a:t>modeling</a:t>
            </a:r>
            <a:r>
              <a:rPr lang="de-DE" altLang="en-US" dirty="0">
                <a:ea typeface="Arial" panose="020B0604020202020204" pitchFamily="34" charset="0"/>
                <a:cs typeface="Lucida Bright" panose="02040602050505020304" pitchFamily="18" charset="0"/>
              </a:rPr>
              <a:t>.</a:t>
            </a:r>
            <a:endParaRPr lang="en-US" dirty="0"/>
          </a:p>
          <a:p>
            <a:pPr lvl="1"/>
            <a:r>
              <a:rPr lang="de-DE" altLang="en-US" dirty="0">
                <a:ea typeface="Arial" panose="020B0604020202020204" pitchFamily="34" charset="0"/>
                <a:cs typeface="Lucida Bright" panose="02040602050505020304" pitchFamily="18" charset="0"/>
              </a:rPr>
              <a:t>Other factors may be relevant, but these are the most important.</a:t>
            </a:r>
            <a:endParaRPr lang="en-US" dirty="0"/>
          </a:p>
        </p:txBody>
      </p:sp>
      <p:pic>
        <p:nvPicPr>
          <p:cNvPr id="7" name="Picture 6" descr="Image of an equation where wage is a function of education, experience, and training. &quot;Wage&quot; refers to the hourly wage. &quot;Educ&quot; refers to the number of years of formal education. &quot;Exper&quot; refers to the years of workforce experience. &quot;Training&quot; refers to the number of weeks spent in job training.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410" y="2064594"/>
            <a:ext cx="7976501" cy="247044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923" y="661529"/>
            <a:ext cx="10515600" cy="1403065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de-DE" altLang="en-US" b="1" dirty="0">
                <a:ea typeface="ＭＳ Ｐゴシック" panose="020B0600070205080204" pitchFamily="34" charset="-128"/>
                <a:cs typeface="Lucida Bright" panose="02040602050505020304" pitchFamily="18" charset="0"/>
              </a:rPr>
              <a:t>Model of job training and worker productivity</a:t>
            </a:r>
          </a:p>
          <a:p>
            <a:pPr lvl="1">
              <a:spcAft>
                <a:spcPts val="600"/>
              </a:spcAft>
            </a:pPr>
            <a:r>
              <a:rPr lang="de-DE" altLang="en-US" dirty="0"/>
              <a:t>What is the effect of additional training on worker productivity?</a:t>
            </a:r>
          </a:p>
          <a:p>
            <a:pPr lvl="1">
              <a:spcAft>
                <a:spcPts val="600"/>
              </a:spcAft>
            </a:pPr>
            <a:r>
              <a:rPr lang="de-DE" altLang="en-US" dirty="0"/>
              <a:t>Formal economic theory not really needed to derive equation: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260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4486096"/>
            <a:ext cx="10515600" cy="1639131"/>
          </a:xfrm>
        </p:spPr>
        <p:txBody>
          <a:bodyPr/>
          <a:lstStyle/>
          <a:p>
            <a:pPr>
              <a:spcAft>
                <a:spcPts val="300"/>
              </a:spcAft>
            </a:pPr>
            <a:r>
              <a:rPr lang="de-DE" altLang="en-US" dirty="0">
                <a:ea typeface="ＭＳ Ｐゴシック" panose="020B0600070205080204" pitchFamily="34" charset="-128"/>
                <a:cs typeface="Lucida Bright" panose="02040602050505020304" pitchFamily="18" charset="0"/>
              </a:rPr>
              <a:t>Most of econometrics deals with the specification of the error </a:t>
            </a:r>
            <a:r>
              <a:rPr lang="de-DE" altLang="en-US" i="1" dirty="0">
                <a:ea typeface="ＭＳ Ｐゴシック" panose="020B0600070205080204" pitchFamily="34" charset="-128"/>
                <a:cs typeface="Lucida Bright" panose="02040602050505020304" pitchFamily="18" charset="0"/>
              </a:rPr>
              <a:t>u</a:t>
            </a:r>
            <a:r>
              <a:rPr lang="de-DE" altLang="en-US" dirty="0">
                <a:ea typeface="ＭＳ Ｐゴシック" panose="020B0600070205080204" pitchFamily="34" charset="-128"/>
                <a:cs typeface="Lucida Bright" panose="02040602050505020304" pitchFamily="18" charset="0"/>
              </a:rPr>
              <a:t>. </a:t>
            </a:r>
          </a:p>
          <a:p>
            <a:r>
              <a:rPr lang="de-DE" altLang="en-US" dirty="0">
                <a:ea typeface="ＭＳ Ｐゴシック" panose="020B0600070205080204" pitchFamily="34" charset="-128"/>
                <a:cs typeface="Lucida Bright" panose="02040602050505020304" pitchFamily="18" charset="0"/>
              </a:rPr>
              <a:t>Econometric models may be used for hypothesis testing.</a:t>
            </a:r>
          </a:p>
          <a:p>
            <a:pPr lvl="1"/>
            <a:r>
              <a:rPr lang="en-US" dirty="0"/>
              <a:t>For example, the parameter </a:t>
            </a:r>
            <a:r>
              <a:rPr lang="el-GR" dirty="0"/>
              <a:t>β</a:t>
            </a:r>
            <a:r>
              <a:rPr lang="en-US" baseline="-25000" dirty="0"/>
              <a:t>3</a:t>
            </a:r>
            <a:r>
              <a:rPr lang="en-US" dirty="0"/>
              <a:t> represents the effect of training on wages.</a:t>
            </a:r>
          </a:p>
          <a:p>
            <a:pPr lvl="1"/>
            <a:r>
              <a:rPr lang="en-US" dirty="0"/>
              <a:t>How large is this effect? Is it different from zero?</a:t>
            </a:r>
          </a:p>
          <a:p>
            <a:pPr lvl="1"/>
            <a:endParaRPr lang="en-US" dirty="0"/>
          </a:p>
        </p:txBody>
      </p:sp>
      <p:pic>
        <p:nvPicPr>
          <p:cNvPr id="7" name="Picture 6" descr="Image of an equation: hourly wage = beta sub 0 + beta sub 1 times the number of years of formal education + beta sub 2 times the number of years of workforce experience + beta sub 3 times the number of weeks spent in job training + &quot;u&quot; where &quot;u&quot; = the unobserved determinants of the wage such as innate ability, quality of education, and family background. 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957" y="2040225"/>
            <a:ext cx="8017331" cy="234717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56029"/>
            <a:ext cx="10515600" cy="485505"/>
          </a:xfrm>
        </p:spPr>
        <p:txBody>
          <a:bodyPr/>
          <a:lstStyle/>
          <a:p>
            <a:r>
              <a:rPr lang="de-DE" altLang="en-US" b="1" dirty="0">
                <a:ea typeface="ＭＳ Ｐゴシック" panose="020B0600070205080204" pitchFamily="34" charset="-128"/>
                <a:cs typeface="Lucida Bright" panose="02040602050505020304" pitchFamily="18" charset="0"/>
              </a:rPr>
              <a:t>Econometric model of job training and worker productivity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/>
              <a:t>The Nature of Econometrics and Economic Data </a:t>
            </a:r>
            <a:r>
              <a:rPr lang="de-DE" altLang="en-US" sz="1600" dirty="0"/>
              <a:t>(6 of 22)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793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6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de-DE" altLang="en-US" b="1" dirty="0">
                <a:ea typeface="ＭＳ Ｐゴシック" panose="020B0600070205080204" pitchFamily="34" charset="-128"/>
                <a:cs typeface="Lucida Bright" panose="02040602050505020304" pitchFamily="18" charset="0"/>
              </a:rPr>
              <a:t>Econometric analysis requires data.</a:t>
            </a:r>
          </a:p>
          <a:p>
            <a:pPr>
              <a:spcAft>
                <a:spcPts val="600"/>
              </a:spcAft>
            </a:pPr>
            <a:r>
              <a:rPr lang="de-DE" altLang="en-US" dirty="0">
                <a:ea typeface="ＭＳ Ｐゴシック" panose="020B0600070205080204" pitchFamily="34" charset="-128"/>
                <a:cs typeface="Lucida Bright" panose="02040602050505020304" pitchFamily="18" charset="0"/>
              </a:rPr>
              <a:t>There are several different kinds of economic data sets:</a:t>
            </a:r>
          </a:p>
          <a:p>
            <a:pPr lvl="1">
              <a:spcAft>
                <a:spcPts val="600"/>
              </a:spcAft>
            </a:pP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Cross-sectional data</a:t>
            </a:r>
          </a:p>
          <a:p>
            <a:pPr lvl="1">
              <a:spcAft>
                <a:spcPts val="600"/>
              </a:spcAft>
            </a:pP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Time series data</a:t>
            </a:r>
          </a:p>
          <a:p>
            <a:pPr lvl="1">
              <a:spcAft>
                <a:spcPts val="600"/>
              </a:spcAft>
            </a:pP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Panel/Longitudinal data</a:t>
            </a:r>
          </a:p>
          <a:p>
            <a:pPr lvl="1">
              <a:spcAft>
                <a:spcPts val="600"/>
              </a:spcAft>
            </a:pPr>
            <a:endParaRPr lang="de-DE" altLang="en-US" sz="2600" dirty="0">
              <a:ea typeface="Arial" panose="020B0604020202020204" pitchFamily="34" charset="0"/>
              <a:cs typeface="Lucida Bright" panose="02040602050505020304" pitchFamily="18" charset="0"/>
            </a:endParaRPr>
          </a:p>
          <a:p>
            <a:pPr>
              <a:spcAft>
                <a:spcPts val="600"/>
              </a:spcAft>
            </a:pPr>
            <a:r>
              <a:rPr lang="de-DE" altLang="en-US" dirty="0">
                <a:ea typeface="ＭＳ Ｐゴシック" panose="020B0600070205080204" pitchFamily="34" charset="-128"/>
                <a:cs typeface="Lucida Bright" panose="02040602050505020304" pitchFamily="18" charset="0"/>
              </a:rPr>
              <a:t>Econometric methods depend on the nature of the data used.</a:t>
            </a:r>
          </a:p>
          <a:p>
            <a:pPr lvl="1"/>
            <a:r>
              <a:rPr lang="de-DE" altLang="en-US" sz="2600" dirty="0">
                <a:solidFill>
                  <a:srgbClr val="FF0000"/>
                </a:solidFill>
                <a:ea typeface="Arial" panose="020B0604020202020204" pitchFamily="34" charset="0"/>
                <a:cs typeface="Lucida Bright" panose="02040602050505020304" pitchFamily="18" charset="0"/>
              </a:rPr>
              <a:t>Use of inappropriate methods may lead to misleading </a:t>
            </a: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results.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/>
              <a:t>The Nature of Econometrics and Economic Data </a:t>
            </a:r>
            <a:r>
              <a:rPr lang="de-DE" altLang="en-US" sz="1600" dirty="0"/>
              <a:t>(7 of 22)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706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49E9A7F0-81EC-4E75-9329-0D789738A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310" y="6448508"/>
            <a:ext cx="627490" cy="272967"/>
          </a:xfrm>
        </p:spPr>
        <p:txBody>
          <a:bodyPr/>
          <a:lstStyle/>
          <a:p>
            <a:pPr lvl="0"/>
            <a:fld id="{949EBC64-41CB-41B8-B6DF-9B1367312BD4}" type="slidenum">
              <a:rPr lang="en-US" noProof="0" smtClean="0"/>
              <a:pPr lvl="0"/>
              <a:t>7</a:t>
            </a:fld>
            <a:endParaRPr lang="en-US" noProof="0"/>
          </a:p>
        </p:txBody>
      </p:sp>
      <p:graphicFrame>
        <p:nvGraphicFramePr>
          <p:cNvPr id="12" name="Content Placeholder 11" descr="A table with 6 columns and 11 rows. Column headers are obsno, wage, educ, exper, female, married. Rows 7, 8, and 9 demonstrate a lapse in data between the fifth observation (row 6) and the 525th observation (row 10).">
            <a:extLst>
              <a:ext uri="{FF2B5EF4-FFF2-40B4-BE49-F238E27FC236}">
                <a16:creationId xmlns:a16="http://schemas.microsoft.com/office/drawing/2014/main" id="{84D6E579-D60C-4C74-8DF9-F946451826B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04874284"/>
              </p:ext>
            </p:extLst>
          </p:nvPr>
        </p:nvGraphicFramePr>
        <p:xfrm>
          <a:off x="3069987" y="2437124"/>
          <a:ext cx="5320978" cy="189911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886693">
                  <a:extLst>
                    <a:ext uri="{9D8B030D-6E8A-4147-A177-3AD203B41FA5}">
                      <a16:colId xmlns:a16="http://schemas.microsoft.com/office/drawing/2014/main" val="3577113103"/>
                    </a:ext>
                  </a:extLst>
                </a:gridCol>
                <a:gridCol w="886693">
                  <a:extLst>
                    <a:ext uri="{9D8B030D-6E8A-4147-A177-3AD203B41FA5}">
                      <a16:colId xmlns:a16="http://schemas.microsoft.com/office/drawing/2014/main" val="2318790932"/>
                    </a:ext>
                  </a:extLst>
                </a:gridCol>
                <a:gridCol w="886693">
                  <a:extLst>
                    <a:ext uri="{9D8B030D-6E8A-4147-A177-3AD203B41FA5}">
                      <a16:colId xmlns:a16="http://schemas.microsoft.com/office/drawing/2014/main" val="613704894"/>
                    </a:ext>
                  </a:extLst>
                </a:gridCol>
                <a:gridCol w="886693">
                  <a:extLst>
                    <a:ext uri="{9D8B030D-6E8A-4147-A177-3AD203B41FA5}">
                      <a16:colId xmlns:a16="http://schemas.microsoft.com/office/drawing/2014/main" val="3584080231"/>
                    </a:ext>
                  </a:extLst>
                </a:gridCol>
                <a:gridCol w="887103">
                  <a:extLst>
                    <a:ext uri="{9D8B030D-6E8A-4147-A177-3AD203B41FA5}">
                      <a16:colId xmlns:a16="http://schemas.microsoft.com/office/drawing/2014/main" val="4140685078"/>
                    </a:ext>
                  </a:extLst>
                </a:gridCol>
                <a:gridCol w="887103">
                  <a:extLst>
                    <a:ext uri="{9D8B030D-6E8A-4147-A177-3AD203B41FA5}">
                      <a16:colId xmlns:a16="http://schemas.microsoft.com/office/drawing/2014/main" val="4135517973"/>
                    </a:ext>
                  </a:extLst>
                </a:gridCol>
              </a:tblGrid>
              <a:tr h="1726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obsno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wage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educ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exper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female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married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extLst>
                  <a:ext uri="{0D108BD9-81ED-4DB2-BD59-A6C34878D82A}">
                    <a16:rowId xmlns:a16="http://schemas.microsoft.com/office/drawing/2014/main" val="3963773248"/>
                  </a:ext>
                </a:extLst>
              </a:tr>
              <a:tr h="1726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3.10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0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extLst>
                  <a:ext uri="{0D108BD9-81ED-4DB2-BD59-A6C34878D82A}">
                    <a16:rowId xmlns:a16="http://schemas.microsoft.com/office/drawing/2014/main" val="3676972617"/>
                  </a:ext>
                </a:extLst>
              </a:tr>
              <a:tr h="1726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3.24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extLst>
                  <a:ext uri="{0D108BD9-81ED-4DB2-BD59-A6C34878D82A}">
                    <a16:rowId xmlns:a16="http://schemas.microsoft.com/office/drawing/2014/main" val="4105020532"/>
                  </a:ext>
                </a:extLst>
              </a:tr>
              <a:tr h="1726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3.00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extLst>
                  <a:ext uri="{0D108BD9-81ED-4DB2-BD59-A6C34878D82A}">
                    <a16:rowId xmlns:a16="http://schemas.microsoft.com/office/drawing/2014/main" val="163813515"/>
                  </a:ext>
                </a:extLst>
              </a:tr>
              <a:tr h="1726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6.00 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extLst>
                  <a:ext uri="{0D108BD9-81ED-4DB2-BD59-A6C34878D82A}">
                    <a16:rowId xmlns:a16="http://schemas.microsoft.com/office/drawing/2014/main" val="432915246"/>
                  </a:ext>
                </a:extLst>
              </a:tr>
              <a:tr h="1726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 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5.30 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12 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7 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 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extLst>
                  <a:ext uri="{0D108BD9-81ED-4DB2-BD59-A6C34878D82A}">
                    <a16:rowId xmlns:a16="http://schemas.microsoft.com/office/drawing/2014/main" val="3928013936"/>
                  </a:ext>
                </a:extLst>
              </a:tr>
              <a:tr h="1726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extLst>
                  <a:ext uri="{0D108BD9-81ED-4DB2-BD59-A6C34878D82A}">
                    <a16:rowId xmlns:a16="http://schemas.microsoft.com/office/drawing/2014/main" val="1808628860"/>
                  </a:ext>
                </a:extLst>
              </a:tr>
              <a:tr h="1726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extLst>
                  <a:ext uri="{0D108BD9-81ED-4DB2-BD59-A6C34878D82A}">
                    <a16:rowId xmlns:a16="http://schemas.microsoft.com/office/drawing/2014/main" val="374784456"/>
                  </a:ext>
                </a:extLst>
              </a:tr>
              <a:tr h="1726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extLst>
                  <a:ext uri="{0D108BD9-81ED-4DB2-BD59-A6C34878D82A}">
                    <a16:rowId xmlns:a16="http://schemas.microsoft.com/office/drawing/2014/main" val="2927631043"/>
                  </a:ext>
                </a:extLst>
              </a:tr>
              <a:tr h="1726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525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11.56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extLst>
                  <a:ext uri="{0D108BD9-81ED-4DB2-BD59-A6C34878D82A}">
                    <a16:rowId xmlns:a16="http://schemas.microsoft.com/office/drawing/2014/main" val="3204680081"/>
                  </a:ext>
                </a:extLst>
              </a:tr>
              <a:tr h="1726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526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3.50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1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0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extLst>
                  <a:ext uri="{0D108BD9-81ED-4DB2-BD59-A6C34878D82A}">
                    <a16:rowId xmlns:a16="http://schemas.microsoft.com/office/drawing/2014/main" val="996826368"/>
                  </a:ext>
                </a:extLst>
              </a:tr>
            </a:tbl>
          </a:graphicData>
        </a:graphic>
      </p:graphicFrame>
      <p:pic>
        <p:nvPicPr>
          <p:cNvPr id="4" name="Content Placeholder 3" descr="A screenshot of the table. Callouts point out the meaning of the column headers as follows: &quot;Obsno&quot; stands for Observation number; &quot;wage&quot; stands for hourly wage; &quot;educ&quot; stands for years of education; &quot;exper&quot; stands for years of experience; if the number in the female column is a 1, then respondent is a female; if 0, respondent is not female. If the number in the married column is a 1, then respondent is married; if 0, the respondent is not married.">
            <a:extLst>
              <a:ext uri="{FF2B5EF4-FFF2-40B4-BE49-F238E27FC236}">
                <a16:creationId xmlns:a16="http://schemas.microsoft.com/office/drawing/2014/main" id="{2C364B38-67E8-4A64-ADD7-BCE500866F5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3"/>
          <a:srcRect t="8985"/>
          <a:stretch/>
        </p:blipFill>
        <p:spPr>
          <a:xfrm>
            <a:off x="2137536" y="1946575"/>
            <a:ext cx="8581263" cy="3942684"/>
          </a:xfrm>
          <a:prstGeom prst="rect">
            <a:avLst/>
          </a:prstGeom>
        </p:spPr>
      </p:pic>
      <p:sp>
        <p:nvSpPr>
          <p:cNvPr id="25602" name="Content Placeholder 8">
            <a:extLst>
              <a:ext uri="{FF2B5EF4-FFF2-40B4-BE49-F238E27FC236}">
                <a16:creationId xmlns:a16="http://schemas.microsoft.com/office/drawing/2014/main" id="{186C6634-1218-4E98-BEDB-5D99F0A8F3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56028"/>
            <a:ext cx="10515600" cy="98109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de-DE" altLang="en-US" dirty="0"/>
              <a:t>Table 1.1: Cross-sectional data set on wages and other characteristics</a:t>
            </a:r>
          </a:p>
        </p:txBody>
      </p:sp>
      <p:sp>
        <p:nvSpPr>
          <p:cNvPr id="28" name="Title 4">
            <a:extLst>
              <a:ext uri="{FF2B5EF4-FFF2-40B4-BE49-F238E27FC236}">
                <a16:creationId xmlns:a16="http://schemas.microsoft.com/office/drawing/2014/main" id="{8D2B26E4-7F1B-476D-B802-17D782982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/>
              <a:t>The Nature of Econometrics and Economic Data </a:t>
            </a:r>
            <a:r>
              <a:rPr lang="de-DE" altLang="en-US" sz="1600" dirty="0"/>
              <a:t>(9 of 22)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32D62-C1D7-39F2-1DDF-6F9C752BC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Correlation and Causation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8C919-6A13-CD78-A8BE-A3F97404E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8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F26AD24-3D16-4EAD-2B30-3E63960FA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375" y="1367155"/>
            <a:ext cx="6195597" cy="44733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B700595-67B1-F21B-1F2E-74331B6E73C0}"/>
              </a:ext>
            </a:extLst>
          </p:cNvPr>
          <p:cNvSpPr txBox="1"/>
          <p:nvPr/>
        </p:nvSpPr>
        <p:spPr>
          <a:xfrm>
            <a:off x="7543801" y="1967948"/>
            <a:ext cx="40253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br>
              <a:rPr lang="en-US" dirty="0"/>
            </a:br>
            <a:r>
              <a:rPr lang="en-US" dirty="0"/>
              <a:t>Lange, C., Practical Machine Learning with R, Taylor &amp; Francis/CRC Press, 2024</a:t>
            </a:r>
          </a:p>
        </p:txBody>
      </p:sp>
    </p:spTree>
    <p:extLst>
      <p:ext uri="{BB962C8B-B14F-4D97-AF65-F5344CB8AC3E}">
        <p14:creationId xmlns:p14="http://schemas.microsoft.com/office/powerpoint/2010/main" val="3346255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E0C04-A2D2-4995-749D-62DDB4AF8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5FF6D-1F05-00F0-9DF2-B5472C06F41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5297D"/>
                </a:solidFill>
                <a:latin typeface="SourceCodePro-Regular-Identity-H"/>
              </a:rPr>
              <a:t>library(</a:t>
            </a:r>
            <a:r>
              <a:rPr lang="en-US" sz="1800" b="0" i="0" u="none" strike="noStrike" baseline="0" dirty="0" err="1">
                <a:solidFill>
                  <a:srgbClr val="05297D"/>
                </a:solidFill>
                <a:latin typeface="SourceCodePro-Regular-Identity-H"/>
              </a:rPr>
              <a:t>tidyverse</a:t>
            </a:r>
            <a:r>
              <a:rPr lang="en-US" sz="1800" b="0" i="0" u="none" strike="noStrike" baseline="0" dirty="0">
                <a:solidFill>
                  <a:srgbClr val="05297D"/>
                </a:solidFill>
                <a:latin typeface="SourceCodePro-Regular-Identity-H"/>
              </a:rPr>
              <a:t>);library(</a:t>
            </a:r>
            <a:r>
              <a:rPr lang="en-US" sz="1800" b="0" i="0" u="none" strike="noStrike" baseline="0" dirty="0" err="1">
                <a:solidFill>
                  <a:srgbClr val="05297D"/>
                </a:solidFill>
                <a:latin typeface="SourceCodePro-Regular-Identity-H"/>
              </a:rPr>
              <a:t>rio</a:t>
            </a:r>
            <a:r>
              <a:rPr lang="en-US" sz="1800" b="0" i="0" u="none" strike="noStrike" baseline="0" dirty="0">
                <a:solidFill>
                  <a:srgbClr val="05297D"/>
                </a:solidFill>
                <a:latin typeface="SourceCodePro-Regular-Identity-H"/>
              </a:rPr>
              <a:t>);library(janitor);  </a:t>
            </a:r>
            <a:r>
              <a:rPr lang="en-US" sz="1800" b="0" i="0" u="none" strike="noStrike" baseline="0" dirty="0" err="1">
                <a:solidFill>
                  <a:srgbClr val="05297D"/>
                </a:solidFill>
                <a:latin typeface="SourceCodePro-Regular-Identity-H"/>
              </a:rPr>
              <a:t>DataHousing</a:t>
            </a:r>
            <a:r>
              <a:rPr lang="en-US" sz="1800" b="0" i="0" u="none" strike="noStrike" baseline="0" dirty="0">
                <a:solidFill>
                  <a:srgbClr val="05297D"/>
                </a:solidFill>
                <a:latin typeface="SourceCodePro-Regular-Identity-H"/>
              </a:rPr>
              <a:t> =import("https://ai.lange-analytics.com/data/HousingData.csv") |&gt;</a:t>
            </a:r>
          </a:p>
          <a:p>
            <a:pPr marL="0" indent="0" algn="l">
              <a:buNone/>
            </a:pPr>
            <a:r>
              <a:rPr lang="en-US" sz="1800" b="0" i="0" u="none" strike="noStrike" baseline="0" dirty="0" err="1">
                <a:solidFill>
                  <a:srgbClr val="05297D"/>
                </a:solidFill>
                <a:latin typeface="SourceCodePro-Regular-Identity-H"/>
              </a:rPr>
              <a:t>clean_names</a:t>
            </a:r>
            <a:r>
              <a:rPr lang="en-US" sz="1800" b="0" i="0" u="none" strike="noStrike" baseline="0" dirty="0">
                <a:solidFill>
                  <a:srgbClr val="05297D"/>
                </a:solidFill>
                <a:latin typeface="SourceCodePro-Regular-Identity-H"/>
              </a:rPr>
              <a:t>("</a:t>
            </a:r>
            <a:r>
              <a:rPr lang="en-US" sz="1800" b="0" i="0" u="none" strike="noStrike" baseline="0" dirty="0" err="1">
                <a:solidFill>
                  <a:srgbClr val="05297D"/>
                </a:solidFill>
                <a:latin typeface="SourceCodePro-Regular-Identity-H"/>
              </a:rPr>
              <a:t>upper_camel</a:t>
            </a:r>
            <a:r>
              <a:rPr lang="en-US" sz="1800" b="0" i="0" u="none" strike="noStrike" baseline="0" dirty="0">
                <a:solidFill>
                  <a:srgbClr val="05297D"/>
                </a:solidFill>
                <a:latin typeface="SourceCodePro-Regular-Identity-H"/>
              </a:rPr>
              <a:t>") |&gt;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5297D"/>
                </a:solidFill>
                <a:latin typeface="SourceCodePro-Regular-Identity-H"/>
              </a:rPr>
              <a:t>select(Price, </a:t>
            </a:r>
            <a:r>
              <a:rPr lang="en-US" sz="1800" b="0" i="0" u="none" strike="noStrike" baseline="0" dirty="0" err="1">
                <a:solidFill>
                  <a:srgbClr val="05297D"/>
                </a:solidFill>
                <a:latin typeface="SourceCodePro-Regular-Identity-H"/>
              </a:rPr>
              <a:t>Sqft</a:t>
            </a:r>
            <a:r>
              <a:rPr lang="en-US" sz="1800" b="0" i="0" u="none" strike="noStrike" baseline="0" dirty="0">
                <a:solidFill>
                  <a:srgbClr val="05297D"/>
                </a:solidFill>
                <a:latin typeface="SourceCodePro-Regular-Identity-H"/>
              </a:rPr>
              <a:t>=</a:t>
            </a:r>
            <a:r>
              <a:rPr lang="en-US" sz="1800" b="0" i="0" u="none" strike="noStrike" baseline="0" dirty="0" err="1">
                <a:solidFill>
                  <a:srgbClr val="05297D"/>
                </a:solidFill>
                <a:latin typeface="SourceCodePro-Regular-Identity-H"/>
              </a:rPr>
              <a:t>SqftLiving</a:t>
            </a:r>
            <a:r>
              <a:rPr lang="en-US" sz="1800" b="0" i="0" u="none" strike="noStrike" baseline="0" dirty="0">
                <a:solidFill>
                  <a:srgbClr val="05297D"/>
                </a:solidFill>
                <a:latin typeface="SourceCodePro-Regular-Identity-H"/>
              </a:rPr>
              <a:t>) |&gt; </a:t>
            </a:r>
          </a:p>
          <a:p>
            <a:pPr marL="0" indent="0" algn="l">
              <a:buNone/>
            </a:pPr>
            <a:r>
              <a:rPr lang="en-US" sz="1800" b="0" i="0" u="none" strike="noStrike" baseline="0" dirty="0" err="1">
                <a:solidFill>
                  <a:srgbClr val="05297D"/>
                </a:solidFill>
                <a:latin typeface="SourceCodePro-Regular-Identity-H"/>
              </a:rPr>
              <a:t>sample_n</a:t>
            </a:r>
            <a:r>
              <a:rPr lang="en-US" sz="1800" b="0" i="0" u="none" strike="noStrike" baseline="0" dirty="0">
                <a:solidFill>
                  <a:srgbClr val="05297D"/>
                </a:solidFill>
                <a:latin typeface="SourceCodePro-Regular-Identity-H"/>
              </a:rPr>
              <a:t>(10000)</a:t>
            </a:r>
          </a:p>
          <a:p>
            <a:pPr marL="0" indent="0" algn="l">
              <a:buNone/>
            </a:pPr>
            <a:endParaRPr lang="en-US" sz="1800" dirty="0">
              <a:solidFill>
                <a:srgbClr val="05297D"/>
              </a:solidFill>
              <a:latin typeface="SourceCodePro-Regular-Identity-H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 err="1">
                <a:solidFill>
                  <a:srgbClr val="05297D"/>
                </a:solidFill>
                <a:latin typeface="SourceCodePro-Regular-Identity-H"/>
              </a:rPr>
              <a:t>ggplot</a:t>
            </a:r>
            <a:r>
              <a:rPr lang="en-US" sz="1800" b="0" i="0" u="none" strike="noStrike" baseline="0" dirty="0">
                <a:solidFill>
                  <a:srgbClr val="05297D"/>
                </a:solidFill>
                <a:latin typeface="SourceCodePro-Regular-Identity-H"/>
              </a:rPr>
              <a:t>(</a:t>
            </a:r>
            <a:r>
              <a:rPr lang="en-US" sz="1800" b="0" i="0" u="none" strike="noStrike" baseline="0" dirty="0" err="1">
                <a:solidFill>
                  <a:srgbClr val="05297D"/>
                </a:solidFill>
                <a:latin typeface="SourceCodePro-Regular-Identity-H"/>
              </a:rPr>
              <a:t>DataHousing</a:t>
            </a:r>
            <a:r>
              <a:rPr lang="en-US" sz="1800" b="0" i="0" u="none" strike="noStrike" baseline="0" dirty="0">
                <a:solidFill>
                  <a:srgbClr val="05297D"/>
                </a:solidFill>
                <a:latin typeface="SourceCodePro-Regular-Identity-H"/>
              </a:rPr>
              <a:t>, </a:t>
            </a:r>
            <a:r>
              <a:rPr lang="en-US" sz="1800" b="0" i="0" u="none" strike="noStrike" baseline="0" dirty="0" err="1">
                <a:solidFill>
                  <a:srgbClr val="05297D"/>
                </a:solidFill>
                <a:latin typeface="SourceCodePro-Regular-Identity-H"/>
              </a:rPr>
              <a:t>aes</a:t>
            </a:r>
            <a:r>
              <a:rPr lang="en-US" sz="1800" b="0" i="0" u="none" strike="noStrike" baseline="0" dirty="0">
                <a:solidFill>
                  <a:srgbClr val="05297D"/>
                </a:solidFill>
                <a:latin typeface="SourceCodePro-Regular-Identity-H"/>
              </a:rPr>
              <a:t>(x=</a:t>
            </a:r>
            <a:r>
              <a:rPr lang="en-US" sz="1800" b="0" i="0" u="none" strike="noStrike" baseline="0" dirty="0" err="1">
                <a:solidFill>
                  <a:srgbClr val="05297D"/>
                </a:solidFill>
                <a:latin typeface="SourceCodePro-Regular-Identity-H"/>
              </a:rPr>
              <a:t>Sqft</a:t>
            </a:r>
            <a:r>
              <a:rPr lang="en-US" sz="1800" b="0" i="0" u="none" strike="noStrike" baseline="0" dirty="0">
                <a:solidFill>
                  <a:srgbClr val="05297D"/>
                </a:solidFill>
                <a:latin typeface="SourceCodePro-Regular-Identity-H"/>
              </a:rPr>
              <a:t>, y=Price)) +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5297D"/>
                </a:solidFill>
                <a:latin typeface="SourceCodePro-Regular-Identity-H"/>
              </a:rPr>
              <a:t>labs(title="Correlation between </a:t>
            </a:r>
            <a:r>
              <a:rPr lang="en-US" sz="1800" b="0" i="0" u="none" strike="noStrike" baseline="0" dirty="0" err="1">
                <a:solidFill>
                  <a:srgbClr val="05297D"/>
                </a:solidFill>
                <a:latin typeface="SourceCodePro-Regular-Identity-H"/>
              </a:rPr>
              <a:t>Sqft</a:t>
            </a:r>
            <a:r>
              <a:rPr lang="en-US" sz="1800" b="0" i="0" u="none" strike="noStrike" baseline="0" dirty="0">
                <a:solidFill>
                  <a:srgbClr val="05297D"/>
                </a:solidFill>
                <a:latin typeface="SourceCodePro-Regular-Identity-H"/>
              </a:rPr>
              <a:t> and Price", x="</a:t>
            </a:r>
            <a:r>
              <a:rPr lang="en-US" sz="1800" b="0" i="0" u="none" strike="noStrike" baseline="0" dirty="0" err="1">
                <a:solidFill>
                  <a:srgbClr val="05297D"/>
                </a:solidFill>
                <a:latin typeface="SourceCodePro-Regular-Identity-H"/>
              </a:rPr>
              <a:t>Sqft</a:t>
            </a:r>
            <a:r>
              <a:rPr lang="en-US" sz="1800" b="0" i="0" u="none" strike="noStrike" baseline="0" dirty="0">
                <a:solidFill>
                  <a:srgbClr val="05297D"/>
                </a:solidFill>
                <a:latin typeface="SourceCodePro-Regular-Identity-H"/>
              </a:rPr>
              <a:t>",y="Price")+</a:t>
            </a:r>
          </a:p>
          <a:p>
            <a:pPr marL="0" indent="0" algn="l">
              <a:buNone/>
            </a:pPr>
            <a:r>
              <a:rPr lang="en-US" sz="1800" b="0" i="0" u="none" strike="noStrike" baseline="0" dirty="0" err="1">
                <a:solidFill>
                  <a:srgbClr val="05297D"/>
                </a:solidFill>
                <a:latin typeface="SourceCodePro-Regular-Identity-H"/>
              </a:rPr>
              <a:t>geom_point</a:t>
            </a:r>
            <a:r>
              <a:rPr lang="en-US" sz="1800" b="0" i="0" u="none" strike="noStrike" baseline="0" dirty="0">
                <a:solidFill>
                  <a:srgbClr val="05297D"/>
                </a:solidFill>
                <a:latin typeface="SourceCodePro-Regular-Identity-H"/>
              </a:rPr>
              <a:t>()+</a:t>
            </a:r>
          </a:p>
          <a:p>
            <a:pPr marL="0" indent="0" algn="l">
              <a:buNone/>
            </a:pPr>
            <a:r>
              <a:rPr lang="en-US" sz="1800" b="0" i="0" u="none" strike="noStrike" baseline="0" dirty="0" err="1">
                <a:solidFill>
                  <a:srgbClr val="05297D"/>
                </a:solidFill>
                <a:latin typeface="SourceCodePro-Regular-Identity-H"/>
              </a:rPr>
              <a:t>geom_smooth</a:t>
            </a:r>
            <a:r>
              <a:rPr lang="en-US" sz="1800" b="0" i="0" u="none" strike="noStrike" baseline="0" dirty="0">
                <a:solidFill>
                  <a:srgbClr val="05297D"/>
                </a:solidFill>
                <a:latin typeface="SourceCodePro-Regular-Identity-H"/>
              </a:rPr>
              <a:t>(method = "</a:t>
            </a:r>
            <a:r>
              <a:rPr lang="en-US" sz="1800" b="0" i="0" u="none" strike="noStrike" baseline="0" dirty="0" err="1">
                <a:solidFill>
                  <a:srgbClr val="05297D"/>
                </a:solidFill>
                <a:latin typeface="SourceCodePro-Regular-Identity-H"/>
              </a:rPr>
              <a:t>lm</a:t>
            </a:r>
            <a:r>
              <a:rPr lang="en-US" sz="1800" b="0" i="0" u="none" strike="noStrike" baseline="0" dirty="0">
                <a:solidFill>
                  <a:srgbClr val="05297D"/>
                </a:solidFill>
                <a:latin typeface="SourceCodePro-Regular-Identity-H"/>
              </a:rPr>
              <a:t>", se=FALSE)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2A852-83AD-D3EA-EDB9-7DDBC63F9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5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11459</TotalTime>
  <Words>735</Words>
  <Application>Microsoft Office PowerPoint</Application>
  <PresentationFormat>Widescreen</PresentationFormat>
  <Paragraphs>153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ＭＳ Ｐゴシック</vt:lpstr>
      <vt:lpstr>Arial</vt:lpstr>
      <vt:lpstr>Calibri</vt:lpstr>
      <vt:lpstr>Calibri Light</vt:lpstr>
      <vt:lpstr>SourceCodePro-Regular-Identity-H</vt:lpstr>
      <vt:lpstr>Tahoma</vt:lpstr>
      <vt:lpstr>Office Theme</vt:lpstr>
      <vt:lpstr>Chapter 1</vt:lpstr>
      <vt:lpstr>The Nature of Econometrics and Economic Data (1 of 22)</vt:lpstr>
      <vt:lpstr>The Nature of Econometrics and Economic Data (2 of 22)</vt:lpstr>
      <vt:lpstr>PowerPoint Presentation</vt:lpstr>
      <vt:lpstr>The Nature of Econometrics and Economic Data (6 of 22)</vt:lpstr>
      <vt:lpstr>The Nature of Econometrics and Economic Data (7 of 22)</vt:lpstr>
      <vt:lpstr>The Nature of Econometrics and Economic Data (9 of 22)</vt:lpstr>
      <vt:lpstr>Correlation and Causation</vt:lpstr>
      <vt:lpstr>Another Example</vt:lpstr>
      <vt:lpstr>The Nature of Econometrics and Economic Data (17 of 22)</vt:lpstr>
      <vt:lpstr>Experiment (feasible)(18 of 22)</vt:lpstr>
      <vt:lpstr>Experiment (NOT feasible)((21 of 22)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Foltz, Brandon C</dc:creator>
  <cp:lastModifiedBy>Carsten Lange</cp:lastModifiedBy>
  <cp:revision>205</cp:revision>
  <dcterms:created xsi:type="dcterms:W3CDTF">2015-06-17T14:10:03Z</dcterms:created>
  <dcterms:modified xsi:type="dcterms:W3CDTF">2024-08-27T18:45:52Z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