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0899" r:id="rId2"/>
    <p:sldId id="2147480900" r:id="rId3"/>
    <p:sldId id="21474809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AC2CB3-A42E-4885-93E0-DAEBE1B17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Instructions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7E3EB-AD68-4FD8-91C6-4100792D3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575" y="1141413"/>
            <a:ext cx="11547475" cy="493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4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Scen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A real scenario from a real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Ideally someone you’ve talked to directly</a:t>
            </a:r>
            <a:br>
              <a:rPr lang="en-US"/>
            </a:br>
            <a:r>
              <a:rPr lang="en-US"/>
              <a:t>If not, a concrete scenario you understand deeply from secondary research</a:t>
            </a:r>
            <a:br>
              <a:rPr lang="en-US"/>
            </a:br>
            <a:r>
              <a:rPr lang="en-US"/>
              <a:t>Why is this representative of most users with this issue?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What’s the canonical customer scenario?</a:t>
            </a:r>
          </a:p>
        </p:txBody>
      </p:sp>
    </p:spTree>
    <p:extLst>
      <p:ext uri="{BB962C8B-B14F-4D97-AF65-F5344CB8AC3E}">
        <p14:creationId xmlns:p14="http://schemas.microsoft.com/office/powerpoint/2010/main" val="14213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Summar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proposed changes to the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CB3C-C93C-4EA3-A8DA-74EB5CB1FFF7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3908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Storyboard your proposed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NOT screen by screen, but step by step from a user perspective</a:t>
            </a:r>
            <a:br>
              <a:rPr lang="en-US"/>
            </a:br>
            <a:r>
              <a:rPr lang="en-US"/>
              <a:t>Summarize who is involved in the scenario and the way THEY think about they journey</a:t>
            </a:r>
            <a:br>
              <a:rPr lang="en-US"/>
            </a:br>
            <a:r>
              <a:rPr lang="en-US"/>
              <a:t>Draw it on a single slide</a:t>
            </a:r>
            <a:br>
              <a:rPr lang="en-US"/>
            </a:br>
            <a:r>
              <a:rPr lang="en-US"/>
              <a:t>Use your canonical example scenario(s) – BE SPECIFIC</a:t>
            </a:r>
            <a:br>
              <a:rPr lang="en-US"/>
            </a:br>
            <a:r>
              <a:rPr lang="en-US"/>
              <a:t>Call out common 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How should the experience work overall?</a:t>
            </a:r>
          </a:p>
        </p:txBody>
      </p:sp>
    </p:spTree>
    <p:extLst>
      <p:ext uri="{BB962C8B-B14F-4D97-AF65-F5344CB8AC3E}">
        <p14:creationId xmlns:p14="http://schemas.microsoft.com/office/powerpoint/2010/main" val="233202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Show clickthrough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Include as little detail as necessary to make a good decision. Sometimes that’s a lot.</a:t>
            </a:r>
            <a:br>
              <a:rPr lang="en-US"/>
            </a:br>
            <a:r>
              <a:rPr lang="en-US"/>
              <a:t>If this is a net new pattern or experience, higher fidelity explorations are often important</a:t>
            </a:r>
            <a:br>
              <a:rPr lang="en-US"/>
            </a:br>
            <a:r>
              <a:rPr lang="en-US"/>
              <a:t>If this is an iteration on an existing pattern, lower fidelity wireframes can often be sufficient</a:t>
            </a:r>
            <a:br>
              <a:rPr lang="en-US"/>
            </a:br>
            <a:r>
              <a:rPr lang="en-US"/>
              <a:t>Make sure others can easily understand and share your vision for exactly what the change will look like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Step-by-step experience</a:t>
            </a:r>
          </a:p>
        </p:txBody>
      </p:sp>
    </p:spTree>
    <p:extLst>
      <p:ext uri="{BB962C8B-B14F-4D97-AF65-F5344CB8AC3E}">
        <p14:creationId xmlns:p14="http://schemas.microsoft.com/office/powerpoint/2010/main" val="325520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Proposal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Are you introducing a new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Call out any new patterns or components that are being introduced</a:t>
            </a:r>
          </a:p>
          <a:p>
            <a:pPr lvl="0"/>
            <a:r>
              <a:rPr lang="en-US"/>
              <a:t>Justify the cost of building a new component vs using an existing Fabric or BAF component</a:t>
            </a:r>
          </a:p>
          <a:p>
            <a:pPr lvl="0"/>
            <a:r>
              <a:rPr lang="en-US"/>
              <a:t>Enumerate the base components that it’s built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New patterns</a:t>
            </a:r>
          </a:p>
        </p:txBody>
      </p:sp>
    </p:spTree>
    <p:extLst>
      <p:ext uri="{BB962C8B-B14F-4D97-AF65-F5344CB8AC3E}">
        <p14:creationId xmlns:p14="http://schemas.microsoft.com/office/powerpoint/2010/main" val="92000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Unhappy P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handle common failure modes?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Where are users most likely to get stuck?</a:t>
            </a:r>
            <a:br>
              <a:rPr lang="en-US"/>
            </a:br>
            <a:r>
              <a:rPr lang="en-US"/>
              <a:t>What will the experience look like when they do?</a:t>
            </a:r>
            <a:br>
              <a:rPr lang="en-US"/>
            </a:br>
            <a:r>
              <a:rPr lang="en-US"/>
              <a:t>When will we throw error messages, how actionable will they be?</a:t>
            </a:r>
            <a:br>
              <a:rPr lang="en-US"/>
            </a:br>
            <a:r>
              <a:rPr lang="en-US"/>
              <a:t>How will we help people avoid these issues in the first place?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Unhappy paths</a:t>
            </a:r>
          </a:p>
        </p:txBody>
      </p:sp>
    </p:spTree>
    <p:extLst>
      <p:ext uri="{BB962C8B-B14F-4D97-AF65-F5344CB8AC3E}">
        <p14:creationId xmlns:p14="http://schemas.microsoft.com/office/powerpoint/2010/main" val="402037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have you vetted this proposal?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What makes us confident this will address the key user challenges you called out in the previous section?</a:t>
            </a:r>
            <a:br>
              <a:rPr lang="en-US"/>
            </a:br>
            <a:r>
              <a:rPr lang="en-US"/>
              <a:t>What input do we have from internal stakeholders (community team, customer success)?</a:t>
            </a:r>
            <a:br>
              <a:rPr lang="en-US"/>
            </a:br>
            <a:r>
              <a:rPr lang="en-US"/>
              <a:t>Have we shared with champions or MVPs?</a:t>
            </a:r>
            <a:br>
              <a:rPr lang="en-US"/>
            </a:br>
            <a:r>
              <a:rPr lang="en-US"/>
              <a:t>Did we do a user study on the proposed design? What other research do we have?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4611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Te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 app will you build to test this 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Which app will the PM and EM build when this feature is implemented before it ships?</a:t>
            </a:r>
          </a:p>
          <a:p>
            <a:pPr lvl="0"/>
            <a:r>
              <a:rPr lang="en-US"/>
              <a:t>What scenario will the app focus on?</a:t>
            </a:r>
          </a:p>
          <a:p>
            <a:pPr lvl="0"/>
            <a:r>
              <a:rPr lang="en-US"/>
              <a:t>What features will this app use?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Testing App</a:t>
            </a:r>
          </a:p>
        </p:txBody>
      </p:sp>
    </p:spTree>
    <p:extLst>
      <p:ext uri="{BB962C8B-B14F-4D97-AF65-F5344CB8AC3E}">
        <p14:creationId xmlns:p14="http://schemas.microsoft.com/office/powerpoint/2010/main" val="7953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ummary">
    <p:bg>
      <p:bgPr>
        <a:solidFill>
          <a:srgbClr val="0D9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374385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who will do the work and what it will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3E0AE-6096-4158-8538-3C56BF79E44E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83550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Stack R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In what order will you pursue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Break your proposal into individual chunks of work/benefit</a:t>
            </a:r>
            <a:br>
              <a:rPr lang="en-US"/>
            </a:br>
            <a:r>
              <a:rPr lang="en-US"/>
              <a:t>Stack them top to bottom from a priority / order of operations proposal</a:t>
            </a:r>
            <a:br>
              <a:rPr lang="en-US"/>
            </a:br>
            <a:r>
              <a:rPr lang="en-US"/>
              <a:t>Show where your ship moments 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Stack-ranked priorities</a:t>
            </a:r>
          </a:p>
        </p:txBody>
      </p:sp>
    </p:spTree>
    <p:extLst>
      <p:ext uri="{BB962C8B-B14F-4D97-AF65-F5344CB8AC3E}">
        <p14:creationId xmlns:p14="http://schemas.microsoft.com/office/powerpoint/2010/main" val="9166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42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5" y="1418590"/>
            <a:ext cx="9144000" cy="2387600"/>
          </a:xfrm>
        </p:spPr>
        <p:txBody>
          <a:bodyPr anchor="b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XR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865" y="394652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Use a title you’d put on a blog post when this work ships, then put the names of PM/EM/Design stakeholders here</a:t>
            </a:r>
          </a:p>
        </p:txBody>
      </p:sp>
    </p:spTree>
    <p:extLst>
      <p:ext uri="{BB962C8B-B14F-4D97-AF65-F5344CB8AC3E}">
        <p14:creationId xmlns:p14="http://schemas.microsoft.com/office/powerpoint/2010/main" val="1322769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 will it take to roll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Estimate the cost of each work item. Work with each owning team’s EM.</a:t>
            </a:r>
            <a:br>
              <a:rPr lang="en-US"/>
            </a:br>
            <a:r>
              <a:rPr lang="en-US"/>
              <a:t>Call out dependencies on other teams, make sure they are aware and have </a:t>
            </a:r>
            <a:r>
              <a:rPr lang="en-US" err="1"/>
              <a:t>ack’d</a:t>
            </a:r>
            <a:br>
              <a:rPr lang="en-US"/>
            </a:br>
            <a:r>
              <a:rPr lang="en-US"/>
              <a:t>Suggest target release dates for each ship moment</a:t>
            </a:r>
            <a:br>
              <a:rPr lang="en-US"/>
            </a:br>
            <a:r>
              <a:rPr lang="en-US"/>
              <a:t>Make sure you’re planning to be as incremental as possible</a:t>
            </a:r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Cost and timeline</a:t>
            </a:r>
          </a:p>
        </p:txBody>
      </p:sp>
    </p:spTree>
    <p:extLst>
      <p:ext uri="{BB962C8B-B14F-4D97-AF65-F5344CB8AC3E}">
        <p14:creationId xmlns:p14="http://schemas.microsoft.com/office/powerpoint/2010/main" val="3118771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Ro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release?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What is the breaking change risk? </a:t>
            </a:r>
            <a:br>
              <a:rPr lang="en-US"/>
            </a:br>
            <a:r>
              <a:rPr lang="en-US"/>
              <a:t>Will we first launch as Experimental, Preview, GA? </a:t>
            </a:r>
            <a:br>
              <a:rPr lang="en-US"/>
            </a:br>
            <a:r>
              <a:rPr lang="en-US"/>
              <a:t>How will we know when to move to the next stage?</a:t>
            </a:r>
            <a:br>
              <a:rPr lang="en-US"/>
            </a:br>
            <a:r>
              <a:rPr lang="en-US"/>
              <a:t>What documentation will we need to create or edit?</a:t>
            </a:r>
            <a:br>
              <a:rPr lang="en-US"/>
            </a:br>
            <a:r>
              <a:rPr lang="en-US"/>
              <a:t>Who will own the release blog?</a:t>
            </a:r>
            <a:br>
              <a:rPr lang="en-US"/>
            </a:br>
            <a:r>
              <a:rPr lang="en-US"/>
              <a:t>Is there any additional in-product communication we should do as this rolls out?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Rollout Approach</a:t>
            </a:r>
          </a:p>
        </p:txBody>
      </p:sp>
    </p:spTree>
    <p:extLst>
      <p:ext uri="{BB962C8B-B14F-4D97-AF65-F5344CB8AC3E}">
        <p14:creationId xmlns:p14="http://schemas.microsoft.com/office/powerpoint/2010/main" val="1735576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- S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know it’s 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4302761"/>
            <a:ext cx="11548620" cy="187420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Fill in the scenarios you’ll measure and report on in weekly/monthly service reviews related to this work. </a:t>
            </a:r>
            <a:br>
              <a:rPr lang="en-US"/>
            </a:br>
            <a:r>
              <a:rPr lang="en-US"/>
              <a:t>Make sure to choose scenarios that are truly the key user-facing scenarios</a:t>
            </a:r>
            <a:br>
              <a:rPr lang="en-US"/>
            </a:br>
            <a:r>
              <a:rPr lang="en-US"/>
              <a:t>Make sure to account for the work to measure this telemetry in your execution estimates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SLA (Perf and Reliability Goals)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E1CFBA-DFEB-4728-914D-3BAD4CB30C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17943"/>
              </p:ext>
            </p:extLst>
          </p:nvPr>
        </p:nvGraphicFramePr>
        <p:xfrm>
          <a:off x="282018" y="1630838"/>
          <a:ext cx="11462941" cy="242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502">
                  <a:extLst>
                    <a:ext uri="{9D8B030D-6E8A-4147-A177-3AD203B41FA5}">
                      <a16:colId xmlns:a16="http://schemas.microsoft.com/office/drawing/2014/main" val="122464907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71429097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664075263"/>
                    </a:ext>
                  </a:extLst>
                </a:gridCol>
              </a:tblGrid>
              <a:tr h="333738">
                <a:tc>
                  <a:txBody>
                    <a:bodyPr/>
                    <a:lstStyle/>
                    <a:p>
                      <a:r>
                        <a:rPr lang="en-US" sz="1400"/>
                        <a:t>Measurable user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P95 Latency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Availability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16748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034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210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9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- S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it be tested?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4302761"/>
            <a:ext cx="11548620" cy="187420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Testing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E1CFBA-DFEB-4728-914D-3BAD4CB30C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4453072"/>
              </p:ext>
            </p:extLst>
          </p:nvPr>
        </p:nvGraphicFramePr>
        <p:xfrm>
          <a:off x="282018" y="1630838"/>
          <a:ext cx="11462941" cy="242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502">
                  <a:extLst>
                    <a:ext uri="{9D8B030D-6E8A-4147-A177-3AD203B41FA5}">
                      <a16:colId xmlns:a16="http://schemas.microsoft.com/office/drawing/2014/main" val="122464907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71429097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664075263"/>
                    </a:ext>
                  </a:extLst>
                </a:gridCol>
              </a:tblGrid>
              <a:tr h="333738">
                <a:tc>
                  <a:txBody>
                    <a:bodyPr/>
                    <a:lstStyle/>
                    <a:p>
                      <a:r>
                        <a:rPr lang="en-US" sz="1400"/>
                        <a:t>Scenario\Feature to be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16748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Unit\Integrated\</a:t>
                      </a:r>
                      <a:r>
                        <a:rPr lang="en-US" sz="1400" err="1"/>
                        <a:t>etc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Manual\Offshore\Automated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034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210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32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What’s risky about this? How will we mitigate?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Call out the key risks and unknowns at this point in planning – and more importantly, what will we do to mitigate these risks?</a:t>
            </a:r>
            <a:br>
              <a:rPr lang="en-US"/>
            </a:br>
            <a:r>
              <a:rPr lang="en-US"/>
              <a:t>If we have risks related to partner team dependencies, is it possible to co-develop?</a:t>
            </a:r>
            <a:br>
              <a:rPr lang="en-US"/>
            </a:br>
            <a:r>
              <a:rPr lang="en-US"/>
              <a:t>If we have risks related to implementation design, will we be prototyping?</a:t>
            </a:r>
            <a:br>
              <a:rPr lang="en-US"/>
            </a:br>
            <a:r>
              <a:rPr lang="en-US"/>
              <a:t>If we have risks related to UX, what additional studies or explorations will we take on?</a:t>
            </a:r>
            <a:br>
              <a:rPr lang="en-US"/>
            </a:br>
            <a:r>
              <a:rPr lang="en-US"/>
              <a:t>Etc.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Risks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322619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ummary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865" y="350346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Details in this section can be finalized after XR if UI is not final, but accessibility is a requirement for all shipping 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76F0C-8634-4548-BBCD-CB2E638C7EFA}"/>
              </a:ext>
            </a:extLst>
          </p:cNvPr>
          <p:cNvSpPr/>
          <p:nvPr userDrawn="1"/>
        </p:nvSpPr>
        <p:spPr>
          <a:xfrm>
            <a:off x="248865" y="2468415"/>
            <a:ext cx="6168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Accessibility approach</a:t>
            </a:r>
          </a:p>
        </p:txBody>
      </p:sp>
    </p:spTree>
    <p:extLst>
      <p:ext uri="{BB962C8B-B14F-4D97-AF65-F5344CB8AC3E}">
        <p14:creationId xmlns:p14="http://schemas.microsoft.com/office/powerpoint/2010/main" val="3016425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9B8F35-3D3F-4E9A-9017-C18E91A57ECA}"/>
              </a:ext>
            </a:extLst>
          </p:cNvPr>
          <p:cNvSpPr/>
          <p:nvPr userDrawn="1"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7FC181-CFC5-4E15-B3BA-C306304C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95" y="194919"/>
            <a:ext cx="11296136" cy="4092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032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1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Detail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Provide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659675" cy="369332"/>
          </a:xfrm>
          <a:prstGeom prst="rect">
            <a:avLst/>
          </a:prstGeom>
          <a:solidFill>
            <a:srgbClr val="3B3838"/>
          </a:solidFill>
        </p:spPr>
        <p:txBody>
          <a:bodyPr wrap="square" rtlCol="0">
            <a:spAutoFit/>
          </a:bodyPr>
          <a:lstStyle/>
          <a:p>
            <a:r>
              <a:rPr lang="en-US" sz="18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Info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73103680-DDB1-484A-ABA9-D542C17EF83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41696" y="311150"/>
            <a:ext cx="5568950" cy="3698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77300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ummary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main scenario section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364242-84AE-8C41-AA1F-52BCDDC8BE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427513"/>
            <a:ext cx="5846762" cy="496555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Section Type</a:t>
            </a:r>
          </a:p>
        </p:txBody>
      </p:sp>
    </p:spTree>
    <p:extLst>
      <p:ext uri="{BB962C8B-B14F-4D97-AF65-F5344CB8AC3E}">
        <p14:creationId xmlns:p14="http://schemas.microsoft.com/office/powerpoint/2010/main" val="2241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g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B34C5F-5E61-4623-ADED-2C4CF341B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XR title (blog post title)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AE8043-6EEA-4BF9-A856-5C9B94C661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2019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 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4669BAD-D60E-4D60-8D01-1E3FFC6495E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3830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D3A956-F056-45A0-8103-2CEF79F3C6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45642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A6610A0-6C7C-4BF8-A772-1DE062C1B6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2018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PM Owner: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05F74D-EF93-4FA2-9065-16FA3752B90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13829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Design Owner: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8B0B371-21F7-49CB-B102-C47EE87D92E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45640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EM Owner:</a:t>
            </a:r>
          </a:p>
        </p:txBody>
      </p:sp>
    </p:spTree>
    <p:extLst>
      <p:ext uri="{BB962C8B-B14F-4D97-AF65-F5344CB8AC3E}">
        <p14:creationId xmlns:p14="http://schemas.microsoft.com/office/powerpoint/2010/main" val="17258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ub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A main scenario section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364242-84AE-8C41-AA1F-52BCDDC8BE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427513"/>
            <a:ext cx="5846762" cy="496555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2">
                    <a:lumMod val="25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Section Type</a:t>
            </a:r>
          </a:p>
        </p:txBody>
      </p:sp>
    </p:spTree>
    <p:extLst>
      <p:ext uri="{BB962C8B-B14F-4D97-AF65-F5344CB8AC3E}">
        <p14:creationId xmlns:p14="http://schemas.microsoft.com/office/powerpoint/2010/main" val="973646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09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ummary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the customer problem we’re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CB3C-C93C-4EA3-A8DA-74EB5CB1FFF7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68134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Current 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If this is an experience currently shipped that you’re improving, run us through what it’s like for most users</a:t>
            </a:r>
            <a:br>
              <a:rPr lang="en-US"/>
            </a:br>
            <a:r>
              <a:rPr lang="en-US"/>
              <a:t>If this is a feature we don’t yet have, how do customers solve this or get around it today?</a:t>
            </a:r>
            <a:br>
              <a:rPr lang="en-US"/>
            </a:br>
            <a:r>
              <a:rPr lang="en-US"/>
              <a:t>What are they expecting in other products/systems?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our current experience?</a:t>
            </a:r>
          </a:p>
        </p:txBody>
      </p:sp>
    </p:spTree>
    <p:extLst>
      <p:ext uri="{BB962C8B-B14F-4D97-AF65-F5344CB8AC3E}">
        <p14:creationId xmlns:p14="http://schemas.microsoft.com/office/powerpoint/2010/main" val="7612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Qual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Qualify the problem (summarize feedback)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User studies and benchmarks</a:t>
            </a:r>
            <a:br>
              <a:rPr lang="en-US"/>
            </a:br>
            <a:r>
              <a:rPr lang="en-US"/>
              <a:t>Forum/community posts</a:t>
            </a:r>
            <a:br>
              <a:rPr lang="en-US"/>
            </a:br>
            <a:r>
              <a:rPr lang="en-US"/>
              <a:t>Customer success team / tracker</a:t>
            </a:r>
            <a:br>
              <a:rPr lang="en-US"/>
            </a:br>
            <a:r>
              <a:rPr lang="en-US"/>
              <a:t>NPS comments</a:t>
            </a:r>
            <a:br>
              <a:rPr lang="en-US"/>
            </a:br>
            <a:r>
              <a:rPr lang="en-US"/>
              <a:t>Customers you’ve talked to directly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are customers telling us?</a:t>
            </a:r>
          </a:p>
        </p:txBody>
      </p:sp>
    </p:spTree>
    <p:extLst>
      <p:ext uri="{BB962C8B-B14F-4D97-AF65-F5344CB8AC3E}">
        <p14:creationId xmlns:p14="http://schemas.microsoft.com/office/powerpoint/2010/main" val="18625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Quan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Quantify the problem (summarize telemetry)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Product telemetry</a:t>
            </a:r>
            <a:br>
              <a:rPr lang="en-US"/>
            </a:br>
            <a:r>
              <a:rPr lang="en-US"/>
              <a:t>NPS volume / total pain index</a:t>
            </a:r>
            <a:br>
              <a:rPr lang="en-US"/>
            </a:br>
            <a:r>
              <a:rPr lang="en-US"/>
              <a:t>Ideas board votes</a:t>
            </a:r>
            <a:br>
              <a:rPr lang="en-US"/>
            </a:br>
            <a:r>
              <a:rPr lang="en-US"/>
              <a:t># deals blocking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42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the measurable impact?</a:t>
            </a:r>
          </a:p>
        </p:txBody>
      </p:sp>
    </p:spTree>
    <p:extLst>
      <p:ext uri="{BB962C8B-B14F-4D97-AF65-F5344CB8AC3E}">
        <p14:creationId xmlns:p14="http://schemas.microsoft.com/office/powerpoint/2010/main" val="150182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At minimum, know and share what Salesforce does here</a:t>
            </a:r>
            <a:br>
              <a:rPr lang="en-US"/>
            </a:br>
            <a:r>
              <a:rPr lang="en-US"/>
              <a:t>Look at other direct competitors (Google App Maker, </a:t>
            </a:r>
            <a:r>
              <a:rPr lang="en-US" err="1"/>
              <a:t>Mendix</a:t>
            </a:r>
            <a:r>
              <a:rPr lang="en-US"/>
              <a:t>, </a:t>
            </a:r>
            <a:r>
              <a:rPr lang="en-US" err="1"/>
              <a:t>OutSystems</a:t>
            </a:r>
            <a:r>
              <a:rPr lang="en-US"/>
              <a:t>, </a:t>
            </a:r>
            <a:r>
              <a:rPr lang="en-US" err="1"/>
              <a:t>AppSheet</a:t>
            </a:r>
            <a:r>
              <a:rPr lang="en-US"/>
              <a:t>, etc)</a:t>
            </a:r>
            <a:br>
              <a:rPr lang="en-US"/>
            </a:br>
            <a:r>
              <a:rPr lang="en-US"/>
              <a:t>If appropriate, look at similar concepts in adjacent user experiences. (Office, design software, etc). What do users expect? What patterns should we be inspired by?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42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does the market expect?</a:t>
            </a:r>
          </a:p>
        </p:txBody>
      </p:sp>
    </p:spTree>
    <p:extLst>
      <p:ext uri="{BB962C8B-B14F-4D97-AF65-F5344CB8AC3E}">
        <p14:creationId xmlns:p14="http://schemas.microsoft.com/office/powerpoint/2010/main" val="27578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Hypothe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key hypotheses by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b="1"/>
              <a:t>[Persona]</a:t>
            </a:r>
            <a:r>
              <a:rPr lang="en-US"/>
              <a:t> will </a:t>
            </a:r>
            <a:r>
              <a:rPr lang="en-US" b="1"/>
              <a:t>[achieve goal] </a:t>
            </a:r>
            <a:r>
              <a:rPr lang="en-US"/>
              <a:t>when we </a:t>
            </a:r>
            <a:r>
              <a:rPr lang="en-US" b="1"/>
              <a:t>[solve problem].</a:t>
            </a:r>
            <a:r>
              <a:rPr lang="en-US"/>
              <a:t> We’ll know this if </a:t>
            </a:r>
            <a:r>
              <a:rPr lang="en-US" b="1"/>
              <a:t>[measurable metric trend].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Who will this help, and how will we know?</a:t>
            </a:r>
          </a:p>
        </p:txBody>
      </p:sp>
    </p:spTree>
    <p:extLst>
      <p:ext uri="{BB962C8B-B14F-4D97-AF65-F5344CB8AC3E}">
        <p14:creationId xmlns:p14="http://schemas.microsoft.com/office/powerpoint/2010/main" val="29409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019" y="365125"/>
            <a:ext cx="1154862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019" y="1249680"/>
            <a:ext cx="1154862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0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743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92F545-FE1F-E1B0-3EC6-B46751DA6C0C}"/>
              </a:ext>
            </a:extLst>
          </p:cNvPr>
          <p:cNvGrpSpPr/>
          <p:nvPr/>
        </p:nvGrpSpPr>
        <p:grpSpPr>
          <a:xfrm>
            <a:off x="-76066" y="180940"/>
            <a:ext cx="12344132" cy="6424664"/>
            <a:chOff x="1110536" y="2205048"/>
            <a:chExt cx="7415149" cy="38593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E1B08A-A3D6-F9FE-5E54-8638561964B3}"/>
                </a:ext>
              </a:extLst>
            </p:cNvPr>
            <p:cNvGrpSpPr/>
            <p:nvPr/>
          </p:nvGrpSpPr>
          <p:grpSpPr>
            <a:xfrm>
              <a:off x="1110536" y="2279761"/>
              <a:ext cx="375567" cy="3784599"/>
              <a:chOff x="766765" y="1779388"/>
              <a:chExt cx="375567" cy="464137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B710F8C-BFEA-4184-8C9D-C6C8A3731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2332" y="1779388"/>
                <a:ext cx="0" cy="4641372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4582F9-57F5-C0A3-981F-58185117753A}"/>
                  </a:ext>
                </a:extLst>
              </p:cNvPr>
              <p:cNvSpPr txBox="1"/>
              <p:nvPr/>
            </p:nvSpPr>
            <p:spPr>
              <a:xfrm rot="16200000">
                <a:off x="72131" y="2523590"/>
                <a:ext cx="1648798" cy="25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Data aggregation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095CEE-2727-68B8-C59F-D0CE36FC8251}"/>
                </a:ext>
              </a:extLst>
            </p:cNvPr>
            <p:cNvGrpSpPr/>
            <p:nvPr/>
          </p:nvGrpSpPr>
          <p:grpSpPr>
            <a:xfrm>
              <a:off x="8034431" y="2205048"/>
              <a:ext cx="382633" cy="3859312"/>
              <a:chOff x="-470034" y="1618294"/>
              <a:chExt cx="382633" cy="473299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9F6E95B-1C14-7483-6F9C-1B5EAC2E1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7401" y="1618294"/>
                <a:ext cx="0" cy="4732998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F255B-2E5D-1FEB-97E0-13107868FE94}"/>
                  </a:ext>
                </a:extLst>
              </p:cNvPr>
              <p:cNvSpPr txBox="1"/>
              <p:nvPr/>
            </p:nvSpPr>
            <p:spPr>
              <a:xfrm rot="16200000">
                <a:off x="-2567123" y="3903511"/>
                <a:ext cx="4453707" cy="25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Organizarional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hierachy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FB91D83-161E-2246-3823-0568C94E87C7}"/>
                </a:ext>
              </a:extLst>
            </p:cNvPr>
            <p:cNvGrpSpPr/>
            <p:nvPr/>
          </p:nvGrpSpPr>
          <p:grpSpPr>
            <a:xfrm>
              <a:off x="1751547" y="2279761"/>
              <a:ext cx="6774138" cy="3784599"/>
              <a:chOff x="1751547" y="2279761"/>
              <a:chExt cx="6774138" cy="37845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0D1BCC-DE22-AE20-6989-6EDA09ED849D}"/>
                  </a:ext>
                </a:extLst>
              </p:cNvPr>
              <p:cNvSpPr txBox="1"/>
              <p:nvPr/>
            </p:nvSpPr>
            <p:spPr>
              <a:xfrm>
                <a:off x="7357730" y="5163896"/>
                <a:ext cx="11679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Staff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A813E7-51BD-80E3-F5E1-60F7D463644F}"/>
                  </a:ext>
                </a:extLst>
              </p:cNvPr>
              <p:cNvSpPr txBox="1"/>
              <p:nvPr/>
            </p:nvSpPr>
            <p:spPr>
              <a:xfrm>
                <a:off x="6663726" y="3921734"/>
                <a:ext cx="18087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Management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BD1079F-D895-5308-71CE-A3842076D451}"/>
                  </a:ext>
                </a:extLst>
              </p:cNvPr>
              <p:cNvGrpSpPr/>
              <p:nvPr/>
            </p:nvGrpSpPr>
            <p:grpSpPr>
              <a:xfrm>
                <a:off x="2124438" y="2279761"/>
                <a:ext cx="5411972" cy="3784599"/>
                <a:chOff x="2124438" y="2279761"/>
                <a:chExt cx="5411972" cy="3784599"/>
              </a:xfrm>
              <a:noFill/>
            </p:grpSpPr>
            <p:sp>
              <p:nvSpPr>
                <p:cNvPr id="15" name="Trapezoid 14">
                  <a:extLst>
                    <a:ext uri="{FF2B5EF4-FFF2-40B4-BE49-F238E27FC236}">
                      <a16:creationId xmlns:a16="http://schemas.microsoft.com/office/drawing/2014/main" id="{E1BF908A-4CDA-8F16-BF00-28CD10F92302}"/>
                    </a:ext>
                  </a:extLst>
                </p:cNvPr>
                <p:cNvSpPr/>
                <p:nvPr/>
              </p:nvSpPr>
              <p:spPr bwMode="auto">
                <a:xfrm>
                  <a:off x="2124438" y="4915121"/>
                  <a:ext cx="5411972" cy="1149239"/>
                </a:xfrm>
                <a:prstGeom prst="trapezoid">
                  <a:avLst>
                    <a:gd name="adj" fmla="val 60157"/>
                  </a:avLst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" name="Trapezoid 15">
                  <a:extLst>
                    <a:ext uri="{FF2B5EF4-FFF2-40B4-BE49-F238E27FC236}">
                      <a16:creationId xmlns:a16="http://schemas.microsoft.com/office/drawing/2014/main" id="{53169B32-8B62-0DBA-DA9A-F3D1143A579F}"/>
                    </a:ext>
                  </a:extLst>
                </p:cNvPr>
                <p:cNvSpPr/>
                <p:nvPr/>
              </p:nvSpPr>
              <p:spPr bwMode="auto">
                <a:xfrm>
                  <a:off x="2915316" y="3597820"/>
                  <a:ext cx="3857624" cy="1149239"/>
                </a:xfrm>
                <a:prstGeom prst="trapezoid">
                  <a:avLst>
                    <a:gd name="adj" fmla="val 56456"/>
                  </a:avLst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rapezoid 18">
                  <a:extLst>
                    <a:ext uri="{FF2B5EF4-FFF2-40B4-BE49-F238E27FC236}">
                      <a16:creationId xmlns:a16="http://schemas.microsoft.com/office/drawing/2014/main" id="{26486CFE-05E2-66A2-6A08-3DF11A385CD1}"/>
                    </a:ext>
                  </a:extLst>
                </p:cNvPr>
                <p:cNvSpPr/>
                <p:nvPr/>
              </p:nvSpPr>
              <p:spPr bwMode="auto">
                <a:xfrm>
                  <a:off x="3560343" y="2279761"/>
                  <a:ext cx="2535657" cy="1149239"/>
                </a:xfrm>
                <a:prstGeom prst="trapezoid">
                  <a:avLst>
                    <a:gd name="adj" fmla="val 53682"/>
                  </a:avLst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84371-28BF-7FBD-08D8-92A676BD8F57}"/>
                  </a:ext>
                </a:extLst>
              </p:cNvPr>
              <p:cNvSpPr txBox="1"/>
              <p:nvPr/>
            </p:nvSpPr>
            <p:spPr>
              <a:xfrm>
                <a:off x="5936533" y="2688708"/>
                <a:ext cx="18087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Leadership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E586D6-C66E-F569-1A01-B34ECA1ABE5D}"/>
                  </a:ext>
                </a:extLst>
              </p:cNvPr>
              <p:cNvSpPr txBox="1"/>
              <p:nvPr/>
            </p:nvSpPr>
            <p:spPr>
              <a:xfrm>
                <a:off x="2358634" y="2684622"/>
                <a:ext cx="180879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Performance data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19DD6E-1D9D-A43F-4F31-75A3928AAB0F}"/>
                  </a:ext>
                </a:extLst>
              </p:cNvPr>
              <p:cNvSpPr txBox="1"/>
              <p:nvPr/>
            </p:nvSpPr>
            <p:spPr>
              <a:xfrm>
                <a:off x="1751547" y="3726645"/>
                <a:ext cx="180879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Trends, summaries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37A257-5E29-1814-466D-CF540470B0C4}"/>
                  </a:ext>
                </a:extLst>
              </p:cNvPr>
              <p:cNvSpPr txBox="1"/>
              <p:nvPr/>
            </p:nvSpPr>
            <p:spPr>
              <a:xfrm>
                <a:off x="1788457" y="4964294"/>
                <a:ext cx="1126859" cy="432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Detailed 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data</a:t>
                </a:r>
              </a:p>
            </p:txBody>
          </p:sp>
          <p:pic>
            <p:nvPicPr>
              <p:cNvPr id="28" name="Graphic 27" descr="Electrician female with solid fill">
                <a:extLst>
                  <a:ext uri="{FF2B5EF4-FFF2-40B4-BE49-F238E27FC236}">
                    <a16:creationId xmlns:a16="http://schemas.microsoft.com/office/drawing/2014/main" id="{09B23851-D617-5D3C-DA88-0C7B1D265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62623" y="5105391"/>
                <a:ext cx="800817" cy="800817"/>
              </a:xfrm>
              <a:prstGeom prst="rect">
                <a:avLst/>
              </a:prstGeom>
            </p:spPr>
          </p:pic>
          <p:pic>
            <p:nvPicPr>
              <p:cNvPr id="18" name="Graphic 17" descr="Board Of Directors with solid fill">
                <a:extLst>
                  <a:ext uri="{FF2B5EF4-FFF2-40B4-BE49-F238E27FC236}">
                    <a16:creationId xmlns:a16="http://schemas.microsoft.com/office/drawing/2014/main" id="{FDACD1C1-90DA-7D1D-B012-6A3108F51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88980" y="2503405"/>
                <a:ext cx="678382" cy="678382"/>
              </a:xfrm>
              <a:prstGeom prst="rect">
                <a:avLst/>
              </a:prstGeom>
            </p:spPr>
          </p:pic>
          <p:pic>
            <p:nvPicPr>
              <p:cNvPr id="29" name="Graphic 28" descr="Desk with solid fill">
                <a:extLst>
                  <a:ext uri="{FF2B5EF4-FFF2-40B4-BE49-F238E27FC236}">
                    <a16:creationId xmlns:a16="http://schemas.microsoft.com/office/drawing/2014/main" id="{F4E37B16-74B8-7452-9DDA-558F3C371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0938" y="3833860"/>
                <a:ext cx="719195" cy="719195"/>
              </a:xfrm>
              <a:prstGeom prst="rect">
                <a:avLst/>
              </a:prstGeom>
            </p:spPr>
          </p:pic>
          <p:pic>
            <p:nvPicPr>
              <p:cNvPr id="31" name="Graphic 30" descr="Group with solid fill">
                <a:extLst>
                  <a:ext uri="{FF2B5EF4-FFF2-40B4-BE49-F238E27FC236}">
                    <a16:creationId xmlns:a16="http://schemas.microsoft.com/office/drawing/2014/main" id="{8694F882-475A-BB84-6F3F-6A4A7EA03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79527" y="5020811"/>
                <a:ext cx="890811" cy="890811"/>
              </a:xfrm>
              <a:prstGeom prst="rect">
                <a:avLst/>
              </a:prstGeom>
            </p:spPr>
          </p:pic>
          <p:pic>
            <p:nvPicPr>
              <p:cNvPr id="33" name="Graphic 32" descr="Boardroom with solid fill">
                <a:extLst>
                  <a:ext uri="{FF2B5EF4-FFF2-40B4-BE49-F238E27FC236}">
                    <a16:creationId xmlns:a16="http://schemas.microsoft.com/office/drawing/2014/main" id="{07076934-7964-C262-E0F1-8F83EBD83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45355" y="3833859"/>
                <a:ext cx="719195" cy="719195"/>
              </a:xfrm>
              <a:prstGeom prst="rect">
                <a:avLst/>
              </a:prstGeom>
            </p:spPr>
          </p:pic>
          <p:pic>
            <p:nvPicPr>
              <p:cNvPr id="35" name="Graphic 34" descr="Group brainstorm with solid fill">
                <a:extLst>
                  <a:ext uri="{FF2B5EF4-FFF2-40B4-BE49-F238E27FC236}">
                    <a16:creationId xmlns:a16="http://schemas.microsoft.com/office/drawing/2014/main" id="{7F45CDAD-6B3F-4EC7-7C0B-78101DF8A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42073" y="5128913"/>
                <a:ext cx="721653" cy="7216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6987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E4F1D-FA25-9D09-C910-72C92FD4AB56}"/>
              </a:ext>
            </a:extLst>
          </p:cNvPr>
          <p:cNvSpPr txBox="1"/>
          <p:nvPr/>
        </p:nvSpPr>
        <p:spPr>
          <a:xfrm>
            <a:off x="9167789" y="1228093"/>
            <a:ext cx="2754588" cy="707886"/>
          </a:xfrm>
          <a:prstGeom prst="rect">
            <a:avLst/>
          </a:prstGeom>
          <a:grp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 ways to consume data</a:t>
            </a:r>
            <a:endParaRPr lang="en-DK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91D2C7-447B-28E1-3000-7A69EA4BF555}"/>
              </a:ext>
            </a:extLst>
          </p:cNvPr>
          <p:cNvSpPr txBox="1"/>
          <p:nvPr/>
        </p:nvSpPr>
        <p:spPr>
          <a:xfrm>
            <a:off x="9251376" y="5157281"/>
            <a:ext cx="2814040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Operational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On-screen task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04B1B-87A6-76DB-285C-D219163CE586}"/>
              </a:ext>
            </a:extLst>
          </p:cNvPr>
          <p:cNvSpPr txBox="1"/>
          <p:nvPr/>
        </p:nvSpPr>
        <p:spPr>
          <a:xfrm>
            <a:off x="9229640" y="3892080"/>
            <a:ext cx="2776325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Managerial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Ad-hoc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FD0E4D-894D-D18E-9272-D62F57E7B563}"/>
              </a:ext>
            </a:extLst>
          </p:cNvPr>
          <p:cNvSpPr txBox="1"/>
          <p:nvPr/>
        </p:nvSpPr>
        <p:spPr>
          <a:xfrm>
            <a:off x="9251376" y="2153081"/>
            <a:ext cx="2754589" cy="101566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>
            <a:defPPr>
              <a:defRPr lang="en-DK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Financial reports</a:t>
            </a:r>
          </a:p>
        </p:txBody>
      </p:sp>
    </p:spTree>
    <p:extLst>
      <p:ext uri="{BB962C8B-B14F-4D97-AF65-F5344CB8AC3E}">
        <p14:creationId xmlns:p14="http://schemas.microsoft.com/office/powerpoint/2010/main" val="36955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E4F1D-FA25-9D09-C910-72C92FD4AB56}"/>
              </a:ext>
            </a:extLst>
          </p:cNvPr>
          <p:cNvSpPr txBox="1"/>
          <p:nvPr/>
        </p:nvSpPr>
        <p:spPr>
          <a:xfrm>
            <a:off x="9167789" y="1228093"/>
            <a:ext cx="2754588" cy="707886"/>
          </a:xfrm>
          <a:prstGeom prst="rect">
            <a:avLst/>
          </a:prstGeom>
          <a:grp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 ways to consume data</a:t>
            </a:r>
            <a:endParaRPr lang="en-DK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91D2C7-447B-28E1-3000-7A69EA4BF555}"/>
              </a:ext>
            </a:extLst>
          </p:cNvPr>
          <p:cNvSpPr txBox="1"/>
          <p:nvPr/>
        </p:nvSpPr>
        <p:spPr>
          <a:xfrm>
            <a:off x="9251376" y="5157281"/>
            <a:ext cx="2814040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Operational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On-screen task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04B1B-87A6-76DB-285C-D219163CE586}"/>
              </a:ext>
            </a:extLst>
          </p:cNvPr>
          <p:cNvSpPr txBox="1"/>
          <p:nvPr/>
        </p:nvSpPr>
        <p:spPr>
          <a:xfrm>
            <a:off x="9229640" y="3892080"/>
            <a:ext cx="2776325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Managerial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Ad-hoc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FD0E4D-894D-D18E-9272-D62F57E7B563}"/>
              </a:ext>
            </a:extLst>
          </p:cNvPr>
          <p:cNvSpPr txBox="1"/>
          <p:nvPr/>
        </p:nvSpPr>
        <p:spPr>
          <a:xfrm>
            <a:off x="9251376" y="2153081"/>
            <a:ext cx="2754589" cy="101566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>
            <a:defPPr>
              <a:defRPr lang="en-DK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Financial reports</a:t>
            </a:r>
          </a:p>
        </p:txBody>
      </p:sp>
      <p:pic>
        <p:nvPicPr>
          <p:cNvPr id="4" name="Picture 3" descr="A blue circle with white dots&#10;&#10;Description automatically generated">
            <a:extLst>
              <a:ext uri="{FF2B5EF4-FFF2-40B4-BE49-F238E27FC236}">
                <a16:creationId xmlns:a16="http://schemas.microsoft.com/office/drawing/2014/main" id="{3F222A07-E98F-4F21-7E34-B934A39E2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398" y="4294839"/>
            <a:ext cx="1027945" cy="914243"/>
          </a:xfrm>
          <a:prstGeom prst="rect">
            <a:avLst/>
          </a:prstGeom>
        </p:spPr>
      </p:pic>
      <p:pic>
        <p:nvPicPr>
          <p:cNvPr id="6" name="Picture 5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4083A2C4-4B12-AFF5-9F14-61CA9ECFB50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30723" y="4252848"/>
            <a:ext cx="1602506" cy="10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48">
            <a:extLst>
              <a:ext uri="{FF2B5EF4-FFF2-40B4-BE49-F238E27FC236}">
                <a16:creationId xmlns:a16="http://schemas.microsoft.com/office/drawing/2014/main" id="{7A3280D8-73A8-3AB0-BC6A-1F654F4610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-2453" r="-2453"/>
          <a:stretch/>
        </p:blipFill>
        <p:spPr>
          <a:xfrm>
            <a:off x="7392067" y="2817989"/>
            <a:ext cx="1027945" cy="9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7165"/>
      </p:ext>
    </p:extLst>
  </p:cSld>
  <p:clrMapOvr>
    <a:masterClrMapping/>
  </p:clrMapOvr>
</p:sld>
</file>

<file path=ppt/theme/theme1.xml><?xml version="1.0" encoding="utf-8"?>
<a:theme xmlns:a="http://schemas.openxmlformats.org/drawingml/2006/main" name="XR Template">
  <a:themeElements>
    <a:clrScheme name="Flow Br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Template Reboot" id="{3A194A30-DCDF-0745-B1FD-FB8BC9CBB3DF}" vid="{1D586123-2969-CA4B-B3E2-16FDB60556FC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Segoe UI Light</vt:lpstr>
      <vt:lpstr>Segoe UI Semibold</vt:lpstr>
      <vt:lpstr>XR Template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Kennie Pontoppidan</dc:creator>
  <cp:lastModifiedBy>Kennie Pontoppidan</cp:lastModifiedBy>
  <cp:revision>4</cp:revision>
  <dcterms:created xsi:type="dcterms:W3CDTF">2024-02-13T11:36:54Z</dcterms:created>
  <dcterms:modified xsi:type="dcterms:W3CDTF">2024-02-14T08:51:43Z</dcterms:modified>
</cp:coreProperties>
</file>