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80" r:id="rId7"/>
    <p:sldId id="258" r:id="rId8"/>
    <p:sldId id="287" r:id="rId9"/>
    <p:sldId id="282" r:id="rId10"/>
    <p:sldId id="288" r:id="rId11"/>
    <p:sldId id="285" r:id="rId12"/>
    <p:sldId id="291" r:id="rId13"/>
    <p:sldId id="290" r:id="rId14"/>
    <p:sldId id="29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0B9D14-54EF-495C-A468-A9D83B3E69A9}">
          <p14:sldIdLst>
            <p14:sldId id="256"/>
            <p14:sldId id="278"/>
            <p14:sldId id="280"/>
            <p14:sldId id="258"/>
            <p14:sldId id="287"/>
            <p14:sldId id="282"/>
            <p14:sldId id="288"/>
            <p14:sldId id="285"/>
            <p14:sldId id="291"/>
            <p14:sldId id="290"/>
            <p14:sldId id="29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684C6-B114-40F2-8FDA-34714ADF4FD0}" v="565" dt="2025-04-24T19:42:43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DA284-0631-A16E-BEF3-9943E14F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B68CC-D0D5-034F-125D-96EFB084E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FF559-009E-B71F-B8A5-0DACE913C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Heritage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Disaggregated the index into its 12 components to identify which subdimensions were driving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Lagged the index by 1–3 years to reduce reverse causality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Controlled for country fixed effects and clustered standard errors by region to mitigate structural differences.</a:t>
            </a:r>
          </a:p>
          <a:p>
            <a:pPr>
              <a:buNone/>
            </a:pPr>
            <a:r>
              <a:rPr lang="en-US" b="1"/>
              <a:t>Fraser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Analyzed each of the 5 areas separately to isolate domain-specific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Cross-validated results with Heritage Index to check for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Accounted for outdated inputs (e.g., Doing Business data) and adjusted for perception-based bias using alternative control variables.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6D19-A1E0-BAE2-8BC4-2F1B58537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92E5-5BEC-A117-B036-2D9AEB3DA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8692C-C994-0562-B6D9-F5A2B1113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0A3EF9-FBEA-25AC-33A5-D3C1A2E7D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35B36-8849-A4B5-AD67-39541595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C12C4-6701-9403-B3F1-B6A7A11E3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B788B-CFB6-0ACE-F826-942ACF78F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D3662-1112-35F7-18DB-D2C14AB73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B5FE6-5713-18FC-5E14-E93FC4A76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030" y="3329790"/>
            <a:ext cx="6063342" cy="3200400"/>
          </a:xfrm>
        </p:spPr>
        <p:txBody>
          <a:bodyPr anchor="ctr"/>
          <a:lstStyle/>
          <a:p>
            <a:r>
              <a:rPr lang="en-US" dirty="0"/>
              <a:t>Neoliberal Economics and its effects</a:t>
            </a:r>
            <a:br>
              <a:rPr lang="en-US" dirty="0"/>
            </a:br>
            <a:r>
              <a:rPr lang="en-US" sz="1400" dirty="0"/>
              <a:t>by: Carston Maher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FAA0-AD46-37E0-910E-C3EDF8F98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8509B9-0388-14A4-1682-C77C40F0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77CD6-C31F-D262-0616-5824D8D2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30" y="640341"/>
            <a:ext cx="9362450" cy="57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ED50-D8CB-829D-1CFE-08655219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862445"/>
            <a:ext cx="8420100" cy="116525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893C-4687-517E-8534-0053B34E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0802" y="2347723"/>
            <a:ext cx="3924300" cy="464499"/>
          </a:xfrm>
        </p:spPr>
        <p:txBody>
          <a:bodyPr/>
          <a:lstStyle/>
          <a:p>
            <a:r>
              <a:rPr lang="en-US" dirty="0"/>
              <a:t>From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72B39-5D2C-6C73-C0FA-EE631CB357F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40802" y="2802064"/>
            <a:ext cx="3943627" cy="323426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Neoliberal reforms produce uneven economic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Poverty-related indicators yield mixed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positive associations found between Fraser and Heritage scores and the Gini index — especially in dimensions related to reduced government size and fiscal restraint.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DiD</a:t>
            </a:r>
            <a:r>
              <a:rPr lang="en-US" dirty="0"/>
              <a:t> results confirm large changes matter more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C4450-66B7-3AC3-4E08-FD4DE03B1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7275" y="2347723"/>
            <a:ext cx="3943627" cy="464499"/>
          </a:xfrm>
        </p:spPr>
        <p:txBody>
          <a:bodyPr/>
          <a:lstStyle/>
          <a:p>
            <a:r>
              <a:rPr lang="en-US" dirty="0"/>
              <a:t>More to Explore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AD983-A321-3976-3C3D-C33F188673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7275" y="2802063"/>
            <a:ext cx="3943627" cy="3234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countries reforming </a:t>
            </a:r>
            <a:r>
              <a:rPr lang="en-US" i="1" dirty="0"/>
              <a:t>because</a:t>
            </a:r>
            <a:r>
              <a:rPr lang="en-US" dirty="0"/>
              <a:t> of poor outcomes, or are the outcomes a result of reform?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region impact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 into case studies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E4F6-CAA8-50BD-5C63-DDA78E19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1B5DE9-9823-A003-A318-D108623A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positive associations found between Fraser and Heritage scores and the Gini index — especially in dimensions related to reduced government size and fiscal restraint.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5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6622473" cy="2738055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6486" y="487017"/>
            <a:ext cx="4495305" cy="3731691"/>
          </a:xfrm>
        </p:spPr>
        <p:txBody>
          <a:bodyPr/>
          <a:lstStyle/>
          <a:p>
            <a:r>
              <a:rPr lang="en-US" dirty="0"/>
              <a:t>How do neoliberal policies affect economic outcomes?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/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3600"/>
              <a:t>Neoliberal Policy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Heritage Economic Freedom Index</a:t>
            </a:r>
          </a:p>
          <a:p>
            <a:pPr marL="569214" lvl="1"/>
            <a:r>
              <a:rPr lang="en-US" sz="2400"/>
              <a:t>Potential for Variable Bias</a:t>
            </a:r>
          </a:p>
          <a:p>
            <a:pPr marL="569214" lvl="1"/>
            <a:r>
              <a:rPr lang="en-US" sz="2400"/>
              <a:t>Reverse Causality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Fraser Economic Freedom of the World</a:t>
            </a:r>
          </a:p>
          <a:p>
            <a:pPr marL="569214" lvl="1"/>
            <a:r>
              <a:rPr lang="en-US" sz="2400"/>
              <a:t>Less Bias Concern</a:t>
            </a:r>
          </a:p>
          <a:p>
            <a:pPr marL="569214" lvl="1"/>
            <a:r>
              <a:rPr lang="en-US" sz="2400"/>
              <a:t>Similar Reverse Causality Concern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D6815-0435-7540-94FE-397A936EE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EE85-48D8-8FEE-8B21-26DA7CDC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3600"/>
              <a:t>How I adjusted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8B2E-E1CE-8501-8B27-AB048A058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Cross 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Disaggregated the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Lagged the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Clustered by region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7B4743E-DE97-F07F-B47E-F42A64D9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21553"/>
            <a:ext cx="9953308" cy="1780860"/>
          </a:xfrm>
        </p:spPr>
        <p:txBody>
          <a:bodyPr/>
          <a:lstStyle/>
          <a:p>
            <a:r>
              <a:rPr lang="en-US"/>
              <a:t>Selecting Dependent Variables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420248"/>
            <a:ext cx="9032230" cy="3031489"/>
          </a:xfrm>
        </p:spPr>
        <p:txBody>
          <a:bodyPr>
            <a:normAutofit/>
          </a:bodyPr>
          <a:lstStyle/>
          <a:p>
            <a:r>
              <a:rPr lang="en-US" b="1"/>
              <a:t>Using the World Banks World Development Index I Selected 43 Initial Variables</a:t>
            </a:r>
            <a:endParaRPr lang="en-US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65D1B2B-BC3D-543A-AC7D-BF7059CB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6322"/>
              </p:ext>
            </p:extLst>
          </p:nvPr>
        </p:nvGraphicFramePr>
        <p:xfrm>
          <a:off x="1413436" y="3054349"/>
          <a:ext cx="8127999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979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265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977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Poverty &amp; Inequality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Health &amp;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9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Gini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 clean cooking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GDP, GDP per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3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Income Share (top and bottom 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Spending &gt; 10%/20% on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GNI, Exports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4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Headcount Poverty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% pushed into Poverty by Healthcare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GDP/GNI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7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Poverty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Social Insecurity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7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Below 50% of Median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Account Ownership (Poorest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CO2 Emissions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1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CFB6-C6C0-BC11-2D5C-E243FD58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57876"/>
            <a:ext cx="8420100" cy="1780860"/>
          </a:xfrm>
        </p:spPr>
        <p:txBody>
          <a:bodyPr/>
          <a:lstStyle/>
          <a:p>
            <a:r>
              <a:rPr lang="en-US"/>
              <a:t>Regression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82FB-B3FD-8F7C-7F10-CB9AD204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9679" y="2689399"/>
            <a:ext cx="3356302" cy="438877"/>
          </a:xfrm>
        </p:spPr>
        <p:txBody>
          <a:bodyPr/>
          <a:lstStyle/>
          <a:p>
            <a:r>
              <a:rPr lang="en-US"/>
              <a:t>Simple Linear Regression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3DA8-D174-16E8-D684-A5C4F8C161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19679" y="3300486"/>
            <a:ext cx="3372832" cy="305586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 86 separate OLS regressions for each outcome variable on each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Captured: coefficient, p-value, and R</a:t>
            </a:r>
            <a:r>
              <a:rPr lang="en-US" baseline="30000"/>
              <a:t>2 </a:t>
            </a:r>
            <a:r>
              <a:rPr lang="en-US"/>
              <a:t>and sorted by most significant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Fails to capture country level effects and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Doesn’t show the effects of making a policy change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7501D-FD7B-6C6C-F115-B37C5A7E8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8885" y="2689398"/>
            <a:ext cx="3372832" cy="438877"/>
          </a:xfrm>
        </p:spPr>
        <p:txBody>
          <a:bodyPr/>
          <a:lstStyle/>
          <a:p>
            <a:r>
              <a:rPr lang="en-US" dirty="0"/>
              <a:t>Fixed Effects Panel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D4F526F-7843-3C3D-8ACB-82BED27FB93F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5128884" y="3300486"/>
                <a:ext cx="3372832" cy="3055863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Controls for unobserved country traits (e.g., culture, geography)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Controls for global year effects (e.g., 2008 crisis, COVID)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Focuses on within-country policy changes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Stronger causal inference than cross-sectional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𝐼𝑛𝑑𝑒𝑥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D4F526F-7843-3C3D-8ACB-82BED27F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5128884" y="3300486"/>
                <a:ext cx="3372832" cy="3055863"/>
              </a:xfrm>
              <a:blipFill>
                <a:blip r:embed="rId2"/>
                <a:stretch>
                  <a:fillRect l="-903" t="-3586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3689A-EE8E-C07E-878B-9CD965B6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9822252-E934-F444-215F-88C5B8F31664}"/>
              </a:ext>
            </a:extLst>
          </p:cNvPr>
          <p:cNvSpPr txBox="1">
            <a:spLocks/>
          </p:cNvSpPr>
          <p:nvPr/>
        </p:nvSpPr>
        <p:spPr>
          <a:xfrm>
            <a:off x="8738088" y="2689398"/>
            <a:ext cx="3372832" cy="438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Difference In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9E8BF5A8-1D2C-35A6-5B78-D581EBAAA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8089" y="3296325"/>
                <a:ext cx="3372832" cy="3055863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Estimates causal effect of large, abrupt policy reforms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Helps address reverse causality and endogeneity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𝑇𝑟𝑒𝑎𝑡𝑒𝑑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9E8BF5A8-1D2C-35A6-5B78-D581EBAA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89" y="3296325"/>
                <a:ext cx="3372832" cy="3055863"/>
              </a:xfrm>
              <a:prstGeom prst="rect">
                <a:avLst/>
              </a:prstGeom>
              <a:blipFill>
                <a:blip r:embed="rId3"/>
                <a:stretch>
                  <a:fillRect l="-1083" t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4B694B-0B1B-9EB3-6A72-8B2C811A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564221"/>
            <a:ext cx="9681210" cy="59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D94CF-AD35-A5FD-B1A2-6610130ED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F57B41-A127-0391-BAFA-932B7733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A9EA50-BB69-78C6-7DC3-9472E2A5C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7420" y="-449580"/>
            <a:ext cx="4030980" cy="40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15B53-3C69-E148-1951-4E46363E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670908"/>
            <a:ext cx="9601200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8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3921B4BF590A4AA73B5BDB9076645D" ma:contentTypeVersion="5" ma:contentTypeDescription="Create a new document." ma:contentTypeScope="" ma:versionID="d0493c94efd304a567d959b6525cb568">
  <xsd:schema xmlns:xsd="http://www.w3.org/2001/XMLSchema" xmlns:xs="http://www.w3.org/2001/XMLSchema" xmlns:p="http://schemas.microsoft.com/office/2006/metadata/properties" xmlns:ns3="e89aa215-e16e-4d22-8901-4aa421352a23" targetNamespace="http://schemas.microsoft.com/office/2006/metadata/properties" ma:root="true" ma:fieldsID="ba5e2da99c42688c4d267768514f95ca" ns3:_="">
    <xsd:import namespace="e89aa215-e16e-4d22-8901-4aa421352a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aa215-e16e-4d22-8901-4aa421352a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7406D8-CFCE-4999-AD3B-3A4C37F76F51}">
  <ds:schemaRefs>
    <ds:schemaRef ds:uri="e89aa215-e16e-4d22-8901-4aa421352a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e89aa215-e16e-4d22-8901-4aa421352a2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{6845BAAB-7299-416D-B40B-D940E3CD4483}tf67328976_win32</Template>
  <TotalTime>2</TotalTime>
  <Words>493</Words>
  <Application>Microsoft Office PowerPoint</Application>
  <PresentationFormat>Widescreen</PresentationFormat>
  <Paragraphs>90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Tenorite</vt:lpstr>
      <vt:lpstr>Custom</vt:lpstr>
      <vt:lpstr>Neoliberal Economics and its effects by: Carston Maher</vt:lpstr>
      <vt:lpstr>How do neoliberal policies affect economic outcomes?</vt:lpstr>
      <vt:lpstr>Variable Selection</vt:lpstr>
      <vt:lpstr>Neoliberal Policy Indices</vt:lpstr>
      <vt:lpstr>How I adjusted</vt:lpstr>
      <vt:lpstr>Selecting Dependent Variables</vt:lpstr>
      <vt:lpstr>Regression Methods</vt:lpstr>
      <vt:lpstr>PowerPoint Presentation</vt:lpstr>
      <vt:lpstr>PowerPoint Presentation</vt:lpstr>
      <vt:lpstr>PowerPoint Presentation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Maher, Carston</dc:creator>
  <cp:lastModifiedBy>Maher, Carston</cp:lastModifiedBy>
  <cp:revision>1</cp:revision>
  <dcterms:created xsi:type="dcterms:W3CDTF">2025-04-20T19:37:14Z</dcterms:created>
  <dcterms:modified xsi:type="dcterms:W3CDTF">2025-04-24T19:45:06Z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0x010100DB3921B4BF590A4AA73B5BDB9076645D</vt:lpwstr>
  </property>
  <property fmtid="{D5CDD505-2E9C-101B-9397-08002B2CF9AE}" pid="3" name="MediaServiceImageTags">
    <vt:lpwstr/>
  </property>
</Properties>
</file>