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E81B-F0D0-704C-8208-0FB621E0C15F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CartPilot</a:t>
            </a:r>
            <a:r>
              <a:rPr lang="en-US" dirty="0" smtClean="0"/>
              <a:t> (</a:t>
            </a:r>
            <a:r>
              <a:rPr lang="en-US" dirty="0" err="1" smtClean="0"/>
              <a:t>cartpilot.com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multi-channel, vertically-integrated consumer product launch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45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“Dummy-proof” consumer product </a:t>
            </a:r>
            <a:r>
              <a:rPr lang="en-US" dirty="0" smtClean="0"/>
              <a:t>submission </a:t>
            </a:r>
            <a:r>
              <a:rPr lang="en-US" dirty="0" smtClean="0"/>
              <a:t>platform</a:t>
            </a:r>
            <a:endParaRPr lang="en-US" dirty="0" smtClean="0"/>
          </a:p>
          <a:p>
            <a:r>
              <a:rPr lang="en-US" dirty="0" smtClean="0"/>
              <a:t>Launch platform for DNVBs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 smtClean="0"/>
              <a:t>dunn</a:t>
            </a:r>
            <a:r>
              <a:rPr lang="en-US" dirty="0" smtClean="0"/>
              <a:t>/the-emerging-encyclopedia-of-digitally-native-vertical-brands-dnvbs-74bfd0e581bb</a:t>
            </a:r>
            <a:endParaRPr lang="en-US" dirty="0" smtClean="0"/>
          </a:p>
          <a:p>
            <a:r>
              <a:rPr lang="en-US" dirty="0" smtClean="0"/>
              <a:t>Automated, vertically-integrated supply chain management</a:t>
            </a:r>
          </a:p>
          <a:p>
            <a:r>
              <a:rPr lang="en-US" dirty="0" smtClean="0"/>
              <a:t>30 day onboarding period (subject to product approval)</a:t>
            </a:r>
          </a:p>
          <a:p>
            <a:r>
              <a:rPr lang="en-US" dirty="0" smtClean="0"/>
              <a:t>Rotating promotion of submitted products pushed to </a:t>
            </a:r>
            <a:r>
              <a:rPr lang="en-US" dirty="0" smtClean="0"/>
              <a:t>followers</a:t>
            </a:r>
          </a:p>
          <a:p>
            <a:r>
              <a:rPr lang="en-US" dirty="0" smtClean="0"/>
              <a:t>Promote platform via paid, organic and press channels</a:t>
            </a:r>
            <a:endParaRPr lang="en-US" dirty="0" smtClean="0"/>
          </a:p>
          <a:p>
            <a:r>
              <a:rPr lang="en-US" dirty="0" smtClean="0"/>
              <a:t>Profit-sharing agreement between customer and </a:t>
            </a:r>
            <a:r>
              <a:rPr lang="en-US" dirty="0" err="1" smtClean="0"/>
              <a:t>CartPilot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End-to-end</a:t>
            </a:r>
            <a:r>
              <a:rPr lang="en-US" dirty="0" smtClean="0"/>
              <a:t> </a:t>
            </a:r>
            <a:r>
              <a:rPr lang="en-US" dirty="0" smtClean="0"/>
              <a:t>e-commerce implementation</a:t>
            </a:r>
          </a:p>
          <a:p>
            <a:r>
              <a:rPr lang="en-US" dirty="0" smtClean="0"/>
              <a:t>Front-end development in HTML5/CSS/JS with mobile-first design</a:t>
            </a:r>
          </a:p>
          <a:p>
            <a:r>
              <a:rPr lang="en-US" dirty="0" smtClean="0"/>
              <a:t>Managed CPC/CPA campaigns via AdWords, Facebook, LinkedIn, etc.</a:t>
            </a:r>
          </a:p>
          <a:p>
            <a:r>
              <a:rPr lang="en-US" dirty="0" smtClean="0"/>
              <a:t>Real-time reporting and analytics</a:t>
            </a:r>
          </a:p>
          <a:p>
            <a:r>
              <a:rPr lang="en-US" dirty="0" smtClean="0"/>
              <a:t>Low cost sourcing, freight forwarding, warehousing, inventory management, fulfillment and payment processing</a:t>
            </a:r>
          </a:p>
          <a:p>
            <a:r>
              <a:rPr lang="en-US" dirty="0" smtClean="0"/>
              <a:t>Sports l</a:t>
            </a:r>
            <a:r>
              <a:rPr lang="en-US" dirty="0" smtClean="0"/>
              <a:t>icensing </a:t>
            </a:r>
            <a:r>
              <a:rPr lang="en-US" dirty="0" smtClean="0"/>
              <a:t>with NFL, MLB, NBA, NHL and </a:t>
            </a:r>
            <a:r>
              <a:rPr lang="en-US" dirty="0" smtClean="0"/>
              <a:t>200+ </a:t>
            </a:r>
            <a:r>
              <a:rPr lang="en-US" dirty="0" smtClean="0"/>
              <a:t>colleges/universities</a:t>
            </a:r>
          </a:p>
          <a:p>
            <a:r>
              <a:rPr lang="en-US" dirty="0" smtClean="0"/>
              <a:t>Proprietary third-party retail fulfillment (see vendor relationships)</a:t>
            </a:r>
          </a:p>
          <a:p>
            <a:r>
              <a:rPr lang="en-US" dirty="0" smtClean="0"/>
              <a:t>On demand delivery via </a:t>
            </a:r>
            <a:r>
              <a:rPr lang="en-US" dirty="0" err="1" smtClean="0"/>
              <a:t>UberRUSH</a:t>
            </a:r>
            <a:r>
              <a:rPr lang="en-US" dirty="0" smtClean="0"/>
              <a:t> and </a:t>
            </a:r>
            <a:r>
              <a:rPr lang="en-US" dirty="0" err="1" smtClean="0"/>
              <a:t>Postmates</a:t>
            </a:r>
            <a:endParaRPr lang="en-US" dirty="0" smtClean="0"/>
          </a:p>
          <a:p>
            <a:r>
              <a:rPr lang="en-US" dirty="0" smtClean="0"/>
              <a:t>Merchant cash advances and </a:t>
            </a:r>
            <a:r>
              <a:rPr lang="en-US" dirty="0" smtClean="0"/>
              <a:t>venture capital funding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Receive submission</a:t>
            </a:r>
          </a:p>
          <a:p>
            <a:r>
              <a:rPr lang="en-US" dirty="0" smtClean="0"/>
              <a:t>Evaluate trade terms</a:t>
            </a:r>
          </a:p>
          <a:p>
            <a:r>
              <a:rPr lang="en-US" dirty="0" smtClean="0"/>
              <a:t>Source freight and 3PL quotes</a:t>
            </a:r>
          </a:p>
          <a:p>
            <a:r>
              <a:rPr lang="en-US" dirty="0" smtClean="0"/>
              <a:t>Forecast traffic, CPC and CPA bids</a:t>
            </a:r>
          </a:p>
          <a:p>
            <a:r>
              <a:rPr lang="en-US" dirty="0" smtClean="0"/>
              <a:t>Front-end development</a:t>
            </a:r>
          </a:p>
          <a:p>
            <a:r>
              <a:rPr lang="en-US" dirty="0" smtClean="0"/>
              <a:t>Assign quality score based on gross margin and ad spend (</a:t>
            </a:r>
            <a:r>
              <a:rPr lang="en-US" dirty="0" smtClean="0"/>
              <a:t>0-10 relative scale </a:t>
            </a:r>
            <a:r>
              <a:rPr lang="en-US" dirty="0" smtClean="0"/>
              <a:t>based on MSRP-CPA-COGS) </a:t>
            </a:r>
            <a:r>
              <a:rPr lang="en-US" dirty="0" smtClean="0"/>
              <a:t>a la Google </a:t>
            </a:r>
            <a:r>
              <a:rPr lang="en-US" dirty="0" smtClean="0"/>
              <a:t>AdWords</a:t>
            </a:r>
            <a:endParaRPr lang="en-US" dirty="0" smtClean="0"/>
          </a:p>
          <a:p>
            <a:pPr lvl="1"/>
            <a:r>
              <a:rPr lang="en-US" dirty="0" smtClean="0"/>
              <a:t>Digital subscription products more likely to receive higher scores, conversely a commodified physical product might receive lower score</a:t>
            </a:r>
          </a:p>
          <a:p>
            <a:r>
              <a:rPr lang="en-US" dirty="0" smtClean="0"/>
              <a:t>Report performance in real time to customer, split profit 80/20 (subject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29667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Drilldown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Name, variants, SKU(s), UPC(s)</a:t>
            </a:r>
          </a:p>
          <a:p>
            <a:r>
              <a:rPr lang="en-US" dirty="0" smtClean="0"/>
              <a:t>Carton dimension(s), case pack quantity and GW/NW</a:t>
            </a:r>
          </a:p>
          <a:p>
            <a:r>
              <a:rPr lang="en-US" dirty="0" smtClean="0"/>
              <a:t>FOB Origin/Destination</a:t>
            </a:r>
          </a:p>
          <a:p>
            <a:r>
              <a:rPr lang="en-US" dirty="0" smtClean="0"/>
              <a:t>Origin</a:t>
            </a:r>
          </a:p>
          <a:p>
            <a:r>
              <a:rPr lang="en-US" dirty="0" smtClean="0"/>
              <a:t>Channels (proprietary site, third-party retailers, licensing, etc.)</a:t>
            </a:r>
          </a:p>
          <a:p>
            <a:r>
              <a:rPr lang="en-US" dirty="0" smtClean="0"/>
              <a:t>Wholesale cost</a:t>
            </a:r>
          </a:p>
          <a:p>
            <a:r>
              <a:rPr lang="en-US" dirty="0" smtClean="0"/>
              <a:t>MSRP</a:t>
            </a:r>
          </a:p>
          <a:p>
            <a:r>
              <a:rPr lang="en-US" dirty="0" smtClean="0"/>
              <a:t>Funding needs, 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Evaluation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14566"/>
              </p:ext>
            </p:extLst>
          </p:nvPr>
        </p:nvGraphicFramePr>
        <p:xfrm>
          <a:off x="838200" y="1825625"/>
          <a:ext cx="10515602" cy="4572001"/>
        </p:xfrm>
        <a:graphic>
          <a:graphicData uri="http://schemas.openxmlformats.org/drawingml/2006/table">
            <a:tbl>
              <a:tblPr firstRow="1" firstCol="1">
                <a:tableStyleId>{69CF1AB2-1976-4502-BF36-3FF5EA218861}</a:tableStyleId>
              </a:tblPr>
              <a:tblGrid>
                <a:gridCol w="1804988"/>
                <a:gridCol w="4286250"/>
                <a:gridCol w="4424364"/>
              </a:tblGrid>
              <a:tr h="10318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Proprietary</a:t>
                      </a:r>
                      <a:endParaRPr lang="en-US" dirty="0"/>
                    </a:p>
                  </a:txBody>
                  <a:tcPr anchor="ctr"/>
                </a:tc>
              </a:tr>
              <a:tr h="1770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Volume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???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Stars</a:t>
                      </a:r>
                      <a:endParaRPr lang="en-US" sz="3600" dirty="0"/>
                    </a:p>
                  </a:txBody>
                  <a:tcPr anchor="ctr"/>
                </a:tc>
              </a:tr>
              <a:tr h="1770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Volume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Dogs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???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ABC (Shark Tank, GMA, The View)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BJs Wholesale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Bon Ton Stores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Boscovs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Brookstone.com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Costco.com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eBags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Fingerhut.com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Groupon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Google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HSN.com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JC Penney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Jet.com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Kmart.com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Kohls.com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Lowes.com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MailChimp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Overstock.com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QVC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Sears.com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Sharper Image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Shopify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Target.com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Toys R </a:t>
            </a:r>
            <a:r>
              <a:rPr lang="en-US" dirty="0" err="1" smtClean="0"/>
              <a:t>Us.com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Walmart.com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Wayfair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Zendesk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Zulily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18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Clay </a:t>
            </a:r>
            <a:r>
              <a:rPr lang="en-US" dirty="0" smtClean="0"/>
              <a:t>Teufel, </a:t>
            </a:r>
            <a:r>
              <a:rPr lang="en-US" dirty="0" smtClean="0"/>
              <a:t>Founder</a:t>
            </a:r>
            <a:endParaRPr lang="en-US" dirty="0" smtClean="0"/>
          </a:p>
          <a:p>
            <a:pPr lvl="1"/>
            <a:r>
              <a:rPr lang="en-US" dirty="0" smtClean="0"/>
              <a:t>B.S. Finance, UIUC </a:t>
            </a:r>
            <a:r>
              <a:rPr lang="en-US" dirty="0" smtClean="0"/>
              <a:t>‘15</a:t>
            </a:r>
            <a:endParaRPr lang="en-US" dirty="0" smtClean="0"/>
          </a:p>
          <a:p>
            <a:pPr lvl="1"/>
            <a:r>
              <a:rPr lang="en-US" dirty="0" smtClean="0"/>
              <a:t>Founder, 3F DIGITAL, LLC (Google, </a:t>
            </a:r>
            <a:r>
              <a:rPr lang="en-US" dirty="0" err="1" smtClean="0"/>
              <a:t>MailChimp</a:t>
            </a:r>
            <a:r>
              <a:rPr lang="en-US" dirty="0" smtClean="0"/>
              <a:t>, Shopify and </a:t>
            </a:r>
            <a:r>
              <a:rPr lang="en-US" dirty="0" err="1" smtClean="0"/>
              <a:t>Zendesk</a:t>
            </a:r>
            <a:r>
              <a:rPr lang="en-US" dirty="0" smtClean="0"/>
              <a:t> implementation partner agency)</a:t>
            </a:r>
          </a:p>
          <a:p>
            <a:pPr lvl="1"/>
            <a:r>
              <a:rPr lang="en-US" dirty="0" smtClean="0"/>
              <a:t>Launched POWERDECAL® (as seen on Shark Tank; NFL, MLB, NBA, NHL, college licensed, sold via </a:t>
            </a:r>
            <a:r>
              <a:rPr lang="en-US" dirty="0" err="1" smtClean="0"/>
              <a:t>powerdecal.com</a:t>
            </a:r>
            <a:r>
              <a:rPr lang="en-US" dirty="0" smtClean="0"/>
              <a:t>), AEROTRAP® (sold via </a:t>
            </a:r>
            <a:r>
              <a:rPr lang="en-US" dirty="0" err="1" smtClean="0"/>
              <a:t>aerotrap.com</a:t>
            </a:r>
            <a:r>
              <a:rPr lang="en-US" dirty="0" smtClean="0"/>
              <a:t>, Amazon, Wal-Mart and Groupon)</a:t>
            </a:r>
            <a:r>
              <a:rPr lang="en-US" dirty="0"/>
              <a:t> </a:t>
            </a:r>
            <a:r>
              <a:rPr lang="en-US" dirty="0" smtClean="0"/>
              <a:t>and VOYADESK® (sold via </a:t>
            </a:r>
            <a:r>
              <a:rPr lang="en-US" dirty="0" err="1" smtClean="0"/>
              <a:t>voyadesk.com</a:t>
            </a:r>
            <a:r>
              <a:rPr lang="en-US" dirty="0" smtClean="0"/>
              <a:t>; bootstrapped entirely by CPC/CPA bidding</a:t>
            </a:r>
            <a:r>
              <a:rPr lang="en-US" dirty="0" smtClean="0"/>
              <a:t>)</a:t>
            </a:r>
          </a:p>
          <a:p>
            <a:r>
              <a:rPr lang="en-US" smtClean="0"/>
              <a:t>Software </a:t>
            </a:r>
            <a:r>
              <a:rPr lang="en-US" dirty="0" smtClean="0"/>
              <a:t>Engineer, B.S. Computer Engineering, UIUC ‘13</a:t>
            </a:r>
          </a:p>
          <a:p>
            <a:r>
              <a:rPr lang="en-US" dirty="0" smtClean="0"/>
              <a:t>Sourcing and Procurement Consultant at A.T. Kearney, B.A. Economics, </a:t>
            </a:r>
            <a:r>
              <a:rPr lang="en-US" dirty="0" err="1" smtClean="0"/>
              <a:t>UChicago</a:t>
            </a:r>
            <a:r>
              <a:rPr lang="en-US" dirty="0" smtClean="0"/>
              <a:t> ‘14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817</TotalTime>
  <Words>431</Words>
  <Application>Microsoft Macintosh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Office Theme</vt:lpstr>
      <vt:lpstr>CartPilot (cartpilot.com)</vt:lpstr>
      <vt:lpstr>Concept</vt:lpstr>
      <vt:lpstr>Capabilities</vt:lpstr>
      <vt:lpstr>Onboarding</vt:lpstr>
      <vt:lpstr>Submission Drilldown</vt:lpstr>
      <vt:lpstr>Product Evaluation</vt:lpstr>
      <vt:lpstr>Relationships</vt:lpstr>
      <vt:lpstr>Team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CartPilot</dc:title>
  <dc:creator>Microsoft Office User</dc:creator>
  <cp:lastModifiedBy>Microsoft Office User</cp:lastModifiedBy>
  <cp:revision>25</cp:revision>
  <dcterms:created xsi:type="dcterms:W3CDTF">2017-06-07T03:31:59Z</dcterms:created>
  <dcterms:modified xsi:type="dcterms:W3CDTF">2017-06-08T15:44:52Z</dcterms:modified>
</cp:coreProperties>
</file>