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0" r:id="rId3"/>
    <p:sldId id="266" r:id="rId4"/>
    <p:sldId id="273" r:id="rId5"/>
    <p:sldId id="269" r:id="rId6"/>
    <p:sldId id="270" r:id="rId7"/>
    <p:sldId id="271" r:id="rId8"/>
    <p:sldId id="258" r:id="rId9"/>
    <p:sldId id="263" r:id="rId10"/>
    <p:sldId id="264" r:id="rId11"/>
    <p:sldId id="265" r:id="rId12"/>
    <p:sldId id="259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2E81B-F0D0-704C-8208-0FB621E0C15F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BC80-A0B1-FB42-A75C-35C6866B6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CartPilot</a:t>
            </a:r>
            <a:r>
              <a:rPr lang="en-US" dirty="0"/>
              <a:t> (</a:t>
            </a:r>
            <a:r>
              <a:rPr lang="en-US" dirty="0" err="1"/>
              <a:t>cartpilot.com</a:t>
            </a:r>
            <a:r>
              <a:rPr lang="en-US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multi-channel, vertically-integrated consumer product launch platform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45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Drilldown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Name, variants, SKU(s), UPC(s)</a:t>
            </a:r>
          </a:p>
          <a:p>
            <a:r>
              <a:rPr lang="en-US" dirty="0"/>
              <a:t>Carton dimension(s), case pack quantity and GW/NW</a:t>
            </a:r>
          </a:p>
          <a:p>
            <a:r>
              <a:rPr lang="en-US" dirty="0"/>
              <a:t>FOB Origin/Destination</a:t>
            </a:r>
          </a:p>
          <a:p>
            <a:r>
              <a:rPr lang="en-US" dirty="0"/>
              <a:t>Origin</a:t>
            </a:r>
          </a:p>
          <a:p>
            <a:r>
              <a:rPr lang="en-US" dirty="0"/>
              <a:t>Channels (proprietary site, third-party retailers, licensing, etc.)</a:t>
            </a:r>
          </a:p>
          <a:p>
            <a:r>
              <a:rPr lang="en-US" dirty="0"/>
              <a:t>Wholesale cost</a:t>
            </a:r>
          </a:p>
          <a:p>
            <a:r>
              <a:rPr lang="en-US" dirty="0"/>
              <a:t>MSRP</a:t>
            </a:r>
          </a:p>
          <a:p>
            <a:r>
              <a:rPr lang="en-US" dirty="0"/>
              <a:t>Funding needs,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23096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Evaluation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614566"/>
              </p:ext>
            </p:extLst>
          </p:nvPr>
        </p:nvGraphicFramePr>
        <p:xfrm>
          <a:off x="838200" y="1825625"/>
          <a:ext cx="10515602" cy="4572001"/>
        </p:xfrm>
        <a:graphic>
          <a:graphicData uri="http://schemas.openxmlformats.org/drawingml/2006/table">
            <a:tbl>
              <a:tblPr firstRow="1" firstCol="1">
                <a:tableStyleId>{69CF1AB2-1976-4502-BF36-3FF5EA218861}</a:tableStyleId>
              </a:tblPr>
              <a:tblGrid>
                <a:gridCol w="1804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24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318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Proprietary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70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???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Stars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70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ABC (Shark Tank, GMA, The View)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BJs Wholesale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Bon Ton Stores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Boscovs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Brookstone.com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Costco.com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eBags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Fingerhut.com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Groupon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Google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HSN.com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JC Penney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Jet.com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Kmart.com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Kohls.com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Lowes.com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MailChimp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Overstock.com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QVC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Sears.com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Sharper Image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Shopify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Target.com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Toys R </a:t>
            </a:r>
            <a:r>
              <a:rPr lang="en-US" dirty="0" err="1"/>
              <a:t>Us.com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Walmart.com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Wayfair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Zendesk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Zulily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8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Clay Teufel, Founder</a:t>
            </a:r>
          </a:p>
          <a:p>
            <a:pPr lvl="1"/>
            <a:r>
              <a:rPr lang="en-US" dirty="0"/>
              <a:t>B.S. Finance, UIUC ‘15</a:t>
            </a:r>
          </a:p>
          <a:p>
            <a:pPr lvl="1"/>
            <a:r>
              <a:rPr lang="en-US" dirty="0"/>
              <a:t>Founder, 3F DIGITAL, LLC (Google, </a:t>
            </a:r>
            <a:r>
              <a:rPr lang="en-US" dirty="0" err="1"/>
              <a:t>MailChimp</a:t>
            </a:r>
            <a:r>
              <a:rPr lang="en-US" dirty="0"/>
              <a:t>, Shopify and </a:t>
            </a:r>
            <a:r>
              <a:rPr lang="en-US" dirty="0" err="1"/>
              <a:t>Zendesk</a:t>
            </a:r>
            <a:r>
              <a:rPr lang="en-US" dirty="0"/>
              <a:t> implementation partner agency)</a:t>
            </a:r>
          </a:p>
          <a:p>
            <a:pPr lvl="1"/>
            <a:r>
              <a:rPr lang="en-US" dirty="0"/>
              <a:t>Launched POWERDECAL® (as seen on Shark Tank; NFL, MLB, NBA, NHL, college licensed, sold via </a:t>
            </a:r>
            <a:r>
              <a:rPr lang="en-US" dirty="0" err="1"/>
              <a:t>powerdecal.com</a:t>
            </a:r>
            <a:r>
              <a:rPr lang="en-US" dirty="0"/>
              <a:t>), AEROTRAP® (sold via </a:t>
            </a:r>
            <a:r>
              <a:rPr lang="en-US" dirty="0" err="1"/>
              <a:t>aerotrap.com</a:t>
            </a:r>
            <a:r>
              <a:rPr lang="en-US" dirty="0"/>
              <a:t>, Amazon, Wal-Mart and Groupon) and VOYADESK® (sold via </a:t>
            </a:r>
            <a:r>
              <a:rPr lang="en-US" dirty="0" err="1"/>
              <a:t>voyadesk.com</a:t>
            </a:r>
            <a:r>
              <a:rPr lang="en-US" dirty="0"/>
              <a:t>; bootstrapped entirely by CPC/CPA bidding)</a:t>
            </a:r>
          </a:p>
          <a:p>
            <a:r>
              <a:rPr lang="en-US" dirty="0"/>
              <a:t>Software Engineer, B.S. Computer Engineering, UIUC ‘13</a:t>
            </a:r>
          </a:p>
          <a:p>
            <a:r>
              <a:rPr lang="en-US" dirty="0"/>
              <a:t>Sourcing and Procurement Consultant at A.T. Kearney, B.A. Economics, </a:t>
            </a:r>
            <a:r>
              <a:rPr lang="en-US" dirty="0" err="1"/>
              <a:t>UChicago</a:t>
            </a:r>
            <a:r>
              <a:rPr lang="en-US" dirty="0"/>
              <a:t> ‘14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for</a:t>
            </a:r>
          </a:p>
          <a:p>
            <a:pPr lvl="1"/>
            <a:r>
              <a:rPr lang="en-US" dirty="0"/>
              <a:t>Legal fees</a:t>
            </a:r>
          </a:p>
          <a:p>
            <a:pPr lvl="1"/>
            <a:r>
              <a:rPr lang="en-US" dirty="0"/>
              <a:t>Client equity </a:t>
            </a:r>
            <a:r>
              <a:rPr lang="en-US" dirty="0" smtClean="0"/>
              <a:t>and </a:t>
            </a:r>
            <a:r>
              <a:rPr lang="en-US" dirty="0"/>
              <a:t>debt financing (tooling costs, star product startup costs)</a:t>
            </a:r>
          </a:p>
          <a:p>
            <a:pPr lvl="1"/>
            <a:r>
              <a:rPr lang="en-US" dirty="0" smtClean="0"/>
              <a:t>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2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“Dummy-proof” consumer product submission platform</a:t>
            </a:r>
          </a:p>
          <a:p>
            <a:r>
              <a:rPr lang="en-US" dirty="0"/>
              <a:t>Launch platform for DNVBs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dunn</a:t>
            </a:r>
            <a:r>
              <a:rPr lang="en-US" dirty="0"/>
              <a:t>/the-emerging-encyclopedia-of-digitally-native-vertical-brands-dnvbs-74bfd0e581bb</a:t>
            </a:r>
          </a:p>
          <a:p>
            <a:r>
              <a:rPr lang="en-US" dirty="0"/>
              <a:t>Automated, vertically-integrated supply chain management</a:t>
            </a:r>
          </a:p>
          <a:p>
            <a:r>
              <a:rPr lang="en-US" dirty="0"/>
              <a:t>30 day onboarding period (subject to product approval)</a:t>
            </a:r>
          </a:p>
          <a:p>
            <a:r>
              <a:rPr lang="en-US" dirty="0"/>
              <a:t>Rotating promotion of submitted products pushed to followers</a:t>
            </a:r>
          </a:p>
          <a:p>
            <a:r>
              <a:rPr lang="en-US" dirty="0"/>
              <a:t>Promote platform via paid, organic and press channels</a:t>
            </a:r>
          </a:p>
          <a:p>
            <a:r>
              <a:rPr lang="en-US" dirty="0"/>
              <a:t>Profit-sharing agreement between customer and </a:t>
            </a:r>
            <a:r>
              <a:rPr lang="en-US" dirty="0" err="1"/>
              <a:t>CartPilot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Sourcing &amp; product development</a:t>
            </a:r>
            <a:r>
              <a:rPr lang="en-US" dirty="0"/>
              <a:t> is difficult to execute for aspiring DNVBs</a:t>
            </a:r>
          </a:p>
          <a:p>
            <a:r>
              <a:rPr lang="en-US" b="1" dirty="0"/>
              <a:t>Warehousing &amp; inventory</a:t>
            </a:r>
            <a:r>
              <a:rPr lang="en-US" dirty="0"/>
              <a:t> is challenging for aspiring DNVBs – hence the popularity (and unviability) of drop-shopping</a:t>
            </a:r>
          </a:p>
          <a:p>
            <a:r>
              <a:rPr lang="en-US" b="1" dirty="0"/>
              <a:t>Product Promotion</a:t>
            </a:r>
            <a:r>
              <a:rPr lang="en-US" dirty="0"/>
              <a:t> is often done by inexperienced account managers and causes wasteful spending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60390"/>
            <a:ext cx="12192000" cy="68326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52476" tIns="76200" rIns="252476" bIns="7620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HAVE IDEAS, BUT NEED EXECUTIONAL HELP</a:t>
            </a:r>
          </a:p>
        </p:txBody>
      </p:sp>
    </p:spTree>
    <p:extLst>
      <p:ext uri="{BB962C8B-B14F-4D97-AF65-F5344CB8AC3E}">
        <p14:creationId xmlns:p14="http://schemas.microsoft.com/office/powerpoint/2010/main" val="310793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Cost-per-click bids are </a:t>
            </a:r>
            <a:r>
              <a:rPr lang="en-US" dirty="0" smtClean="0"/>
              <a:t>low, gain </a:t>
            </a:r>
            <a:r>
              <a:rPr lang="en-US" dirty="0"/>
              <a:t>market traction now to get organic traffic &amp; dilute costs-per-acquisition</a:t>
            </a:r>
          </a:p>
          <a:p>
            <a:r>
              <a:rPr lang="en-US" dirty="0"/>
              <a:t>Freight forwarders, 3PLs, manufacturers are in a race to the bottom</a:t>
            </a:r>
          </a:p>
          <a:p>
            <a:r>
              <a:rPr lang="en-US" dirty="0"/>
              <a:t>Mitigate CPC risk by building massive following for </a:t>
            </a:r>
            <a:r>
              <a:rPr lang="en-US" dirty="0" err="1"/>
              <a:t>CartPilot</a:t>
            </a:r>
            <a:r>
              <a:rPr lang="en-US" dirty="0"/>
              <a:t> platform </a:t>
            </a:r>
          </a:p>
        </p:txBody>
      </p:sp>
    </p:spTree>
    <p:extLst>
      <p:ext uri="{BB962C8B-B14F-4D97-AF65-F5344CB8AC3E}">
        <p14:creationId xmlns:p14="http://schemas.microsoft.com/office/powerpoint/2010/main" val="316845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43472" y="2303584"/>
            <a:ext cx="0" cy="385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43472" y="6156012"/>
            <a:ext cx="83889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76420" y="59852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of Autonomy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509" y="1759595"/>
            <a:ext cx="132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Ease of Use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3892" y="56371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Shark Tank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7710" y="4055141"/>
            <a:ext cx="237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Groupon Goods</a:t>
            </a:r>
          </a:p>
          <a:p>
            <a:r>
              <a:rPr lang="en-US" dirty="0"/>
              <a:t>Amazon Seller Central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1904" y="37209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Kickstarter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0196" y="252486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CartPilot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92717" y="415577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12224" y="44731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96" y="56457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Walmart</a:t>
            </a:r>
          </a:p>
        </p:txBody>
      </p:sp>
    </p:spTree>
    <p:extLst>
      <p:ext uri="{BB962C8B-B14F-4D97-AF65-F5344CB8AC3E}">
        <p14:creationId xmlns:p14="http://schemas.microsoft.com/office/powerpoint/2010/main" val="262576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3" name="Oval 2"/>
          <p:cNvSpPr/>
          <p:nvPr/>
        </p:nvSpPr>
        <p:spPr>
          <a:xfrm>
            <a:off x="1792753" y="1879960"/>
            <a:ext cx="3200400" cy="320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$5,484.9BB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76628" y="2118934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$1,195BB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5415" y="5268982"/>
            <a:ext cx="31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690" y="5268982"/>
            <a:ext cx="31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 Retail</a:t>
            </a:r>
          </a:p>
        </p:txBody>
      </p:sp>
    </p:spTree>
    <p:extLst>
      <p:ext uri="{BB962C8B-B14F-4D97-AF65-F5344CB8AC3E}">
        <p14:creationId xmlns:p14="http://schemas.microsoft.com/office/powerpoint/2010/main" val="312207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 traction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278669"/>
              </p:ext>
            </p:extLst>
          </p:nvPr>
        </p:nvGraphicFramePr>
        <p:xfrm>
          <a:off x="838200" y="1825623"/>
          <a:ext cx="10586391" cy="4123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576">
                  <a:extLst>
                    <a:ext uri="{9D8B030D-6E8A-4147-A177-3AD203B41FA5}">
                      <a16:colId xmlns="" xmlns:a16="http://schemas.microsoft.com/office/drawing/2014/main" val="3728255273"/>
                    </a:ext>
                  </a:extLst>
                </a:gridCol>
                <a:gridCol w="2844316">
                  <a:extLst>
                    <a:ext uri="{9D8B030D-6E8A-4147-A177-3AD203B41FA5}">
                      <a16:colId xmlns="" xmlns:a16="http://schemas.microsoft.com/office/drawing/2014/main" val="288807372"/>
                    </a:ext>
                  </a:extLst>
                </a:gridCol>
                <a:gridCol w="4500499">
                  <a:extLst>
                    <a:ext uri="{9D8B030D-6E8A-4147-A177-3AD203B41FA5}">
                      <a16:colId xmlns="" xmlns:a16="http://schemas.microsoft.com/office/drawing/2014/main" val="604320076"/>
                    </a:ext>
                  </a:extLst>
                </a:gridCol>
              </a:tblGrid>
              <a:tr h="756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Proposition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97439489"/>
                  </a:ext>
                </a:extLst>
              </a:tr>
              <a:tr h="13054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PowerDecal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Sports licensing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Retail distribution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Intellectual property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06516124"/>
                  </a:ext>
                </a:extLst>
              </a:tr>
              <a:tr h="13054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AeroTrap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QVC</a:t>
                      </a:r>
                      <a:r>
                        <a:rPr lang="en-US" baseline="0" dirty="0" smtClean="0"/>
                        <a:t>/HSN</a:t>
                      </a:r>
                      <a:endParaRPr lang="en-US" baseline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Pr</a:t>
                      </a:r>
                      <a:r>
                        <a:rPr lang="en-US" dirty="0"/>
                        <a:t>oprietary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big box </a:t>
                      </a:r>
                      <a:r>
                        <a:rPr lang="en-US" baseline="0" dirty="0"/>
                        <a:t>retail </a:t>
                      </a:r>
                      <a:r>
                        <a:rPr lang="en-US" baseline="0" dirty="0" smtClean="0"/>
                        <a:t>fulfillment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06619844"/>
                  </a:ext>
                </a:extLst>
              </a:tr>
              <a:tr h="7563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Voyadesk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Pure </a:t>
                      </a:r>
                      <a:r>
                        <a:rPr lang="en-US" dirty="0" smtClean="0"/>
                        <a:t>CPC</a:t>
                      </a:r>
                      <a:r>
                        <a:rPr lang="en-US" baseline="0" dirty="0"/>
                        <a:t>/</a:t>
                      </a:r>
                      <a:r>
                        <a:rPr lang="en-US" baseline="0" dirty="0" smtClean="0"/>
                        <a:t>CPA </a:t>
                      </a:r>
                      <a:r>
                        <a:rPr lang="en-US" baseline="0" dirty="0"/>
                        <a:t>bidding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53841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5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End-to-end e-commerce implementation</a:t>
            </a:r>
          </a:p>
          <a:p>
            <a:r>
              <a:rPr lang="en-US" dirty="0"/>
              <a:t>Front-end development in HTML5/CSS/JS with mobile-first design</a:t>
            </a:r>
          </a:p>
          <a:p>
            <a:r>
              <a:rPr lang="en-US" dirty="0"/>
              <a:t>Managed CPC/CPA campaigns via AdWords, Facebook, LinkedIn, etc.</a:t>
            </a:r>
          </a:p>
          <a:p>
            <a:r>
              <a:rPr lang="en-US" dirty="0"/>
              <a:t>Real-time reporting and analytics</a:t>
            </a:r>
          </a:p>
          <a:p>
            <a:r>
              <a:rPr lang="en-US" dirty="0"/>
              <a:t>Low cost sourcing, freight forwarding, warehousing, inventory management, fulfillment and payment processing</a:t>
            </a:r>
          </a:p>
          <a:p>
            <a:r>
              <a:rPr lang="en-US" dirty="0"/>
              <a:t>Sports licensing with NFL, MLB, NBA, NHL and 200+ colleges/universities</a:t>
            </a:r>
          </a:p>
          <a:p>
            <a:r>
              <a:rPr lang="en-US" dirty="0"/>
              <a:t>Proprietary third-party retail fulfillment (see vendor relationships)</a:t>
            </a:r>
          </a:p>
          <a:p>
            <a:r>
              <a:rPr lang="en-US" dirty="0"/>
              <a:t>On demand delivery via </a:t>
            </a:r>
            <a:r>
              <a:rPr lang="en-US" dirty="0" err="1"/>
              <a:t>UberRUSH</a:t>
            </a:r>
            <a:r>
              <a:rPr lang="en-US" dirty="0"/>
              <a:t> and </a:t>
            </a:r>
            <a:r>
              <a:rPr lang="en-US" dirty="0" err="1"/>
              <a:t>Postmates</a:t>
            </a:r>
            <a:endParaRPr lang="en-US" dirty="0"/>
          </a:p>
          <a:p>
            <a:r>
              <a:rPr lang="en-US" dirty="0"/>
              <a:t>Merchant cash advances and venture capital funding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Receive submission</a:t>
            </a:r>
          </a:p>
          <a:p>
            <a:r>
              <a:rPr lang="en-US" dirty="0"/>
              <a:t>Evaluate trade terms</a:t>
            </a:r>
          </a:p>
          <a:p>
            <a:r>
              <a:rPr lang="en-US" dirty="0"/>
              <a:t>Source freight and 3PL quotes</a:t>
            </a:r>
          </a:p>
          <a:p>
            <a:r>
              <a:rPr lang="en-US" dirty="0"/>
              <a:t>Forecast traffic, CPC and CPA bids</a:t>
            </a:r>
          </a:p>
          <a:p>
            <a:r>
              <a:rPr lang="en-US" dirty="0"/>
              <a:t>Front-end development</a:t>
            </a:r>
          </a:p>
          <a:p>
            <a:r>
              <a:rPr lang="en-US" dirty="0"/>
              <a:t>Assign quality score based on gross margin and ad spend (0-10 relative scale based on MSRP-CPA-COGS) a la Google AdWords</a:t>
            </a:r>
          </a:p>
          <a:p>
            <a:pPr lvl="1"/>
            <a:r>
              <a:rPr lang="en-US" dirty="0"/>
              <a:t>Digital subscription products more likely to receive higher scores, conversely a commodified physical product might receive lower score</a:t>
            </a:r>
          </a:p>
          <a:p>
            <a:r>
              <a:rPr lang="en-US" dirty="0"/>
              <a:t>Report performance in real time to customer, split profit 80/20 (subject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29667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5575</TotalTime>
  <Words>602</Words>
  <Application>Microsoft Macintosh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Arial</vt:lpstr>
      <vt:lpstr>Office Theme</vt:lpstr>
      <vt:lpstr>CartPilot (cartpilot.com)</vt:lpstr>
      <vt:lpstr>Concept</vt:lpstr>
      <vt:lpstr>Problem statement</vt:lpstr>
      <vt:lpstr>Why Now</vt:lpstr>
      <vt:lpstr>Competition</vt:lpstr>
      <vt:lpstr>Market Size</vt:lpstr>
      <vt:lpstr>Current market traction</vt:lpstr>
      <vt:lpstr>Capabilities</vt:lpstr>
      <vt:lpstr>Onboarding</vt:lpstr>
      <vt:lpstr>Submission Drilldown</vt:lpstr>
      <vt:lpstr>Product Evaluation</vt:lpstr>
      <vt:lpstr>Relationships</vt:lpstr>
      <vt:lpstr>Team</vt:lpstr>
      <vt:lpstr>Investment Asks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CartPilot</dc:title>
  <dc:creator>Microsoft Office User</dc:creator>
  <cp:lastModifiedBy>Microsoft Office User</cp:lastModifiedBy>
  <cp:revision>56</cp:revision>
  <dcterms:created xsi:type="dcterms:W3CDTF">2017-06-07T03:31:59Z</dcterms:created>
  <dcterms:modified xsi:type="dcterms:W3CDTF">2017-06-12T13:25:56Z</dcterms:modified>
</cp:coreProperties>
</file>