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36"/>
  </p:notesMasterIdLst>
  <p:handoutMasterIdLst>
    <p:handoutMasterId r:id="rId37"/>
  </p:handoutMasterIdLst>
  <p:sldIdLst>
    <p:sldId id="388" r:id="rId2"/>
    <p:sldId id="389" r:id="rId3"/>
    <p:sldId id="390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415" r:id="rId29"/>
    <p:sldId id="416" r:id="rId30"/>
    <p:sldId id="417" r:id="rId31"/>
    <p:sldId id="418" r:id="rId32"/>
    <p:sldId id="419" r:id="rId33"/>
    <p:sldId id="420" r:id="rId34"/>
    <p:sldId id="421" r:id="rId35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89587" autoAdjust="0"/>
  </p:normalViewPr>
  <p:slideViewPr>
    <p:cSldViewPr snapToGrid="0">
      <p:cViewPr varScale="1">
        <p:scale>
          <a:sx n="81" d="100"/>
          <a:sy n="81" d="100"/>
        </p:scale>
        <p:origin x="615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2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8600"/>
            <a:ext cx="117856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7112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03200" y="1600200"/>
            <a:ext cx="117856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3048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03200" y="228600"/>
            <a:ext cx="117856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03200" y="1600200"/>
            <a:ext cx="117856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6179" y="1257917"/>
            <a:ext cx="793579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143000"/>
            <a:ext cx="9452113" cy="1828800"/>
          </a:xfrm>
        </p:spPr>
        <p:txBody>
          <a:bodyPr>
            <a:normAutofit/>
          </a:bodyPr>
          <a:lstStyle/>
          <a:p>
            <a:r>
              <a:rPr lang="en-US" sz="6000" cap="none" dirty="0"/>
              <a:t>CS 3700</a:t>
            </a:r>
            <a:br>
              <a:rPr lang="en-US" sz="6000" cap="none" dirty="0"/>
            </a:br>
            <a:r>
              <a:rPr lang="en-US" sz="4900" cap="none" dirty="0"/>
              <a:t>Networks and Distributed Systems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09799" y="3496235"/>
            <a:ext cx="6662784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</a:rPr>
              <a:t>Internet Architecture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(Layer cake and an hourglass)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Revised 9/10/2018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Features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622043" y="1600200"/>
            <a:ext cx="5893557" cy="5105400"/>
          </a:xfrm>
        </p:spPr>
        <p:txBody>
          <a:bodyPr anchor="ctr"/>
          <a:lstStyle/>
          <a:p>
            <a:r>
              <a:rPr lang="en-US" dirty="0"/>
              <a:t>Service</a:t>
            </a:r>
          </a:p>
          <a:p>
            <a:pPr lvl="1"/>
            <a:r>
              <a:rPr lang="en-US" dirty="0"/>
              <a:t>What does this layer </a:t>
            </a:r>
            <a:r>
              <a:rPr lang="en-US" dirty="0">
                <a:solidFill>
                  <a:schemeClr val="accent1"/>
                </a:solidFill>
              </a:rPr>
              <a:t>do</a:t>
            </a:r>
            <a:r>
              <a:rPr lang="en-US" dirty="0"/>
              <a:t>?</a:t>
            </a:r>
          </a:p>
          <a:p>
            <a:r>
              <a:rPr lang="en-US" dirty="0"/>
              <a:t>Interface</a:t>
            </a:r>
          </a:p>
          <a:p>
            <a:pPr lvl="1"/>
            <a:r>
              <a:rPr lang="en-US" dirty="0"/>
              <a:t>How do you </a:t>
            </a:r>
            <a:r>
              <a:rPr lang="en-US" dirty="0">
                <a:solidFill>
                  <a:schemeClr val="accent1"/>
                </a:solidFill>
              </a:rPr>
              <a:t>access</a:t>
            </a:r>
            <a:r>
              <a:rPr lang="en-US" dirty="0"/>
              <a:t> this layer?</a:t>
            </a:r>
          </a:p>
          <a:p>
            <a:r>
              <a:rPr lang="en-US" dirty="0"/>
              <a:t>Protocol</a:t>
            </a:r>
          </a:p>
          <a:p>
            <a:pPr lvl="1"/>
            <a:r>
              <a:rPr lang="en-US" dirty="0"/>
              <a:t>How is this layer </a:t>
            </a:r>
            <a:r>
              <a:rPr lang="en-US" dirty="0">
                <a:solidFill>
                  <a:schemeClr val="accent1"/>
                </a:solidFill>
              </a:rPr>
              <a:t>implemented</a:t>
            </a:r>
            <a:r>
              <a:rPr lang="en-US" dirty="0"/>
              <a:t>?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8492" y="2088137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81070" y="2088137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697252" y="2663625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69694" y="266362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697383" y="3236802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69825" y="3236802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97383" y="3809979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669825" y="380997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97383" y="4383156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669825" y="438315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97383" y="4960890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669825" y="4960890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97514" y="5534067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669956" y="5534067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</p:spTree>
    <p:extLst>
      <p:ext uri="{BB962C8B-B14F-4D97-AF65-F5344CB8AC3E}">
        <p14:creationId xmlns:p14="http://schemas.microsoft.com/office/powerpoint/2010/main" val="2567982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Layer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662985" y="1600200"/>
            <a:ext cx="5852614" cy="5105400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Service</a:t>
            </a:r>
          </a:p>
          <a:p>
            <a:pPr lvl="1"/>
            <a:r>
              <a:rPr lang="en-US" dirty="0"/>
              <a:t>Move information between two systems connected by a physical link</a:t>
            </a:r>
          </a:p>
          <a:p>
            <a:r>
              <a:rPr lang="en-US" dirty="0"/>
              <a:t>Interface</a:t>
            </a:r>
          </a:p>
          <a:p>
            <a:pPr lvl="1"/>
            <a:r>
              <a:rPr lang="en-US" dirty="0"/>
              <a:t>Specifies how to send one</a:t>
            </a:r>
            <a:r>
              <a:rPr lang="en-US" dirty="0">
                <a:solidFill>
                  <a:schemeClr val="accent1"/>
                </a:solidFill>
              </a:rPr>
              <a:t> bit</a:t>
            </a:r>
          </a:p>
          <a:p>
            <a:r>
              <a:rPr lang="en-US" dirty="0"/>
              <a:t>Protocol</a:t>
            </a:r>
          </a:p>
          <a:p>
            <a:pPr lvl="1"/>
            <a:r>
              <a:rPr lang="en-US" dirty="0"/>
              <a:t>Encoding scheme for one bit</a:t>
            </a:r>
          </a:p>
          <a:p>
            <a:pPr lvl="1"/>
            <a:r>
              <a:rPr lang="en-US" dirty="0"/>
              <a:t>Voltage levels</a:t>
            </a:r>
          </a:p>
          <a:p>
            <a:pPr lvl="1"/>
            <a:r>
              <a:rPr lang="en-US" dirty="0"/>
              <a:t>Timing of signals</a:t>
            </a:r>
          </a:p>
          <a:p>
            <a:r>
              <a:rPr lang="en-US" dirty="0"/>
              <a:t>Examples: coaxial cable, fiber optics, radio frequency transmitters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8492" y="2088137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81070" y="2088137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697252" y="2663625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69694" y="266362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697383" y="3236802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69825" y="3236802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97383" y="3809979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669825" y="380997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97383" y="4383156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669825" y="438315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97383" y="4960890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669825" y="4960890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97514" y="5534067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669956" y="5534067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19" name="Left Brace 18"/>
          <p:cNvSpPr/>
          <p:nvPr/>
        </p:nvSpPr>
        <p:spPr>
          <a:xfrm>
            <a:off x="4103426" y="1842448"/>
            <a:ext cx="559559" cy="4653886"/>
          </a:xfrm>
          <a:prstGeom prst="leftBrace">
            <a:avLst>
              <a:gd name="adj1" fmla="val 8333"/>
              <a:gd name="adj2" fmla="val 86194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69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662985" y="1600200"/>
            <a:ext cx="6534208" cy="5105400"/>
          </a:xfrm>
        </p:spPr>
        <p:txBody>
          <a:bodyPr anchor="ctr">
            <a:normAutofit/>
          </a:bodyPr>
          <a:lstStyle/>
          <a:p>
            <a:r>
              <a:rPr lang="en-US" dirty="0"/>
              <a:t>Service</a:t>
            </a:r>
          </a:p>
          <a:p>
            <a:pPr lvl="1"/>
            <a:r>
              <a:rPr lang="en-US" dirty="0"/>
              <a:t>Data framing: boundaries between packets</a:t>
            </a:r>
          </a:p>
          <a:p>
            <a:pPr lvl="1"/>
            <a:r>
              <a:rPr lang="en-US" dirty="0"/>
              <a:t>Media access control (MAC)</a:t>
            </a:r>
          </a:p>
          <a:p>
            <a:pPr lvl="1"/>
            <a:r>
              <a:rPr lang="en-US" dirty="0"/>
              <a:t>Per-hop reliability and flow-control</a:t>
            </a:r>
          </a:p>
          <a:p>
            <a:r>
              <a:rPr lang="en-US" dirty="0"/>
              <a:t>Interface</a:t>
            </a:r>
          </a:p>
          <a:p>
            <a:pPr lvl="1"/>
            <a:r>
              <a:rPr lang="en-US" dirty="0"/>
              <a:t>Send one </a:t>
            </a:r>
            <a:r>
              <a:rPr lang="en-US" dirty="0">
                <a:solidFill>
                  <a:schemeClr val="accent1"/>
                </a:solidFill>
              </a:rPr>
              <a:t>packet</a:t>
            </a:r>
            <a:r>
              <a:rPr lang="en-US" dirty="0"/>
              <a:t> between two hosts connected to the </a:t>
            </a:r>
            <a:r>
              <a:rPr lang="en-US" dirty="0">
                <a:solidFill>
                  <a:schemeClr val="accent1"/>
                </a:solidFill>
              </a:rPr>
              <a:t>same</a:t>
            </a:r>
            <a:r>
              <a:rPr lang="en-US" dirty="0"/>
              <a:t> media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Protocol</a:t>
            </a:r>
          </a:p>
          <a:p>
            <a:pPr lvl="1"/>
            <a:r>
              <a:rPr lang="en-US" dirty="0"/>
              <a:t>Physical addressing (e.g. MAC address)</a:t>
            </a:r>
          </a:p>
          <a:p>
            <a:r>
              <a:rPr lang="en-US" dirty="0"/>
              <a:t>Examples: Ethernet, </a:t>
            </a:r>
            <a:r>
              <a:rPr lang="en-US" dirty="0" err="1"/>
              <a:t>Wifi</a:t>
            </a:r>
            <a:r>
              <a:rPr lang="en-US" dirty="0"/>
              <a:t>, DOCSIS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8492" y="2088137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81070" y="2088137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697252" y="2663625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69694" y="266362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697383" y="3236802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69825" y="3236802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97383" y="3809979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669825" y="380997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97383" y="4383156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669825" y="438315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97383" y="4960890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669825" y="4960890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97514" y="5534067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669956" y="5534067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19" name="Left Brace 18"/>
          <p:cNvSpPr/>
          <p:nvPr/>
        </p:nvSpPr>
        <p:spPr>
          <a:xfrm>
            <a:off x="4103426" y="1842448"/>
            <a:ext cx="559559" cy="4653886"/>
          </a:xfrm>
          <a:prstGeom prst="leftBrace">
            <a:avLst>
              <a:gd name="adj1" fmla="val 8333"/>
              <a:gd name="adj2" fmla="val 7329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82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662985" y="1600200"/>
            <a:ext cx="5852614" cy="5105400"/>
          </a:xfrm>
        </p:spPr>
        <p:txBody>
          <a:bodyPr anchor="ctr">
            <a:normAutofit fontScale="92500"/>
          </a:bodyPr>
          <a:lstStyle/>
          <a:p>
            <a:r>
              <a:rPr lang="en-US" dirty="0"/>
              <a:t>Service</a:t>
            </a:r>
          </a:p>
          <a:p>
            <a:pPr lvl="1"/>
            <a:r>
              <a:rPr lang="en-US" dirty="0"/>
              <a:t>Deliver packets across the network</a:t>
            </a:r>
          </a:p>
          <a:p>
            <a:pPr lvl="1"/>
            <a:r>
              <a:rPr lang="en-US" dirty="0"/>
              <a:t>Handle fragmentation/reassembly</a:t>
            </a:r>
          </a:p>
          <a:p>
            <a:pPr lvl="1"/>
            <a:r>
              <a:rPr lang="en-US" dirty="0"/>
              <a:t>Packet scheduling</a:t>
            </a:r>
          </a:p>
          <a:p>
            <a:pPr lvl="1"/>
            <a:r>
              <a:rPr lang="en-US" dirty="0"/>
              <a:t>Buffer management</a:t>
            </a:r>
          </a:p>
          <a:p>
            <a:r>
              <a:rPr lang="en-US" dirty="0"/>
              <a:t>Interface</a:t>
            </a:r>
          </a:p>
          <a:p>
            <a:pPr lvl="1"/>
            <a:r>
              <a:rPr lang="en-US" dirty="0"/>
              <a:t>Send one packet to a </a:t>
            </a:r>
            <a:r>
              <a:rPr lang="en-US" dirty="0">
                <a:solidFill>
                  <a:schemeClr val="accent1"/>
                </a:solidFill>
              </a:rPr>
              <a:t>specific</a:t>
            </a:r>
            <a:r>
              <a:rPr lang="en-US" dirty="0"/>
              <a:t> destination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Protocol</a:t>
            </a:r>
          </a:p>
          <a:p>
            <a:pPr lvl="1"/>
            <a:r>
              <a:rPr lang="en-US" dirty="0"/>
              <a:t>Define globally unique addresses</a:t>
            </a:r>
          </a:p>
          <a:p>
            <a:pPr lvl="1"/>
            <a:r>
              <a:rPr lang="en-US" dirty="0"/>
              <a:t>Maintain routing tables</a:t>
            </a:r>
          </a:p>
          <a:p>
            <a:r>
              <a:rPr lang="en-US" dirty="0"/>
              <a:t>Example: Internet Protocol (IP), IPv6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8492" y="2088137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81070" y="2088137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697252" y="2663625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69694" y="266362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697383" y="3236802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69825" y="3236802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97383" y="3809979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669825" y="380997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97383" y="4383156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669825" y="438315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97383" y="4960890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669825" y="4960890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97514" y="5534067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669956" y="5534067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19" name="Left Brace 18"/>
          <p:cNvSpPr/>
          <p:nvPr/>
        </p:nvSpPr>
        <p:spPr>
          <a:xfrm>
            <a:off x="4103426" y="1842448"/>
            <a:ext cx="559559" cy="4653886"/>
          </a:xfrm>
          <a:prstGeom prst="leftBrace">
            <a:avLst>
              <a:gd name="adj1" fmla="val 8333"/>
              <a:gd name="adj2" fmla="val 6068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8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662984" y="1600200"/>
            <a:ext cx="6612745" cy="5105400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Service</a:t>
            </a:r>
          </a:p>
          <a:p>
            <a:pPr lvl="1"/>
            <a:r>
              <a:rPr lang="en-US" dirty="0"/>
              <a:t>Multiplexing/</a:t>
            </a:r>
            <a:r>
              <a:rPr lang="en-US" dirty="0" err="1"/>
              <a:t>demultiplexing</a:t>
            </a:r>
            <a:r>
              <a:rPr lang="en-US" dirty="0"/>
              <a:t> connections</a:t>
            </a:r>
          </a:p>
          <a:p>
            <a:pPr lvl="1"/>
            <a:r>
              <a:rPr lang="en-US" dirty="0"/>
              <a:t>Congestion control</a:t>
            </a:r>
          </a:p>
          <a:p>
            <a:pPr lvl="1"/>
            <a:r>
              <a:rPr lang="en-US" dirty="0"/>
              <a:t>Reliable, in-order delivery</a:t>
            </a:r>
          </a:p>
          <a:p>
            <a:r>
              <a:rPr lang="en-US" dirty="0"/>
              <a:t>Interface</a:t>
            </a:r>
          </a:p>
          <a:p>
            <a:pPr lvl="1"/>
            <a:r>
              <a:rPr lang="en-US" dirty="0"/>
              <a:t>Send message to a destination </a:t>
            </a:r>
            <a:r>
              <a:rPr lang="en-US" dirty="0">
                <a:solidFill>
                  <a:schemeClr val="accent1"/>
                </a:solidFill>
              </a:rPr>
              <a:t>port</a:t>
            </a:r>
          </a:p>
          <a:p>
            <a:r>
              <a:rPr lang="en-US" dirty="0"/>
              <a:t>Protocol</a:t>
            </a:r>
          </a:p>
          <a:p>
            <a:pPr lvl="1"/>
            <a:r>
              <a:rPr lang="en-US" dirty="0"/>
              <a:t>Port numbers</a:t>
            </a:r>
          </a:p>
          <a:p>
            <a:pPr lvl="1"/>
            <a:r>
              <a:rPr lang="en-US" dirty="0"/>
              <a:t>Reliability/error correction</a:t>
            </a:r>
          </a:p>
          <a:p>
            <a:pPr lvl="1"/>
            <a:r>
              <a:rPr lang="en-US" dirty="0"/>
              <a:t>Flow-control information</a:t>
            </a:r>
          </a:p>
          <a:p>
            <a:r>
              <a:rPr lang="en-US" dirty="0"/>
              <a:t>Examples: UDP, TCP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8492" y="2088137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81070" y="2088137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697252" y="2663625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69694" y="266362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697383" y="3236802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69825" y="3236802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97383" y="3809979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669825" y="380997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97383" y="4383156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669825" y="438315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97383" y="4960890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669825" y="4960890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97514" y="5534067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669956" y="5534067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19" name="Left Brace 18"/>
          <p:cNvSpPr/>
          <p:nvPr/>
        </p:nvSpPr>
        <p:spPr>
          <a:xfrm>
            <a:off x="4103426" y="1842448"/>
            <a:ext cx="559559" cy="4653886"/>
          </a:xfrm>
          <a:prstGeom prst="leftBrace">
            <a:avLst>
              <a:gd name="adj1" fmla="val 8333"/>
              <a:gd name="adj2" fmla="val 4895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82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Layer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662985" y="1600200"/>
            <a:ext cx="5852614" cy="5105400"/>
          </a:xfrm>
        </p:spPr>
        <p:txBody>
          <a:bodyPr anchor="ctr">
            <a:normAutofit/>
          </a:bodyPr>
          <a:lstStyle/>
          <a:p>
            <a:r>
              <a:rPr lang="en-US" dirty="0"/>
              <a:t>Service</a:t>
            </a:r>
          </a:p>
          <a:p>
            <a:pPr lvl="1"/>
            <a:r>
              <a:rPr lang="en-US" dirty="0"/>
              <a:t>Access management</a:t>
            </a:r>
          </a:p>
          <a:p>
            <a:pPr lvl="1"/>
            <a:r>
              <a:rPr lang="en-US" dirty="0"/>
              <a:t>Synchronization</a:t>
            </a:r>
          </a:p>
          <a:p>
            <a:r>
              <a:rPr lang="en-US" dirty="0"/>
              <a:t>Interface</a:t>
            </a:r>
          </a:p>
          <a:p>
            <a:pPr lvl="1"/>
            <a:r>
              <a:rPr lang="en-US" dirty="0"/>
              <a:t>It depends…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Protocol</a:t>
            </a:r>
          </a:p>
          <a:p>
            <a:pPr lvl="1"/>
            <a:r>
              <a:rPr lang="en-US" dirty="0"/>
              <a:t>Token management</a:t>
            </a:r>
          </a:p>
          <a:p>
            <a:pPr lvl="1"/>
            <a:r>
              <a:rPr lang="en-US" dirty="0"/>
              <a:t>Insert checkpoints</a:t>
            </a:r>
          </a:p>
          <a:p>
            <a:r>
              <a:rPr lang="en-US" dirty="0"/>
              <a:t>Examples: </a:t>
            </a:r>
            <a:r>
              <a:rPr lang="en-US" dirty="0">
                <a:solidFill>
                  <a:schemeClr val="accent1"/>
                </a:solidFill>
              </a:rPr>
              <a:t>none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8492" y="2088137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81070" y="2088137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697252" y="2663625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69694" y="266362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697383" y="3236802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69825" y="3236802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97383" y="3809979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669825" y="380997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97383" y="4383156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669825" y="438315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97383" y="4960890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669825" y="4960890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97514" y="5534067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669956" y="5534067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19" name="Left Brace 18"/>
          <p:cNvSpPr/>
          <p:nvPr/>
        </p:nvSpPr>
        <p:spPr>
          <a:xfrm>
            <a:off x="4103426" y="1842448"/>
            <a:ext cx="559559" cy="4653886"/>
          </a:xfrm>
          <a:prstGeom prst="leftBrace">
            <a:avLst>
              <a:gd name="adj1" fmla="val 8333"/>
              <a:gd name="adj2" fmla="val 36927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82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Layer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662985" y="1600200"/>
            <a:ext cx="5852614" cy="5105400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Service</a:t>
            </a:r>
          </a:p>
          <a:p>
            <a:pPr lvl="1"/>
            <a:r>
              <a:rPr lang="en-US" dirty="0"/>
              <a:t>Convert data between different representations</a:t>
            </a:r>
          </a:p>
          <a:p>
            <a:pPr lvl="1"/>
            <a:r>
              <a:rPr lang="en-US" dirty="0"/>
              <a:t>E.g. big endian to little endian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Ascii</a:t>
            </a:r>
            <a:r>
              <a:rPr lang="en-US" dirty="0"/>
              <a:t> to Unicode</a:t>
            </a:r>
          </a:p>
          <a:p>
            <a:r>
              <a:rPr lang="en-US" dirty="0"/>
              <a:t>Interface</a:t>
            </a:r>
          </a:p>
          <a:p>
            <a:pPr lvl="1"/>
            <a:r>
              <a:rPr lang="en-US" dirty="0"/>
              <a:t>It depends…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Protocol</a:t>
            </a:r>
          </a:p>
          <a:p>
            <a:pPr lvl="1"/>
            <a:r>
              <a:rPr lang="en-US" dirty="0"/>
              <a:t>Define data formats</a:t>
            </a:r>
          </a:p>
          <a:p>
            <a:pPr lvl="1"/>
            <a:r>
              <a:rPr lang="en-US" dirty="0"/>
              <a:t>Apply transformation rules</a:t>
            </a:r>
          </a:p>
          <a:p>
            <a:r>
              <a:rPr lang="en-US" dirty="0"/>
              <a:t>Examples: </a:t>
            </a:r>
            <a:r>
              <a:rPr lang="en-US" dirty="0">
                <a:solidFill>
                  <a:schemeClr val="accent1"/>
                </a:solidFill>
              </a:rPr>
              <a:t>none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8492" y="2088137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81070" y="2088137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697252" y="2663625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69694" y="266362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697383" y="3236802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69825" y="3236802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97383" y="3809979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669825" y="380997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97383" y="4383156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669825" y="438315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97383" y="4960890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669825" y="4960890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97514" y="5534067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669956" y="5534067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19" name="Left Brace 18"/>
          <p:cNvSpPr/>
          <p:nvPr/>
        </p:nvSpPr>
        <p:spPr>
          <a:xfrm>
            <a:off x="4103426" y="1842448"/>
            <a:ext cx="559559" cy="4653886"/>
          </a:xfrm>
          <a:prstGeom prst="leftBrace">
            <a:avLst>
              <a:gd name="adj1" fmla="val 8333"/>
              <a:gd name="adj2" fmla="val 24024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78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662985" y="1600200"/>
            <a:ext cx="5852614" cy="5105400"/>
          </a:xfrm>
        </p:spPr>
        <p:txBody>
          <a:bodyPr anchor="ctr">
            <a:normAutofit/>
          </a:bodyPr>
          <a:lstStyle/>
          <a:p>
            <a:r>
              <a:rPr lang="en-US" dirty="0"/>
              <a:t>Service</a:t>
            </a:r>
          </a:p>
          <a:p>
            <a:pPr lvl="1"/>
            <a:r>
              <a:rPr lang="en-US" dirty="0"/>
              <a:t>Whatever you want :)</a:t>
            </a:r>
          </a:p>
          <a:p>
            <a:r>
              <a:rPr lang="en-US" dirty="0"/>
              <a:t>Interface</a:t>
            </a:r>
          </a:p>
          <a:p>
            <a:pPr lvl="1"/>
            <a:r>
              <a:rPr lang="en-US" dirty="0"/>
              <a:t>Whatever you want :D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Protocol</a:t>
            </a:r>
          </a:p>
          <a:p>
            <a:pPr lvl="1"/>
            <a:r>
              <a:rPr lang="en-US" dirty="0"/>
              <a:t>Whatever you want ;)</a:t>
            </a:r>
          </a:p>
          <a:p>
            <a:r>
              <a:rPr lang="en-US" dirty="0"/>
              <a:t>Examples: turn on your smartphone and look at the list of apps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08492" y="2088137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81070" y="2088137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697252" y="2663625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69694" y="266362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697383" y="3236802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69825" y="3236802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97383" y="3809979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669825" y="380997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97383" y="4383156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669825" y="438315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97383" y="4960890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669825" y="4960890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97514" y="5534067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669956" y="5534067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19" name="Left Brace 18"/>
          <p:cNvSpPr/>
          <p:nvPr/>
        </p:nvSpPr>
        <p:spPr>
          <a:xfrm>
            <a:off x="4103426" y="1842448"/>
            <a:ext cx="559559" cy="4653886"/>
          </a:xfrm>
          <a:prstGeom prst="leftBrace">
            <a:avLst>
              <a:gd name="adj1" fmla="val 8333"/>
              <a:gd name="adj2" fmla="val 11414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78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704164" y="1600200"/>
            <a:ext cx="8811436" cy="59709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How does data move through the layers?</a:t>
            </a:r>
          </a:p>
        </p:txBody>
      </p:sp>
      <p:sp>
        <p:nvSpPr>
          <p:cNvPr id="5" name="Rectangle 4"/>
          <p:cNvSpPr/>
          <p:nvPr/>
        </p:nvSpPr>
        <p:spPr>
          <a:xfrm>
            <a:off x="5041222" y="2470261"/>
            <a:ext cx="2269698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24778" y="2470261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040960" y="3045749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13402" y="304574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5041091" y="3618926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013533" y="361892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41091" y="4192103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013533" y="419210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41091" y="4765280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013533" y="4765280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41091" y="5343014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013533" y="534301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41222" y="5916191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013664" y="591619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3382312" y="2472572"/>
            <a:ext cx="1130549" cy="573177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093499" y="3045749"/>
            <a:ext cx="275166" cy="573177"/>
          </a:xfrm>
          <a:prstGeom prst="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2808067" y="3618925"/>
            <a:ext cx="275166" cy="573177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2532979" y="4192102"/>
            <a:ext cx="275166" cy="573177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58838" y="4765279"/>
            <a:ext cx="275166" cy="573177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979329" y="5343014"/>
            <a:ext cx="275166" cy="573177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704163" y="5916191"/>
            <a:ext cx="275166" cy="57317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512860" y="5916190"/>
            <a:ext cx="275166" cy="57317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9130295" y="5914068"/>
            <a:ext cx="1130549" cy="573177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8841482" y="5914068"/>
            <a:ext cx="275166" cy="573177"/>
          </a:xfrm>
          <a:prstGeom prst="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8556050" y="5914068"/>
            <a:ext cx="275166" cy="573177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8280884" y="5916306"/>
            <a:ext cx="275166" cy="573177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8002478" y="5923117"/>
            <a:ext cx="275166" cy="573177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7727312" y="5923117"/>
            <a:ext cx="275166" cy="573177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7458268" y="5923117"/>
            <a:ext cx="275166" cy="57317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10285928" y="5914068"/>
            <a:ext cx="275166" cy="57317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759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66235E-6 L 2.22222E-6 0.07909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2" presetClass="entr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7909 L 2.22222E-6 0.16396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32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66235E-6 L 2.22222E-6 0.07909 " pathEditMode="relative" rAng="0" ptsTypes="AA">
                                      <p:cBhvr>
                                        <p:cTn id="1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16396 L 2.22222E-6 0.253 " pathEditMode="relative" rAng="0" ptsTypes="AA">
                                      <p:cBhvr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7909 L 2.22222E-6 0.16396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3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66235E-6 L 2.22222E-6 0.07909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253 L 2.22222E-6 0.33186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3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16396 L 2.22222E-6 0.253 " pathEditMode="relative" rAng="0" ptsTypes="AA">
                                      <p:cBhvr>
                                        <p:cTn id="4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7909 L 2.22222E-6 0.16396 " pathEditMode="relative" rAng="0" ptsTypes="AA">
                                      <p:cBhvr>
                                        <p:cTn id="4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3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66235E-6 L 2.22222E-6 0.07909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"/>
                            </p:stCondLst>
                            <p:childTnLst>
                              <p:par>
                                <p:cTn id="47" presetID="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33186 L 2.22222E-6 0.41905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4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253 L 2.22222E-6 0.33186 " pathEditMode="relative" rAng="0" ptsTypes="AA">
                                      <p:cBhvr>
                                        <p:cTn id="5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32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16396 L 2.22222E-6 0.253 " pathEditMode="relative" rAng="0" ptsTypes="AA">
                                      <p:cBhvr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7909 L 2.22222E-6 0.16396 " pathEditMode="relative" rAng="0" ptsTypes="AA">
                                      <p:cBhvr>
                                        <p:cTn id="6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32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66235E-6 L 2.22222E-6 0.07909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"/>
                            </p:stCondLst>
                            <p:childTnLst>
                              <p:par>
                                <p:cTn id="64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41905 L 2.22222E-6 0.50393 " pathEditMode="relative" rAng="0" ptsTypes="AA">
                                      <p:cBhvr>
                                        <p:cTn id="7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32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33186 L 2.22222E-6 0.41905 " pathEditMode="relative" rAng="0" ptsTypes="AA">
                                      <p:cBhvr>
                                        <p:cTn id="7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48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253 L 2.22222E-6 0.33186 " pathEditMode="relative" rAng="0" ptsTypes="AA">
                                      <p:cBhvr>
                                        <p:cTn id="7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32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16396 L 2.22222E-6 0.253 " pathEditMode="relative" rAng="0" ptsTypes="AA">
                                      <p:cBhvr>
                                        <p:cTn id="7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7909 L 2.22222E-6 0.16396 " pathEditMode="relative" rAng="0" ptsTypes="AA">
                                      <p:cBhvr>
                                        <p:cTn id="7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32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66235E-6 L 2.22222E-6 0.07909 " pathEditMode="relative" rAng="0" ptsTypes="AA">
                                      <p:cBhvr>
                                        <p:cTn id="8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"/>
                            </p:stCondLst>
                            <p:childTnLst>
                              <p:par>
                                <p:cTn id="8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4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6.01295E-7 L 3.61111E-6 -0.09181 " pathEditMode="relative" rAng="0" ptsTypes="AA">
                                      <p:cBhvr>
                                        <p:cTn id="171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02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0301 L 2.22222E-6 -0.09089 " pathEditMode="relative" rAng="0" ptsTypes="AA">
                                      <p:cBhvr>
                                        <p:cTn id="17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95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0717 L -0.00156 -0.09135 " pathEditMode="relative" rAng="0" ptsTypes="AA">
                                      <p:cBhvr>
                                        <p:cTn id="17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09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416 L -3.05556E-6 -0.09366 " pathEditMode="relative" rAng="0" ptsTypes="AA">
                                      <p:cBhvr>
                                        <p:cTn id="17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03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0624 L 2.5E-6 -0.09367 " pathEditMode="relative" rAng="0" ptsTypes="AA">
                                      <p:cBhvr>
                                        <p:cTn id="17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95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19056E-6 L 1.94444E-6 -0.09181 " pathEditMode="relative" rAng="0" ptsTypes="AA">
                                      <p:cBhvr>
                                        <p:cTn id="18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7401 L 3.61111E-6 -0.16767 " pathEditMode="relative" rAng="0" ptsTypes="AA">
                                      <p:cBhvr>
                                        <p:cTn id="19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95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07586 L 2.22222E-6 -0.1679 " pathEditMode="relative" rAng="0" ptsTypes="AA">
                                      <p:cBhvr>
                                        <p:cTn id="19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02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7447 L -0.00035 -0.17021 " pathEditMode="relative" rAng="0" ptsTypes="AA">
                                      <p:cBhvr>
                                        <p:cTn id="19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87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7678 L -3.05556E-6 -0.17067 " pathEditMode="relative" rAng="0" ptsTypes="AA">
                                      <p:cBhvr>
                                        <p:cTn id="19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95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791 L 2.5E-6 -0.17322 " pathEditMode="relative" rAng="0" ptsTypes="AA">
                                      <p:cBhvr>
                                        <p:cTn id="19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15079 L 3.61111E-6 -0.25093 " pathEditMode="relative" rAng="0" ptsTypes="AA">
                                      <p:cBhvr>
                                        <p:cTn id="20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19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15148 L -0.00035 -0.25324 " pathEditMode="relative" rAng="0" ptsTypes="AA">
                                      <p:cBhvr>
                                        <p:cTn id="20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88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15564 L 2.22222E-6 -0.2537 " pathEditMode="relative" rAng="0" ptsTypes="AA">
                                      <p:cBhvr>
                                        <p:cTn id="21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03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15819 L -3.05556E-6 -0.25208 " pathEditMode="relative" rAng="0" ptsTypes="AA">
                                      <p:cBhvr>
                                        <p:cTn id="2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" presetClass="exit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23566 L 3.61111E-6 -0.32748 " pathEditMode="relative" rAng="0" ptsTypes="AA">
                                      <p:cBhvr>
                                        <p:cTn id="222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02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23705 L 2.22222E-6 -0.33094 " pathEditMode="relative" rAng="0" ptsTypes="AA">
                                      <p:cBhvr>
                                        <p:cTn id="22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95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23728 L 2.22222E-6 -0.33118 " pathEditMode="relative" rAng="0" ptsTypes="AA">
                                      <p:cBhvr>
                                        <p:cTn id="22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" presetClass="exit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31406 L 3.61111E-6 -0.41212 " pathEditMode="relative" rAng="0" ptsTypes="AA">
                                      <p:cBhvr>
                                        <p:cTn id="235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4903"/>
                                    </p:animMotion>
                                  </p:childTnLst>
                                </p:cTn>
                              </p:par>
                              <p:par>
                                <p:cTn id="2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31846 L 2.22222E-6 -0.41235 " pathEditMode="relative" rAng="0" ptsTypes="AA">
                                      <p:cBhvr>
                                        <p:cTn id="23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" presetClass="exit" presetSubtype="8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40379 L 3.61111E-6 -0.49954 " pathEditMode="relative" rAng="0" ptsTypes="AA">
                                      <p:cBhvr>
                                        <p:cTn id="24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1" grpId="6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4" grpId="6" animBg="1"/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6" grpId="0" animBg="1"/>
      <p:bldP spid="26" grpId="1" animBg="1"/>
      <p:bldP spid="26" grpId="2" animBg="1"/>
      <p:bldP spid="26" grpId="3" animBg="1"/>
      <p:bldP spid="26" grpId="4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1" grpId="6" animBg="1"/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  <p:bldP spid="33" grpId="0" animBg="1"/>
      <p:bldP spid="33" grpId="1" animBg="1"/>
      <p:bldP spid="33" grpId="2" animBg="1"/>
      <p:bldP spid="33" grpId="3" animBg="1"/>
      <p:bldP spid="33" grpId="4" animBg="1"/>
      <p:bldP spid="33" grpId="5" animBg="1"/>
      <p:bldP spid="34" grpId="0" animBg="1"/>
      <p:bldP spid="34" grpId="1" animBg="1"/>
      <p:bldP spid="34" grpId="2" animBg="1"/>
      <p:bldP spid="34" grpId="3" animBg="1"/>
      <p:bldP spid="34" grpId="4" animBg="1"/>
      <p:bldP spid="35" grpId="0" animBg="1"/>
      <p:bldP spid="35" grpId="1" animBg="1"/>
      <p:bldP spid="35" grpId="2" animBg="1"/>
      <p:bldP spid="35" grpId="3" animBg="1"/>
      <p:bldP spid="36" grpId="0" animBg="1"/>
      <p:bldP spid="36" grpId="1" animBg="1"/>
      <p:bldP spid="36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Analogy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076" name="Picture 4" descr="C:\Users\t0ph3r\Documents\CS 4700\assets\Email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678" y="3712198"/>
            <a:ext cx="1105232" cy="110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t0ph3r\Documents\CS 4700\assets\User Coat Blue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054" y="2033999"/>
            <a:ext cx="1105232" cy="110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t0ph3r\Documents\CS 4700\assets\User Coat Red-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290" y="2033999"/>
            <a:ext cx="1105232" cy="110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t0ph3r\Documents\CS 4700\assets\Edit Document-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677" y="2450138"/>
            <a:ext cx="1105232" cy="110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t0ph3r\Documents\CS 4700\assets\Document-0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967" y="2450138"/>
            <a:ext cx="1105232" cy="110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t0ph3r\Documents\CS 4700\assets\Email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968" y="3712198"/>
            <a:ext cx="1105232" cy="110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t0ph3r\Documents\CS 4700\assets\MailBox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027" y="4901096"/>
            <a:ext cx="1570535" cy="157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t0ph3r\Documents\CS 4700\assets\mailbo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671" y="4901096"/>
            <a:ext cx="1495827" cy="149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t0ph3r\Documents\CS 4700\assets\USPS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146" y="4676079"/>
            <a:ext cx="2408401" cy="172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79126" y="6307855"/>
            <a:ext cx="1882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Postal Service</a:t>
            </a:r>
          </a:p>
        </p:txBody>
      </p:sp>
      <p:sp>
        <p:nvSpPr>
          <p:cNvPr id="15" name="Freeform 14"/>
          <p:cNvSpPr/>
          <p:nvPr/>
        </p:nvSpPr>
        <p:spPr>
          <a:xfrm>
            <a:off x="3074744" y="3139232"/>
            <a:ext cx="6510224" cy="2815359"/>
          </a:xfrm>
          <a:custGeom>
            <a:avLst/>
            <a:gdLst>
              <a:gd name="connsiteX0" fmla="*/ 196415 w 7225012"/>
              <a:gd name="connsiteY0" fmla="*/ 208102 h 4187963"/>
              <a:gd name="connsiteX1" fmla="*/ 251006 w 7225012"/>
              <a:gd name="connsiteY1" fmla="*/ 3824759 h 4187963"/>
              <a:gd name="connsiteX2" fmla="*/ 2666659 w 7225012"/>
              <a:gd name="connsiteY2" fmla="*/ 3852055 h 4187963"/>
              <a:gd name="connsiteX3" fmla="*/ 2734898 w 7225012"/>
              <a:gd name="connsiteY3" fmla="*/ 2664699 h 4187963"/>
              <a:gd name="connsiteX4" fmla="*/ 4236152 w 7225012"/>
              <a:gd name="connsiteY4" fmla="*/ 2596461 h 4187963"/>
              <a:gd name="connsiteX5" fmla="*/ 4290743 w 7225012"/>
              <a:gd name="connsiteY5" fmla="*/ 3920293 h 4187963"/>
              <a:gd name="connsiteX6" fmla="*/ 6747340 w 7225012"/>
              <a:gd name="connsiteY6" fmla="*/ 3838407 h 4187963"/>
              <a:gd name="connsiteX7" fmla="*/ 6760988 w 7225012"/>
              <a:gd name="connsiteY7" fmla="*/ 317285 h 4187963"/>
              <a:gd name="connsiteX8" fmla="*/ 7225012 w 7225012"/>
              <a:gd name="connsiteY8" fmla="*/ 385523 h 4187963"/>
              <a:gd name="connsiteX0" fmla="*/ 196415 w 6916918"/>
              <a:gd name="connsiteY0" fmla="*/ 0 h 3979861"/>
              <a:gd name="connsiteX1" fmla="*/ 251006 w 6916918"/>
              <a:gd name="connsiteY1" fmla="*/ 3616657 h 3979861"/>
              <a:gd name="connsiteX2" fmla="*/ 2666659 w 6916918"/>
              <a:gd name="connsiteY2" fmla="*/ 3643953 h 3979861"/>
              <a:gd name="connsiteX3" fmla="*/ 2734898 w 6916918"/>
              <a:gd name="connsiteY3" fmla="*/ 2456597 h 3979861"/>
              <a:gd name="connsiteX4" fmla="*/ 4236152 w 6916918"/>
              <a:gd name="connsiteY4" fmla="*/ 2388359 h 3979861"/>
              <a:gd name="connsiteX5" fmla="*/ 4290743 w 6916918"/>
              <a:gd name="connsiteY5" fmla="*/ 3712191 h 3979861"/>
              <a:gd name="connsiteX6" fmla="*/ 6747340 w 6916918"/>
              <a:gd name="connsiteY6" fmla="*/ 3630305 h 3979861"/>
              <a:gd name="connsiteX7" fmla="*/ 6760988 w 6916918"/>
              <a:gd name="connsiteY7" fmla="*/ 109183 h 3979861"/>
              <a:gd name="connsiteX0" fmla="*/ 196415 w 6760988"/>
              <a:gd name="connsiteY0" fmla="*/ 0 h 3944319"/>
              <a:gd name="connsiteX1" fmla="*/ 251006 w 6760988"/>
              <a:gd name="connsiteY1" fmla="*/ 3616657 h 3944319"/>
              <a:gd name="connsiteX2" fmla="*/ 2666659 w 6760988"/>
              <a:gd name="connsiteY2" fmla="*/ 3643953 h 3944319"/>
              <a:gd name="connsiteX3" fmla="*/ 2734898 w 6760988"/>
              <a:gd name="connsiteY3" fmla="*/ 2456597 h 3944319"/>
              <a:gd name="connsiteX4" fmla="*/ 4236152 w 6760988"/>
              <a:gd name="connsiteY4" fmla="*/ 2388359 h 3944319"/>
              <a:gd name="connsiteX5" fmla="*/ 4290743 w 6760988"/>
              <a:gd name="connsiteY5" fmla="*/ 3712191 h 3944319"/>
              <a:gd name="connsiteX6" fmla="*/ 6747340 w 6760988"/>
              <a:gd name="connsiteY6" fmla="*/ 3630305 h 3944319"/>
              <a:gd name="connsiteX7" fmla="*/ 6760988 w 6760988"/>
              <a:gd name="connsiteY7" fmla="*/ 109183 h 3944319"/>
              <a:gd name="connsiteX0" fmla="*/ 196415 w 6760988"/>
              <a:gd name="connsiteY0" fmla="*/ 0 h 3944319"/>
              <a:gd name="connsiteX1" fmla="*/ 251006 w 6760988"/>
              <a:gd name="connsiteY1" fmla="*/ 3616657 h 3944319"/>
              <a:gd name="connsiteX2" fmla="*/ 2666659 w 6760988"/>
              <a:gd name="connsiteY2" fmla="*/ 3643953 h 3944319"/>
              <a:gd name="connsiteX3" fmla="*/ 2734898 w 6760988"/>
              <a:gd name="connsiteY3" fmla="*/ 2456597 h 3944319"/>
              <a:gd name="connsiteX4" fmla="*/ 4236152 w 6760988"/>
              <a:gd name="connsiteY4" fmla="*/ 2388359 h 3944319"/>
              <a:gd name="connsiteX5" fmla="*/ 4290743 w 6760988"/>
              <a:gd name="connsiteY5" fmla="*/ 3712191 h 3944319"/>
              <a:gd name="connsiteX6" fmla="*/ 6747340 w 6760988"/>
              <a:gd name="connsiteY6" fmla="*/ 3630305 h 3944319"/>
              <a:gd name="connsiteX7" fmla="*/ 6760988 w 6760988"/>
              <a:gd name="connsiteY7" fmla="*/ 109183 h 3944319"/>
              <a:gd name="connsiteX0" fmla="*/ 196415 w 6760988"/>
              <a:gd name="connsiteY0" fmla="*/ 0 h 3944319"/>
              <a:gd name="connsiteX1" fmla="*/ 251006 w 6760988"/>
              <a:gd name="connsiteY1" fmla="*/ 3616657 h 3944319"/>
              <a:gd name="connsiteX2" fmla="*/ 2666659 w 6760988"/>
              <a:gd name="connsiteY2" fmla="*/ 3643953 h 3944319"/>
              <a:gd name="connsiteX3" fmla="*/ 2734898 w 6760988"/>
              <a:gd name="connsiteY3" fmla="*/ 2456597 h 3944319"/>
              <a:gd name="connsiteX4" fmla="*/ 4236152 w 6760988"/>
              <a:gd name="connsiteY4" fmla="*/ 2388359 h 3944319"/>
              <a:gd name="connsiteX5" fmla="*/ 4290743 w 6760988"/>
              <a:gd name="connsiteY5" fmla="*/ 3712191 h 3944319"/>
              <a:gd name="connsiteX6" fmla="*/ 6747340 w 6760988"/>
              <a:gd name="connsiteY6" fmla="*/ 3630305 h 3944319"/>
              <a:gd name="connsiteX7" fmla="*/ 6760988 w 6760988"/>
              <a:gd name="connsiteY7" fmla="*/ 109183 h 3944319"/>
              <a:gd name="connsiteX0" fmla="*/ 196415 w 6760988"/>
              <a:gd name="connsiteY0" fmla="*/ 0 h 3944319"/>
              <a:gd name="connsiteX1" fmla="*/ 251006 w 6760988"/>
              <a:gd name="connsiteY1" fmla="*/ 3616657 h 3944319"/>
              <a:gd name="connsiteX2" fmla="*/ 2666659 w 6760988"/>
              <a:gd name="connsiteY2" fmla="*/ 3643953 h 3944319"/>
              <a:gd name="connsiteX3" fmla="*/ 2734898 w 6760988"/>
              <a:gd name="connsiteY3" fmla="*/ 2456597 h 3944319"/>
              <a:gd name="connsiteX4" fmla="*/ 4236152 w 6760988"/>
              <a:gd name="connsiteY4" fmla="*/ 2388359 h 3944319"/>
              <a:gd name="connsiteX5" fmla="*/ 4290743 w 6760988"/>
              <a:gd name="connsiteY5" fmla="*/ 3712191 h 3944319"/>
              <a:gd name="connsiteX6" fmla="*/ 6747340 w 6760988"/>
              <a:gd name="connsiteY6" fmla="*/ 3630305 h 3944319"/>
              <a:gd name="connsiteX7" fmla="*/ 6760988 w 6760988"/>
              <a:gd name="connsiteY7" fmla="*/ 109183 h 3944319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40553 w 6705126"/>
              <a:gd name="connsiteY0" fmla="*/ 0 h 3897581"/>
              <a:gd name="connsiteX1" fmla="*/ 195144 w 6705126"/>
              <a:gd name="connsiteY1" fmla="*/ 3616657 h 3897581"/>
              <a:gd name="connsiteX2" fmla="*/ 2610797 w 6705126"/>
              <a:gd name="connsiteY2" fmla="*/ 3643953 h 3897581"/>
              <a:gd name="connsiteX3" fmla="*/ 2679036 w 6705126"/>
              <a:gd name="connsiteY3" fmla="*/ 2456597 h 3897581"/>
              <a:gd name="connsiteX4" fmla="*/ 4180290 w 6705126"/>
              <a:gd name="connsiteY4" fmla="*/ 2388359 h 3897581"/>
              <a:gd name="connsiteX5" fmla="*/ 4234881 w 6705126"/>
              <a:gd name="connsiteY5" fmla="*/ 3712191 h 3897581"/>
              <a:gd name="connsiteX6" fmla="*/ 6691478 w 6705126"/>
              <a:gd name="connsiteY6" fmla="*/ 3630305 h 3897581"/>
              <a:gd name="connsiteX7" fmla="*/ 6705126 w 6705126"/>
              <a:gd name="connsiteY7" fmla="*/ 109183 h 3897581"/>
              <a:gd name="connsiteX0" fmla="*/ 140553 w 6705126"/>
              <a:gd name="connsiteY0" fmla="*/ 0 h 3897581"/>
              <a:gd name="connsiteX1" fmla="*/ 195144 w 6705126"/>
              <a:gd name="connsiteY1" fmla="*/ 3616657 h 3897581"/>
              <a:gd name="connsiteX2" fmla="*/ 2610797 w 6705126"/>
              <a:gd name="connsiteY2" fmla="*/ 3643953 h 3897581"/>
              <a:gd name="connsiteX3" fmla="*/ 2679036 w 6705126"/>
              <a:gd name="connsiteY3" fmla="*/ 2456597 h 3897581"/>
              <a:gd name="connsiteX4" fmla="*/ 4180290 w 6705126"/>
              <a:gd name="connsiteY4" fmla="*/ 2388359 h 3897581"/>
              <a:gd name="connsiteX5" fmla="*/ 4234881 w 6705126"/>
              <a:gd name="connsiteY5" fmla="*/ 3712191 h 3897581"/>
              <a:gd name="connsiteX6" fmla="*/ 6691478 w 6705126"/>
              <a:gd name="connsiteY6" fmla="*/ 3630305 h 3897581"/>
              <a:gd name="connsiteX7" fmla="*/ 6705126 w 6705126"/>
              <a:gd name="connsiteY7" fmla="*/ 109183 h 3897581"/>
              <a:gd name="connsiteX0" fmla="*/ 140553 w 6705126"/>
              <a:gd name="connsiteY0" fmla="*/ 0 h 3897581"/>
              <a:gd name="connsiteX1" fmla="*/ 195144 w 6705126"/>
              <a:gd name="connsiteY1" fmla="*/ 3616657 h 3897581"/>
              <a:gd name="connsiteX2" fmla="*/ 2610797 w 6705126"/>
              <a:gd name="connsiteY2" fmla="*/ 3643953 h 3897581"/>
              <a:gd name="connsiteX3" fmla="*/ 2679036 w 6705126"/>
              <a:gd name="connsiteY3" fmla="*/ 2456597 h 3897581"/>
              <a:gd name="connsiteX4" fmla="*/ 4180290 w 6705126"/>
              <a:gd name="connsiteY4" fmla="*/ 2388359 h 3897581"/>
              <a:gd name="connsiteX5" fmla="*/ 4234881 w 6705126"/>
              <a:gd name="connsiteY5" fmla="*/ 3712191 h 3897581"/>
              <a:gd name="connsiteX6" fmla="*/ 6691478 w 6705126"/>
              <a:gd name="connsiteY6" fmla="*/ 3630305 h 3897581"/>
              <a:gd name="connsiteX7" fmla="*/ 6705126 w 6705126"/>
              <a:gd name="connsiteY7" fmla="*/ 109183 h 3897581"/>
              <a:gd name="connsiteX0" fmla="*/ 0 w 6564573"/>
              <a:gd name="connsiteY0" fmla="*/ 0 h 3897581"/>
              <a:gd name="connsiteX1" fmla="*/ 54591 w 6564573"/>
              <a:gd name="connsiteY1" fmla="*/ 3616657 h 3897581"/>
              <a:gd name="connsiteX2" fmla="*/ 2470244 w 6564573"/>
              <a:gd name="connsiteY2" fmla="*/ 3643953 h 3897581"/>
              <a:gd name="connsiteX3" fmla="*/ 2538483 w 6564573"/>
              <a:gd name="connsiteY3" fmla="*/ 2456597 h 3897581"/>
              <a:gd name="connsiteX4" fmla="*/ 4039737 w 6564573"/>
              <a:gd name="connsiteY4" fmla="*/ 2388359 h 3897581"/>
              <a:gd name="connsiteX5" fmla="*/ 4094328 w 6564573"/>
              <a:gd name="connsiteY5" fmla="*/ 3712191 h 3897581"/>
              <a:gd name="connsiteX6" fmla="*/ 6550925 w 6564573"/>
              <a:gd name="connsiteY6" fmla="*/ 3630305 h 3897581"/>
              <a:gd name="connsiteX7" fmla="*/ 6564573 w 6564573"/>
              <a:gd name="connsiteY7" fmla="*/ 109183 h 3897581"/>
              <a:gd name="connsiteX0" fmla="*/ 0 w 6564573"/>
              <a:gd name="connsiteY0" fmla="*/ 0 h 3717182"/>
              <a:gd name="connsiteX1" fmla="*/ 54591 w 6564573"/>
              <a:gd name="connsiteY1" fmla="*/ 3616657 h 3717182"/>
              <a:gd name="connsiteX2" fmla="*/ 2470244 w 6564573"/>
              <a:gd name="connsiteY2" fmla="*/ 3643953 h 3717182"/>
              <a:gd name="connsiteX3" fmla="*/ 2538483 w 6564573"/>
              <a:gd name="connsiteY3" fmla="*/ 2456597 h 3717182"/>
              <a:gd name="connsiteX4" fmla="*/ 4039737 w 6564573"/>
              <a:gd name="connsiteY4" fmla="*/ 2388359 h 3717182"/>
              <a:gd name="connsiteX5" fmla="*/ 4094328 w 6564573"/>
              <a:gd name="connsiteY5" fmla="*/ 3712191 h 3717182"/>
              <a:gd name="connsiteX6" fmla="*/ 6550925 w 6564573"/>
              <a:gd name="connsiteY6" fmla="*/ 3630305 h 3717182"/>
              <a:gd name="connsiteX7" fmla="*/ 6564573 w 6564573"/>
              <a:gd name="connsiteY7" fmla="*/ 109183 h 3717182"/>
              <a:gd name="connsiteX0" fmla="*/ 41011 w 6510050"/>
              <a:gd name="connsiteY0" fmla="*/ 0 h 3717182"/>
              <a:gd name="connsiteX1" fmla="*/ 68 w 6510050"/>
              <a:gd name="connsiteY1" fmla="*/ 3616657 h 3717182"/>
              <a:gd name="connsiteX2" fmla="*/ 2415721 w 6510050"/>
              <a:gd name="connsiteY2" fmla="*/ 3643953 h 3717182"/>
              <a:gd name="connsiteX3" fmla="*/ 2483960 w 6510050"/>
              <a:gd name="connsiteY3" fmla="*/ 2456597 h 3717182"/>
              <a:gd name="connsiteX4" fmla="*/ 3985214 w 6510050"/>
              <a:gd name="connsiteY4" fmla="*/ 2388359 h 3717182"/>
              <a:gd name="connsiteX5" fmla="*/ 4039805 w 6510050"/>
              <a:gd name="connsiteY5" fmla="*/ 3712191 h 3717182"/>
              <a:gd name="connsiteX6" fmla="*/ 6496402 w 6510050"/>
              <a:gd name="connsiteY6" fmla="*/ 3630305 h 3717182"/>
              <a:gd name="connsiteX7" fmla="*/ 6510050 w 6510050"/>
              <a:gd name="connsiteY7" fmla="*/ 109183 h 3717182"/>
              <a:gd name="connsiteX0" fmla="*/ 242 w 6510224"/>
              <a:gd name="connsiteY0" fmla="*/ 0 h 3717182"/>
              <a:gd name="connsiteX1" fmla="*/ 242 w 6510224"/>
              <a:gd name="connsiteY1" fmla="*/ 3616657 h 3717182"/>
              <a:gd name="connsiteX2" fmla="*/ 2415895 w 6510224"/>
              <a:gd name="connsiteY2" fmla="*/ 3643953 h 3717182"/>
              <a:gd name="connsiteX3" fmla="*/ 2484134 w 6510224"/>
              <a:gd name="connsiteY3" fmla="*/ 2456597 h 3717182"/>
              <a:gd name="connsiteX4" fmla="*/ 3985388 w 6510224"/>
              <a:gd name="connsiteY4" fmla="*/ 2388359 h 3717182"/>
              <a:gd name="connsiteX5" fmla="*/ 4039979 w 6510224"/>
              <a:gd name="connsiteY5" fmla="*/ 3712191 h 3717182"/>
              <a:gd name="connsiteX6" fmla="*/ 6496576 w 6510224"/>
              <a:gd name="connsiteY6" fmla="*/ 3630305 h 3717182"/>
              <a:gd name="connsiteX7" fmla="*/ 6510224 w 6510224"/>
              <a:gd name="connsiteY7" fmla="*/ 109183 h 3717182"/>
              <a:gd name="connsiteX0" fmla="*/ 242 w 6510224"/>
              <a:gd name="connsiteY0" fmla="*/ 0 h 3717182"/>
              <a:gd name="connsiteX1" fmla="*/ 242 w 6510224"/>
              <a:gd name="connsiteY1" fmla="*/ 3616657 h 3717182"/>
              <a:gd name="connsiteX2" fmla="*/ 2456838 w 6510224"/>
              <a:gd name="connsiteY2" fmla="*/ 3616657 h 3717182"/>
              <a:gd name="connsiteX3" fmla="*/ 2484134 w 6510224"/>
              <a:gd name="connsiteY3" fmla="*/ 2456597 h 3717182"/>
              <a:gd name="connsiteX4" fmla="*/ 3985388 w 6510224"/>
              <a:gd name="connsiteY4" fmla="*/ 2388359 h 3717182"/>
              <a:gd name="connsiteX5" fmla="*/ 4039979 w 6510224"/>
              <a:gd name="connsiteY5" fmla="*/ 3712191 h 3717182"/>
              <a:gd name="connsiteX6" fmla="*/ 6496576 w 6510224"/>
              <a:gd name="connsiteY6" fmla="*/ 3630305 h 3717182"/>
              <a:gd name="connsiteX7" fmla="*/ 6510224 w 6510224"/>
              <a:gd name="connsiteY7" fmla="*/ 109183 h 3717182"/>
              <a:gd name="connsiteX0" fmla="*/ 242 w 6510224"/>
              <a:gd name="connsiteY0" fmla="*/ 0 h 3717182"/>
              <a:gd name="connsiteX1" fmla="*/ 242 w 6510224"/>
              <a:gd name="connsiteY1" fmla="*/ 3616657 h 3717182"/>
              <a:gd name="connsiteX2" fmla="*/ 2456838 w 6510224"/>
              <a:gd name="connsiteY2" fmla="*/ 3616657 h 3717182"/>
              <a:gd name="connsiteX3" fmla="*/ 2484134 w 6510224"/>
              <a:gd name="connsiteY3" fmla="*/ 2456597 h 3717182"/>
              <a:gd name="connsiteX4" fmla="*/ 4026331 w 6510224"/>
              <a:gd name="connsiteY4" fmla="*/ 2470246 h 3717182"/>
              <a:gd name="connsiteX5" fmla="*/ 4039979 w 6510224"/>
              <a:gd name="connsiteY5" fmla="*/ 3712191 h 3717182"/>
              <a:gd name="connsiteX6" fmla="*/ 6496576 w 6510224"/>
              <a:gd name="connsiteY6" fmla="*/ 3630305 h 3717182"/>
              <a:gd name="connsiteX7" fmla="*/ 6510224 w 6510224"/>
              <a:gd name="connsiteY7" fmla="*/ 109183 h 3717182"/>
              <a:gd name="connsiteX0" fmla="*/ 242 w 6510224"/>
              <a:gd name="connsiteY0" fmla="*/ 0 h 3730119"/>
              <a:gd name="connsiteX1" fmla="*/ 242 w 6510224"/>
              <a:gd name="connsiteY1" fmla="*/ 3616657 h 3730119"/>
              <a:gd name="connsiteX2" fmla="*/ 2456838 w 6510224"/>
              <a:gd name="connsiteY2" fmla="*/ 3616657 h 3730119"/>
              <a:gd name="connsiteX3" fmla="*/ 2484134 w 6510224"/>
              <a:gd name="connsiteY3" fmla="*/ 2456597 h 3730119"/>
              <a:gd name="connsiteX4" fmla="*/ 4026331 w 6510224"/>
              <a:gd name="connsiteY4" fmla="*/ 2470246 h 3730119"/>
              <a:gd name="connsiteX5" fmla="*/ 4039979 w 6510224"/>
              <a:gd name="connsiteY5" fmla="*/ 3712191 h 3730119"/>
              <a:gd name="connsiteX6" fmla="*/ 6496576 w 6510224"/>
              <a:gd name="connsiteY6" fmla="*/ 3725839 h 3730119"/>
              <a:gd name="connsiteX7" fmla="*/ 6510224 w 6510224"/>
              <a:gd name="connsiteY7" fmla="*/ 109183 h 3730119"/>
              <a:gd name="connsiteX0" fmla="*/ 242 w 6510224"/>
              <a:gd name="connsiteY0" fmla="*/ 13647 h 3620936"/>
              <a:gd name="connsiteX1" fmla="*/ 242 w 6510224"/>
              <a:gd name="connsiteY1" fmla="*/ 3507474 h 3620936"/>
              <a:gd name="connsiteX2" fmla="*/ 2456838 w 6510224"/>
              <a:gd name="connsiteY2" fmla="*/ 3507474 h 3620936"/>
              <a:gd name="connsiteX3" fmla="*/ 2484134 w 6510224"/>
              <a:gd name="connsiteY3" fmla="*/ 2347414 h 3620936"/>
              <a:gd name="connsiteX4" fmla="*/ 4026331 w 6510224"/>
              <a:gd name="connsiteY4" fmla="*/ 2361063 h 3620936"/>
              <a:gd name="connsiteX5" fmla="*/ 4039979 w 6510224"/>
              <a:gd name="connsiteY5" fmla="*/ 3603008 h 3620936"/>
              <a:gd name="connsiteX6" fmla="*/ 6496576 w 6510224"/>
              <a:gd name="connsiteY6" fmla="*/ 3616656 h 3620936"/>
              <a:gd name="connsiteX7" fmla="*/ 6510224 w 6510224"/>
              <a:gd name="connsiteY7" fmla="*/ 0 h 3620936"/>
              <a:gd name="connsiteX0" fmla="*/ 242 w 6510224"/>
              <a:gd name="connsiteY0" fmla="*/ 81886 h 3689175"/>
              <a:gd name="connsiteX1" fmla="*/ 242 w 6510224"/>
              <a:gd name="connsiteY1" fmla="*/ 3575713 h 3689175"/>
              <a:gd name="connsiteX2" fmla="*/ 2456838 w 6510224"/>
              <a:gd name="connsiteY2" fmla="*/ 3575713 h 3689175"/>
              <a:gd name="connsiteX3" fmla="*/ 2484134 w 6510224"/>
              <a:gd name="connsiteY3" fmla="*/ 2415653 h 3689175"/>
              <a:gd name="connsiteX4" fmla="*/ 4026331 w 6510224"/>
              <a:gd name="connsiteY4" fmla="*/ 2429302 h 3689175"/>
              <a:gd name="connsiteX5" fmla="*/ 4039979 w 6510224"/>
              <a:gd name="connsiteY5" fmla="*/ 3671247 h 3689175"/>
              <a:gd name="connsiteX6" fmla="*/ 6496576 w 6510224"/>
              <a:gd name="connsiteY6" fmla="*/ 3684895 h 3689175"/>
              <a:gd name="connsiteX7" fmla="*/ 6510224 w 6510224"/>
              <a:gd name="connsiteY7" fmla="*/ 0 h 3689175"/>
              <a:gd name="connsiteX0" fmla="*/ 242 w 6510224"/>
              <a:gd name="connsiteY0" fmla="*/ 122829 h 3730118"/>
              <a:gd name="connsiteX1" fmla="*/ 242 w 6510224"/>
              <a:gd name="connsiteY1" fmla="*/ 3616656 h 3730118"/>
              <a:gd name="connsiteX2" fmla="*/ 2456838 w 6510224"/>
              <a:gd name="connsiteY2" fmla="*/ 3616656 h 3730118"/>
              <a:gd name="connsiteX3" fmla="*/ 2484134 w 6510224"/>
              <a:gd name="connsiteY3" fmla="*/ 2456596 h 3730118"/>
              <a:gd name="connsiteX4" fmla="*/ 4026331 w 6510224"/>
              <a:gd name="connsiteY4" fmla="*/ 2470245 h 3730118"/>
              <a:gd name="connsiteX5" fmla="*/ 4039979 w 6510224"/>
              <a:gd name="connsiteY5" fmla="*/ 3712190 h 3730118"/>
              <a:gd name="connsiteX6" fmla="*/ 6496576 w 6510224"/>
              <a:gd name="connsiteY6" fmla="*/ 3725838 h 3730118"/>
              <a:gd name="connsiteX7" fmla="*/ 6510224 w 6510224"/>
              <a:gd name="connsiteY7" fmla="*/ 0 h 3730118"/>
              <a:gd name="connsiteX0" fmla="*/ 242 w 6510224"/>
              <a:gd name="connsiteY0" fmla="*/ 122829 h 3725838"/>
              <a:gd name="connsiteX1" fmla="*/ 242 w 6510224"/>
              <a:gd name="connsiteY1" fmla="*/ 3616656 h 3725838"/>
              <a:gd name="connsiteX2" fmla="*/ 2456838 w 6510224"/>
              <a:gd name="connsiteY2" fmla="*/ 3616656 h 3725838"/>
              <a:gd name="connsiteX3" fmla="*/ 2484134 w 6510224"/>
              <a:gd name="connsiteY3" fmla="*/ 2456596 h 3725838"/>
              <a:gd name="connsiteX4" fmla="*/ 4026331 w 6510224"/>
              <a:gd name="connsiteY4" fmla="*/ 2470245 h 3725838"/>
              <a:gd name="connsiteX5" fmla="*/ 4039979 w 6510224"/>
              <a:gd name="connsiteY5" fmla="*/ 3589360 h 3725838"/>
              <a:gd name="connsiteX6" fmla="*/ 6496576 w 6510224"/>
              <a:gd name="connsiteY6" fmla="*/ 3725838 h 3725838"/>
              <a:gd name="connsiteX7" fmla="*/ 6510224 w 6510224"/>
              <a:gd name="connsiteY7" fmla="*/ 0 h 3725838"/>
              <a:gd name="connsiteX0" fmla="*/ 242 w 6510224"/>
              <a:gd name="connsiteY0" fmla="*/ 122829 h 3620814"/>
              <a:gd name="connsiteX1" fmla="*/ 242 w 6510224"/>
              <a:gd name="connsiteY1" fmla="*/ 3616656 h 3620814"/>
              <a:gd name="connsiteX2" fmla="*/ 2456838 w 6510224"/>
              <a:gd name="connsiteY2" fmla="*/ 3616656 h 3620814"/>
              <a:gd name="connsiteX3" fmla="*/ 2484134 w 6510224"/>
              <a:gd name="connsiteY3" fmla="*/ 2456596 h 3620814"/>
              <a:gd name="connsiteX4" fmla="*/ 4026331 w 6510224"/>
              <a:gd name="connsiteY4" fmla="*/ 2470245 h 3620814"/>
              <a:gd name="connsiteX5" fmla="*/ 4039979 w 6510224"/>
              <a:gd name="connsiteY5" fmla="*/ 3589360 h 3620814"/>
              <a:gd name="connsiteX6" fmla="*/ 6496576 w 6510224"/>
              <a:gd name="connsiteY6" fmla="*/ 3589360 h 3620814"/>
              <a:gd name="connsiteX7" fmla="*/ 6510224 w 6510224"/>
              <a:gd name="connsiteY7" fmla="*/ 0 h 36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0224" h="3620814">
                <a:moveTo>
                  <a:pt x="242" y="122829"/>
                </a:moveTo>
                <a:cubicBezTo>
                  <a:pt x="12753" y="126241"/>
                  <a:pt x="-2032" y="3596185"/>
                  <a:pt x="242" y="3616656"/>
                </a:cubicBezTo>
                <a:cubicBezTo>
                  <a:pt x="-11131" y="3596185"/>
                  <a:pt x="2438641" y="3632578"/>
                  <a:pt x="2456838" y="3616656"/>
                </a:cubicBezTo>
                <a:cubicBezTo>
                  <a:pt x="2475035" y="3600734"/>
                  <a:pt x="2481860" y="2447498"/>
                  <a:pt x="2484134" y="2456596"/>
                </a:cubicBezTo>
                <a:cubicBezTo>
                  <a:pt x="2486408" y="2465694"/>
                  <a:pt x="4012683" y="2452047"/>
                  <a:pt x="4026331" y="2470245"/>
                </a:cubicBezTo>
                <a:cubicBezTo>
                  <a:pt x="4039979" y="2488443"/>
                  <a:pt x="4017233" y="3559790"/>
                  <a:pt x="4039979" y="3589360"/>
                </a:cubicBezTo>
                <a:cubicBezTo>
                  <a:pt x="4062725" y="3618930"/>
                  <a:pt x="6467006" y="3589360"/>
                  <a:pt x="6496576" y="3589360"/>
                </a:cubicBezTo>
                <a:cubicBezTo>
                  <a:pt x="6526146" y="3589360"/>
                  <a:pt x="6485203" y="29570"/>
                  <a:pt x="6510224" y="0"/>
                </a:cubicBezTo>
              </a:path>
            </a:pathLst>
          </a:custGeom>
          <a:noFill/>
          <a:ln w="114300">
            <a:solidFill>
              <a:schemeClr val="accent1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flipH="1">
            <a:off x="3732084" y="2333770"/>
            <a:ext cx="2800644" cy="1024451"/>
            <a:chOff x="1219200" y="4720928"/>
            <a:chExt cx="5181605" cy="1414755"/>
          </a:xfrm>
        </p:grpSpPr>
        <p:sp>
          <p:nvSpPr>
            <p:cNvPr id="17" name="Rectangular Callout 16"/>
            <p:cNvSpPr/>
            <p:nvPr/>
          </p:nvSpPr>
          <p:spPr>
            <a:xfrm>
              <a:off x="1219200" y="4750689"/>
              <a:ext cx="5181600" cy="1384994"/>
            </a:xfrm>
            <a:prstGeom prst="wedgeRectCallout">
              <a:avLst>
                <a:gd name="adj1" fmla="val 58708"/>
                <a:gd name="adj2" fmla="val 11821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19206" y="4720928"/>
              <a:ext cx="5181599" cy="1317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Label contains routing info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 flipH="1">
            <a:off x="5905500" y="2390775"/>
            <a:ext cx="2164020" cy="612226"/>
            <a:chOff x="1219200" y="4876799"/>
            <a:chExt cx="5181605" cy="1384995"/>
          </a:xfrm>
        </p:grpSpPr>
        <p:sp>
          <p:nvSpPr>
            <p:cNvPr id="20" name="Rectangular Callout 19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101999"/>
                <a:gd name="adj2" fmla="val 26461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19202" y="4876799"/>
              <a:ext cx="5181603" cy="1183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Un-packing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 flipH="1">
            <a:off x="5011424" y="3425840"/>
            <a:ext cx="2932426" cy="954107"/>
            <a:chOff x="1219200" y="4876799"/>
            <a:chExt cx="5181605" cy="1384995"/>
          </a:xfrm>
        </p:grpSpPr>
        <p:sp>
          <p:nvSpPr>
            <p:cNvPr id="23" name="Rectangular Callout 22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8345"/>
                <a:gd name="adj2" fmla="val 92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Doesn’t know contents of letter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6638925" y="792802"/>
            <a:ext cx="3809052" cy="954107"/>
            <a:chOff x="1219200" y="4876799"/>
            <a:chExt cx="5181605" cy="1384995"/>
          </a:xfrm>
        </p:grpSpPr>
        <p:sp>
          <p:nvSpPr>
            <p:cNvPr id="26" name="Rectangular Callout 25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8211"/>
                <a:gd name="adj2" fmla="val 8959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Doesn’t know how the Postal network works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50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Network Functionality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Networks are built from many components</a:t>
            </a:r>
          </a:p>
          <a:p>
            <a:pPr lvl="1"/>
            <a:r>
              <a:rPr lang="en-US" dirty="0"/>
              <a:t>Networking technologies</a:t>
            </a:r>
          </a:p>
          <a:p>
            <a:pPr lvl="2"/>
            <a:r>
              <a:rPr lang="en-US" dirty="0"/>
              <a:t>Ethernet, </a:t>
            </a:r>
            <a:r>
              <a:rPr lang="en-US" dirty="0" err="1"/>
              <a:t>Wifi</a:t>
            </a:r>
            <a:r>
              <a:rPr lang="en-US" dirty="0"/>
              <a:t>, Bluetooth, Fiber Optic, Cable Modem, DSL</a:t>
            </a:r>
          </a:p>
          <a:p>
            <a:pPr lvl="1"/>
            <a:r>
              <a:rPr lang="en-US" dirty="0"/>
              <a:t>Network styles</a:t>
            </a:r>
          </a:p>
          <a:p>
            <a:pPr lvl="2"/>
            <a:r>
              <a:rPr lang="en-US" dirty="0"/>
              <a:t>Circuit switch, packet switch</a:t>
            </a:r>
          </a:p>
          <a:p>
            <a:pPr lvl="2"/>
            <a:r>
              <a:rPr lang="en-US" dirty="0"/>
              <a:t>Wired, Wireless, Optical, Satellite</a:t>
            </a:r>
          </a:p>
          <a:p>
            <a:pPr lvl="1"/>
            <a:r>
              <a:rPr lang="en-US" dirty="0"/>
              <a:t>Applications</a:t>
            </a:r>
          </a:p>
          <a:p>
            <a:pPr lvl="2"/>
            <a:r>
              <a:rPr lang="en-US" dirty="0"/>
              <a:t>Email, Web, FTP, </a:t>
            </a:r>
            <a:r>
              <a:rPr lang="en-US" dirty="0" err="1"/>
              <a:t>Bittorrent</a:t>
            </a:r>
            <a:r>
              <a:rPr lang="en-US" dirty="0"/>
              <a:t>, </a:t>
            </a:r>
            <a:r>
              <a:rPr lang="en-US" dirty="0" err="1"/>
              <a:t>Pokemon</a:t>
            </a:r>
            <a:r>
              <a:rPr lang="en-US" dirty="0"/>
              <a:t> Go</a:t>
            </a:r>
          </a:p>
          <a:p>
            <a:pPr marL="685800" lvl="2" indent="0">
              <a:buNone/>
            </a:pPr>
            <a:endParaRPr lang="en-US" dirty="0"/>
          </a:p>
          <a:p>
            <a:r>
              <a:rPr lang="en-US" dirty="0"/>
              <a:t>How do we make all this stuff work together?!</a:t>
            </a:r>
          </a:p>
        </p:txBody>
      </p:sp>
    </p:spTree>
    <p:extLst>
      <p:ext uri="{BB962C8B-B14F-4D97-AF65-F5344CB8AC3E}">
        <p14:creationId xmlns:p14="http://schemas.microsoft.com/office/powerpoint/2010/main" val="102272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Stack in Practice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117073" y="4562227"/>
            <a:ext cx="394420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17073" y="3952619"/>
            <a:ext cx="3944206" cy="7494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62822" y="2524862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5400" y="2524862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51582" y="3100350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724024" y="3100350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51713" y="3673527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724155" y="3673527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51713" y="4246704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724155" y="424670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51713" y="4819881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724155" y="481988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1713" y="5397615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724155" y="539761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51844" y="5970792"/>
            <a:ext cx="2269960" cy="573177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724286" y="5970792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61207" y="4824438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933649" y="482443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961207" y="5402172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933649" y="5402172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961339" y="5975349"/>
            <a:ext cx="1134849" cy="573177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168303" y="2524861"/>
            <a:ext cx="226996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8168566" y="2524861"/>
            <a:ext cx="2215105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168303" y="3100349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8140745" y="310034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68434" y="3673526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8140876" y="367352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68434" y="4246703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8140876" y="424670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168434" y="4819880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8140876" y="4819880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168434" y="5397614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8140876" y="539761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168565" y="5970791"/>
            <a:ext cx="2269960" cy="573177"/>
          </a:xfrm>
          <a:prstGeom prst="rect">
            <a:avLst/>
          </a:prstGeom>
          <a:pattFill prst="ltHorz">
            <a:fgClr>
              <a:schemeClr val="tx1"/>
            </a:fgClr>
            <a:bgClr>
              <a:srgbClr val="FF0000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141007" y="597079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41" name="Content Placeholder 5"/>
          <p:cNvSpPr txBox="1">
            <a:spLocks/>
          </p:cNvSpPr>
          <p:nvPr/>
        </p:nvSpPr>
        <p:spPr>
          <a:xfrm>
            <a:off x="2131118" y="1982359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Host 1</a:t>
            </a:r>
          </a:p>
        </p:txBody>
      </p:sp>
      <p:sp>
        <p:nvSpPr>
          <p:cNvPr id="42" name="Content Placeholder 5"/>
          <p:cNvSpPr txBox="1">
            <a:spLocks/>
          </p:cNvSpPr>
          <p:nvPr/>
        </p:nvSpPr>
        <p:spPr>
          <a:xfrm>
            <a:off x="5381954" y="2011906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Router</a:t>
            </a:r>
          </a:p>
        </p:txBody>
      </p:sp>
      <p:sp>
        <p:nvSpPr>
          <p:cNvPr id="43" name="Content Placeholder 5"/>
          <p:cNvSpPr txBox="1">
            <a:spLocks/>
          </p:cNvSpPr>
          <p:nvPr/>
        </p:nvSpPr>
        <p:spPr>
          <a:xfrm>
            <a:off x="8594670" y="1982359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Host 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093058" y="5975349"/>
            <a:ext cx="1134849" cy="573177"/>
          </a:xfrm>
          <a:prstGeom prst="rect">
            <a:avLst/>
          </a:prstGeom>
          <a:pattFill prst="ltHorz">
            <a:fgClr>
              <a:schemeClr val="tx1"/>
            </a:fgClr>
            <a:bgClr>
              <a:srgbClr val="FF0000"/>
            </a:bgClr>
          </a:pattFill>
          <a:ln w="571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961207" y="5966234"/>
            <a:ext cx="2269961" cy="57317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4974859" y="596623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103425" y="5688759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299273" y="5688759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103425" y="511102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99273" y="511102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2"/>
          <p:cNvSpPr txBox="1">
            <a:spLocks/>
          </p:cNvSpPr>
          <p:nvPr/>
        </p:nvSpPr>
        <p:spPr>
          <a:xfrm>
            <a:off x="1779150" y="366614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Video Client</a:t>
            </a:r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1779150" y="423932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72" name="Content Placeholder 2"/>
          <p:cNvSpPr txBox="1">
            <a:spLocks/>
          </p:cNvSpPr>
          <p:nvPr/>
        </p:nvSpPr>
        <p:spPr>
          <a:xfrm>
            <a:off x="8195871" y="3666147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Video Server</a:t>
            </a:r>
          </a:p>
        </p:txBody>
      </p:sp>
      <p:sp>
        <p:nvSpPr>
          <p:cNvPr id="73" name="Content Placeholder 2"/>
          <p:cNvSpPr txBox="1">
            <a:spLocks/>
          </p:cNvSpPr>
          <p:nvPr/>
        </p:nvSpPr>
        <p:spPr>
          <a:xfrm>
            <a:off x="8195871" y="423932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78" name="Content Placeholder 2"/>
          <p:cNvSpPr txBox="1">
            <a:spLocks/>
          </p:cNvSpPr>
          <p:nvPr/>
        </p:nvSpPr>
        <p:spPr>
          <a:xfrm>
            <a:off x="1738196" y="367979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FTP Client</a:t>
            </a:r>
          </a:p>
        </p:txBody>
      </p:sp>
      <p:sp>
        <p:nvSpPr>
          <p:cNvPr id="79" name="Content Placeholder 2"/>
          <p:cNvSpPr txBox="1">
            <a:spLocks/>
          </p:cNvSpPr>
          <p:nvPr/>
        </p:nvSpPr>
        <p:spPr>
          <a:xfrm>
            <a:off x="1738196" y="425297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80" name="Content Placeholder 2"/>
          <p:cNvSpPr txBox="1">
            <a:spLocks/>
          </p:cNvSpPr>
          <p:nvPr/>
        </p:nvSpPr>
        <p:spPr>
          <a:xfrm>
            <a:off x="1738196" y="4826152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81" name="Content Placeholder 2"/>
          <p:cNvSpPr txBox="1">
            <a:spLocks/>
          </p:cNvSpPr>
          <p:nvPr/>
        </p:nvSpPr>
        <p:spPr>
          <a:xfrm>
            <a:off x="1738196" y="540388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82" name="Content Placeholder 2"/>
          <p:cNvSpPr txBox="1">
            <a:spLocks/>
          </p:cNvSpPr>
          <p:nvPr/>
        </p:nvSpPr>
        <p:spPr>
          <a:xfrm>
            <a:off x="4947690" y="483070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83" name="Content Placeholder 2"/>
          <p:cNvSpPr txBox="1">
            <a:spLocks/>
          </p:cNvSpPr>
          <p:nvPr/>
        </p:nvSpPr>
        <p:spPr>
          <a:xfrm>
            <a:off x="4961211" y="5408443"/>
            <a:ext cx="220144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84" name="Content Placeholder 2"/>
          <p:cNvSpPr txBox="1">
            <a:spLocks/>
          </p:cNvSpPr>
          <p:nvPr/>
        </p:nvSpPr>
        <p:spPr>
          <a:xfrm>
            <a:off x="8154917" y="3679797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FTP Server</a:t>
            </a:r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8154917" y="425297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86" name="Content Placeholder 2"/>
          <p:cNvSpPr txBox="1">
            <a:spLocks/>
          </p:cNvSpPr>
          <p:nvPr/>
        </p:nvSpPr>
        <p:spPr>
          <a:xfrm>
            <a:off x="8154917" y="482615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87" name="Content Placeholder 2"/>
          <p:cNvSpPr txBox="1">
            <a:spLocks/>
          </p:cNvSpPr>
          <p:nvPr/>
        </p:nvSpPr>
        <p:spPr>
          <a:xfrm>
            <a:off x="8154917" y="540388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88" name="Content Placeholder 2"/>
          <p:cNvSpPr txBox="1">
            <a:spLocks/>
          </p:cNvSpPr>
          <p:nvPr/>
        </p:nvSpPr>
        <p:spPr>
          <a:xfrm>
            <a:off x="1738201" y="540670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802.11n</a:t>
            </a:r>
          </a:p>
        </p:txBody>
      </p:sp>
      <p:sp>
        <p:nvSpPr>
          <p:cNvPr id="89" name="Content Placeholder 2"/>
          <p:cNvSpPr txBox="1">
            <a:spLocks/>
          </p:cNvSpPr>
          <p:nvPr/>
        </p:nvSpPr>
        <p:spPr>
          <a:xfrm>
            <a:off x="4961216" y="5411262"/>
            <a:ext cx="220144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802.11n</a:t>
            </a:r>
          </a:p>
        </p:txBody>
      </p:sp>
      <p:sp>
        <p:nvSpPr>
          <p:cNvPr id="90" name="Content Placeholder 2"/>
          <p:cNvSpPr txBox="1">
            <a:spLocks/>
          </p:cNvSpPr>
          <p:nvPr/>
        </p:nvSpPr>
        <p:spPr>
          <a:xfrm>
            <a:off x="8154922" y="540670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802.11n</a:t>
            </a:r>
          </a:p>
        </p:txBody>
      </p:sp>
    </p:spTree>
    <p:extLst>
      <p:ext uri="{BB962C8B-B14F-4D97-AF65-F5344CB8AC3E}">
        <p14:creationId xmlns:p14="http://schemas.microsoft.com/office/powerpoint/2010/main" val="242673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6809E-6 L 8.33333E-7 0.1686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1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46809E-6 L 1.11111E-6 0.1686 " pathEditMode="relative" rAng="0" ptsTypes="AA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1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46809E-6 L -4.44444E-6 0.16444 " pathEditMode="relative" rAng="0" ptsTypes="AA">
                                      <p:cBhvr>
                                        <p:cTn id="4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21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46809E-6 L -3.05556E-6 0.16235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17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63737E-6 L -4.44444E-6 0.17044 " pathEditMode="relative" rAng="0" ptsTypes="AA">
                                      <p:cBhvr>
                                        <p:cTn id="4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511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44218E-6 L 0 0.15657 " pathEditMode="relative" rAng="0" ptsTypes="AA">
                                      <p:cBhvr>
                                        <p:cTn id="4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1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63737E-6 L 1.11111E-6 0.16651 " pathEditMode="relative" rAng="0" ptsTypes="AA">
                                      <p:cBhvr>
                                        <p:cTn id="5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9" grpId="1"/>
      <p:bldP spid="10" grpId="0" animBg="1"/>
      <p:bldP spid="11" grpId="0"/>
      <p:bldP spid="12" grpId="0" animBg="1"/>
      <p:bldP spid="13" grpId="0"/>
      <p:bldP spid="15" grpId="0"/>
      <p:bldP spid="17" grpId="0"/>
      <p:bldP spid="19" grpId="0"/>
      <p:bldP spid="20" grpId="0" animBg="1"/>
      <p:bldP spid="21" grpId="0"/>
      <p:bldP spid="23" grpId="0"/>
      <p:bldP spid="25" grpId="0"/>
      <p:bldP spid="26" grpId="0" animBg="1"/>
      <p:bldP spid="27" grpId="0" animBg="1"/>
      <p:bldP spid="28" grpId="0"/>
      <p:bldP spid="28" grpId="1"/>
      <p:bldP spid="29" grpId="0" animBg="1"/>
      <p:bldP spid="30" grpId="0"/>
      <p:bldP spid="31" grpId="0" animBg="1"/>
      <p:bldP spid="32" grpId="0"/>
      <p:bldP spid="34" grpId="0"/>
      <p:bldP spid="36" grpId="0"/>
      <p:bldP spid="38" grpId="0"/>
      <p:bldP spid="39" grpId="0" animBg="1"/>
      <p:bldP spid="40" grpId="0"/>
      <p:bldP spid="41" grpId="0"/>
      <p:bldP spid="42" grpId="0"/>
      <p:bldP spid="43" grpId="0"/>
      <p:bldP spid="44" grpId="0" animBg="1"/>
      <p:bldP spid="45" grpId="0" animBg="1"/>
      <p:bldP spid="46" grpId="0"/>
      <p:bldP spid="65" grpId="0"/>
      <p:bldP spid="66" grpId="0"/>
      <p:bldP spid="72" grpId="0"/>
      <p:bldP spid="73" grpId="0"/>
      <p:bldP spid="78" grpId="0"/>
      <p:bldP spid="78" grpId="1"/>
      <p:bldP spid="79" grpId="0"/>
      <p:bldP spid="79" grpId="1"/>
      <p:bldP spid="80" grpId="0"/>
      <p:bldP spid="81" grpId="0"/>
      <p:bldP spid="81" grpId="1"/>
      <p:bldP spid="82" grpId="0"/>
      <p:bldP spid="83" grpId="0"/>
      <p:bldP spid="83" grpId="1"/>
      <p:bldP spid="84" grpId="0"/>
      <p:bldP spid="84" grpId="1"/>
      <p:bldP spid="85" grpId="0"/>
      <p:bldP spid="85" grpId="1"/>
      <p:bldP spid="86" grpId="0"/>
      <p:bldP spid="87" grpId="0"/>
      <p:bldP spid="87" grpId="1"/>
      <p:bldP spid="88" grpId="0"/>
      <p:bldP spid="89" grpId="0"/>
      <p:bldP spid="9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>
            <a:off x="9571748" y="2033489"/>
            <a:ext cx="0" cy="385537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Encapsulation, Revisited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013902" y="1664999"/>
            <a:ext cx="1131919" cy="736980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>
                <a:solidFill>
                  <a:schemeClr val="bg1"/>
                </a:solidFill>
              </a:rPr>
              <a:t>Web Server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002974" y="2636200"/>
            <a:ext cx="1137551" cy="736980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9002974" y="4110146"/>
            <a:ext cx="1137551" cy="73698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9002974" y="5520369"/>
            <a:ext cx="1137551" cy="73698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1600" dirty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302455" y="1664996"/>
            <a:ext cx="1311220" cy="736980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>
                <a:solidFill>
                  <a:schemeClr val="bg1"/>
                </a:solidFill>
              </a:rPr>
              <a:t>HTTP Header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083679" y="2636197"/>
            <a:ext cx="1218776" cy="736980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>
                <a:solidFill>
                  <a:schemeClr val="bg1"/>
                </a:solidFill>
              </a:rPr>
              <a:t>TCP Header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022971" y="4110143"/>
            <a:ext cx="1060708" cy="73698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>
                <a:solidFill>
                  <a:schemeClr val="bg1"/>
                </a:solidFill>
              </a:rPr>
              <a:t>IP Header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865655" y="5520369"/>
            <a:ext cx="1157317" cy="73698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1600" dirty="0">
                <a:solidFill>
                  <a:schemeClr val="bg1"/>
                </a:solidFill>
              </a:rPr>
              <a:t>Ethernet Header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7603196" y="5520372"/>
            <a:ext cx="1154120" cy="73698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1600" dirty="0">
                <a:solidFill>
                  <a:schemeClr val="bg1"/>
                </a:solidFill>
              </a:rPr>
              <a:t>Ethernet Trailer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6620960" y="1664996"/>
            <a:ext cx="963567" cy="73698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>
                <a:solidFill>
                  <a:schemeClr val="bg1"/>
                </a:solidFill>
              </a:rPr>
              <a:t>Web Page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5302455" y="2636200"/>
            <a:ext cx="1311220" cy="736980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>
                <a:solidFill>
                  <a:schemeClr val="bg1"/>
                </a:solidFill>
              </a:rPr>
              <a:t>HTTP Header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620960" y="2636200"/>
            <a:ext cx="963567" cy="73698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>
                <a:solidFill>
                  <a:schemeClr val="bg1"/>
                </a:solidFill>
              </a:rPr>
              <a:t>Web Page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083679" y="4110143"/>
            <a:ext cx="1218776" cy="736980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>
                <a:solidFill>
                  <a:schemeClr val="bg1"/>
                </a:solidFill>
              </a:rPr>
              <a:t>TCP Header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5302455" y="4110146"/>
            <a:ext cx="1311220" cy="736980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>
                <a:solidFill>
                  <a:schemeClr val="bg1"/>
                </a:solidFill>
              </a:rPr>
              <a:t>HTTP Header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620960" y="4110146"/>
            <a:ext cx="963567" cy="73698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>
                <a:solidFill>
                  <a:schemeClr val="bg1"/>
                </a:solidFill>
              </a:rPr>
              <a:t>Web Page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3022971" y="5520369"/>
            <a:ext cx="1060708" cy="73698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>
                <a:solidFill>
                  <a:schemeClr val="bg1"/>
                </a:solidFill>
              </a:rPr>
              <a:t>IP Header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4083679" y="5520369"/>
            <a:ext cx="1218776" cy="736980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>
                <a:solidFill>
                  <a:schemeClr val="bg1"/>
                </a:solidFill>
              </a:rPr>
              <a:t>TCP Header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302455" y="5520372"/>
            <a:ext cx="1311220" cy="736980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>
                <a:solidFill>
                  <a:schemeClr val="bg1"/>
                </a:solidFill>
              </a:rPr>
              <a:t>HTTP Header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6620960" y="5520372"/>
            <a:ext cx="963567" cy="73698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>
                <a:solidFill>
                  <a:schemeClr val="bg1"/>
                </a:solidFill>
              </a:rPr>
              <a:t>Web Page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4083680" y="3643948"/>
            <a:ext cx="3519517" cy="0"/>
          </a:xfrm>
          <a:prstGeom prst="line">
            <a:avLst/>
          </a:prstGeom>
          <a:ln w="57150">
            <a:headEnd type="arrow" w="lg" len="sm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48577" y="3415303"/>
            <a:ext cx="1789721" cy="461665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TCP Segment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022972" y="5106346"/>
            <a:ext cx="4580225" cy="2186"/>
          </a:xfrm>
          <a:prstGeom prst="line">
            <a:avLst/>
          </a:prstGeom>
          <a:ln w="57150">
            <a:headEnd type="arrow" w="lg" len="sm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40793" y="4877701"/>
            <a:ext cx="1744580" cy="461665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IP Datagram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1865654" y="6517653"/>
            <a:ext cx="6891662" cy="0"/>
          </a:xfrm>
          <a:prstGeom prst="line">
            <a:avLst/>
          </a:prstGeom>
          <a:ln w="57150">
            <a:headEnd type="arrow" w="lg" len="sm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304570" y="6289008"/>
            <a:ext cx="2017027" cy="461665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Ethernet Frame</a:t>
            </a:r>
          </a:p>
        </p:txBody>
      </p:sp>
    </p:spTree>
    <p:extLst>
      <p:ext uri="{BB962C8B-B14F-4D97-AF65-F5344CB8AC3E}">
        <p14:creationId xmlns:p14="http://schemas.microsoft.com/office/powerpoint/2010/main" val="7217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3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2" grpId="0" animBg="1"/>
      <p:bldP spid="44" grpId="0" animBg="1"/>
      <p:bldP spid="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Hourglass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>
            <a:off x="7346521" y="2049440"/>
            <a:ext cx="2019869" cy="4351361"/>
          </a:xfrm>
          <a:prstGeom prst="leftBrace">
            <a:avLst>
              <a:gd name="adj1" fmla="val 75913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10800000">
            <a:off x="2891050" y="2049440"/>
            <a:ext cx="2019869" cy="4351361"/>
          </a:xfrm>
          <a:prstGeom prst="leftBrace">
            <a:avLst>
              <a:gd name="adj1" fmla="val 75913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38650" y="6400800"/>
            <a:ext cx="6755642" cy="34119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38650" y="1708245"/>
            <a:ext cx="6755642" cy="34119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824161" y="2784143"/>
            <a:ext cx="457323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72282" y="3728114"/>
            <a:ext cx="411793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58634" y="4753970"/>
            <a:ext cx="41448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37809" y="5652447"/>
            <a:ext cx="457323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55553" y="3994287"/>
            <a:ext cx="710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IPv4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97713" y="3027570"/>
            <a:ext cx="2026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TCP, UDP, ICMP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94203" y="2197331"/>
            <a:ext cx="4033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HTTP, FTP, RTP, IMAP, Jabber, …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85930" y="4967826"/>
            <a:ext cx="4049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Ethernet, 802.11x, DOCSIS, …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24161" y="5816263"/>
            <a:ext cx="4573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Fiber, Coax, Twisted Pair, Radio, …</a:t>
            </a:r>
            <a:endParaRPr lang="en-US" dirty="0"/>
          </a:p>
        </p:txBody>
      </p:sp>
      <p:sp>
        <p:nvSpPr>
          <p:cNvPr id="32" name="Up Arrow 31"/>
          <p:cNvSpPr/>
          <p:nvPr/>
        </p:nvSpPr>
        <p:spPr>
          <a:xfrm rot="4566424">
            <a:off x="2432406" y="2097006"/>
            <a:ext cx="1046338" cy="1211483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 Arrow 32"/>
          <p:cNvSpPr/>
          <p:nvPr/>
        </p:nvSpPr>
        <p:spPr>
          <a:xfrm rot="6300000">
            <a:off x="2425538" y="5132940"/>
            <a:ext cx="1046338" cy="1211483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 Arrow 33"/>
          <p:cNvSpPr/>
          <p:nvPr/>
        </p:nvSpPr>
        <p:spPr>
          <a:xfrm rot="5400000">
            <a:off x="2540304" y="2652660"/>
            <a:ext cx="1046338" cy="1211483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/>
          <p:cNvSpPr/>
          <p:nvPr/>
        </p:nvSpPr>
        <p:spPr>
          <a:xfrm rot="5400000">
            <a:off x="2528833" y="4609771"/>
            <a:ext cx="1046338" cy="1211483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/>
          <p:cNvSpPr/>
          <p:nvPr/>
        </p:nvSpPr>
        <p:spPr>
          <a:xfrm rot="5400000">
            <a:off x="2902657" y="3634116"/>
            <a:ext cx="1046338" cy="1211483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142685" y="2400866"/>
            <a:ext cx="7936189" cy="3415396"/>
            <a:chOff x="414979" y="3333624"/>
            <a:chExt cx="8263530" cy="1523216"/>
          </a:xfrm>
        </p:grpSpPr>
        <p:sp>
          <p:nvSpPr>
            <p:cNvPr id="41" name="Rectangle 40"/>
            <p:cNvSpPr/>
            <p:nvPr/>
          </p:nvSpPr>
          <p:spPr>
            <a:xfrm>
              <a:off x="414979" y="3333624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ontent Placeholder 2"/>
            <p:cNvSpPr txBox="1">
              <a:spLocks/>
            </p:cNvSpPr>
            <p:nvPr/>
          </p:nvSpPr>
          <p:spPr>
            <a:xfrm>
              <a:off x="514376" y="3459690"/>
              <a:ext cx="8118848" cy="1360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One Internet layer means all networks interoperate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All applications function on all networks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Room for development above and below IP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But, changing IP is insanely hard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 flipH="1">
            <a:off x="7572376" y="3501319"/>
            <a:ext cx="3000091" cy="1477074"/>
            <a:chOff x="1219200" y="4720928"/>
            <a:chExt cx="5181605" cy="1414755"/>
          </a:xfrm>
        </p:grpSpPr>
        <p:sp>
          <p:nvSpPr>
            <p:cNvPr id="38" name="Rectangular Callout 37"/>
            <p:cNvSpPr/>
            <p:nvPr/>
          </p:nvSpPr>
          <p:spPr>
            <a:xfrm>
              <a:off x="1219200" y="4750690"/>
              <a:ext cx="5181600" cy="1384993"/>
            </a:xfrm>
            <a:prstGeom prst="wedgeRectCallout">
              <a:avLst>
                <a:gd name="adj1" fmla="val 74516"/>
                <a:gd name="adj2" fmla="val -755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19206" y="4720928"/>
              <a:ext cx="5181599" cy="1326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Think about the difficulty of deploying IPv6…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051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Planes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88269" y="2517896"/>
            <a:ext cx="2269698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1825" y="2517896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888007" y="3093384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60449" y="309338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888138" y="3666561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860580" y="366656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88138" y="4239738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860580" y="423973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88138" y="4812915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60580" y="481291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88138" y="5390649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860580" y="539064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88269" y="5963826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860711" y="596382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28613" y="1869744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Plane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74951" y="4812915"/>
            <a:ext cx="1234195" cy="5731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BGP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632522" y="4812914"/>
            <a:ext cx="1234195" cy="573177"/>
          </a:xfrm>
          <a:prstGeom prst="rect">
            <a:avLst/>
          </a:prstGeom>
          <a:solidFill>
            <a:schemeClr val="tx2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RIP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85923" y="4812913"/>
            <a:ext cx="1234195" cy="573177"/>
          </a:xfrm>
          <a:prstGeom prst="rect">
            <a:avLst/>
          </a:prstGeom>
          <a:solidFill>
            <a:schemeClr val="tx2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OSPF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67911" y="4837892"/>
            <a:ext cx="2099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 Plane</a:t>
            </a:r>
          </a:p>
        </p:txBody>
      </p:sp>
      <p:grpSp>
        <p:nvGrpSpPr>
          <p:cNvPr id="24" name="Group 23"/>
          <p:cNvGrpSpPr/>
          <p:nvPr/>
        </p:nvGrpSpPr>
        <p:grpSpPr>
          <a:xfrm flipH="1">
            <a:off x="6336510" y="3235042"/>
            <a:ext cx="2469235" cy="1000021"/>
            <a:chOff x="1219200" y="4720928"/>
            <a:chExt cx="5181605" cy="1414755"/>
          </a:xfrm>
        </p:grpSpPr>
        <p:sp>
          <p:nvSpPr>
            <p:cNvPr id="25" name="Rectangular Callout 24"/>
            <p:cNvSpPr/>
            <p:nvPr/>
          </p:nvSpPr>
          <p:spPr>
            <a:xfrm>
              <a:off x="1219200" y="4750690"/>
              <a:ext cx="5181599" cy="1384993"/>
            </a:xfrm>
            <a:prstGeom prst="wedgeRectCallout">
              <a:avLst>
                <a:gd name="adj1" fmla="val -48500"/>
                <a:gd name="adj2" fmla="val 11423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19206" y="4720928"/>
              <a:ext cx="5181599" cy="1349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Well cover this later…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567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 animBg="1"/>
      <p:bldP spid="22" grpId="0" animBg="1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 Check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8839200" cy="1920922"/>
          </a:xfrm>
        </p:spPr>
        <p:txBody>
          <a:bodyPr>
            <a:normAutofit/>
          </a:bodyPr>
          <a:lstStyle/>
          <a:p>
            <a:r>
              <a:rPr lang="en-US" dirty="0"/>
              <a:t>The layered abstraction is very nice</a:t>
            </a:r>
          </a:p>
          <a:p>
            <a:r>
              <a:rPr lang="en-US" dirty="0"/>
              <a:t>Does it hold in reality?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accent2"/>
                </a:solidFill>
              </a:rPr>
              <a:t>No.</a:t>
            </a:r>
          </a:p>
        </p:txBody>
      </p:sp>
      <p:pic>
        <p:nvPicPr>
          <p:cNvPr id="4098" name="Picture 2" descr="C:\Users\t0ph3r\Documents\CS 4700\assets\fire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625" y="3559038"/>
            <a:ext cx="2114550" cy="117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1524000" y="4736963"/>
            <a:ext cx="2961564" cy="1672229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Firewalls</a:t>
            </a:r>
          </a:p>
          <a:p>
            <a:r>
              <a:rPr lang="en-US" sz="2400" dirty="0"/>
              <a:t>Analyze application layer headers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485564" y="4736963"/>
            <a:ext cx="3475630" cy="1672229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Transparent Proxies</a:t>
            </a:r>
          </a:p>
          <a:p>
            <a:r>
              <a:rPr lang="en-US" sz="2400" dirty="0"/>
              <a:t>Simulate application endpoints within the network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7569959" y="4736963"/>
            <a:ext cx="3098042" cy="1672229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NATs</a:t>
            </a:r>
          </a:p>
          <a:p>
            <a:r>
              <a:rPr lang="en-US" sz="2400" dirty="0"/>
              <a:t>Break end-to-end network reachability</a:t>
            </a:r>
          </a:p>
        </p:txBody>
      </p:sp>
      <p:pic>
        <p:nvPicPr>
          <p:cNvPr id="4099" name="Picture 3" descr="C:\Users\t0ph3r\Documents\CS 4700\assets\2798539L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480" y="3212962"/>
            <a:ext cx="1905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t0ph3r\Desktop\Server_icons_lnx\Icons\128X128\proxy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779" y="355903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29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974377" y="2388360"/>
            <a:ext cx="8030689" cy="1673225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800" strike="sngStrike" dirty="0"/>
              <a:t>Layering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600" strike="sngStrike" dirty="0"/>
              <a:t>The OSI Model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800" dirty="0"/>
              <a:t>Distribution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600" dirty="0"/>
              <a:t>The End-to-End Argument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33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Place 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26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8839200" cy="1143000"/>
          </a:xfrm>
        </p:spPr>
        <p:txBody>
          <a:bodyPr/>
          <a:lstStyle/>
          <a:p>
            <a:r>
              <a:rPr lang="en-US" dirty="0"/>
              <a:t>How do we distribute functionality across devices?</a:t>
            </a:r>
          </a:p>
          <a:p>
            <a:pPr lvl="1"/>
            <a:r>
              <a:rPr lang="en-US" dirty="0"/>
              <a:t>Example: who is responsible for security?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403919" y="4119438"/>
            <a:ext cx="72997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553" y="3795996"/>
            <a:ext cx="1212210" cy="51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360" y="3561385"/>
            <a:ext cx="1661354" cy="97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311" y="3795996"/>
            <a:ext cx="1212210" cy="51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756" y="344159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117" y="344159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464849" y="4229962"/>
            <a:ext cx="960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Switch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61581" y="4229962"/>
            <a:ext cx="960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Switch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32871" y="4447146"/>
            <a:ext cx="957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Router</a:t>
            </a:r>
          </a:p>
        </p:txBody>
      </p:sp>
      <p:sp>
        <p:nvSpPr>
          <p:cNvPr id="16" name="Up Arrow 15"/>
          <p:cNvSpPr/>
          <p:nvPr/>
        </p:nvSpPr>
        <p:spPr>
          <a:xfrm rot="10800000">
            <a:off x="2000681" y="2638534"/>
            <a:ext cx="599293" cy="69388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 rot="10800000">
            <a:off x="9404071" y="2638534"/>
            <a:ext cx="599293" cy="69388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 rot="10800000">
            <a:off x="3771492" y="2985475"/>
            <a:ext cx="599293" cy="69388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 rot="10800000">
            <a:off x="5704391" y="2747718"/>
            <a:ext cx="599293" cy="69388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 rot="10800000">
            <a:off x="7664770" y="2985474"/>
            <a:ext cx="599293" cy="69388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094013" y="2723864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68998" y="3070804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01897" y="2833048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62277" y="3070804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501577" y="2723864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Content Placeholder 5"/>
          <p:cNvSpPr txBox="1">
            <a:spLocks/>
          </p:cNvSpPr>
          <p:nvPr/>
        </p:nvSpPr>
        <p:spPr>
          <a:xfrm>
            <a:off x="1681108" y="4773514"/>
            <a:ext cx="8839200" cy="208448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“The End-to-End Arguments in System Design”</a:t>
            </a:r>
          </a:p>
          <a:p>
            <a:pPr lvl="1"/>
            <a:r>
              <a:rPr lang="en-US" dirty="0" err="1"/>
              <a:t>Saltzer</a:t>
            </a:r>
            <a:r>
              <a:rPr lang="en-US" dirty="0"/>
              <a:t>, Reed, and Clark</a:t>
            </a:r>
          </a:p>
          <a:p>
            <a:pPr lvl="1"/>
            <a:r>
              <a:rPr lang="en-US" dirty="0"/>
              <a:t>The Sacred Text of the Internet</a:t>
            </a:r>
          </a:p>
          <a:p>
            <a:pPr lvl="1"/>
            <a:r>
              <a:rPr lang="en-US" dirty="0"/>
              <a:t>Endlessly debated by researchers and engineers</a:t>
            </a:r>
          </a:p>
        </p:txBody>
      </p:sp>
    </p:spTree>
    <p:extLst>
      <p:ext uri="{BB962C8B-B14F-4D97-AF65-F5344CB8AC3E}">
        <p14:creationId xmlns:p14="http://schemas.microsoft.com/office/powerpoint/2010/main" val="229602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Observation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 applications have end-to-end requirements</a:t>
            </a:r>
          </a:p>
          <a:p>
            <a:pPr lvl="1"/>
            <a:r>
              <a:rPr lang="en-US" dirty="0"/>
              <a:t>Security, reliability, etc.</a:t>
            </a:r>
          </a:p>
          <a:p>
            <a:r>
              <a:rPr lang="en-US" dirty="0"/>
              <a:t>Implementing this stuff inside the network is hard</a:t>
            </a:r>
          </a:p>
          <a:p>
            <a:pPr lvl="1"/>
            <a:r>
              <a:rPr lang="en-US" dirty="0"/>
              <a:t>Every step along the way must be fail-proof</a:t>
            </a:r>
          </a:p>
          <a:p>
            <a:r>
              <a:rPr lang="en-US" dirty="0"/>
              <a:t>End hosts…</a:t>
            </a:r>
          </a:p>
          <a:p>
            <a:pPr lvl="1"/>
            <a:r>
              <a:rPr lang="en-US" dirty="0"/>
              <a:t>Can’t depend on the network (recall Kahn’s ground-rules)</a:t>
            </a:r>
          </a:p>
          <a:p>
            <a:pPr lvl="1"/>
            <a:r>
              <a:rPr lang="en-US" dirty="0"/>
              <a:t>Can satisfy these requirements without network level support</a:t>
            </a:r>
          </a:p>
        </p:txBody>
      </p:sp>
    </p:spTree>
    <p:extLst>
      <p:ext uri="{BB962C8B-B14F-4D97-AF65-F5344CB8AC3E}">
        <p14:creationId xmlns:p14="http://schemas.microsoft.com/office/powerpoint/2010/main" val="1092289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Reliable File Transfer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38729" y="2656245"/>
            <a:ext cx="0" cy="887104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95262" y="3559531"/>
            <a:ext cx="7083188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14511" y="2699463"/>
            <a:ext cx="0" cy="887104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777" y="1980941"/>
            <a:ext cx="1219200" cy="1219200"/>
          </a:xfrm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559" y="2024159"/>
            <a:ext cx="1219200" cy="1219200"/>
          </a:xfrm>
          <a:prstGeom prst="rect">
            <a:avLst/>
          </a:prstGeom>
        </p:spPr>
      </p:pic>
      <p:pic>
        <p:nvPicPr>
          <p:cNvPr id="512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585" y="3089158"/>
            <a:ext cx="1456543" cy="85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941" y="3252298"/>
            <a:ext cx="1289170" cy="54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389" y="3247183"/>
            <a:ext cx="1289170" cy="54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Left Bracket 33"/>
          <p:cNvSpPr/>
          <p:nvPr/>
        </p:nvSpPr>
        <p:spPr>
          <a:xfrm rot="16200000">
            <a:off x="5682371" y="-18832"/>
            <a:ext cx="663487" cy="5868542"/>
          </a:xfrm>
          <a:prstGeom prst="leftBracket">
            <a:avLst>
              <a:gd name="adj" fmla="val 31988"/>
            </a:avLst>
          </a:prstGeom>
          <a:ln w="76200">
            <a:solidFill>
              <a:schemeClr val="accent2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3"/>
          <p:cNvSpPr txBox="1">
            <a:spLocks/>
          </p:cNvSpPr>
          <p:nvPr/>
        </p:nvSpPr>
        <p:spPr>
          <a:xfrm>
            <a:off x="1617256" y="5404513"/>
            <a:ext cx="8839200" cy="12555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Solution 1: Make the network reliable</a:t>
            </a:r>
          </a:p>
          <a:p>
            <a:r>
              <a:rPr lang="en-US" dirty="0"/>
              <a:t>Solution 2: App level, end-to-end check, retry on failure</a:t>
            </a:r>
          </a:p>
        </p:txBody>
      </p:sp>
      <p:grpSp>
        <p:nvGrpSpPr>
          <p:cNvPr id="38" name="Group 37"/>
          <p:cNvGrpSpPr/>
          <p:nvPr/>
        </p:nvGrpSpPr>
        <p:grpSpPr>
          <a:xfrm flipH="1">
            <a:off x="3523942" y="1633739"/>
            <a:ext cx="1517387" cy="1000021"/>
            <a:chOff x="1219200" y="4720928"/>
            <a:chExt cx="5181605" cy="1414755"/>
          </a:xfrm>
        </p:grpSpPr>
        <p:sp>
          <p:nvSpPr>
            <p:cNvPr id="39" name="Rectangular Callout 38"/>
            <p:cNvSpPr/>
            <p:nvPr/>
          </p:nvSpPr>
          <p:spPr>
            <a:xfrm>
              <a:off x="1219200" y="4750690"/>
              <a:ext cx="5181598" cy="1384993"/>
            </a:xfrm>
            <a:prstGeom prst="wedgeRectCallout">
              <a:avLst>
                <a:gd name="adj1" fmla="val 7264"/>
                <a:gd name="adj2" fmla="val 12956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19207" y="4720928"/>
              <a:ext cx="5181598" cy="1349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Integrity Check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 flipH="1">
            <a:off x="6910862" y="1654776"/>
            <a:ext cx="1517387" cy="1000021"/>
            <a:chOff x="1219200" y="4720928"/>
            <a:chExt cx="5181605" cy="1414755"/>
          </a:xfrm>
        </p:grpSpPr>
        <p:sp>
          <p:nvSpPr>
            <p:cNvPr id="42" name="Rectangular Callout 41"/>
            <p:cNvSpPr/>
            <p:nvPr/>
          </p:nvSpPr>
          <p:spPr>
            <a:xfrm>
              <a:off x="1219200" y="4750690"/>
              <a:ext cx="5181598" cy="1384993"/>
            </a:xfrm>
            <a:prstGeom prst="wedgeRectCallout">
              <a:avLst>
                <a:gd name="adj1" fmla="val -8026"/>
                <a:gd name="adj2" fmla="val 12259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19207" y="4720928"/>
              <a:ext cx="5181598" cy="1349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Integrity Check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 flipH="1">
            <a:off x="5278163" y="4154591"/>
            <a:ext cx="1517387" cy="1000021"/>
            <a:chOff x="1219200" y="4720928"/>
            <a:chExt cx="5181605" cy="1414755"/>
          </a:xfrm>
        </p:grpSpPr>
        <p:sp>
          <p:nvSpPr>
            <p:cNvPr id="45" name="Rectangular Callout 44"/>
            <p:cNvSpPr/>
            <p:nvPr/>
          </p:nvSpPr>
          <p:spPr>
            <a:xfrm>
              <a:off x="1219200" y="4750690"/>
              <a:ext cx="5181598" cy="1384993"/>
            </a:xfrm>
            <a:prstGeom prst="wedgeRectCallout">
              <a:avLst>
                <a:gd name="adj1" fmla="val 9063"/>
                <a:gd name="adj2" fmla="val -10324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19207" y="4720928"/>
              <a:ext cx="5181598" cy="1349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Integrity Check</a:t>
              </a:r>
            </a:p>
          </p:txBody>
        </p:sp>
      </p:grpSp>
      <p:cxnSp>
        <p:nvCxnSpPr>
          <p:cNvPr id="36" name="Elbow Connector 35"/>
          <p:cNvCxnSpPr>
            <a:stCxn id="34" idx="0"/>
          </p:cNvCxnSpPr>
          <p:nvPr/>
        </p:nvCxnSpPr>
        <p:spPr>
          <a:xfrm>
            <a:off x="3079842" y="2583697"/>
            <a:ext cx="2552134" cy="659663"/>
          </a:xfrm>
          <a:prstGeom prst="bentConnector5">
            <a:avLst>
              <a:gd name="adj1" fmla="val -134"/>
              <a:gd name="adj2" fmla="val 101495"/>
              <a:gd name="adj3" fmla="val 91043"/>
            </a:avLst>
          </a:prstGeom>
          <a:ln w="76200">
            <a:solidFill>
              <a:schemeClr val="accent2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U-Turn Arrow 53"/>
          <p:cNvSpPr/>
          <p:nvPr/>
        </p:nvSpPr>
        <p:spPr>
          <a:xfrm flipH="1">
            <a:off x="4168529" y="2361063"/>
            <a:ext cx="1604476" cy="745259"/>
          </a:xfrm>
          <a:prstGeom prst="uturnArrow">
            <a:avLst>
              <a:gd name="adj1" fmla="val 20649"/>
              <a:gd name="adj2" fmla="val 25000"/>
              <a:gd name="adj3" fmla="val 25000"/>
              <a:gd name="adj4" fmla="val 67266"/>
              <a:gd name="adj5" fmla="val 10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U-Turn Arrow 56"/>
          <p:cNvSpPr/>
          <p:nvPr/>
        </p:nvSpPr>
        <p:spPr>
          <a:xfrm rot="10800000" flipH="1">
            <a:off x="4282633" y="3802998"/>
            <a:ext cx="1604476" cy="745259"/>
          </a:xfrm>
          <a:prstGeom prst="uturnArrow">
            <a:avLst>
              <a:gd name="adj1" fmla="val 20649"/>
              <a:gd name="adj2" fmla="val 25000"/>
              <a:gd name="adj3" fmla="val 25000"/>
              <a:gd name="adj4" fmla="val 67266"/>
              <a:gd name="adj5" fmla="val 10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Multiply 48"/>
          <p:cNvSpPr/>
          <p:nvPr/>
        </p:nvSpPr>
        <p:spPr>
          <a:xfrm>
            <a:off x="5415318" y="2767802"/>
            <a:ext cx="968991" cy="968991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Elbow Connector 55"/>
          <p:cNvCxnSpPr/>
          <p:nvPr/>
        </p:nvCxnSpPr>
        <p:spPr>
          <a:xfrm flipV="1">
            <a:off x="6337825" y="2715689"/>
            <a:ext cx="2633304" cy="536609"/>
          </a:xfrm>
          <a:prstGeom prst="bentConnector3">
            <a:avLst>
              <a:gd name="adj1" fmla="val 99916"/>
            </a:avLst>
          </a:prstGeom>
          <a:ln w="76200">
            <a:solidFill>
              <a:schemeClr val="accent2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7" name="Group 5126"/>
          <p:cNvGrpSpPr/>
          <p:nvPr/>
        </p:nvGrpSpPr>
        <p:grpSpPr>
          <a:xfrm>
            <a:off x="5346261" y="784673"/>
            <a:ext cx="1983128" cy="1983128"/>
            <a:chOff x="6883839" y="3789617"/>
            <a:chExt cx="1983128" cy="1983128"/>
          </a:xfrm>
        </p:grpSpPr>
        <p:sp>
          <p:nvSpPr>
            <p:cNvPr id="72" name="Rectangular Callout 71"/>
            <p:cNvSpPr/>
            <p:nvPr/>
          </p:nvSpPr>
          <p:spPr>
            <a:xfrm flipH="1">
              <a:off x="6980446" y="4239206"/>
              <a:ext cx="1687303" cy="1088611"/>
            </a:xfrm>
            <a:prstGeom prst="wedgeRectCallout">
              <a:avLst>
                <a:gd name="adj1" fmla="val -8026"/>
                <a:gd name="adj2" fmla="val 12259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pic>
          <p:nvPicPr>
            <p:cNvPr id="5126" name="Picture 4" descr="C:\Users\t0ph3r\Documents\CS 4700\assets\skul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3839" y="3789617"/>
              <a:ext cx="1983128" cy="1983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131" name="Straight Connector 5130"/>
          <p:cNvCxnSpPr/>
          <p:nvPr/>
        </p:nvCxnSpPr>
        <p:spPr>
          <a:xfrm>
            <a:off x="2038350" y="5695950"/>
            <a:ext cx="54673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 flipH="1">
            <a:off x="7362825" y="4199648"/>
            <a:ext cx="2778132" cy="1000021"/>
            <a:chOff x="1219200" y="4720928"/>
            <a:chExt cx="5181605" cy="1414755"/>
          </a:xfrm>
        </p:grpSpPr>
        <p:sp>
          <p:nvSpPr>
            <p:cNvPr id="82" name="Rectangular Callout 81"/>
            <p:cNvSpPr/>
            <p:nvPr/>
          </p:nvSpPr>
          <p:spPr>
            <a:xfrm>
              <a:off x="1219200" y="4750690"/>
              <a:ext cx="5181599" cy="1384993"/>
            </a:xfrm>
            <a:prstGeom prst="wedgeRectCallout">
              <a:avLst>
                <a:gd name="adj1" fmla="val 38744"/>
                <a:gd name="adj2" fmla="val 9924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219206" y="4720928"/>
              <a:ext cx="5181599" cy="1349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App has to do a check anyway!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208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54" grpId="0" animBg="1"/>
      <p:bldP spid="54" grpId="1" animBg="1"/>
      <p:bldP spid="57" grpId="0" animBg="1"/>
      <p:bldP spid="57" grpId="1" animBg="1"/>
      <p:bldP spid="49" grpId="0" animBg="1"/>
      <p:bldP spid="49" grpId="1" animBg="1"/>
      <p:bldP spid="49" grpId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Reliable File Transfer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38729" y="2656245"/>
            <a:ext cx="0" cy="887104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95262" y="3559531"/>
            <a:ext cx="7083188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14511" y="2699463"/>
            <a:ext cx="0" cy="887104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777" y="1980941"/>
            <a:ext cx="1219200" cy="1219200"/>
          </a:xfrm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559" y="2024159"/>
            <a:ext cx="1219200" cy="1219200"/>
          </a:xfrm>
          <a:prstGeom prst="rect">
            <a:avLst/>
          </a:prstGeom>
        </p:spPr>
      </p:pic>
      <p:pic>
        <p:nvPicPr>
          <p:cNvPr id="512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585" y="3089158"/>
            <a:ext cx="1456543" cy="85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941" y="3252298"/>
            <a:ext cx="1289170" cy="54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389" y="3247183"/>
            <a:ext cx="1289170" cy="54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Left Bracket 33"/>
          <p:cNvSpPr/>
          <p:nvPr/>
        </p:nvSpPr>
        <p:spPr>
          <a:xfrm rot="16200000">
            <a:off x="5682370" y="-18833"/>
            <a:ext cx="663487" cy="5868542"/>
          </a:xfrm>
          <a:prstGeom prst="leftBracket">
            <a:avLst>
              <a:gd name="adj" fmla="val 31988"/>
            </a:avLst>
          </a:prstGeom>
          <a:ln w="76200">
            <a:solidFill>
              <a:schemeClr val="accent2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3"/>
          <p:cNvSpPr txBox="1">
            <a:spLocks/>
          </p:cNvSpPr>
          <p:nvPr/>
        </p:nvSpPr>
        <p:spPr>
          <a:xfrm>
            <a:off x="1617256" y="5404513"/>
            <a:ext cx="8839200" cy="12555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Solution 1: Make the network reliable</a:t>
            </a:r>
          </a:p>
          <a:p>
            <a:r>
              <a:rPr lang="en-US" dirty="0"/>
              <a:t>Solution 2: App level, end-to-end check, retry on failure</a:t>
            </a:r>
          </a:p>
        </p:txBody>
      </p:sp>
      <p:sp>
        <p:nvSpPr>
          <p:cNvPr id="49" name="Multiply 48"/>
          <p:cNvSpPr/>
          <p:nvPr/>
        </p:nvSpPr>
        <p:spPr>
          <a:xfrm>
            <a:off x="8463890" y="1798811"/>
            <a:ext cx="968991" cy="968991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31" name="Straight Connector 5130"/>
          <p:cNvCxnSpPr/>
          <p:nvPr/>
        </p:nvCxnSpPr>
        <p:spPr>
          <a:xfrm>
            <a:off x="2038350" y="5695950"/>
            <a:ext cx="54673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 flipH="1">
            <a:off x="7016335" y="1204130"/>
            <a:ext cx="1517387" cy="1000021"/>
            <a:chOff x="1219200" y="4720928"/>
            <a:chExt cx="5181605" cy="1414755"/>
          </a:xfrm>
          <a:solidFill>
            <a:schemeClr val="accent3"/>
          </a:solidFill>
        </p:grpSpPr>
        <p:sp>
          <p:nvSpPr>
            <p:cNvPr id="47" name="Rectangular Callout 46"/>
            <p:cNvSpPr/>
            <p:nvPr/>
          </p:nvSpPr>
          <p:spPr>
            <a:xfrm>
              <a:off x="1219200" y="4750690"/>
              <a:ext cx="5181598" cy="1384993"/>
            </a:xfrm>
            <a:prstGeom prst="wedgeRectCallout">
              <a:avLst>
                <a:gd name="adj1" fmla="val -58019"/>
                <a:gd name="adj2" fmla="val 135404"/>
              </a:avLst>
            </a:prstGeom>
            <a:grpFill/>
            <a:ln w="38100" cap="flat" cmpd="sng" algn="ctr">
              <a:solidFill>
                <a:schemeClr val="accent3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19207" y="4720928"/>
              <a:ext cx="5181598" cy="13497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Please Retry</a:t>
              </a:r>
            </a:p>
          </p:txBody>
        </p:sp>
      </p:grpSp>
      <p:sp>
        <p:nvSpPr>
          <p:cNvPr id="50" name="Left Bracket 49"/>
          <p:cNvSpPr/>
          <p:nvPr/>
        </p:nvSpPr>
        <p:spPr>
          <a:xfrm rot="16200000" flipV="1">
            <a:off x="5720556" y="15531"/>
            <a:ext cx="587114" cy="5868543"/>
          </a:xfrm>
          <a:prstGeom prst="leftBracket">
            <a:avLst>
              <a:gd name="adj" fmla="val 31988"/>
            </a:avLst>
          </a:prstGeom>
          <a:ln w="76200">
            <a:solidFill>
              <a:schemeClr val="accent3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 flipH="1">
            <a:off x="6524625" y="4199648"/>
            <a:ext cx="3616332" cy="1000021"/>
            <a:chOff x="1219200" y="4720928"/>
            <a:chExt cx="5181605" cy="1414755"/>
          </a:xfrm>
        </p:grpSpPr>
        <p:sp>
          <p:nvSpPr>
            <p:cNvPr id="52" name="Rectangular Callout 51"/>
            <p:cNvSpPr/>
            <p:nvPr/>
          </p:nvSpPr>
          <p:spPr>
            <a:xfrm>
              <a:off x="1219200" y="4750690"/>
              <a:ext cx="5181599" cy="1384993"/>
            </a:xfrm>
            <a:prstGeom prst="wedgeRectCallout">
              <a:avLst>
                <a:gd name="adj1" fmla="val -8551"/>
                <a:gd name="adj2" fmla="val 13232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219206" y="4720928"/>
              <a:ext cx="5181599" cy="1349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Full functionality can be built at App level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142685" y="1804666"/>
            <a:ext cx="7936189" cy="3415396"/>
            <a:chOff x="414979" y="3333624"/>
            <a:chExt cx="8263530" cy="1523216"/>
          </a:xfrm>
        </p:grpSpPr>
        <p:sp>
          <p:nvSpPr>
            <p:cNvPr id="58" name="Rectangle 57"/>
            <p:cNvSpPr/>
            <p:nvPr/>
          </p:nvSpPr>
          <p:spPr>
            <a:xfrm>
              <a:off x="414979" y="3333624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ontent Placeholder 2"/>
            <p:cNvSpPr txBox="1">
              <a:spLocks/>
            </p:cNvSpPr>
            <p:nvPr/>
          </p:nvSpPr>
          <p:spPr>
            <a:xfrm>
              <a:off x="514376" y="3459690"/>
              <a:ext cx="8118848" cy="1360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lnSpcReduction="1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In-network implementation…</a:t>
              </a:r>
            </a:p>
            <a:p>
              <a:pPr marL="800100" lvl="1" indent="-388938">
                <a:buClr>
                  <a:schemeClr val="bg1"/>
                </a:buClr>
                <a:buFont typeface="Wingdings" pitchFamily="2" charset="2"/>
                <a:buChar char="Ø"/>
              </a:pPr>
              <a:r>
                <a:rPr lang="en-US" sz="2800" dirty="0">
                  <a:solidFill>
                    <a:schemeClr val="bg1"/>
                  </a:solidFill>
                </a:rPr>
                <a:t>Doesn’t reduce host complexity</a:t>
              </a:r>
            </a:p>
            <a:p>
              <a:pPr marL="800100" lvl="1" indent="-388938">
                <a:buClr>
                  <a:schemeClr val="bg1"/>
                </a:buClr>
                <a:buFont typeface="Wingdings" pitchFamily="2" charset="2"/>
                <a:buChar char="Ø"/>
              </a:pPr>
              <a:r>
                <a:rPr lang="en-US" sz="2800" dirty="0">
                  <a:solidFill>
                    <a:schemeClr val="bg1"/>
                  </a:solidFill>
                </a:rPr>
                <a:t>Does increase network complexity</a:t>
              </a:r>
            </a:p>
            <a:p>
              <a:pPr marL="800100" lvl="1" indent="-388938">
                <a:buClr>
                  <a:schemeClr val="bg1"/>
                </a:buClr>
                <a:buFont typeface="Wingdings" pitchFamily="2" charset="2"/>
                <a:buChar char="Ø"/>
              </a:pPr>
              <a:r>
                <a:rPr lang="en-US" sz="2800" dirty="0">
                  <a:solidFill>
                    <a:schemeClr val="bg1"/>
                  </a:solidFill>
                </a:rPr>
                <a:t>Increased overhead for apps that don’t need functionality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But, in-network performance may be better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638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4" grpId="2" animBg="1"/>
      <p:bldP spid="49" grpId="0" animBg="1"/>
      <p:bldP spid="49" grpId="1" animBg="1"/>
      <p:bldP spid="50" grpId="0" animBg="1"/>
      <p:bldP spid="5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073388" y="2674951"/>
            <a:ext cx="0" cy="252484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072472" y="2674951"/>
            <a:ext cx="1924805" cy="263402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073389" y="2674927"/>
            <a:ext cx="3847777" cy="252487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073388" y="2674927"/>
            <a:ext cx="5840056" cy="263405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63517" y="2788755"/>
            <a:ext cx="0" cy="25202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3072472" y="2788755"/>
            <a:ext cx="1891047" cy="24110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975177" y="2788755"/>
            <a:ext cx="1945989" cy="24110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6921166" y="2788755"/>
            <a:ext cx="1" cy="24110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8935849" y="2788755"/>
            <a:ext cx="0" cy="25634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963518" y="2788755"/>
            <a:ext cx="3949927" cy="25202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073389" y="2788755"/>
            <a:ext cx="3847777" cy="24110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4997277" y="2788755"/>
            <a:ext cx="1923889" cy="25202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921167" y="2788755"/>
            <a:ext cx="1992277" cy="25202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3073389" y="2788755"/>
            <a:ext cx="5862461" cy="24110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6938481" y="2788755"/>
            <a:ext cx="1974963" cy="24110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4997277" y="2788755"/>
            <a:ext cx="3938573" cy="25202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Scenario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7" name="Picture 3" descr="C:\Users\t0ph3r\Documents\CS 4700\assets\Chr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956" y="2053433"/>
            <a:ext cx="1243037" cy="12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291" y="2075043"/>
            <a:ext cx="1199771" cy="119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t0ph3r\Documents\CS 4700\assets\utorrent-replacemen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624" y="2053387"/>
            <a:ext cx="1243082" cy="124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79738" y="1613378"/>
            <a:ext cx="785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Web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60637" y="1613378"/>
            <a:ext cx="829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Email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69385" y="1613378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Bittorrent</a:t>
            </a:r>
            <a:endParaRPr lang="en-US" dirty="0"/>
          </a:p>
        </p:txBody>
      </p:sp>
      <p:pic>
        <p:nvPicPr>
          <p:cNvPr id="1036" name="Picture 12" descr="C:\Users\t0ph3r\Documents\CS 4700\assets\Ethernet-Cable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618" y="4904169"/>
            <a:ext cx="1363709" cy="136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t0ph3r\Documents\CS 4700\assets\wifi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33" r="12076"/>
          <a:stretch/>
        </p:blipFill>
        <p:spPr bwMode="auto">
          <a:xfrm>
            <a:off x="4197935" y="4904169"/>
            <a:ext cx="1554480" cy="150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t0ph3r\Documents\CS 4700\assets\bluetooth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578" y="4904168"/>
            <a:ext cx="1355176" cy="135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487458" y="6229782"/>
            <a:ext cx="1171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Ethernet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24382" y="6229782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802.11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69385" y="6229782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Bluetooth</a:t>
            </a:r>
            <a:endParaRPr lang="en-US" dirty="0"/>
          </a:p>
        </p:txBody>
      </p:sp>
      <p:pic>
        <p:nvPicPr>
          <p:cNvPr id="1039" name="Picture 15" descr="C:\Users\t0ph3r\Documents\CS 4700\assets\skyp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661" y="2000739"/>
            <a:ext cx="1348376" cy="134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8549818" y="1613378"/>
            <a:ext cx="727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VoIP</a:t>
            </a:r>
            <a:endParaRPr lang="en-US" dirty="0"/>
          </a:p>
        </p:txBody>
      </p:sp>
      <p:pic>
        <p:nvPicPr>
          <p:cNvPr id="1040" name="Picture 16" descr="C:\Users\t0ph3r\Documents\CS 4700\assets\att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05" y="4974139"/>
            <a:ext cx="1631688" cy="122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8346623" y="6249744"/>
            <a:ext cx="1133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Cellular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1674129" y="3123663"/>
            <a:ext cx="8843749" cy="2056160"/>
            <a:chOff x="414979" y="3333624"/>
            <a:chExt cx="8263530" cy="1523216"/>
          </a:xfrm>
        </p:grpSpPr>
        <p:sp>
          <p:nvSpPr>
            <p:cNvPr id="80" name="Rectangle 79"/>
            <p:cNvSpPr/>
            <p:nvPr/>
          </p:nvSpPr>
          <p:spPr>
            <a:xfrm>
              <a:off x="414979" y="3333624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Content Placeholder 2"/>
            <p:cNvSpPr txBox="1">
              <a:spLocks/>
            </p:cNvSpPr>
            <p:nvPr/>
          </p:nvSpPr>
          <p:spPr>
            <a:xfrm>
              <a:off x="514376" y="3496212"/>
              <a:ext cx="8118848" cy="1208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2800" dirty="0">
                  <a:solidFill>
                    <a:schemeClr val="bg1"/>
                  </a:solidFill>
                </a:rPr>
                <a:t>This is a nightmare scenario</a:t>
              </a:r>
            </a:p>
            <a:p>
              <a:pPr>
                <a:buClr>
                  <a:schemeClr val="bg1"/>
                </a:buClr>
              </a:pPr>
              <a:r>
                <a:rPr lang="en-US" sz="2800" dirty="0">
                  <a:solidFill>
                    <a:schemeClr val="bg1"/>
                  </a:solidFill>
                </a:rPr>
                <a:t>Huge amounts of work to add new apps or media</a:t>
              </a:r>
            </a:p>
            <a:p>
              <a:pPr>
                <a:buClr>
                  <a:schemeClr val="bg1"/>
                </a:buClr>
              </a:pPr>
              <a:r>
                <a:rPr lang="en-US" sz="2800" dirty="0">
                  <a:solidFill>
                    <a:schemeClr val="bg1"/>
                  </a:solidFill>
                </a:rPr>
                <a:t>Limits growth and adoption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56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7" grpId="0"/>
      <p:bldP spid="21" grpId="0"/>
      <p:bldP spid="22" grpId="0"/>
      <p:bldP spid="23" grpId="0"/>
      <p:bldP spid="25" grpId="0"/>
      <p:bldP spid="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/>
              <a:t>End-to-End Argument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114550" y="1600200"/>
            <a:ext cx="7905750" cy="5105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“Don’t implement a function at the lower levels of the system unless it can be completely implemented at this level” (Peterson and Davie)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Basically, unless you can completely remove the burden from end hosts, don’t bother</a:t>
            </a:r>
          </a:p>
        </p:txBody>
      </p:sp>
    </p:spTree>
    <p:extLst>
      <p:ext uri="{BB962C8B-B14F-4D97-AF65-F5344CB8AC3E}">
        <p14:creationId xmlns:p14="http://schemas.microsoft.com/office/powerpoint/2010/main" val="91176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Radical Interpretation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Don’t implement anything in the network that can be implemented correctly by the hosts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Make network layer absolutely minimal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Ignore performance issues</a:t>
            </a:r>
          </a:p>
        </p:txBody>
      </p:sp>
    </p:spTree>
    <p:extLst>
      <p:ext uri="{BB962C8B-B14F-4D97-AF65-F5344CB8AC3E}">
        <p14:creationId xmlns:p14="http://schemas.microsoft.com/office/powerpoint/2010/main" val="326837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Moderate Interpretation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Think twice before implementing functionality in the network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hosts can implement functionality correctly, implement it a lower layer only as a performance enhancement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But do so only if it does not impose burden on applications that do not require that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1779179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 Check, Again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8839200" cy="704850"/>
          </a:xfrm>
        </p:spPr>
        <p:txBody>
          <a:bodyPr>
            <a:normAutofit/>
          </a:bodyPr>
          <a:lstStyle/>
          <a:p>
            <a:r>
              <a:rPr lang="en-US" dirty="0"/>
              <a:t>Layering and E2E principals regularly violated</a:t>
            </a:r>
          </a:p>
        </p:txBody>
      </p:sp>
      <p:pic>
        <p:nvPicPr>
          <p:cNvPr id="4098" name="Picture 2" descr="C:\Users\t0ph3r\Documents\CS 4700\assets\fire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625" y="2755763"/>
            <a:ext cx="2114550" cy="117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1524000" y="3933688"/>
            <a:ext cx="2961564" cy="520838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Firewalls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485564" y="3933688"/>
            <a:ext cx="3475630" cy="520838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Transparent Proxies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7569959" y="3933688"/>
            <a:ext cx="3098042" cy="520838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NATs</a:t>
            </a:r>
          </a:p>
        </p:txBody>
      </p:sp>
      <p:pic>
        <p:nvPicPr>
          <p:cNvPr id="4099" name="Picture 3" descr="C:\Users\t0ph3r\Documents\CS 4700\assets\2798539L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480" y="2409687"/>
            <a:ext cx="1905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t0ph3r\Desktop\Server_icons_lnx\Icons\128X128\proxy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779" y="275576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1676400" y="4733786"/>
            <a:ext cx="8839200" cy="18194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Conflicting interests</a:t>
            </a:r>
          </a:p>
          <a:p>
            <a:pPr lvl="1"/>
            <a:r>
              <a:rPr lang="en-US" dirty="0"/>
              <a:t>Architectural purity</a:t>
            </a:r>
          </a:p>
          <a:p>
            <a:pPr lvl="1"/>
            <a:r>
              <a:rPr lang="en-US" dirty="0"/>
              <a:t>Commercial necessity</a:t>
            </a:r>
          </a:p>
        </p:txBody>
      </p:sp>
    </p:spTree>
    <p:extLst>
      <p:ext uri="{BB962C8B-B14F-4D97-AF65-F5344CB8AC3E}">
        <p14:creationId xmlns:p14="http://schemas.microsoft.com/office/powerpoint/2010/main" val="3791445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3200" y="1598140"/>
            <a:ext cx="11657496" cy="5105400"/>
          </a:xfrm>
        </p:spPr>
        <p:txBody>
          <a:bodyPr/>
          <a:lstStyle/>
          <a:p>
            <a:r>
              <a:rPr lang="en-US" dirty="0"/>
              <a:t>Layering is a nice way to organize network functions</a:t>
            </a:r>
          </a:p>
          <a:p>
            <a:r>
              <a:rPr lang="en-US" dirty="0"/>
              <a:t>Unified Internet layer decouples apps, enables innovation</a:t>
            </a:r>
          </a:p>
          <a:p>
            <a:r>
              <a:rPr lang="en-US" dirty="0"/>
              <a:t>E2E argument (attempts) to keep IP layer simple</a:t>
            </a:r>
          </a:p>
          <a:p>
            <a:r>
              <a:rPr lang="en-US" dirty="0"/>
              <a:t>Think carefully when adding functionality into the network</a:t>
            </a:r>
          </a:p>
        </p:txBody>
      </p:sp>
    </p:spTree>
    <p:extLst>
      <p:ext uri="{BB962C8B-B14F-4D97-AF65-F5344CB8AC3E}">
        <p14:creationId xmlns:p14="http://schemas.microsoft.com/office/powerpoint/2010/main" val="339303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3072470" y="2889453"/>
            <a:ext cx="0" cy="244682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832390" y="2989072"/>
            <a:ext cx="0" cy="244682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072470" y="5336277"/>
            <a:ext cx="5759920" cy="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Problems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420690" y="1827902"/>
            <a:ext cx="1303562" cy="1683092"/>
            <a:chOff x="896690" y="1978030"/>
            <a:chExt cx="1303562" cy="1683092"/>
          </a:xfrm>
        </p:grpSpPr>
        <p:pic>
          <p:nvPicPr>
            <p:cNvPr id="5" name="Picture 11" descr="C:\Users\t0ph3r\Documents\CS 4700\assets\utorrent-replacement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929" y="2418040"/>
              <a:ext cx="1243082" cy="1243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896690" y="1978030"/>
              <a:ext cx="13035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/>
                <a:t>Bittorrent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90618" y="4754040"/>
            <a:ext cx="1363709" cy="1787278"/>
            <a:chOff x="866617" y="4904168"/>
            <a:chExt cx="1363709" cy="1787278"/>
          </a:xfrm>
        </p:grpSpPr>
        <p:pic>
          <p:nvPicPr>
            <p:cNvPr id="7" name="Picture 12" descr="C:\Users\t0ph3r\Documents\CS 4700\assets\Ethernet-Cable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617" y="4904168"/>
              <a:ext cx="1363709" cy="1363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963458" y="6229781"/>
              <a:ext cx="11718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Ethernet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073899" y="4658504"/>
            <a:ext cx="1554480" cy="1787278"/>
            <a:chOff x="6549899" y="4832994"/>
            <a:chExt cx="1554480" cy="1787278"/>
          </a:xfrm>
        </p:grpSpPr>
        <p:pic>
          <p:nvPicPr>
            <p:cNvPr id="8" name="Picture 13" descr="C:\Users\t0ph3r\Documents\CS 4700\assets\wifi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33" r="12076"/>
            <a:stretch/>
          </p:blipFill>
          <p:spPr bwMode="auto">
            <a:xfrm>
              <a:off x="6549899" y="4832994"/>
              <a:ext cx="1554480" cy="1506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776346" y="6158607"/>
              <a:ext cx="1101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802.11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199358" y="1827902"/>
            <a:ext cx="1303562" cy="1683092"/>
            <a:chOff x="6519660" y="2130430"/>
            <a:chExt cx="1303562" cy="1683092"/>
          </a:xfrm>
        </p:grpSpPr>
        <p:pic>
          <p:nvPicPr>
            <p:cNvPr id="11" name="Picture 11" descr="C:\Users\t0ph3r\Documents\CS 4700\assets\utorrent-replacement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9899" y="2570440"/>
              <a:ext cx="1243082" cy="1243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519660" y="2130430"/>
              <a:ext cx="13035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/>
                <a:t>Bittorrent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 flipH="1">
            <a:off x="4086225" y="3230786"/>
            <a:ext cx="3776608" cy="1384995"/>
            <a:chOff x="1219200" y="4876799"/>
            <a:chExt cx="5181605" cy="1396446"/>
          </a:xfrm>
        </p:grpSpPr>
        <p:sp>
          <p:nvSpPr>
            <p:cNvPr id="28" name="Rectangular Callout 27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3822"/>
                <a:gd name="adj2" fmla="val 92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19204" y="4876799"/>
              <a:ext cx="5181601" cy="1396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Application endpoints may not be on the same media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389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>
            <a:stCxn id="40" idx="2"/>
          </p:cNvCxnSpPr>
          <p:nvPr/>
        </p:nvCxnSpPr>
        <p:spPr>
          <a:xfrm>
            <a:off x="6109030" y="4544705"/>
            <a:ext cx="2741095" cy="85980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Use Indirection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5" name="Straight Connector 4"/>
          <p:cNvCxnSpPr>
            <a:endCxn id="40" idx="0"/>
          </p:cNvCxnSpPr>
          <p:nvPr/>
        </p:nvCxnSpPr>
        <p:spPr>
          <a:xfrm>
            <a:off x="2986747" y="2906973"/>
            <a:ext cx="3122283" cy="69603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40" idx="0"/>
          </p:cNvCxnSpPr>
          <p:nvPr/>
        </p:nvCxnSpPr>
        <p:spPr>
          <a:xfrm>
            <a:off x="4889451" y="2788755"/>
            <a:ext cx="1219579" cy="81425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0" idx="2"/>
          </p:cNvCxnSpPr>
          <p:nvPr/>
        </p:nvCxnSpPr>
        <p:spPr>
          <a:xfrm flipH="1">
            <a:off x="2987663" y="4544705"/>
            <a:ext cx="3121366" cy="76427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40" idx="0"/>
          </p:cNvCxnSpPr>
          <p:nvPr/>
        </p:nvCxnSpPr>
        <p:spPr>
          <a:xfrm flipH="1">
            <a:off x="6109029" y="2788755"/>
            <a:ext cx="726412" cy="81425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40" idx="0"/>
          </p:cNvCxnSpPr>
          <p:nvPr/>
        </p:nvCxnSpPr>
        <p:spPr>
          <a:xfrm flipH="1">
            <a:off x="6109029" y="2788755"/>
            <a:ext cx="2741096" cy="81425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0" idx="2"/>
          </p:cNvCxnSpPr>
          <p:nvPr/>
        </p:nvCxnSpPr>
        <p:spPr>
          <a:xfrm flipH="1">
            <a:off x="4889451" y="4544705"/>
            <a:ext cx="1219578" cy="85980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0" idx="2"/>
          </p:cNvCxnSpPr>
          <p:nvPr/>
        </p:nvCxnSpPr>
        <p:spPr>
          <a:xfrm>
            <a:off x="6109029" y="4544705"/>
            <a:ext cx="726412" cy="76427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3" descr="C:\Users\t0ph3r\Documents\CS 4700\assets\Chr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956" y="2018646"/>
            <a:ext cx="1243037" cy="12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291" y="2040256"/>
            <a:ext cx="1199771" cy="119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1" descr="C:\Users\t0ph3r\Documents\CS 4700\assets\utorrent-replacemen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624" y="2018600"/>
            <a:ext cx="1243082" cy="124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679738" y="1545138"/>
            <a:ext cx="785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Web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60637" y="1545138"/>
            <a:ext cx="829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Email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69385" y="1545138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Bittorrent</a:t>
            </a:r>
            <a:endParaRPr lang="en-US" dirty="0"/>
          </a:p>
        </p:txBody>
      </p:sp>
      <p:pic>
        <p:nvPicPr>
          <p:cNvPr id="27" name="Picture 12" descr="C:\Users\t0ph3r\Documents\CS 4700\assets\Ethernet-Cable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618" y="4958761"/>
            <a:ext cx="1363709" cy="136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3" descr="C:\Users\t0ph3r\Documents\CS 4700\assets\wifi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33" r="12076"/>
          <a:stretch/>
        </p:blipFill>
        <p:spPr bwMode="auto">
          <a:xfrm>
            <a:off x="4197935" y="4958761"/>
            <a:ext cx="1554480" cy="150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4" descr="C:\Users\t0ph3r\Documents\CS 4700\assets\bluetooth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578" y="4958760"/>
            <a:ext cx="1355176" cy="135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487458" y="6284374"/>
            <a:ext cx="1171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Ethernet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24382" y="6284374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802.11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69385" y="6284374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Bluetooth</a:t>
            </a:r>
            <a:endParaRPr lang="en-US" dirty="0"/>
          </a:p>
        </p:txBody>
      </p:sp>
      <p:pic>
        <p:nvPicPr>
          <p:cNvPr id="33" name="Picture 15" descr="C:\Users\t0ph3r\Documents\CS 4700\assets\skyp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661" y="1932499"/>
            <a:ext cx="1348376" cy="134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8549818" y="1545138"/>
            <a:ext cx="727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VoIP</a:t>
            </a:r>
            <a:endParaRPr lang="en-US" dirty="0"/>
          </a:p>
        </p:txBody>
      </p:sp>
      <p:pic>
        <p:nvPicPr>
          <p:cNvPr id="35" name="Picture 16" descr="C:\Users\t0ph3r\Documents\CS 4700\assets\att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05" y="5028731"/>
            <a:ext cx="1631688" cy="122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8346623" y="6304336"/>
            <a:ext cx="1133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Cellular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2823516" y="3603010"/>
            <a:ext cx="6571026" cy="941695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Magical Network Abstraction Layer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2516775" y="3366478"/>
            <a:ext cx="7453606" cy="1578530"/>
            <a:chOff x="414979" y="3333624"/>
            <a:chExt cx="8263530" cy="1523216"/>
          </a:xfrm>
        </p:grpSpPr>
        <p:sp>
          <p:nvSpPr>
            <p:cNvPr id="77" name="Rectangle 76"/>
            <p:cNvSpPr/>
            <p:nvPr/>
          </p:nvSpPr>
          <p:spPr>
            <a:xfrm>
              <a:off x="414979" y="3333624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Content Placeholder 2"/>
            <p:cNvSpPr txBox="1">
              <a:spLocks/>
            </p:cNvSpPr>
            <p:nvPr/>
          </p:nvSpPr>
          <p:spPr>
            <a:xfrm>
              <a:off x="514376" y="3496212"/>
              <a:ext cx="8118848" cy="1360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O(1) work to add new apps, media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Few limits on new technology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 flipH="1">
            <a:off x="5214341" y="2542516"/>
            <a:ext cx="1018985" cy="686819"/>
            <a:chOff x="1219200" y="4876799"/>
            <a:chExt cx="5181605" cy="1384995"/>
          </a:xfrm>
        </p:grpSpPr>
        <p:sp>
          <p:nvSpPr>
            <p:cNvPr id="80" name="Rectangular Callout 79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3822"/>
                <a:gd name="adj2" fmla="val 92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219205" y="5041929"/>
              <a:ext cx="5181600" cy="1055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API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 flipH="1">
            <a:off x="2599939" y="4073856"/>
            <a:ext cx="1018985" cy="686819"/>
            <a:chOff x="1219200" y="4876799"/>
            <a:chExt cx="5181605" cy="1384995"/>
          </a:xfrm>
        </p:grpSpPr>
        <p:sp>
          <p:nvSpPr>
            <p:cNvPr id="83" name="Rectangular Callout 82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32483"/>
                <a:gd name="adj2" fmla="val 9643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219205" y="5041929"/>
              <a:ext cx="5181600" cy="1055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API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 flipH="1">
            <a:off x="4370727" y="4073944"/>
            <a:ext cx="1018985" cy="686819"/>
            <a:chOff x="1219200" y="4876799"/>
            <a:chExt cx="5181605" cy="1384995"/>
          </a:xfrm>
        </p:grpSpPr>
        <p:sp>
          <p:nvSpPr>
            <p:cNvPr id="86" name="Rectangular Callout 85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32483"/>
                <a:gd name="adj2" fmla="val 9643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219205" y="5041929"/>
              <a:ext cx="5181600" cy="1055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API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 flipH="1">
            <a:off x="6072119" y="4074032"/>
            <a:ext cx="1018985" cy="686819"/>
            <a:chOff x="1219200" y="4876799"/>
            <a:chExt cx="5181605" cy="1384995"/>
          </a:xfrm>
        </p:grpSpPr>
        <p:sp>
          <p:nvSpPr>
            <p:cNvPr id="89" name="Rectangular Callout 88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32483"/>
                <a:gd name="adj2" fmla="val 9643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219205" y="5041929"/>
              <a:ext cx="5181600" cy="1055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API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021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Network Stack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11673" y="1600200"/>
            <a:ext cx="6540581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Modularity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Does not specify an implementation</a:t>
            </a:r>
          </a:p>
          <a:p>
            <a:pPr lvl="1"/>
            <a:r>
              <a:rPr lang="en-US" dirty="0"/>
              <a:t>Instead, tells us how to organize functionality</a:t>
            </a:r>
          </a:p>
          <a:p>
            <a:r>
              <a:rPr lang="en-US" dirty="0"/>
              <a:t>Encapsulation</a:t>
            </a:r>
          </a:p>
          <a:p>
            <a:pPr lvl="1"/>
            <a:r>
              <a:rPr lang="en-US" dirty="0"/>
              <a:t>Interfaces define cross-layer interaction</a:t>
            </a:r>
          </a:p>
          <a:p>
            <a:pPr lvl="1"/>
            <a:r>
              <a:rPr lang="en-US" dirty="0"/>
              <a:t>Layers only rely on those below them</a:t>
            </a:r>
          </a:p>
          <a:p>
            <a:r>
              <a:rPr lang="en-US" dirty="0"/>
              <a:t>Flexibility</a:t>
            </a:r>
          </a:p>
          <a:p>
            <a:pPr lvl="1"/>
            <a:r>
              <a:rPr lang="en-US" dirty="0"/>
              <a:t>Reuse of code across the network</a:t>
            </a:r>
          </a:p>
          <a:p>
            <a:pPr lvl="1"/>
            <a:r>
              <a:rPr lang="en-US" dirty="0"/>
              <a:t>Module implementations may change</a:t>
            </a:r>
          </a:p>
          <a:p>
            <a:r>
              <a:rPr lang="en-US" dirty="0"/>
              <a:t>Unfortunately, there are tradeoffs</a:t>
            </a:r>
          </a:p>
          <a:p>
            <a:pPr lvl="1"/>
            <a:r>
              <a:rPr lang="en-US" dirty="0"/>
              <a:t>Interfaces hide information</a:t>
            </a:r>
          </a:p>
          <a:p>
            <a:pPr lvl="1"/>
            <a:r>
              <a:rPr lang="en-US" dirty="0"/>
              <a:t>As we will see, may hurt performance…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94456" y="1633212"/>
            <a:ext cx="2286142" cy="727851"/>
            <a:chOff x="314656" y="3333624"/>
            <a:chExt cx="8363853" cy="1523216"/>
          </a:xfrm>
        </p:grpSpPr>
        <p:sp>
          <p:nvSpPr>
            <p:cNvPr id="6" name="Rectangle 5"/>
            <p:cNvSpPr/>
            <p:nvPr/>
          </p:nvSpPr>
          <p:spPr>
            <a:xfrm>
              <a:off x="414979" y="3333624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314656" y="3496212"/>
              <a:ext cx="8164128" cy="1360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925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Applications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08167" y="5704772"/>
            <a:ext cx="2258720" cy="1039504"/>
            <a:chOff x="414979" y="3333624"/>
            <a:chExt cx="8263530" cy="1523216"/>
          </a:xfrm>
        </p:grpSpPr>
        <p:sp>
          <p:nvSpPr>
            <p:cNvPr id="9" name="Rectangle 8"/>
            <p:cNvSpPr/>
            <p:nvPr/>
          </p:nvSpPr>
          <p:spPr>
            <a:xfrm>
              <a:off x="414979" y="3333624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514380" y="3496213"/>
              <a:ext cx="7465329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92500" lnSpcReduction="2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Physical</a:t>
              </a:r>
            </a:p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Media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694456" y="2593105"/>
            <a:ext cx="2286142" cy="573177"/>
            <a:chOff x="314656" y="3333624"/>
            <a:chExt cx="8363853" cy="1523216"/>
          </a:xfrm>
          <a:solidFill>
            <a:schemeClr val="accent3"/>
          </a:solidFill>
        </p:grpSpPr>
        <p:sp>
          <p:nvSpPr>
            <p:cNvPr id="15" name="Rectangle 14"/>
            <p:cNvSpPr/>
            <p:nvPr/>
          </p:nvSpPr>
          <p:spPr>
            <a:xfrm>
              <a:off x="414979" y="3333624"/>
              <a:ext cx="8263530" cy="1523216"/>
            </a:xfrm>
            <a:prstGeom prst="rect">
              <a:avLst/>
            </a:prstGeom>
            <a:grp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314656" y="3333624"/>
              <a:ext cx="8164128" cy="15232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lnSpcReduction="1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Layer 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94456" y="4915507"/>
            <a:ext cx="2286142" cy="573177"/>
            <a:chOff x="314656" y="3333624"/>
            <a:chExt cx="8363853" cy="1523216"/>
          </a:xfrm>
          <a:solidFill>
            <a:schemeClr val="accent3"/>
          </a:solidFill>
        </p:grpSpPr>
        <p:sp>
          <p:nvSpPr>
            <p:cNvPr id="18" name="Rectangle 17"/>
            <p:cNvSpPr/>
            <p:nvPr/>
          </p:nvSpPr>
          <p:spPr>
            <a:xfrm>
              <a:off x="414979" y="3333624"/>
              <a:ext cx="8263530" cy="1523216"/>
            </a:xfrm>
            <a:prstGeom prst="rect">
              <a:avLst/>
            </a:prstGeom>
            <a:grp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314656" y="3333624"/>
              <a:ext cx="8164128" cy="15232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lnSpcReduction="1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Layer 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694456" y="4110288"/>
            <a:ext cx="2286142" cy="573177"/>
            <a:chOff x="314656" y="3333624"/>
            <a:chExt cx="8363853" cy="1523216"/>
          </a:xfrm>
          <a:solidFill>
            <a:schemeClr val="accent3"/>
          </a:solidFill>
        </p:grpSpPr>
        <p:sp>
          <p:nvSpPr>
            <p:cNvPr id="21" name="Rectangle 20"/>
            <p:cNvSpPr/>
            <p:nvPr/>
          </p:nvSpPr>
          <p:spPr>
            <a:xfrm>
              <a:off x="414979" y="3333624"/>
              <a:ext cx="8263530" cy="1523216"/>
            </a:xfrm>
            <a:prstGeom prst="rect">
              <a:avLst/>
            </a:prstGeom>
            <a:grp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314656" y="3333624"/>
              <a:ext cx="8164128" cy="15232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lnSpcReduction="1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Layer 2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 rot="16200000">
            <a:off x="2405178" y="331382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…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718412" y="5600142"/>
            <a:ext cx="2289482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 flipV="1">
            <a:off x="4021545" y="3313828"/>
            <a:ext cx="1662878" cy="203991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 flipH="1">
            <a:off x="4042015" y="3517819"/>
            <a:ext cx="1642408" cy="46814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35337" y="4804012"/>
            <a:ext cx="2289482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735337" y="2472519"/>
            <a:ext cx="2289482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709275" y="3978357"/>
            <a:ext cx="2289482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721878" y="3313828"/>
            <a:ext cx="2289482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B67794-00D6-4821-8E6A-FD2BCF76104D}"/>
              </a:ext>
            </a:extLst>
          </p:cNvPr>
          <p:cNvCxnSpPr/>
          <p:nvPr/>
        </p:nvCxnSpPr>
        <p:spPr>
          <a:xfrm flipV="1">
            <a:off x="1490996" y="4397274"/>
            <a:ext cx="0" cy="792092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F91F6F-6106-46C1-87FF-92EDBBF8FD41}"/>
              </a:ext>
            </a:extLst>
          </p:cNvPr>
          <p:cNvCxnSpPr>
            <a:cxnSpLocks/>
          </p:cNvCxnSpPr>
          <p:nvPr/>
        </p:nvCxnSpPr>
        <p:spPr>
          <a:xfrm flipV="1">
            <a:off x="1490996" y="3092652"/>
            <a:ext cx="0" cy="1217259"/>
          </a:xfrm>
          <a:prstGeom prst="straightConnector1">
            <a:avLst/>
          </a:prstGeom>
          <a:ln w="5715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AA1675E-FDDF-4975-8D55-D2BDB56DEA46}"/>
              </a:ext>
            </a:extLst>
          </p:cNvPr>
          <p:cNvGrpSpPr/>
          <p:nvPr/>
        </p:nvGrpSpPr>
        <p:grpSpPr>
          <a:xfrm>
            <a:off x="1694456" y="4922364"/>
            <a:ext cx="2286142" cy="573177"/>
            <a:chOff x="314656" y="3333624"/>
            <a:chExt cx="8363853" cy="1523216"/>
          </a:xfrm>
          <a:solidFill>
            <a:schemeClr val="accent3"/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F3A266D-7C70-411D-B4D4-3B95A67FCA06}"/>
                </a:ext>
              </a:extLst>
            </p:cNvPr>
            <p:cNvSpPr/>
            <p:nvPr/>
          </p:nvSpPr>
          <p:spPr>
            <a:xfrm>
              <a:off x="414979" y="3333624"/>
              <a:ext cx="8263530" cy="1523216"/>
            </a:xfrm>
            <a:prstGeom prst="rect">
              <a:avLst/>
            </a:prstGeom>
            <a:grp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5A90D155-DCCA-4FB8-9320-E6E53EE5E9DB}"/>
                </a:ext>
              </a:extLst>
            </p:cNvPr>
            <p:cNvSpPr txBox="1">
              <a:spLocks/>
            </p:cNvSpPr>
            <p:nvPr/>
          </p:nvSpPr>
          <p:spPr>
            <a:xfrm>
              <a:off x="314656" y="3333624"/>
              <a:ext cx="8164128" cy="15232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lnSpcReduction="1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Layer 1.1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099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411105" y="6083257"/>
            <a:ext cx="72997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do we divide functionality into layers?</a:t>
            </a:r>
          </a:p>
          <a:p>
            <a:pPr lvl="1"/>
            <a:r>
              <a:rPr lang="en-US" dirty="0"/>
              <a:t>Routing</a:t>
            </a:r>
          </a:p>
          <a:p>
            <a:pPr lvl="1"/>
            <a:r>
              <a:rPr lang="en-US" dirty="0"/>
              <a:t>Congestion control</a:t>
            </a:r>
          </a:p>
          <a:p>
            <a:pPr lvl="1"/>
            <a:r>
              <a:rPr lang="en-US" dirty="0"/>
              <a:t>Error checking</a:t>
            </a:r>
          </a:p>
          <a:p>
            <a:r>
              <a:rPr lang="en-US" dirty="0"/>
              <a:t>How do we distribute functionality across devices?</a:t>
            </a:r>
          </a:p>
          <a:p>
            <a:pPr lvl="1"/>
            <a:r>
              <a:rPr lang="en-US" dirty="0"/>
              <a:t>Example: who is responsible for security?</a:t>
            </a:r>
          </a:p>
        </p:txBody>
      </p:sp>
      <p:pic>
        <p:nvPicPr>
          <p:cNvPr id="2050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739" y="5759815"/>
            <a:ext cx="1212210" cy="51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546" y="5525204"/>
            <a:ext cx="1661354" cy="97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497" y="5759815"/>
            <a:ext cx="1212210" cy="51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942" y="540541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303" y="540541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472035" y="6193781"/>
            <a:ext cx="960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Switch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68767" y="6193781"/>
            <a:ext cx="960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Switch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40057" y="6410965"/>
            <a:ext cx="957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Router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5080638" y="2128373"/>
            <a:ext cx="3748586" cy="195231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Fairness</a:t>
            </a:r>
          </a:p>
          <a:p>
            <a:pPr lvl="1"/>
            <a:r>
              <a:rPr lang="en-US" dirty="0"/>
              <a:t>And many more…</a:t>
            </a:r>
          </a:p>
        </p:txBody>
      </p:sp>
      <p:sp>
        <p:nvSpPr>
          <p:cNvPr id="16" name="Up Arrow 15"/>
          <p:cNvSpPr/>
          <p:nvPr/>
        </p:nvSpPr>
        <p:spPr>
          <a:xfrm rot="10800000">
            <a:off x="2007867" y="4602353"/>
            <a:ext cx="599293" cy="69388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 rot="10800000">
            <a:off x="9411257" y="4602353"/>
            <a:ext cx="599293" cy="69388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 rot="10800000">
            <a:off x="3778678" y="4949294"/>
            <a:ext cx="599293" cy="69388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 rot="10800000">
            <a:off x="5711577" y="4711537"/>
            <a:ext cx="599293" cy="69388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 rot="10800000">
            <a:off x="7671956" y="4949293"/>
            <a:ext cx="599293" cy="69388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9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974377" y="2388360"/>
            <a:ext cx="8030689" cy="1673225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800" dirty="0"/>
              <a:t>Layering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600" dirty="0"/>
              <a:t>The OSI Model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800" dirty="0"/>
              <a:t>Distribution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600" dirty="0"/>
              <a:t>The End-to-End Argument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28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/>
          <p:cNvCxnSpPr/>
          <p:nvPr/>
        </p:nvCxnSpPr>
        <p:spPr>
          <a:xfrm>
            <a:off x="4117073" y="4562227"/>
            <a:ext cx="394420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117073" y="3952619"/>
            <a:ext cx="3944206" cy="7494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4117073" y="3386936"/>
            <a:ext cx="3944206" cy="2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ISO OSI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694456" y="1531959"/>
            <a:ext cx="8839200" cy="54250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OSI: Open Systems Interconnect Model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62822" y="2524862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35400" y="2524862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51582" y="3100350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724024" y="3100350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1713" y="3673527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724155" y="3673527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51713" y="4246704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724155" y="424670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751713" y="4819881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724155" y="481988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751713" y="5397615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724155" y="539761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751844" y="5970792"/>
            <a:ext cx="2269960" cy="573177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724286" y="5970792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61207" y="4824438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4933649" y="482443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961207" y="5402172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4933649" y="5402172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961339" y="5975349"/>
            <a:ext cx="1134849" cy="573177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168303" y="2524861"/>
            <a:ext cx="226996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8168566" y="2524861"/>
            <a:ext cx="2215105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168303" y="3100349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8140745" y="310034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168434" y="3673526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8140876" y="367352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168434" y="4246703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8140876" y="424670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168434" y="4819880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8140876" y="4819880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168434" y="5397614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8140876" y="539761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168565" y="5970791"/>
            <a:ext cx="2269960" cy="573177"/>
          </a:xfrm>
          <a:prstGeom prst="rect">
            <a:avLst/>
          </a:prstGeom>
          <a:pattFill prst="ltHorz">
            <a:fgClr>
              <a:schemeClr val="tx1"/>
            </a:fgClr>
            <a:bgClr>
              <a:srgbClr val="FF0000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8141007" y="597079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52" name="Content Placeholder 5"/>
          <p:cNvSpPr txBox="1">
            <a:spLocks/>
          </p:cNvSpPr>
          <p:nvPr/>
        </p:nvSpPr>
        <p:spPr>
          <a:xfrm>
            <a:off x="2131118" y="1982359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Host 1</a:t>
            </a:r>
          </a:p>
        </p:txBody>
      </p:sp>
      <p:sp>
        <p:nvSpPr>
          <p:cNvPr id="53" name="Content Placeholder 5"/>
          <p:cNvSpPr txBox="1">
            <a:spLocks/>
          </p:cNvSpPr>
          <p:nvPr/>
        </p:nvSpPr>
        <p:spPr>
          <a:xfrm>
            <a:off x="5381954" y="2011906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Router</a:t>
            </a:r>
          </a:p>
        </p:txBody>
      </p:sp>
      <p:sp>
        <p:nvSpPr>
          <p:cNvPr id="54" name="Content Placeholder 5"/>
          <p:cNvSpPr txBox="1">
            <a:spLocks/>
          </p:cNvSpPr>
          <p:nvPr/>
        </p:nvSpPr>
        <p:spPr>
          <a:xfrm>
            <a:off x="8594670" y="1982359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Host 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093058" y="5975349"/>
            <a:ext cx="1134849" cy="573177"/>
          </a:xfrm>
          <a:prstGeom prst="rect">
            <a:avLst/>
          </a:prstGeom>
          <a:pattFill prst="ltHorz">
            <a:fgClr>
              <a:schemeClr val="tx1"/>
            </a:fgClr>
            <a:bgClr>
              <a:srgbClr val="FF0000"/>
            </a:bgClr>
          </a:pattFill>
          <a:ln w="571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961207" y="5966234"/>
            <a:ext cx="2269961" cy="57317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4974859" y="596623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103425" y="5688759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103425" y="623909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7299273" y="5688759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7299273" y="623909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103425" y="511102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7299273" y="511102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130721" y="2808495"/>
            <a:ext cx="3946478" cy="2954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1614840" y="4640239"/>
            <a:ext cx="8957626" cy="2074459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 flipH="1">
            <a:off x="4252698" y="3182041"/>
            <a:ext cx="3637131" cy="954107"/>
            <a:chOff x="1219200" y="4876799"/>
            <a:chExt cx="5181606" cy="1384995"/>
          </a:xfrm>
        </p:grpSpPr>
        <p:sp>
          <p:nvSpPr>
            <p:cNvPr id="77" name="Rectangular Callout 76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42277"/>
                <a:gd name="adj2" fmla="val 92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19205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All devices implement the first three layers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 flipH="1">
            <a:off x="4180762" y="3292597"/>
            <a:ext cx="3591637" cy="954107"/>
            <a:chOff x="1219200" y="4876799"/>
            <a:chExt cx="5181606" cy="1384995"/>
          </a:xfrm>
        </p:grpSpPr>
        <p:sp>
          <p:nvSpPr>
            <p:cNvPr id="80" name="Rectangular Callout 79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42675"/>
                <a:gd name="adj2" fmla="val 23835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219205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Layers communicate peer-to-peer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 flipH="1">
            <a:off x="4180759" y="3006008"/>
            <a:ext cx="3591641" cy="954107"/>
            <a:chOff x="1219200" y="4876799"/>
            <a:chExt cx="5181606" cy="1384995"/>
          </a:xfrm>
        </p:grpSpPr>
        <p:sp>
          <p:nvSpPr>
            <p:cNvPr id="83" name="Rectangular Callout 82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33012"/>
                <a:gd name="adj2" fmla="val 10389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219205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Layers communicate peer-to-peer</a:t>
              </a:r>
            </a:p>
          </p:txBody>
        </p:sp>
      </p:grpSp>
      <p:sp>
        <p:nvSpPr>
          <p:cNvPr id="94" name="Freeform 93"/>
          <p:cNvSpPr/>
          <p:nvPr/>
        </p:nvSpPr>
        <p:spPr>
          <a:xfrm>
            <a:off x="2861240" y="2661314"/>
            <a:ext cx="6510224" cy="3620814"/>
          </a:xfrm>
          <a:custGeom>
            <a:avLst/>
            <a:gdLst>
              <a:gd name="connsiteX0" fmla="*/ 196415 w 7225012"/>
              <a:gd name="connsiteY0" fmla="*/ 208102 h 4187963"/>
              <a:gd name="connsiteX1" fmla="*/ 251006 w 7225012"/>
              <a:gd name="connsiteY1" fmla="*/ 3824759 h 4187963"/>
              <a:gd name="connsiteX2" fmla="*/ 2666659 w 7225012"/>
              <a:gd name="connsiteY2" fmla="*/ 3852055 h 4187963"/>
              <a:gd name="connsiteX3" fmla="*/ 2734898 w 7225012"/>
              <a:gd name="connsiteY3" fmla="*/ 2664699 h 4187963"/>
              <a:gd name="connsiteX4" fmla="*/ 4236152 w 7225012"/>
              <a:gd name="connsiteY4" fmla="*/ 2596461 h 4187963"/>
              <a:gd name="connsiteX5" fmla="*/ 4290743 w 7225012"/>
              <a:gd name="connsiteY5" fmla="*/ 3920293 h 4187963"/>
              <a:gd name="connsiteX6" fmla="*/ 6747340 w 7225012"/>
              <a:gd name="connsiteY6" fmla="*/ 3838407 h 4187963"/>
              <a:gd name="connsiteX7" fmla="*/ 6760988 w 7225012"/>
              <a:gd name="connsiteY7" fmla="*/ 317285 h 4187963"/>
              <a:gd name="connsiteX8" fmla="*/ 7225012 w 7225012"/>
              <a:gd name="connsiteY8" fmla="*/ 385523 h 4187963"/>
              <a:gd name="connsiteX0" fmla="*/ 196415 w 6916918"/>
              <a:gd name="connsiteY0" fmla="*/ 0 h 3979861"/>
              <a:gd name="connsiteX1" fmla="*/ 251006 w 6916918"/>
              <a:gd name="connsiteY1" fmla="*/ 3616657 h 3979861"/>
              <a:gd name="connsiteX2" fmla="*/ 2666659 w 6916918"/>
              <a:gd name="connsiteY2" fmla="*/ 3643953 h 3979861"/>
              <a:gd name="connsiteX3" fmla="*/ 2734898 w 6916918"/>
              <a:gd name="connsiteY3" fmla="*/ 2456597 h 3979861"/>
              <a:gd name="connsiteX4" fmla="*/ 4236152 w 6916918"/>
              <a:gd name="connsiteY4" fmla="*/ 2388359 h 3979861"/>
              <a:gd name="connsiteX5" fmla="*/ 4290743 w 6916918"/>
              <a:gd name="connsiteY5" fmla="*/ 3712191 h 3979861"/>
              <a:gd name="connsiteX6" fmla="*/ 6747340 w 6916918"/>
              <a:gd name="connsiteY6" fmla="*/ 3630305 h 3979861"/>
              <a:gd name="connsiteX7" fmla="*/ 6760988 w 6916918"/>
              <a:gd name="connsiteY7" fmla="*/ 109183 h 3979861"/>
              <a:gd name="connsiteX0" fmla="*/ 196415 w 6760988"/>
              <a:gd name="connsiteY0" fmla="*/ 0 h 3944319"/>
              <a:gd name="connsiteX1" fmla="*/ 251006 w 6760988"/>
              <a:gd name="connsiteY1" fmla="*/ 3616657 h 3944319"/>
              <a:gd name="connsiteX2" fmla="*/ 2666659 w 6760988"/>
              <a:gd name="connsiteY2" fmla="*/ 3643953 h 3944319"/>
              <a:gd name="connsiteX3" fmla="*/ 2734898 w 6760988"/>
              <a:gd name="connsiteY3" fmla="*/ 2456597 h 3944319"/>
              <a:gd name="connsiteX4" fmla="*/ 4236152 w 6760988"/>
              <a:gd name="connsiteY4" fmla="*/ 2388359 h 3944319"/>
              <a:gd name="connsiteX5" fmla="*/ 4290743 w 6760988"/>
              <a:gd name="connsiteY5" fmla="*/ 3712191 h 3944319"/>
              <a:gd name="connsiteX6" fmla="*/ 6747340 w 6760988"/>
              <a:gd name="connsiteY6" fmla="*/ 3630305 h 3944319"/>
              <a:gd name="connsiteX7" fmla="*/ 6760988 w 6760988"/>
              <a:gd name="connsiteY7" fmla="*/ 109183 h 3944319"/>
              <a:gd name="connsiteX0" fmla="*/ 196415 w 6760988"/>
              <a:gd name="connsiteY0" fmla="*/ 0 h 3944319"/>
              <a:gd name="connsiteX1" fmla="*/ 251006 w 6760988"/>
              <a:gd name="connsiteY1" fmla="*/ 3616657 h 3944319"/>
              <a:gd name="connsiteX2" fmla="*/ 2666659 w 6760988"/>
              <a:gd name="connsiteY2" fmla="*/ 3643953 h 3944319"/>
              <a:gd name="connsiteX3" fmla="*/ 2734898 w 6760988"/>
              <a:gd name="connsiteY3" fmla="*/ 2456597 h 3944319"/>
              <a:gd name="connsiteX4" fmla="*/ 4236152 w 6760988"/>
              <a:gd name="connsiteY4" fmla="*/ 2388359 h 3944319"/>
              <a:gd name="connsiteX5" fmla="*/ 4290743 w 6760988"/>
              <a:gd name="connsiteY5" fmla="*/ 3712191 h 3944319"/>
              <a:gd name="connsiteX6" fmla="*/ 6747340 w 6760988"/>
              <a:gd name="connsiteY6" fmla="*/ 3630305 h 3944319"/>
              <a:gd name="connsiteX7" fmla="*/ 6760988 w 6760988"/>
              <a:gd name="connsiteY7" fmla="*/ 109183 h 3944319"/>
              <a:gd name="connsiteX0" fmla="*/ 196415 w 6760988"/>
              <a:gd name="connsiteY0" fmla="*/ 0 h 3944319"/>
              <a:gd name="connsiteX1" fmla="*/ 251006 w 6760988"/>
              <a:gd name="connsiteY1" fmla="*/ 3616657 h 3944319"/>
              <a:gd name="connsiteX2" fmla="*/ 2666659 w 6760988"/>
              <a:gd name="connsiteY2" fmla="*/ 3643953 h 3944319"/>
              <a:gd name="connsiteX3" fmla="*/ 2734898 w 6760988"/>
              <a:gd name="connsiteY3" fmla="*/ 2456597 h 3944319"/>
              <a:gd name="connsiteX4" fmla="*/ 4236152 w 6760988"/>
              <a:gd name="connsiteY4" fmla="*/ 2388359 h 3944319"/>
              <a:gd name="connsiteX5" fmla="*/ 4290743 w 6760988"/>
              <a:gd name="connsiteY5" fmla="*/ 3712191 h 3944319"/>
              <a:gd name="connsiteX6" fmla="*/ 6747340 w 6760988"/>
              <a:gd name="connsiteY6" fmla="*/ 3630305 h 3944319"/>
              <a:gd name="connsiteX7" fmla="*/ 6760988 w 6760988"/>
              <a:gd name="connsiteY7" fmla="*/ 109183 h 3944319"/>
              <a:gd name="connsiteX0" fmla="*/ 196415 w 6760988"/>
              <a:gd name="connsiteY0" fmla="*/ 0 h 3944319"/>
              <a:gd name="connsiteX1" fmla="*/ 251006 w 6760988"/>
              <a:gd name="connsiteY1" fmla="*/ 3616657 h 3944319"/>
              <a:gd name="connsiteX2" fmla="*/ 2666659 w 6760988"/>
              <a:gd name="connsiteY2" fmla="*/ 3643953 h 3944319"/>
              <a:gd name="connsiteX3" fmla="*/ 2734898 w 6760988"/>
              <a:gd name="connsiteY3" fmla="*/ 2456597 h 3944319"/>
              <a:gd name="connsiteX4" fmla="*/ 4236152 w 6760988"/>
              <a:gd name="connsiteY4" fmla="*/ 2388359 h 3944319"/>
              <a:gd name="connsiteX5" fmla="*/ 4290743 w 6760988"/>
              <a:gd name="connsiteY5" fmla="*/ 3712191 h 3944319"/>
              <a:gd name="connsiteX6" fmla="*/ 6747340 w 6760988"/>
              <a:gd name="connsiteY6" fmla="*/ 3630305 h 3944319"/>
              <a:gd name="connsiteX7" fmla="*/ 6760988 w 6760988"/>
              <a:gd name="connsiteY7" fmla="*/ 109183 h 3944319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40553 w 6705126"/>
              <a:gd name="connsiteY0" fmla="*/ 0 h 3897581"/>
              <a:gd name="connsiteX1" fmla="*/ 195144 w 6705126"/>
              <a:gd name="connsiteY1" fmla="*/ 3616657 h 3897581"/>
              <a:gd name="connsiteX2" fmla="*/ 2610797 w 6705126"/>
              <a:gd name="connsiteY2" fmla="*/ 3643953 h 3897581"/>
              <a:gd name="connsiteX3" fmla="*/ 2679036 w 6705126"/>
              <a:gd name="connsiteY3" fmla="*/ 2456597 h 3897581"/>
              <a:gd name="connsiteX4" fmla="*/ 4180290 w 6705126"/>
              <a:gd name="connsiteY4" fmla="*/ 2388359 h 3897581"/>
              <a:gd name="connsiteX5" fmla="*/ 4234881 w 6705126"/>
              <a:gd name="connsiteY5" fmla="*/ 3712191 h 3897581"/>
              <a:gd name="connsiteX6" fmla="*/ 6691478 w 6705126"/>
              <a:gd name="connsiteY6" fmla="*/ 3630305 h 3897581"/>
              <a:gd name="connsiteX7" fmla="*/ 6705126 w 6705126"/>
              <a:gd name="connsiteY7" fmla="*/ 109183 h 3897581"/>
              <a:gd name="connsiteX0" fmla="*/ 140553 w 6705126"/>
              <a:gd name="connsiteY0" fmla="*/ 0 h 3897581"/>
              <a:gd name="connsiteX1" fmla="*/ 195144 w 6705126"/>
              <a:gd name="connsiteY1" fmla="*/ 3616657 h 3897581"/>
              <a:gd name="connsiteX2" fmla="*/ 2610797 w 6705126"/>
              <a:gd name="connsiteY2" fmla="*/ 3643953 h 3897581"/>
              <a:gd name="connsiteX3" fmla="*/ 2679036 w 6705126"/>
              <a:gd name="connsiteY3" fmla="*/ 2456597 h 3897581"/>
              <a:gd name="connsiteX4" fmla="*/ 4180290 w 6705126"/>
              <a:gd name="connsiteY4" fmla="*/ 2388359 h 3897581"/>
              <a:gd name="connsiteX5" fmla="*/ 4234881 w 6705126"/>
              <a:gd name="connsiteY5" fmla="*/ 3712191 h 3897581"/>
              <a:gd name="connsiteX6" fmla="*/ 6691478 w 6705126"/>
              <a:gd name="connsiteY6" fmla="*/ 3630305 h 3897581"/>
              <a:gd name="connsiteX7" fmla="*/ 6705126 w 6705126"/>
              <a:gd name="connsiteY7" fmla="*/ 109183 h 3897581"/>
              <a:gd name="connsiteX0" fmla="*/ 140553 w 6705126"/>
              <a:gd name="connsiteY0" fmla="*/ 0 h 3897581"/>
              <a:gd name="connsiteX1" fmla="*/ 195144 w 6705126"/>
              <a:gd name="connsiteY1" fmla="*/ 3616657 h 3897581"/>
              <a:gd name="connsiteX2" fmla="*/ 2610797 w 6705126"/>
              <a:gd name="connsiteY2" fmla="*/ 3643953 h 3897581"/>
              <a:gd name="connsiteX3" fmla="*/ 2679036 w 6705126"/>
              <a:gd name="connsiteY3" fmla="*/ 2456597 h 3897581"/>
              <a:gd name="connsiteX4" fmla="*/ 4180290 w 6705126"/>
              <a:gd name="connsiteY4" fmla="*/ 2388359 h 3897581"/>
              <a:gd name="connsiteX5" fmla="*/ 4234881 w 6705126"/>
              <a:gd name="connsiteY5" fmla="*/ 3712191 h 3897581"/>
              <a:gd name="connsiteX6" fmla="*/ 6691478 w 6705126"/>
              <a:gd name="connsiteY6" fmla="*/ 3630305 h 3897581"/>
              <a:gd name="connsiteX7" fmla="*/ 6705126 w 6705126"/>
              <a:gd name="connsiteY7" fmla="*/ 109183 h 3897581"/>
              <a:gd name="connsiteX0" fmla="*/ 0 w 6564573"/>
              <a:gd name="connsiteY0" fmla="*/ 0 h 3897581"/>
              <a:gd name="connsiteX1" fmla="*/ 54591 w 6564573"/>
              <a:gd name="connsiteY1" fmla="*/ 3616657 h 3897581"/>
              <a:gd name="connsiteX2" fmla="*/ 2470244 w 6564573"/>
              <a:gd name="connsiteY2" fmla="*/ 3643953 h 3897581"/>
              <a:gd name="connsiteX3" fmla="*/ 2538483 w 6564573"/>
              <a:gd name="connsiteY3" fmla="*/ 2456597 h 3897581"/>
              <a:gd name="connsiteX4" fmla="*/ 4039737 w 6564573"/>
              <a:gd name="connsiteY4" fmla="*/ 2388359 h 3897581"/>
              <a:gd name="connsiteX5" fmla="*/ 4094328 w 6564573"/>
              <a:gd name="connsiteY5" fmla="*/ 3712191 h 3897581"/>
              <a:gd name="connsiteX6" fmla="*/ 6550925 w 6564573"/>
              <a:gd name="connsiteY6" fmla="*/ 3630305 h 3897581"/>
              <a:gd name="connsiteX7" fmla="*/ 6564573 w 6564573"/>
              <a:gd name="connsiteY7" fmla="*/ 109183 h 3897581"/>
              <a:gd name="connsiteX0" fmla="*/ 0 w 6564573"/>
              <a:gd name="connsiteY0" fmla="*/ 0 h 3717182"/>
              <a:gd name="connsiteX1" fmla="*/ 54591 w 6564573"/>
              <a:gd name="connsiteY1" fmla="*/ 3616657 h 3717182"/>
              <a:gd name="connsiteX2" fmla="*/ 2470244 w 6564573"/>
              <a:gd name="connsiteY2" fmla="*/ 3643953 h 3717182"/>
              <a:gd name="connsiteX3" fmla="*/ 2538483 w 6564573"/>
              <a:gd name="connsiteY3" fmla="*/ 2456597 h 3717182"/>
              <a:gd name="connsiteX4" fmla="*/ 4039737 w 6564573"/>
              <a:gd name="connsiteY4" fmla="*/ 2388359 h 3717182"/>
              <a:gd name="connsiteX5" fmla="*/ 4094328 w 6564573"/>
              <a:gd name="connsiteY5" fmla="*/ 3712191 h 3717182"/>
              <a:gd name="connsiteX6" fmla="*/ 6550925 w 6564573"/>
              <a:gd name="connsiteY6" fmla="*/ 3630305 h 3717182"/>
              <a:gd name="connsiteX7" fmla="*/ 6564573 w 6564573"/>
              <a:gd name="connsiteY7" fmla="*/ 109183 h 3717182"/>
              <a:gd name="connsiteX0" fmla="*/ 41011 w 6510050"/>
              <a:gd name="connsiteY0" fmla="*/ 0 h 3717182"/>
              <a:gd name="connsiteX1" fmla="*/ 68 w 6510050"/>
              <a:gd name="connsiteY1" fmla="*/ 3616657 h 3717182"/>
              <a:gd name="connsiteX2" fmla="*/ 2415721 w 6510050"/>
              <a:gd name="connsiteY2" fmla="*/ 3643953 h 3717182"/>
              <a:gd name="connsiteX3" fmla="*/ 2483960 w 6510050"/>
              <a:gd name="connsiteY3" fmla="*/ 2456597 h 3717182"/>
              <a:gd name="connsiteX4" fmla="*/ 3985214 w 6510050"/>
              <a:gd name="connsiteY4" fmla="*/ 2388359 h 3717182"/>
              <a:gd name="connsiteX5" fmla="*/ 4039805 w 6510050"/>
              <a:gd name="connsiteY5" fmla="*/ 3712191 h 3717182"/>
              <a:gd name="connsiteX6" fmla="*/ 6496402 w 6510050"/>
              <a:gd name="connsiteY6" fmla="*/ 3630305 h 3717182"/>
              <a:gd name="connsiteX7" fmla="*/ 6510050 w 6510050"/>
              <a:gd name="connsiteY7" fmla="*/ 109183 h 3717182"/>
              <a:gd name="connsiteX0" fmla="*/ 242 w 6510224"/>
              <a:gd name="connsiteY0" fmla="*/ 0 h 3717182"/>
              <a:gd name="connsiteX1" fmla="*/ 242 w 6510224"/>
              <a:gd name="connsiteY1" fmla="*/ 3616657 h 3717182"/>
              <a:gd name="connsiteX2" fmla="*/ 2415895 w 6510224"/>
              <a:gd name="connsiteY2" fmla="*/ 3643953 h 3717182"/>
              <a:gd name="connsiteX3" fmla="*/ 2484134 w 6510224"/>
              <a:gd name="connsiteY3" fmla="*/ 2456597 h 3717182"/>
              <a:gd name="connsiteX4" fmla="*/ 3985388 w 6510224"/>
              <a:gd name="connsiteY4" fmla="*/ 2388359 h 3717182"/>
              <a:gd name="connsiteX5" fmla="*/ 4039979 w 6510224"/>
              <a:gd name="connsiteY5" fmla="*/ 3712191 h 3717182"/>
              <a:gd name="connsiteX6" fmla="*/ 6496576 w 6510224"/>
              <a:gd name="connsiteY6" fmla="*/ 3630305 h 3717182"/>
              <a:gd name="connsiteX7" fmla="*/ 6510224 w 6510224"/>
              <a:gd name="connsiteY7" fmla="*/ 109183 h 3717182"/>
              <a:gd name="connsiteX0" fmla="*/ 242 w 6510224"/>
              <a:gd name="connsiteY0" fmla="*/ 0 h 3717182"/>
              <a:gd name="connsiteX1" fmla="*/ 242 w 6510224"/>
              <a:gd name="connsiteY1" fmla="*/ 3616657 h 3717182"/>
              <a:gd name="connsiteX2" fmla="*/ 2456838 w 6510224"/>
              <a:gd name="connsiteY2" fmla="*/ 3616657 h 3717182"/>
              <a:gd name="connsiteX3" fmla="*/ 2484134 w 6510224"/>
              <a:gd name="connsiteY3" fmla="*/ 2456597 h 3717182"/>
              <a:gd name="connsiteX4" fmla="*/ 3985388 w 6510224"/>
              <a:gd name="connsiteY4" fmla="*/ 2388359 h 3717182"/>
              <a:gd name="connsiteX5" fmla="*/ 4039979 w 6510224"/>
              <a:gd name="connsiteY5" fmla="*/ 3712191 h 3717182"/>
              <a:gd name="connsiteX6" fmla="*/ 6496576 w 6510224"/>
              <a:gd name="connsiteY6" fmla="*/ 3630305 h 3717182"/>
              <a:gd name="connsiteX7" fmla="*/ 6510224 w 6510224"/>
              <a:gd name="connsiteY7" fmla="*/ 109183 h 3717182"/>
              <a:gd name="connsiteX0" fmla="*/ 242 w 6510224"/>
              <a:gd name="connsiteY0" fmla="*/ 0 h 3717182"/>
              <a:gd name="connsiteX1" fmla="*/ 242 w 6510224"/>
              <a:gd name="connsiteY1" fmla="*/ 3616657 h 3717182"/>
              <a:gd name="connsiteX2" fmla="*/ 2456838 w 6510224"/>
              <a:gd name="connsiteY2" fmla="*/ 3616657 h 3717182"/>
              <a:gd name="connsiteX3" fmla="*/ 2484134 w 6510224"/>
              <a:gd name="connsiteY3" fmla="*/ 2456597 h 3717182"/>
              <a:gd name="connsiteX4" fmla="*/ 4026331 w 6510224"/>
              <a:gd name="connsiteY4" fmla="*/ 2470246 h 3717182"/>
              <a:gd name="connsiteX5" fmla="*/ 4039979 w 6510224"/>
              <a:gd name="connsiteY5" fmla="*/ 3712191 h 3717182"/>
              <a:gd name="connsiteX6" fmla="*/ 6496576 w 6510224"/>
              <a:gd name="connsiteY6" fmla="*/ 3630305 h 3717182"/>
              <a:gd name="connsiteX7" fmla="*/ 6510224 w 6510224"/>
              <a:gd name="connsiteY7" fmla="*/ 109183 h 3717182"/>
              <a:gd name="connsiteX0" fmla="*/ 242 w 6510224"/>
              <a:gd name="connsiteY0" fmla="*/ 0 h 3730119"/>
              <a:gd name="connsiteX1" fmla="*/ 242 w 6510224"/>
              <a:gd name="connsiteY1" fmla="*/ 3616657 h 3730119"/>
              <a:gd name="connsiteX2" fmla="*/ 2456838 w 6510224"/>
              <a:gd name="connsiteY2" fmla="*/ 3616657 h 3730119"/>
              <a:gd name="connsiteX3" fmla="*/ 2484134 w 6510224"/>
              <a:gd name="connsiteY3" fmla="*/ 2456597 h 3730119"/>
              <a:gd name="connsiteX4" fmla="*/ 4026331 w 6510224"/>
              <a:gd name="connsiteY4" fmla="*/ 2470246 h 3730119"/>
              <a:gd name="connsiteX5" fmla="*/ 4039979 w 6510224"/>
              <a:gd name="connsiteY5" fmla="*/ 3712191 h 3730119"/>
              <a:gd name="connsiteX6" fmla="*/ 6496576 w 6510224"/>
              <a:gd name="connsiteY6" fmla="*/ 3725839 h 3730119"/>
              <a:gd name="connsiteX7" fmla="*/ 6510224 w 6510224"/>
              <a:gd name="connsiteY7" fmla="*/ 109183 h 3730119"/>
              <a:gd name="connsiteX0" fmla="*/ 242 w 6510224"/>
              <a:gd name="connsiteY0" fmla="*/ 13647 h 3620936"/>
              <a:gd name="connsiteX1" fmla="*/ 242 w 6510224"/>
              <a:gd name="connsiteY1" fmla="*/ 3507474 h 3620936"/>
              <a:gd name="connsiteX2" fmla="*/ 2456838 w 6510224"/>
              <a:gd name="connsiteY2" fmla="*/ 3507474 h 3620936"/>
              <a:gd name="connsiteX3" fmla="*/ 2484134 w 6510224"/>
              <a:gd name="connsiteY3" fmla="*/ 2347414 h 3620936"/>
              <a:gd name="connsiteX4" fmla="*/ 4026331 w 6510224"/>
              <a:gd name="connsiteY4" fmla="*/ 2361063 h 3620936"/>
              <a:gd name="connsiteX5" fmla="*/ 4039979 w 6510224"/>
              <a:gd name="connsiteY5" fmla="*/ 3603008 h 3620936"/>
              <a:gd name="connsiteX6" fmla="*/ 6496576 w 6510224"/>
              <a:gd name="connsiteY6" fmla="*/ 3616656 h 3620936"/>
              <a:gd name="connsiteX7" fmla="*/ 6510224 w 6510224"/>
              <a:gd name="connsiteY7" fmla="*/ 0 h 3620936"/>
              <a:gd name="connsiteX0" fmla="*/ 242 w 6510224"/>
              <a:gd name="connsiteY0" fmla="*/ 81886 h 3689175"/>
              <a:gd name="connsiteX1" fmla="*/ 242 w 6510224"/>
              <a:gd name="connsiteY1" fmla="*/ 3575713 h 3689175"/>
              <a:gd name="connsiteX2" fmla="*/ 2456838 w 6510224"/>
              <a:gd name="connsiteY2" fmla="*/ 3575713 h 3689175"/>
              <a:gd name="connsiteX3" fmla="*/ 2484134 w 6510224"/>
              <a:gd name="connsiteY3" fmla="*/ 2415653 h 3689175"/>
              <a:gd name="connsiteX4" fmla="*/ 4026331 w 6510224"/>
              <a:gd name="connsiteY4" fmla="*/ 2429302 h 3689175"/>
              <a:gd name="connsiteX5" fmla="*/ 4039979 w 6510224"/>
              <a:gd name="connsiteY5" fmla="*/ 3671247 h 3689175"/>
              <a:gd name="connsiteX6" fmla="*/ 6496576 w 6510224"/>
              <a:gd name="connsiteY6" fmla="*/ 3684895 h 3689175"/>
              <a:gd name="connsiteX7" fmla="*/ 6510224 w 6510224"/>
              <a:gd name="connsiteY7" fmla="*/ 0 h 3689175"/>
              <a:gd name="connsiteX0" fmla="*/ 242 w 6510224"/>
              <a:gd name="connsiteY0" fmla="*/ 122829 h 3730118"/>
              <a:gd name="connsiteX1" fmla="*/ 242 w 6510224"/>
              <a:gd name="connsiteY1" fmla="*/ 3616656 h 3730118"/>
              <a:gd name="connsiteX2" fmla="*/ 2456838 w 6510224"/>
              <a:gd name="connsiteY2" fmla="*/ 3616656 h 3730118"/>
              <a:gd name="connsiteX3" fmla="*/ 2484134 w 6510224"/>
              <a:gd name="connsiteY3" fmla="*/ 2456596 h 3730118"/>
              <a:gd name="connsiteX4" fmla="*/ 4026331 w 6510224"/>
              <a:gd name="connsiteY4" fmla="*/ 2470245 h 3730118"/>
              <a:gd name="connsiteX5" fmla="*/ 4039979 w 6510224"/>
              <a:gd name="connsiteY5" fmla="*/ 3712190 h 3730118"/>
              <a:gd name="connsiteX6" fmla="*/ 6496576 w 6510224"/>
              <a:gd name="connsiteY6" fmla="*/ 3725838 h 3730118"/>
              <a:gd name="connsiteX7" fmla="*/ 6510224 w 6510224"/>
              <a:gd name="connsiteY7" fmla="*/ 0 h 3730118"/>
              <a:gd name="connsiteX0" fmla="*/ 242 w 6510224"/>
              <a:gd name="connsiteY0" fmla="*/ 122829 h 3725838"/>
              <a:gd name="connsiteX1" fmla="*/ 242 w 6510224"/>
              <a:gd name="connsiteY1" fmla="*/ 3616656 h 3725838"/>
              <a:gd name="connsiteX2" fmla="*/ 2456838 w 6510224"/>
              <a:gd name="connsiteY2" fmla="*/ 3616656 h 3725838"/>
              <a:gd name="connsiteX3" fmla="*/ 2484134 w 6510224"/>
              <a:gd name="connsiteY3" fmla="*/ 2456596 h 3725838"/>
              <a:gd name="connsiteX4" fmla="*/ 4026331 w 6510224"/>
              <a:gd name="connsiteY4" fmla="*/ 2470245 h 3725838"/>
              <a:gd name="connsiteX5" fmla="*/ 4039979 w 6510224"/>
              <a:gd name="connsiteY5" fmla="*/ 3589360 h 3725838"/>
              <a:gd name="connsiteX6" fmla="*/ 6496576 w 6510224"/>
              <a:gd name="connsiteY6" fmla="*/ 3725838 h 3725838"/>
              <a:gd name="connsiteX7" fmla="*/ 6510224 w 6510224"/>
              <a:gd name="connsiteY7" fmla="*/ 0 h 3725838"/>
              <a:gd name="connsiteX0" fmla="*/ 242 w 6510224"/>
              <a:gd name="connsiteY0" fmla="*/ 122829 h 3620814"/>
              <a:gd name="connsiteX1" fmla="*/ 242 w 6510224"/>
              <a:gd name="connsiteY1" fmla="*/ 3616656 h 3620814"/>
              <a:gd name="connsiteX2" fmla="*/ 2456838 w 6510224"/>
              <a:gd name="connsiteY2" fmla="*/ 3616656 h 3620814"/>
              <a:gd name="connsiteX3" fmla="*/ 2484134 w 6510224"/>
              <a:gd name="connsiteY3" fmla="*/ 2456596 h 3620814"/>
              <a:gd name="connsiteX4" fmla="*/ 4026331 w 6510224"/>
              <a:gd name="connsiteY4" fmla="*/ 2470245 h 3620814"/>
              <a:gd name="connsiteX5" fmla="*/ 4039979 w 6510224"/>
              <a:gd name="connsiteY5" fmla="*/ 3589360 h 3620814"/>
              <a:gd name="connsiteX6" fmla="*/ 6496576 w 6510224"/>
              <a:gd name="connsiteY6" fmla="*/ 3589360 h 3620814"/>
              <a:gd name="connsiteX7" fmla="*/ 6510224 w 6510224"/>
              <a:gd name="connsiteY7" fmla="*/ 0 h 36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0224" h="3620814">
                <a:moveTo>
                  <a:pt x="242" y="122829"/>
                </a:moveTo>
                <a:cubicBezTo>
                  <a:pt x="12753" y="126241"/>
                  <a:pt x="-2032" y="3596185"/>
                  <a:pt x="242" y="3616656"/>
                </a:cubicBezTo>
                <a:cubicBezTo>
                  <a:pt x="-11131" y="3596185"/>
                  <a:pt x="2438641" y="3632578"/>
                  <a:pt x="2456838" y="3616656"/>
                </a:cubicBezTo>
                <a:cubicBezTo>
                  <a:pt x="2475035" y="3600734"/>
                  <a:pt x="2481860" y="2447498"/>
                  <a:pt x="2484134" y="2456596"/>
                </a:cubicBezTo>
                <a:cubicBezTo>
                  <a:pt x="2486408" y="2465694"/>
                  <a:pt x="4012683" y="2452047"/>
                  <a:pt x="4026331" y="2470245"/>
                </a:cubicBezTo>
                <a:cubicBezTo>
                  <a:pt x="4039979" y="2488443"/>
                  <a:pt x="4017233" y="3559790"/>
                  <a:pt x="4039979" y="3589360"/>
                </a:cubicBezTo>
                <a:cubicBezTo>
                  <a:pt x="4062725" y="3618930"/>
                  <a:pt x="6467006" y="3589360"/>
                  <a:pt x="6496576" y="3589360"/>
                </a:cubicBezTo>
                <a:cubicBezTo>
                  <a:pt x="6526146" y="3589360"/>
                  <a:pt x="6485203" y="29570"/>
                  <a:pt x="6510224" y="0"/>
                </a:cubicBezTo>
              </a:path>
            </a:pathLst>
          </a:custGeom>
          <a:noFill/>
          <a:ln w="114300">
            <a:solidFill>
              <a:schemeClr val="accent1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1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94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68179</TotalTime>
  <Words>1345</Words>
  <Application>Microsoft Office PowerPoint</Application>
  <PresentationFormat>Widescreen</PresentationFormat>
  <Paragraphs>477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Tw Cen MT</vt:lpstr>
      <vt:lpstr>Wingdings</vt:lpstr>
      <vt:lpstr>Wingdings 2</vt:lpstr>
      <vt:lpstr>Median</vt:lpstr>
      <vt:lpstr>CS 3700 Networks and Distributed Systems</vt:lpstr>
      <vt:lpstr>Organizing Network Functionality</vt:lpstr>
      <vt:lpstr>Problem Scenario</vt:lpstr>
      <vt:lpstr>More Problems</vt:lpstr>
      <vt:lpstr>Solution: Use Indirection</vt:lpstr>
      <vt:lpstr>Layered Network Stack</vt:lpstr>
      <vt:lpstr>Key Questions</vt:lpstr>
      <vt:lpstr>Outline</vt:lpstr>
      <vt:lpstr>The ISO OSI Model</vt:lpstr>
      <vt:lpstr>Layer Features</vt:lpstr>
      <vt:lpstr>Physical Layer</vt:lpstr>
      <vt:lpstr>Data Link Layer</vt:lpstr>
      <vt:lpstr>Network Layer</vt:lpstr>
      <vt:lpstr>Transport Layer</vt:lpstr>
      <vt:lpstr>Session Layer</vt:lpstr>
      <vt:lpstr>Presentation Layer</vt:lpstr>
      <vt:lpstr>Application Layer</vt:lpstr>
      <vt:lpstr>Encapsulation</vt:lpstr>
      <vt:lpstr>Real Life Analogy</vt:lpstr>
      <vt:lpstr>Network Stack in Practice</vt:lpstr>
      <vt:lpstr>Encapsulation, Revisited</vt:lpstr>
      <vt:lpstr>The Hourglass</vt:lpstr>
      <vt:lpstr>Orthogonal Planes</vt:lpstr>
      <vt:lpstr>Reality Check</vt:lpstr>
      <vt:lpstr>Outline</vt:lpstr>
      <vt:lpstr>Where to Place Functionality</vt:lpstr>
      <vt:lpstr>Basic Observation</vt:lpstr>
      <vt:lpstr>Example: Reliable File Transfer</vt:lpstr>
      <vt:lpstr>Example: Reliable File Transfer</vt:lpstr>
      <vt:lpstr>The End-to-End Argument</vt:lpstr>
      <vt:lpstr>Radical Interpretation</vt:lpstr>
      <vt:lpstr>Moderate Interpretation</vt:lpstr>
      <vt:lpstr>Reality Check, Again</vt:lpstr>
      <vt:lpstr>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Wilson, Christo</cp:lastModifiedBy>
  <cp:revision>854</cp:revision>
  <cp:lastPrinted>2012-08-22T04:00:45Z</cp:lastPrinted>
  <dcterms:created xsi:type="dcterms:W3CDTF">2012-01-03T02:22:46Z</dcterms:created>
  <dcterms:modified xsi:type="dcterms:W3CDTF">2019-01-10T13:55:58Z</dcterms:modified>
</cp:coreProperties>
</file>