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5"/>
  </p:notesMasterIdLst>
  <p:handoutMasterIdLst>
    <p:handoutMasterId r:id="rId56"/>
  </p:handoutMasterIdLst>
  <p:sldIdLst>
    <p:sldId id="388" r:id="rId2"/>
    <p:sldId id="390" r:id="rId3"/>
    <p:sldId id="392" r:id="rId4"/>
    <p:sldId id="391" r:id="rId5"/>
    <p:sldId id="394" r:id="rId6"/>
    <p:sldId id="393" r:id="rId7"/>
    <p:sldId id="395" r:id="rId8"/>
    <p:sldId id="396" r:id="rId9"/>
    <p:sldId id="438" r:id="rId10"/>
    <p:sldId id="397" r:id="rId11"/>
    <p:sldId id="400" r:id="rId12"/>
    <p:sldId id="402" r:id="rId13"/>
    <p:sldId id="401" r:id="rId14"/>
    <p:sldId id="437" r:id="rId15"/>
    <p:sldId id="403" r:id="rId16"/>
    <p:sldId id="404" r:id="rId17"/>
    <p:sldId id="405" r:id="rId18"/>
    <p:sldId id="406" r:id="rId19"/>
    <p:sldId id="407" r:id="rId20"/>
    <p:sldId id="399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21" r:id="rId32"/>
    <p:sldId id="419" r:id="rId33"/>
    <p:sldId id="441" r:id="rId34"/>
    <p:sldId id="443" r:id="rId35"/>
    <p:sldId id="420" r:id="rId36"/>
    <p:sldId id="440" r:id="rId37"/>
    <p:sldId id="418" r:id="rId38"/>
    <p:sldId id="422" r:id="rId39"/>
    <p:sldId id="425" r:id="rId40"/>
    <p:sldId id="424" r:id="rId41"/>
    <p:sldId id="423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9" r:id="rId53"/>
    <p:sldId id="436" r:id="rId5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391"/>
            <p14:sldId id="394"/>
            <p14:sldId id="393"/>
            <p14:sldId id="395"/>
            <p14:sldId id="396"/>
            <p14:sldId id="438"/>
            <p14:sldId id="397"/>
            <p14:sldId id="400"/>
            <p14:sldId id="402"/>
            <p14:sldId id="401"/>
            <p14:sldId id="437"/>
            <p14:sldId id="403"/>
            <p14:sldId id="404"/>
            <p14:sldId id="405"/>
            <p14:sldId id="406"/>
            <p14:sldId id="407"/>
            <p14:sldId id="399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21"/>
            <p14:sldId id="419"/>
            <p14:sldId id="441"/>
            <p14:sldId id="443"/>
            <p14:sldId id="420"/>
            <p14:sldId id="440"/>
            <p14:sldId id="418"/>
            <p14:sldId id="422"/>
            <p14:sldId id="425"/>
            <p14:sldId id="424"/>
            <p14:sldId id="423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9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 varScale="1">
        <p:scale>
          <a:sx n="82" d="100"/>
          <a:sy n="82" d="100"/>
        </p:scale>
        <p:origin x="576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SONET uses a pseudorandom polynomial of the form 1+x^6+x^7, and then places x in its header.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this increases the randomness such that the chance a 2ⁿ length string would be all 0s or 1s would be approximately 2ⁿ (...unless your payload consists of 127 bit polynomials of the form 1+x^6+x^7). As SONET gear is synchronized with atomic clocks, it can take more 0s in a row than Ethernet, making this largely sufficient.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988287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Data Link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(The </a:t>
            </a:r>
            <a:r>
              <a:rPr lang="en-US" sz="3600" b="1" dirty="0" err="1">
                <a:solidFill>
                  <a:schemeClr val="tx1"/>
                </a:solidFill>
              </a:rPr>
              <a:t>Etherknot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Notwork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1/14/19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Noise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physical world is inherently noisy</a:t>
            </a:r>
          </a:p>
          <a:p>
            <a:pPr lvl="1"/>
            <a:r>
              <a:rPr lang="en-US" dirty="0"/>
              <a:t>Interference from electrical cables</a:t>
            </a:r>
          </a:p>
          <a:p>
            <a:pPr lvl="1"/>
            <a:r>
              <a:rPr lang="en-US" dirty="0"/>
              <a:t>Cross-talk from radio transmissions, microwave ovens</a:t>
            </a:r>
          </a:p>
          <a:p>
            <a:pPr lvl="1"/>
            <a:r>
              <a:rPr lang="en-US" dirty="0"/>
              <a:t>Solar storms</a:t>
            </a:r>
          </a:p>
          <a:p>
            <a:r>
              <a:rPr lang="en-US" dirty="0"/>
              <a:t>How to detect bit-errors in transmissions?</a:t>
            </a:r>
          </a:p>
          <a:p>
            <a:r>
              <a:rPr lang="en-US" dirty="0"/>
              <a:t>How to recover from errors?</a:t>
            </a:r>
          </a:p>
        </p:txBody>
      </p:sp>
    </p:spTree>
    <p:extLst>
      <p:ext uri="{BB962C8B-B14F-4D97-AF65-F5344CB8AC3E}">
        <p14:creationId xmlns:p14="http://schemas.microsoft.com/office/powerpoint/2010/main" val="368606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Error Detection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Idea: send two copies of each frame</a:t>
            </a:r>
          </a:p>
          <a:p>
            <a:pPr lvl="1"/>
            <a:r>
              <a:rPr lang="en-US" sz="2400" dirty="0"/>
              <a:t>if (</a:t>
            </a:r>
            <a:r>
              <a:rPr lang="en-US" sz="2400" dirty="0" err="1"/>
              <a:t>memcmp</a:t>
            </a:r>
            <a:r>
              <a:rPr lang="en-US" sz="2400" dirty="0"/>
              <a:t>(frame1, frame2) != 0) { OH NOES, AN ERROR! }</a:t>
            </a:r>
          </a:p>
          <a:p>
            <a:r>
              <a:rPr lang="en-US" sz="2800" dirty="0"/>
              <a:t>Why is this a bad idea?</a:t>
            </a:r>
          </a:p>
          <a:p>
            <a:pPr lvl="1"/>
            <a:r>
              <a:rPr lang="en-US" sz="2400" dirty="0"/>
              <a:t>Extremely high overhead</a:t>
            </a:r>
          </a:p>
          <a:p>
            <a:pPr lvl="1"/>
            <a:r>
              <a:rPr lang="en-US" sz="2400" dirty="0"/>
              <a:t>Poor protection against errors</a:t>
            </a:r>
          </a:p>
          <a:p>
            <a:pPr lvl="2"/>
            <a:r>
              <a:rPr lang="en-US" sz="2000" dirty="0"/>
              <a:t>Twice the data means twice the chance for bit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Bits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28802" y="4595466"/>
            <a:ext cx="8839200" cy="1514902"/>
          </a:xfrm>
        </p:spPr>
        <p:txBody>
          <a:bodyPr/>
          <a:lstStyle/>
          <a:p>
            <a:r>
              <a:rPr lang="en-US" dirty="0"/>
              <a:t>Detects odd numbers of bit errors (1-bit, 3-bit, etc.)</a:t>
            </a:r>
          </a:p>
          <a:p>
            <a:r>
              <a:rPr lang="en-US" dirty="0"/>
              <a:t>Not reliable against </a:t>
            </a:r>
            <a:r>
              <a:rPr lang="en-US" dirty="0" err="1">
                <a:solidFill>
                  <a:schemeClr val="accent1"/>
                </a:solidFill>
              </a:rPr>
              <a:t>bursty</a:t>
            </a:r>
            <a:r>
              <a:rPr lang="en-US" dirty="0"/>
              <a:t> errors (sequences of errors)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828800" y="1752601"/>
            <a:ext cx="8839200" cy="11953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Idea: add extra bits to keep the number of 1s </a:t>
            </a:r>
            <a:r>
              <a:rPr lang="en-US" dirty="0">
                <a:solidFill>
                  <a:schemeClr val="accent1"/>
                </a:solidFill>
              </a:rPr>
              <a:t>even</a:t>
            </a:r>
          </a:p>
          <a:p>
            <a:pPr lvl="1"/>
            <a:r>
              <a:rPr lang="en-US" dirty="0"/>
              <a:t>Example: 7-bit ASCII characters + 1 parity bit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7304" y="2946484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9874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2895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5685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8235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3620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0877" y="2946484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1011110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6218" y="2946484"/>
            <a:ext cx="140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0110100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7857" y="2946484"/>
            <a:ext cx="147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1101001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3667" y="2946484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0001110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8238" y="3338297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Up Arrow 19"/>
          <p:cNvSpPr/>
          <p:nvPr/>
        </p:nvSpPr>
        <p:spPr>
          <a:xfrm>
            <a:off x="3064043" y="3408066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0943" y="3338296"/>
            <a:ext cx="52450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486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Parity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5199798"/>
            <a:ext cx="8839200" cy="1505802"/>
          </a:xfrm>
        </p:spPr>
        <p:txBody>
          <a:bodyPr>
            <a:normAutofit/>
          </a:bodyPr>
          <a:lstStyle/>
          <a:p>
            <a:r>
              <a:rPr lang="en-US" dirty="0"/>
              <a:t>Can detect all 1-, 2-, and 3-bit errors, some 4-bit errors</a:t>
            </a:r>
          </a:p>
          <a:p>
            <a:r>
              <a:rPr lang="en-US" dirty="0"/>
              <a:t>14% overhead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1539" y="1735807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0101001</a:t>
            </a:r>
          </a:p>
          <a:p>
            <a:r>
              <a:rPr lang="en-US" sz="2400" dirty="0"/>
              <a:t>1101001</a:t>
            </a:r>
          </a:p>
          <a:p>
            <a:r>
              <a:rPr lang="en-US" sz="2400" dirty="0"/>
              <a:t>1011110</a:t>
            </a:r>
          </a:p>
          <a:p>
            <a:r>
              <a:rPr lang="en-US" sz="2400" dirty="0"/>
              <a:t>0001110</a:t>
            </a:r>
          </a:p>
          <a:p>
            <a:r>
              <a:rPr lang="en-US" sz="2400" dirty="0"/>
              <a:t>0110100</a:t>
            </a:r>
          </a:p>
          <a:p>
            <a:r>
              <a:rPr lang="en-US" sz="2400" dirty="0"/>
              <a:t>1011111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905" y="1735807"/>
            <a:ext cx="354584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1539" y="4044132"/>
            <a:ext cx="137409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1111011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7905" y="4044131"/>
            <a:ext cx="35458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grpSp>
        <p:nvGrpSpPr>
          <p:cNvPr id="9" name="Group 8"/>
          <p:cNvGrpSpPr/>
          <p:nvPr/>
        </p:nvGrpSpPr>
        <p:grpSpPr>
          <a:xfrm flipH="1">
            <a:off x="7116859" y="1605103"/>
            <a:ext cx="2330741" cy="954107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7433"/>
                <a:gd name="adj2" fmla="val -767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Parity bit for each row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2212006" y="3497097"/>
            <a:ext cx="2330741" cy="954107"/>
            <a:chOff x="1219200" y="4876799"/>
            <a:chExt cx="5181605" cy="1384995"/>
          </a:xfrm>
        </p:grpSpPr>
        <p:sp>
          <p:nvSpPr>
            <p:cNvPr id="13" name="Rectangular Callout 1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4857"/>
                <a:gd name="adj2" fmla="val 33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Parity bit for each column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7116861" y="3915082"/>
            <a:ext cx="2330739" cy="954107"/>
            <a:chOff x="1606901" y="4432477"/>
            <a:chExt cx="5181601" cy="1384996"/>
          </a:xfrm>
        </p:grpSpPr>
        <p:sp>
          <p:nvSpPr>
            <p:cNvPr id="16" name="Rectangular Callout 15"/>
            <p:cNvSpPr/>
            <p:nvPr/>
          </p:nvSpPr>
          <p:spPr>
            <a:xfrm>
              <a:off x="1606901" y="4432477"/>
              <a:ext cx="5181601" cy="1384995"/>
            </a:xfrm>
            <a:prstGeom prst="wedgeRectCallout">
              <a:avLst>
                <a:gd name="adj1" fmla="val 77434"/>
                <a:gd name="adj2" fmla="val -910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6901" y="4432478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Parity bit for the parity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05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Parity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1539" y="1735807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0101001</a:t>
            </a:r>
          </a:p>
          <a:p>
            <a:r>
              <a:rPr lang="en-US" sz="2400" dirty="0"/>
              <a:t>1101001</a:t>
            </a:r>
          </a:p>
          <a:p>
            <a:r>
              <a:rPr lang="en-US" sz="2400" dirty="0"/>
              <a:t>1011110</a:t>
            </a:r>
          </a:p>
          <a:p>
            <a:r>
              <a:rPr lang="en-US" sz="2400" dirty="0"/>
              <a:t>0001110</a:t>
            </a:r>
          </a:p>
          <a:p>
            <a:r>
              <a:rPr lang="en-US" sz="2400" dirty="0"/>
              <a:t>0110100</a:t>
            </a:r>
          </a:p>
          <a:p>
            <a:r>
              <a:rPr lang="en-US" sz="2400" dirty="0"/>
              <a:t>1011111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905" y="1735807"/>
            <a:ext cx="354584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1539" y="4044132"/>
            <a:ext cx="137409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1111011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7905" y="4044131"/>
            <a:ext cx="35618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grpSp>
        <p:nvGrpSpPr>
          <p:cNvPr id="9" name="Group 8"/>
          <p:cNvGrpSpPr/>
          <p:nvPr/>
        </p:nvGrpSpPr>
        <p:grpSpPr>
          <a:xfrm flipH="1">
            <a:off x="6859432" y="2708611"/>
            <a:ext cx="2269186" cy="954107"/>
            <a:chOff x="1219200" y="4876799"/>
            <a:chExt cx="5181605" cy="1410052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66677"/>
                <a:gd name="adj2" fmla="val -767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5" y="4876799"/>
              <a:ext cx="5181600" cy="14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Odd number of 1s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3897088" y="4815395"/>
            <a:ext cx="2438380" cy="967805"/>
            <a:chOff x="1585760" y="4432477"/>
            <a:chExt cx="5202742" cy="1384995"/>
          </a:xfrm>
        </p:grpSpPr>
        <p:sp>
          <p:nvSpPr>
            <p:cNvPr id="16" name="Rectangular Callout 15"/>
            <p:cNvSpPr/>
            <p:nvPr/>
          </p:nvSpPr>
          <p:spPr>
            <a:xfrm>
              <a:off x="1585760" y="4432477"/>
              <a:ext cx="5181601" cy="1384995"/>
            </a:xfrm>
            <a:prstGeom prst="wedgeRectCallout">
              <a:avLst>
                <a:gd name="adj1" fmla="val -8178"/>
                <a:gd name="adj2" fmla="val -9040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6901" y="4432477"/>
              <a:ext cx="5181601" cy="1365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Odd Number of 1s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75407" y="2832521"/>
            <a:ext cx="354584" cy="461665"/>
            <a:chOff x="3651407" y="2832520"/>
            <a:chExt cx="354584" cy="461665"/>
          </a:xfrm>
        </p:grpSpPr>
        <p:sp>
          <p:nvSpPr>
            <p:cNvPr id="19" name="Rectangle 18"/>
            <p:cNvSpPr/>
            <p:nvPr/>
          </p:nvSpPr>
          <p:spPr>
            <a:xfrm>
              <a:off x="3743071" y="2952582"/>
              <a:ext cx="153947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1407" y="283252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42077" y="2839051"/>
            <a:ext cx="348172" cy="461665"/>
            <a:chOff x="3642435" y="2833280"/>
            <a:chExt cx="348172" cy="461665"/>
          </a:xfrm>
        </p:grpSpPr>
        <p:sp>
          <p:nvSpPr>
            <p:cNvPr id="23" name="Rectangle 22"/>
            <p:cNvSpPr/>
            <p:nvPr/>
          </p:nvSpPr>
          <p:spPr>
            <a:xfrm>
              <a:off x="3718488" y="2952582"/>
              <a:ext cx="196066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2435" y="283328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7063059" y="4793622"/>
            <a:ext cx="2222455" cy="954107"/>
            <a:chOff x="1219200" y="4876799"/>
            <a:chExt cx="5181605" cy="1410052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95069"/>
                <a:gd name="adj2" fmla="val -900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5" y="4876799"/>
              <a:ext cx="5181600" cy="14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Odd number of 1s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6752" y="2095164"/>
            <a:ext cx="354584" cy="461665"/>
            <a:chOff x="3651407" y="2832520"/>
            <a:chExt cx="354584" cy="461665"/>
          </a:xfrm>
        </p:grpSpPr>
        <p:sp>
          <p:nvSpPr>
            <p:cNvPr id="29" name="Rectangle 28"/>
            <p:cNvSpPr/>
            <p:nvPr/>
          </p:nvSpPr>
          <p:spPr>
            <a:xfrm>
              <a:off x="3743071" y="2952582"/>
              <a:ext cx="153947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1407" y="283252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6865835" y="1971254"/>
            <a:ext cx="2197471" cy="954107"/>
            <a:chOff x="1219200" y="4876799"/>
            <a:chExt cx="5181605" cy="1410052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66677"/>
                <a:gd name="adj2" fmla="val -767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5" y="4876799"/>
              <a:ext cx="5181600" cy="14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Odd number of 1s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80177" y="2105248"/>
            <a:ext cx="348172" cy="461665"/>
            <a:chOff x="3642435" y="2833280"/>
            <a:chExt cx="348172" cy="461665"/>
          </a:xfrm>
        </p:grpSpPr>
        <p:sp>
          <p:nvSpPr>
            <p:cNvPr id="35" name="Rectangle 34"/>
            <p:cNvSpPr/>
            <p:nvPr/>
          </p:nvSpPr>
          <p:spPr>
            <a:xfrm>
              <a:off x="3718488" y="2952582"/>
              <a:ext cx="196066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42435" y="283328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Add up the bytes in the data</a:t>
            </a:r>
          </a:p>
          <a:p>
            <a:pPr lvl="1"/>
            <a:r>
              <a:rPr lang="en-US" dirty="0"/>
              <a:t>Include the sum in the frame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ones-complement arithmetic</a:t>
            </a:r>
          </a:p>
          <a:p>
            <a:r>
              <a:rPr lang="en-US" dirty="0"/>
              <a:t>Lower overhead than parity: 16 bits per frame</a:t>
            </a:r>
          </a:p>
          <a:p>
            <a:r>
              <a:rPr lang="en-US" dirty="0"/>
              <a:t>But, not resilient to errors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Used in UDP, TCP, and 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5101" y="3286808"/>
            <a:ext cx="4798325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7620" y="3286808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2019" y="3289111"/>
            <a:ext cx="96103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5701" y="3286808"/>
            <a:ext cx="1986319" cy="52322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Checksum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069" y="5607797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0101001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5391" y="5607797"/>
            <a:ext cx="355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1101001= 10010010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2002" y="5607797"/>
            <a:ext cx="3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61228" y="5603921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69312" y="5603922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7496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5105400"/>
          </a:xfrm>
        </p:spPr>
        <p:txBody>
          <a:bodyPr/>
          <a:lstStyle/>
          <a:p>
            <a:r>
              <a:rPr lang="en-US" dirty="0"/>
              <a:t>Uses field theory to compute a semi-unique value for a given message</a:t>
            </a:r>
          </a:p>
          <a:p>
            <a:r>
              <a:rPr lang="en-US" dirty="0"/>
              <a:t>Much better performance than previous approaches</a:t>
            </a:r>
          </a:p>
          <a:p>
            <a:pPr lvl="1"/>
            <a:r>
              <a:rPr lang="en-US" dirty="0"/>
              <a:t>Fixed size overhead per frame (usually 32-bits)</a:t>
            </a:r>
          </a:p>
          <a:p>
            <a:pPr lvl="1"/>
            <a:r>
              <a:rPr lang="en-US" dirty="0"/>
              <a:t>Quick to implement in hardware</a:t>
            </a:r>
          </a:p>
          <a:p>
            <a:pPr lvl="1"/>
            <a:r>
              <a:rPr lang="en-US" dirty="0"/>
              <a:t>Only 1 in 2</a:t>
            </a:r>
            <a:r>
              <a:rPr lang="en-US" baseline="30000" dirty="0"/>
              <a:t>32</a:t>
            </a:r>
            <a:r>
              <a:rPr lang="en-US" dirty="0"/>
              <a:t> chance of missing an error with 32-bit CRC</a:t>
            </a:r>
          </a:p>
          <a:p>
            <a:r>
              <a:rPr lang="en-US" dirty="0"/>
              <a:t>Details are in the book/on Wikipedia</a:t>
            </a:r>
          </a:p>
          <a:p>
            <a:r>
              <a:rPr lang="en-US" dirty="0"/>
              <a:t>Today, cryptographic hashes are more common</a:t>
            </a:r>
          </a:p>
          <a:p>
            <a:pPr lvl="1"/>
            <a:r>
              <a:rPr lang="en-US" dirty="0"/>
              <a:t>e.g. </a:t>
            </a:r>
            <a:r>
              <a:rPr lang="en-US" strike="sngStrike" dirty="0"/>
              <a:t>MD5</a:t>
            </a:r>
            <a:r>
              <a:rPr lang="en-US" dirty="0"/>
              <a:t>, </a:t>
            </a:r>
            <a:r>
              <a:rPr lang="en-US" strike="sngStrike" dirty="0"/>
              <a:t>SHA1</a:t>
            </a:r>
            <a:r>
              <a:rPr lang="en-US" dirty="0"/>
              <a:t>, SHA256, SHA512</a:t>
            </a:r>
          </a:p>
        </p:txBody>
      </p:sp>
    </p:spTree>
    <p:extLst>
      <p:ext uri="{BB962C8B-B14F-4D97-AF65-F5344CB8AC3E}">
        <p14:creationId xmlns:p14="http://schemas.microsoft.com/office/powerpoint/2010/main" val="265937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Reliability?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does a sender know that a frame was received?</a:t>
            </a:r>
          </a:p>
          <a:p>
            <a:pPr lvl="1"/>
            <a:r>
              <a:rPr lang="en-US" dirty="0"/>
              <a:t>What if it has errors?</a:t>
            </a:r>
          </a:p>
          <a:p>
            <a:pPr lvl="1"/>
            <a:r>
              <a:rPr lang="en-US" dirty="0"/>
              <a:t>What if it never arrives at all?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59033" y="4064808"/>
            <a:ext cx="0" cy="21836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741486" y="4064808"/>
            <a:ext cx="0" cy="21836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2286" y="3603143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443" y="3603142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Receiver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187434" y="495991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59034" y="4048724"/>
            <a:ext cx="3384645" cy="769165"/>
            <a:chOff x="2707740" y="3350114"/>
            <a:chExt cx="3384645" cy="76916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565613">
              <a:off x="3976528" y="3350114"/>
              <a:ext cx="944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Frame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59034" y="4872480"/>
            <a:ext cx="3482453" cy="726520"/>
            <a:chOff x="2707740" y="4173871"/>
            <a:chExt cx="3482453" cy="72652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707740" y="4173871"/>
              <a:ext cx="3482453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1037718">
              <a:off x="4091879" y="4438726"/>
              <a:ext cx="714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4418928" y="6032730"/>
            <a:ext cx="3184883" cy="523220"/>
            <a:chOff x="1219204" y="4876799"/>
            <a:chExt cx="5231952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69555" y="4876799"/>
              <a:ext cx="5181601" cy="1384995"/>
            </a:xfrm>
            <a:prstGeom prst="wedgeRectCallout">
              <a:avLst>
                <a:gd name="adj1" fmla="val -2227"/>
                <a:gd name="adj2" fmla="val -14070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4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Acknowledgement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14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5718" y="1600200"/>
            <a:ext cx="550254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Simplest form of reliability</a:t>
            </a:r>
          </a:p>
          <a:p>
            <a:r>
              <a:rPr lang="en-US" dirty="0"/>
              <a:t>Example: Bluetooth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Utilization</a:t>
            </a:r>
          </a:p>
          <a:p>
            <a:pPr lvl="1"/>
            <a:r>
              <a:rPr lang="en-US" dirty="0"/>
              <a:t>Can only have one frame in flight at any time</a:t>
            </a:r>
          </a:p>
          <a:p>
            <a:r>
              <a:rPr lang="en-US" dirty="0"/>
              <a:t>10Gbps link and 10ms delay</a:t>
            </a:r>
          </a:p>
          <a:p>
            <a:pPr lvl="1"/>
            <a:r>
              <a:rPr lang="en-US" dirty="0"/>
              <a:t>Need 100 Mbps to fill the pipe</a:t>
            </a:r>
          </a:p>
          <a:p>
            <a:pPr lvl="1"/>
            <a:r>
              <a:rPr lang="en-US" dirty="0"/>
              <a:t>Assume packets are 1500B</a:t>
            </a:r>
          </a:p>
          <a:p>
            <a:pPr marL="0" indent="0" algn="ctr">
              <a:buNone/>
            </a:pPr>
            <a:r>
              <a:rPr lang="en-US" sz="2400" dirty="0"/>
              <a:t>1500B*8bit/(2*10ms) = 600Kbps</a:t>
            </a:r>
          </a:p>
          <a:p>
            <a:pPr marL="0" indent="0" algn="ctr">
              <a:buNone/>
            </a:pPr>
            <a:r>
              <a:rPr lang="en-US" sz="2800" dirty="0"/>
              <a:t>Utilization is 0.006%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391826" y="2573395"/>
            <a:ext cx="0" cy="40606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096344" y="2573395"/>
            <a:ext cx="25615" cy="40606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65079" y="211173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2750" y="2111731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91827" y="2557312"/>
            <a:ext cx="2596401" cy="769165"/>
            <a:chOff x="2707740" y="3350114"/>
            <a:chExt cx="3384645" cy="769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565613">
              <a:off x="3833100" y="3350114"/>
              <a:ext cx="1231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Frame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91827" y="3381068"/>
            <a:ext cx="2671431" cy="726520"/>
            <a:chOff x="2707740" y="4173871"/>
            <a:chExt cx="3482453" cy="72652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707740" y="4173871"/>
              <a:ext cx="3482453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21037718">
              <a:off x="3983471" y="4438726"/>
              <a:ext cx="930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75689" y="2723523"/>
            <a:ext cx="837595" cy="1709595"/>
            <a:chOff x="2014787" y="2763244"/>
            <a:chExt cx="837595" cy="1439131"/>
          </a:xfrm>
        </p:grpSpPr>
        <p:sp>
          <p:nvSpPr>
            <p:cNvPr id="19" name="Left Brace 18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1775218" y="3251976"/>
              <a:ext cx="940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Timeout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92470" y="3967057"/>
            <a:ext cx="2208062" cy="674403"/>
            <a:chOff x="2707740" y="3300800"/>
            <a:chExt cx="3384645" cy="818479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565613">
              <a:off x="3724787" y="3300800"/>
              <a:ext cx="1448357" cy="56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Frame</a:t>
              </a:r>
            </a:p>
          </p:txBody>
        </p:sp>
      </p:grpSp>
      <p:sp>
        <p:nvSpPr>
          <p:cNvPr id="27" name="Multiply 26"/>
          <p:cNvSpPr/>
          <p:nvPr/>
        </p:nvSpPr>
        <p:spPr>
          <a:xfrm>
            <a:off x="9419898" y="431215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446282" y="4162654"/>
            <a:ext cx="837595" cy="1709595"/>
            <a:chOff x="2014787" y="2763244"/>
            <a:chExt cx="837595" cy="1439131"/>
          </a:xfrm>
        </p:grpSpPr>
        <p:sp>
          <p:nvSpPr>
            <p:cNvPr id="29" name="Left Brace 28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775218" y="3251976"/>
              <a:ext cx="940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Timeout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92470" y="5681277"/>
            <a:ext cx="2596401" cy="769165"/>
            <a:chOff x="2707740" y="3350114"/>
            <a:chExt cx="3384645" cy="76916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565613">
              <a:off x="3833100" y="3350114"/>
              <a:ext cx="1231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2361695"/>
          </a:xfrm>
        </p:spPr>
        <p:txBody>
          <a:bodyPr>
            <a:normAutofit/>
          </a:bodyPr>
          <a:lstStyle/>
          <a:p>
            <a:r>
              <a:rPr lang="en-US" dirty="0"/>
              <a:t>Allow multiple outstanding, un-</a:t>
            </a:r>
            <a:r>
              <a:rPr lang="en-US" dirty="0" err="1"/>
              <a:t>ACKed</a:t>
            </a:r>
            <a:r>
              <a:rPr lang="en-US" dirty="0"/>
              <a:t> frames</a:t>
            </a:r>
          </a:p>
          <a:p>
            <a:r>
              <a:rPr lang="en-US" dirty="0"/>
              <a:t>Number of un-</a:t>
            </a:r>
            <a:r>
              <a:rPr lang="en-US" dirty="0" err="1"/>
              <a:t>ACKed</a:t>
            </a:r>
            <a:r>
              <a:rPr lang="en-US" dirty="0"/>
              <a:t> frames is called the </a:t>
            </a:r>
            <a:r>
              <a:rPr lang="en-US" dirty="0">
                <a:solidFill>
                  <a:schemeClr val="accent1"/>
                </a:solidFill>
              </a:rPr>
              <a:t>window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56761" y="3193848"/>
            <a:ext cx="2271" cy="26194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739213" y="3193848"/>
            <a:ext cx="0" cy="26194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0013" y="2732184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5170" y="2732183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56761" y="3177765"/>
            <a:ext cx="3384645" cy="769165"/>
            <a:chOff x="2707740" y="3350114"/>
            <a:chExt cx="3384645" cy="769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565613">
              <a:off x="3925232" y="3350114"/>
              <a:ext cx="1047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Frames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4256761" y="4001521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037718">
            <a:off x="5589604" y="4892873"/>
            <a:ext cx="8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56760" y="3547911"/>
            <a:ext cx="3384645" cy="602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760" y="4205457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59032" y="3754903"/>
            <a:ext cx="3384645" cy="602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59032" y="4412449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56759" y="3961895"/>
            <a:ext cx="3384645" cy="602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256759" y="4619441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301786" y="2963014"/>
            <a:ext cx="837587" cy="1361358"/>
            <a:chOff x="2014795" y="1800508"/>
            <a:chExt cx="837587" cy="3148560"/>
          </a:xfrm>
        </p:grpSpPr>
        <p:sp>
          <p:nvSpPr>
            <p:cNvPr id="29" name="Left Brace 28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671348" y="3143955"/>
              <a:ext cx="3148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Window</a:t>
              </a:r>
            </a:p>
          </p:txBody>
        </p:sp>
      </p:grpSp>
      <p:sp>
        <p:nvSpPr>
          <p:cNvPr id="31" name="Content Placeholder 3"/>
          <p:cNvSpPr txBox="1">
            <a:spLocks/>
          </p:cNvSpPr>
          <p:nvPr/>
        </p:nvSpPr>
        <p:spPr>
          <a:xfrm>
            <a:off x="1673920" y="5794943"/>
            <a:ext cx="8839200" cy="1180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Made famous by TCP</a:t>
            </a:r>
          </a:p>
          <a:p>
            <a:pPr lvl="1"/>
            <a:r>
              <a:rPr lang="en-US" dirty="0"/>
              <a:t>We’ll look at this in more detail later</a:t>
            </a:r>
          </a:p>
        </p:txBody>
      </p:sp>
    </p:spTree>
    <p:extLst>
      <p:ext uri="{BB962C8B-B14F-4D97-AF65-F5344CB8AC3E}">
        <p14:creationId xmlns:p14="http://schemas.microsoft.com/office/powerpoint/2010/main" val="3739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76884" y="1600200"/>
            <a:ext cx="6777794" cy="5105400"/>
          </a:xfrm>
        </p:spPr>
        <p:txBody>
          <a:bodyPr>
            <a:normAutofit/>
          </a:bodyPr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Send blocks of data (</a:t>
            </a:r>
            <a:r>
              <a:rPr lang="en-US" dirty="0">
                <a:solidFill>
                  <a:schemeClr val="accent1"/>
                </a:solidFill>
              </a:rPr>
              <a:t>frames</a:t>
            </a:r>
            <a:r>
              <a:rPr lang="en-US" dirty="0"/>
              <a:t>) between physical devices </a:t>
            </a:r>
          </a:p>
          <a:p>
            <a:pPr lvl="1"/>
            <a:r>
              <a:rPr lang="en-US" dirty="0"/>
              <a:t>Regulate access to the physical media</a:t>
            </a:r>
          </a:p>
          <a:p>
            <a:r>
              <a:rPr lang="en-US" dirty="0"/>
              <a:t>Key challenge:</a:t>
            </a:r>
          </a:p>
          <a:p>
            <a:pPr lvl="1"/>
            <a:r>
              <a:rPr lang="en-US" dirty="0"/>
              <a:t>How to delineate frames?</a:t>
            </a:r>
          </a:p>
          <a:p>
            <a:pPr lvl="1"/>
            <a:r>
              <a:rPr lang="en-US" dirty="0"/>
              <a:t>How to detect errors?</a:t>
            </a:r>
          </a:p>
          <a:p>
            <a:pPr lvl="1"/>
            <a:r>
              <a:rPr lang="en-US" dirty="0"/>
              <a:t>How to perform </a:t>
            </a:r>
            <a:r>
              <a:rPr lang="en-US" dirty="0">
                <a:solidFill>
                  <a:schemeClr val="accent1"/>
                </a:solidFill>
              </a:rPr>
              <a:t>media access control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How to recover from and avoid </a:t>
            </a:r>
            <a:r>
              <a:rPr lang="en-US" dirty="0">
                <a:solidFill>
                  <a:schemeClr val="accent1"/>
                </a:solidFill>
              </a:rPr>
              <a:t>collisions?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4799" y="2238271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4536" y="2813759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4667" y="3386936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4667" y="3960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4667" y="4533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4667" y="5111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94798" y="5684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4171666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Should We Error Check in the Data Link?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4374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End-to-End Argument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Error free transmission cannot be guaranteed</a:t>
            </a:r>
          </a:p>
          <a:p>
            <a:pPr lvl="1"/>
            <a:r>
              <a:rPr lang="en-US" dirty="0"/>
              <a:t>Not all applications want this functionality</a:t>
            </a:r>
          </a:p>
          <a:p>
            <a:pPr lvl="1"/>
            <a:r>
              <a:rPr lang="en-US" dirty="0"/>
              <a:t>Error checking adds CPU and packet size overhead</a:t>
            </a:r>
          </a:p>
          <a:p>
            <a:pPr lvl="1"/>
            <a:r>
              <a:rPr lang="en-US" dirty="0"/>
              <a:t>Error recovery requires buffering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Potentially better performance than app-level error checking</a:t>
            </a:r>
          </a:p>
          <a:p>
            <a:r>
              <a:rPr lang="en-US" dirty="0"/>
              <a:t>Data link error checking in practice</a:t>
            </a:r>
          </a:p>
          <a:p>
            <a:pPr lvl="1"/>
            <a:r>
              <a:rPr lang="en-US" dirty="0"/>
              <a:t>Most useful over </a:t>
            </a:r>
            <a:r>
              <a:rPr lang="en-US" dirty="0" err="1"/>
              <a:t>lossy</a:t>
            </a:r>
            <a:r>
              <a:rPr lang="en-US" dirty="0"/>
              <a:t> links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cellular, satellite</a:t>
            </a:r>
          </a:p>
        </p:txBody>
      </p:sp>
    </p:spTree>
    <p:extLst>
      <p:ext uri="{BB962C8B-B14F-4D97-AF65-F5344CB8AC3E}">
        <p14:creationId xmlns:p14="http://schemas.microsoft.com/office/powerpoint/2010/main" val="34661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388360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3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5105400"/>
          </a:xfrm>
        </p:spPr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/>
              <a:t>Broadcast medium, shared by many hosts</a:t>
            </a:r>
          </a:p>
          <a:p>
            <a:pPr lvl="1"/>
            <a:r>
              <a:rPr lang="en-US" dirty="0"/>
              <a:t>Simultaneous transmissions cause </a:t>
            </a:r>
            <a:r>
              <a:rPr lang="en-US" dirty="0">
                <a:solidFill>
                  <a:schemeClr val="accent1"/>
                </a:solidFill>
              </a:rPr>
              <a:t>collisions</a:t>
            </a:r>
          </a:p>
          <a:p>
            <a:pPr lvl="2"/>
            <a:r>
              <a:rPr lang="en-US" dirty="0"/>
              <a:t>This destroys the data</a:t>
            </a:r>
          </a:p>
          <a:p>
            <a:r>
              <a:rPr lang="en-US" dirty="0"/>
              <a:t>Media Access Control (MAC) protocols are required</a:t>
            </a:r>
          </a:p>
          <a:p>
            <a:pPr lvl="1"/>
            <a:r>
              <a:rPr lang="en-US" dirty="0"/>
              <a:t>Rules on how to share the medium</a:t>
            </a:r>
          </a:p>
          <a:p>
            <a:pPr lvl="1"/>
            <a:r>
              <a:rPr lang="en-US" dirty="0"/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20672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32858" y="1600200"/>
            <a:ext cx="1035594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/>
              <a:t>Example: Token ring networks</a:t>
            </a:r>
          </a:p>
          <a:p>
            <a:r>
              <a:rPr lang="en-US" dirty="0"/>
              <a:t>Contention</a:t>
            </a:r>
          </a:p>
          <a:p>
            <a:pPr lvl="1"/>
            <a:r>
              <a:rPr lang="en-US" dirty="0"/>
              <a:t>Allow collisions, but use strategies to recover</a:t>
            </a:r>
          </a:p>
          <a:p>
            <a:pPr lvl="1"/>
            <a:r>
              <a:rPr lang="en-US" dirty="0"/>
              <a:t>Examples: Ethernet,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32858" y="5195011"/>
            <a:ext cx="6988629" cy="14626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991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interference</a:t>
            </a:r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one user sending at any given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utilization</a:t>
            </a:r>
          </a:p>
          <a:p>
            <a:pPr lvl="1"/>
            <a:r>
              <a:rPr lang="en-US" dirty="0"/>
              <a:t>TDMA is low utilization</a:t>
            </a:r>
          </a:p>
          <a:p>
            <a:pPr lvl="1"/>
            <a:r>
              <a:rPr lang="en-US" dirty="0"/>
              <a:t>Just like a circuit switched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Simple, distributed algorithm</a:t>
            </a:r>
          </a:p>
          <a:p>
            <a:pPr lvl="1"/>
            <a:r>
              <a:rPr lang="en-US" dirty="0"/>
              <a:t>Multiple hosts that cannot directly coordinate</a:t>
            </a:r>
          </a:p>
          <a:p>
            <a:pPr lvl="1"/>
            <a:r>
              <a:rPr lang="en-US" dirty="0"/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40966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70’s for packet radio networks</a:t>
            </a:r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/>
              <a:t>Start transmissions only at fixed time slots</a:t>
            </a:r>
          </a:p>
          <a:p>
            <a:pPr lvl="1"/>
            <a:r>
              <a:rPr lang="en-US" dirty="0"/>
              <a:t>Significantly fewer collisions than ALOHA</a:t>
            </a:r>
          </a:p>
          <a:p>
            <a:r>
              <a:rPr lang="en-US" dirty="0"/>
              <a:t>Carrier Sense Multiple Access (CSMA)</a:t>
            </a:r>
          </a:p>
          <a:p>
            <a:pPr lvl="1"/>
            <a:r>
              <a:rPr lang="en-US" dirty="0"/>
              <a:t>Start transmission only if the channel is idle</a:t>
            </a:r>
          </a:p>
          <a:p>
            <a:r>
              <a:rPr lang="en-US" dirty="0"/>
              <a:t>CSMA / Collision Detection (CSMA/CD)</a:t>
            </a:r>
          </a:p>
          <a:p>
            <a:pPr lvl="1"/>
            <a:r>
              <a:rPr lang="en-US" dirty="0"/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23745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603310"/>
          </a:xfrm>
        </p:spPr>
        <p:txBody>
          <a:bodyPr/>
          <a:lstStyle/>
          <a:p>
            <a:r>
              <a:rPr lang="en-US" dirty="0"/>
              <a:t>Topology: radio broadcast with multiple stations</a:t>
            </a:r>
          </a:p>
          <a:p>
            <a:r>
              <a:rPr lang="en-US" dirty="0"/>
              <a:t>Protocol:</a:t>
            </a:r>
          </a:p>
          <a:p>
            <a:pPr lvl="1"/>
            <a:r>
              <a:rPr lang="en-US" dirty="0"/>
              <a:t>Stations transmit data immediately</a:t>
            </a:r>
          </a:p>
          <a:p>
            <a:pPr lvl="1"/>
            <a:r>
              <a:rPr lang="en-US" dirty="0"/>
              <a:t>Receivers ACK all packets</a:t>
            </a:r>
          </a:p>
          <a:p>
            <a:pPr lvl="1"/>
            <a:r>
              <a:rPr lang="en-US" dirty="0"/>
              <a:t>No ACK = collision, wait a random time then retransmit</a:t>
            </a:r>
          </a:p>
        </p:txBody>
      </p:sp>
      <p:sp>
        <p:nvSpPr>
          <p:cNvPr id="16" name="Oval 15"/>
          <p:cNvSpPr/>
          <p:nvPr/>
        </p:nvSpPr>
        <p:spPr>
          <a:xfrm>
            <a:off x="1286838" y="2475400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68037" y="2475400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9237" y="2475400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90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88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53228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4533479" y="5061491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4461811" y="5061491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4533479" y="5049487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6388172" y="5085955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5492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29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Simple, but radical concept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Previous attempts all divided the channel</a:t>
              </a: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Optimized for the common case: few senders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vs.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TDMA, each host must wait for its turn</a:t>
            </a:r>
          </a:p>
          <a:p>
            <a:pPr lvl="1"/>
            <a:r>
              <a:rPr lang="en-US" dirty="0"/>
              <a:t>Delay is proportional to number of hosts</a:t>
            </a:r>
          </a:p>
          <a:p>
            <a:r>
              <a:rPr lang="en-US" dirty="0"/>
              <a:t>In Aloha, each host sends immediately</a:t>
            </a:r>
          </a:p>
          <a:p>
            <a:pPr lvl="1"/>
            <a:r>
              <a:rPr lang="en-US" dirty="0"/>
              <a:t>Much lower delay</a:t>
            </a:r>
          </a:p>
          <a:p>
            <a:pPr lvl="1"/>
            <a:r>
              <a:rPr lang="en-US" dirty="0"/>
              <a:t>But, much lower utilization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8530" y="4814233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3568" y="4289891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04137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86818" y="562710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2102" y="4320669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2102" y="4875789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5969739" y="1730949"/>
            <a:ext cx="837591" cy="5349926"/>
            <a:chOff x="2014791" y="2763244"/>
            <a:chExt cx="837591" cy="1439131"/>
          </a:xfrm>
        </p:grpSpPr>
        <p:sp>
          <p:nvSpPr>
            <p:cNvPr id="15" name="Left Brace 14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954248" y="3251976"/>
              <a:ext cx="582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2*</a:t>
              </a:r>
              <a:r>
                <a:rPr lang="en-US" sz="2400" dirty="0" err="1"/>
                <a:t>Frame_Width</a:t>
              </a:r>
              <a:endParaRPr lang="en-US" sz="2400" dirty="0"/>
            </a:p>
          </p:txBody>
        </p:sp>
      </p:grpSp>
      <p:sp>
        <p:nvSpPr>
          <p:cNvPr id="17" name="Content Placeholder 3"/>
          <p:cNvSpPr txBox="1">
            <a:spLocks/>
          </p:cNvSpPr>
          <p:nvPr/>
        </p:nvSpPr>
        <p:spPr>
          <a:xfrm>
            <a:off x="1674128" y="6082779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Maximum throughput is ~18% of channel capacity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03788" y="1120280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</a:t>
              </a:r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21" y="1251831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0.43933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Same as ALOHA, except time is divided into slots</a:t>
            </a:r>
          </a:p>
          <a:p>
            <a:pPr lvl="1"/>
            <a:r>
              <a:rPr lang="en-US" dirty="0"/>
              <a:t>Hosts may only transmit at the beginning of a slot</a:t>
            </a:r>
          </a:p>
          <a:p>
            <a:r>
              <a:rPr lang="en-US" dirty="0"/>
              <a:t>Thus, frames either collide completely, or not at all</a:t>
            </a:r>
          </a:p>
          <a:p>
            <a:pPr lvl="1"/>
            <a:r>
              <a:rPr lang="en-US" dirty="0"/>
              <a:t>37% throughput vs. 18% for ALOHA</a:t>
            </a:r>
          </a:p>
          <a:p>
            <a:pPr lvl="1"/>
            <a:r>
              <a:rPr lang="en-US" dirty="0"/>
              <a:t>But, hosts must have synchronized clocks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18456" y="15775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</a:t>
              </a:r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52" y="16646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2605017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31961"/>
            <a:ext cx="8839200" cy="638033"/>
          </a:xfrm>
        </p:spPr>
        <p:txBody>
          <a:bodyPr/>
          <a:lstStyle/>
          <a:p>
            <a:r>
              <a:rPr lang="en-US" dirty="0"/>
              <a:t>Originally, Ethernet was a broadcast technology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72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959864" y="2227996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4467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5976016" y="2227996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7484093" y="2227996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9387840" y="2012711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453222" y="3848668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2261495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37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07681" y="3489277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171664" y="5385916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058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58772" y="4752816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924545" y="5093529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57" name="Oval 56"/>
          <p:cNvSpPr/>
          <p:nvPr/>
        </p:nvSpPr>
        <p:spPr>
          <a:xfrm>
            <a:off x="4058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957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7689936" y="4544707"/>
            <a:ext cx="2847671" cy="1829444"/>
            <a:chOff x="1219200" y="4876799"/>
            <a:chExt cx="5181605" cy="1384995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374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Hubs and repeaters are layer-1 devices, i.e. physical only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730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08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and 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stands for Twisted Pair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8247047" y="3024902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53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7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388360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8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CSMA/CD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18312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Carrier sense multiple access with collision detection</a:t>
            </a:r>
          </a:p>
          <a:p>
            <a:r>
              <a:rPr lang="en-US" dirty="0"/>
              <a:t>Key insight: wired protocol allows us to sense the medium</a:t>
            </a:r>
          </a:p>
          <a:p>
            <a:r>
              <a:rPr lang="en-US" dirty="0"/>
              <a:t>Algorithm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Sense for carrier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carrier is present, wait for it to end</a:t>
            </a:r>
          </a:p>
          <a:p>
            <a:pPr marL="1154430" lvl="2" indent="-514350"/>
            <a:r>
              <a:rPr lang="en-US" dirty="0"/>
              <a:t>Sending would cause a collision and waste time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Send a frame </a:t>
            </a:r>
            <a:r>
              <a:rPr lang="en-US" b="1" dirty="0"/>
              <a:t>and</a:t>
            </a:r>
            <a:r>
              <a:rPr lang="en-US" dirty="0"/>
              <a:t> sense for collision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no collision, then frame has been delivered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collision, abort immediately</a:t>
            </a:r>
          </a:p>
          <a:p>
            <a:pPr marL="1154430" lvl="2" indent="-514350"/>
            <a:r>
              <a:rPr lang="en-US" dirty="0"/>
              <a:t>Why keep sending if the frame is already corrupted?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Perform exponential </a:t>
            </a:r>
            <a:r>
              <a:rPr lang="en-US" dirty="0" err="1"/>
              <a:t>backoff</a:t>
            </a:r>
            <a:r>
              <a:rPr lang="en-US" dirty="0"/>
              <a:t> then retransmit</a:t>
            </a:r>
          </a:p>
        </p:txBody>
      </p:sp>
    </p:spTree>
    <p:extLst>
      <p:ext uri="{BB962C8B-B14F-4D97-AF65-F5344CB8AC3E}">
        <p14:creationId xmlns:p14="http://schemas.microsoft.com/office/powerpoint/2010/main" val="1236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802.3 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3507476"/>
            <a:ext cx="8839200" cy="3198124"/>
          </a:xfrm>
        </p:spPr>
        <p:txBody>
          <a:bodyPr/>
          <a:lstStyle/>
          <a:p>
            <a:r>
              <a:rPr lang="en-US" dirty="0"/>
              <a:t>Preamble is 7 bytes of 10101010. Why?</a:t>
            </a:r>
          </a:p>
          <a:p>
            <a:r>
              <a:rPr lang="en-US" dirty="0"/>
              <a:t>Start Frame (SF) is 10101011</a:t>
            </a:r>
          </a:p>
          <a:p>
            <a:r>
              <a:rPr lang="en-US" dirty="0"/>
              <a:t>Source and destination are MAC addresses</a:t>
            </a:r>
          </a:p>
          <a:p>
            <a:pPr lvl="1"/>
            <a:r>
              <a:rPr lang="en-US" dirty="0"/>
              <a:t>E.g. 00:45:A5:F3:25:0C</a:t>
            </a:r>
          </a:p>
          <a:p>
            <a:pPr lvl="1"/>
            <a:r>
              <a:rPr lang="en-US" dirty="0"/>
              <a:t>Broadcast: FF:FF:FF:FF:FF:FF</a:t>
            </a:r>
          </a:p>
          <a:p>
            <a:r>
              <a:rPr lang="en-US" dirty="0"/>
              <a:t>Minimum packet length of 64 bytes, hence the pad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148" y="2057499"/>
            <a:ext cx="133748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Preamble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629" y="2057499"/>
            <a:ext cx="536249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1878" y="2057499"/>
            <a:ext cx="999701" cy="40011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1578" y="2057499"/>
            <a:ext cx="999701" cy="40011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Dest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1279" y="2057499"/>
            <a:ext cx="1008930" cy="400110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9595" y="1594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96460" y="15946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4435" y="15969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64135" y="15969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68452" y="15969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8343" y="159698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Bytes</a:t>
            </a:r>
          </a:p>
        </p:txBody>
      </p:sp>
      <p:sp>
        <p:nvSpPr>
          <p:cNvPr id="22" name="Up Arrow 21"/>
          <p:cNvSpPr/>
          <p:nvPr/>
        </p:nvSpPr>
        <p:spPr>
          <a:xfrm>
            <a:off x="2559483" y="2628382"/>
            <a:ext cx="846247" cy="60613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45432" y="2057499"/>
            <a:ext cx="1261284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3899" y="2057499"/>
            <a:ext cx="142360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Checksum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6717" y="2057499"/>
            <a:ext cx="777353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66705" y="1596988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0-1500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96886" y="159468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0-46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80228" y="15969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58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06471 -4.8148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1 -4.81481E-6 L 0.16901 -4.8148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01 -4.81481E-6 L 0.46771 -0.0027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3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76 -0.00324 L 0.57487 -0.003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2" grpId="4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Collisions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32795" y="2080886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54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63311" y="2080886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1746" y="2080885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6236848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8470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40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081144" y="2770683"/>
            <a:ext cx="2110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32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5194027" y="498212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053800" y="3424603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32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9612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10554" y="319377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3800" y="3475966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424698" y="4503770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622073" y="4264038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2608" y="1600200"/>
            <a:ext cx="4917946" cy="5105400"/>
          </a:xfrm>
        </p:spPr>
        <p:txBody>
          <a:bodyPr/>
          <a:lstStyle/>
          <a:p>
            <a:r>
              <a:rPr lang="en-US" dirty="0"/>
              <a:t>Collisions can occur</a:t>
            </a:r>
          </a:p>
          <a:p>
            <a:r>
              <a:rPr lang="en-US" dirty="0"/>
              <a:t>Collisions are quickly detected and aborted</a:t>
            </a:r>
          </a:p>
          <a:p>
            <a:r>
              <a:rPr lang="en-US" dirty="0"/>
              <a:t>Note the role of </a:t>
            </a:r>
            <a:r>
              <a:rPr lang="en-US" dirty="0">
                <a:solidFill>
                  <a:schemeClr val="accent1"/>
                </a:solidFill>
              </a:rPr>
              <a:t>distance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propagation delay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frame length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55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7613" y="1433523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Spatial Layout of Hosts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9088411" y="5195637"/>
            <a:ext cx="1788685" cy="885226"/>
          </a:xfrm>
          <a:prstGeom prst="wedgeRectCallout">
            <a:avLst>
              <a:gd name="adj1" fmla="val -21663"/>
              <a:gd name="adj2" fmla="val -1055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 notices the collision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6154260" y="5557487"/>
            <a:ext cx="1788685" cy="885226"/>
          </a:xfrm>
          <a:prstGeom prst="wedgeRectCallout">
            <a:avLst>
              <a:gd name="adj1" fmla="val 20437"/>
              <a:gd name="adj2" fmla="val -1197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notices the collision</a:t>
            </a:r>
          </a:p>
        </p:txBody>
      </p:sp>
    </p:spTree>
    <p:extLst>
      <p:ext uri="{BB962C8B-B14F-4D97-AF65-F5344CB8AC3E}">
        <p14:creationId xmlns:p14="http://schemas.microsoft.com/office/powerpoint/2010/main" val="35278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  <p:bldP spid="39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32795" y="2080886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54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63311" y="2080886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37578" y="2080885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5936352" y="601036"/>
            <a:ext cx="3022306" cy="8724032"/>
          </a:xfrm>
          <a:prstGeom prst="chevron">
            <a:avLst>
              <a:gd name="adj" fmla="val 54486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9715024" y="-940178"/>
            <a:ext cx="2921109" cy="12215059"/>
          </a:xfrm>
          <a:prstGeom prst="chevron">
            <a:avLst>
              <a:gd name="adj" fmla="val 76854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2202" y="2770682"/>
            <a:ext cx="2860593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645702" y="2770683"/>
            <a:ext cx="546297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32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5194027" y="498212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619632" y="3424603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32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11178606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10554" y="319377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19632" y="3475966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673637" y="4631765"/>
            <a:ext cx="0" cy="65929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2608" y="1600200"/>
            <a:ext cx="4917946" cy="5105400"/>
          </a:xfrm>
        </p:spPr>
        <p:txBody>
          <a:bodyPr/>
          <a:lstStyle/>
          <a:p>
            <a:r>
              <a:rPr lang="en-US" dirty="0"/>
              <a:t>Suppose we make the Ethernet cable longer</a:t>
            </a:r>
          </a:p>
          <a:p>
            <a:r>
              <a:rPr lang="en-US" dirty="0"/>
              <a:t>Both senders finish sending before observing the collision</a:t>
            </a:r>
          </a:p>
          <a:p>
            <a:r>
              <a:rPr lang="en-US" dirty="0"/>
              <a:t>Thus, they will both </a:t>
            </a:r>
            <a:r>
              <a:rPr lang="en-US" dirty="0">
                <a:solidFill>
                  <a:schemeClr val="accent2"/>
                </a:solidFill>
              </a:rPr>
              <a:t>erroneously</a:t>
            </a:r>
            <a:r>
              <a:rPr lang="en-US" dirty="0"/>
              <a:t> believe their transmissions were successful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55428" y="1867285"/>
            <a:ext cx="5342878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12642" y="1408670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Spatial Layout of Hosts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8275119" y="5890549"/>
            <a:ext cx="1439277" cy="814487"/>
          </a:xfrm>
          <a:prstGeom prst="wedgeRectCallout">
            <a:avLst>
              <a:gd name="adj1" fmla="val -21663"/>
              <a:gd name="adj2" fmla="val -1055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Collision</a:t>
            </a:r>
          </a:p>
        </p:txBody>
      </p:sp>
      <p:sp>
        <p:nvSpPr>
          <p:cNvPr id="31" name="Up Arrow 30"/>
          <p:cNvSpPr/>
          <p:nvPr/>
        </p:nvSpPr>
        <p:spPr>
          <a:xfrm rot="18620103">
            <a:off x="11228164" y="4370665"/>
            <a:ext cx="553288" cy="7666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7529165">
            <a:off x="6817987" y="4150834"/>
            <a:ext cx="553288" cy="7666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  <p:bldP spid="28" grpId="0" animBg="1"/>
      <p:bldP spid="31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32795" y="2080886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54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63311" y="2080886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1746" y="2080885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6673662" y="1519195"/>
            <a:ext cx="1474779" cy="5340186"/>
          </a:xfrm>
          <a:prstGeom prst="chevron">
            <a:avLst>
              <a:gd name="adj" fmla="val 6971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8470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40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081144" y="2770683"/>
            <a:ext cx="2110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32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5194027" y="498212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053800" y="3424603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32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9612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10554" y="319377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3800" y="3475966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612774" y="4297408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2608" y="1600200"/>
            <a:ext cx="4917946" cy="5105400"/>
          </a:xfrm>
        </p:spPr>
        <p:txBody>
          <a:bodyPr/>
          <a:lstStyle/>
          <a:p>
            <a:r>
              <a:rPr lang="en-US" dirty="0"/>
              <a:t>What if B sends a really short packet?</a:t>
            </a:r>
          </a:p>
          <a:p>
            <a:r>
              <a:rPr lang="en-US" dirty="0"/>
              <a:t>Only one of the senders notices the collision</a:t>
            </a:r>
          </a:p>
          <a:p>
            <a:pPr lvl="1"/>
            <a:r>
              <a:rPr lang="en-US" dirty="0"/>
              <a:t>B’s packet may be corrupted, but it has no idea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55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7613" y="1433523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Spatial Layout of Hosts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9094468" y="5214689"/>
            <a:ext cx="1788685" cy="885226"/>
          </a:xfrm>
          <a:prstGeom prst="wedgeRectCallout">
            <a:avLst>
              <a:gd name="adj1" fmla="val -21663"/>
              <a:gd name="adj2" fmla="val -1055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 notices the collision</a:t>
            </a:r>
          </a:p>
        </p:txBody>
      </p:sp>
      <p:sp>
        <p:nvSpPr>
          <p:cNvPr id="40" name="Up Arrow 39"/>
          <p:cNvSpPr/>
          <p:nvPr/>
        </p:nvSpPr>
        <p:spPr>
          <a:xfrm rot="1261396">
            <a:off x="6957743" y="4000844"/>
            <a:ext cx="553288" cy="7666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  <p:bldP spid="39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ft Brace 17"/>
          <p:cNvSpPr/>
          <p:nvPr/>
        </p:nvSpPr>
        <p:spPr>
          <a:xfrm rot="5400000">
            <a:off x="7621859" y="2853665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Packet Sizes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600201"/>
            <a:ext cx="10363200" cy="1989161"/>
          </a:xfrm>
        </p:spPr>
        <p:txBody>
          <a:bodyPr/>
          <a:lstStyle/>
          <a:p>
            <a:r>
              <a:rPr lang="en-US" dirty="0"/>
              <a:t>Why is the minimum packet size 64 bytes?</a:t>
            </a:r>
          </a:p>
          <a:p>
            <a:pPr lvl="1"/>
            <a:r>
              <a:rPr lang="en-US" dirty="0"/>
              <a:t>To give hosts enough time to detect collisions</a:t>
            </a:r>
          </a:p>
          <a:p>
            <a:r>
              <a:rPr lang="en-US" dirty="0"/>
              <a:t>What is the relationship between packet size and cable length?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47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140835" y="3895158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9665064" y="3895158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Oval 13"/>
          <p:cNvSpPr/>
          <p:nvPr/>
        </p:nvSpPr>
        <p:spPr>
          <a:xfrm>
            <a:off x="5426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1394" y="4108459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346636" y="3391652"/>
            <a:ext cx="3464258" cy="225527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</a:t>
            </a:r>
            <a:r>
              <a:rPr lang="en-US" dirty="0"/>
              <a:t>: Host A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d</a:t>
            </a:r>
            <a:r>
              <a:rPr lang="en-US" dirty="0"/>
              <a:t>: Host B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+ 2*d</a:t>
            </a:r>
            <a:r>
              <a:rPr lang="en-US" dirty="0"/>
              <a:t>: Host A detects the collision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2402" y="345446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86631" y="35271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42639" y="5663267"/>
            <a:ext cx="10828870" cy="99458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/>
              <a:t>min_frame_size</a:t>
            </a:r>
            <a:r>
              <a:rPr lang="en-US" sz="2800" dirty="0"/>
              <a:t> / (2*bandwidth) * </a:t>
            </a:r>
            <a:r>
              <a:rPr lang="en-US" sz="2800" dirty="0" err="1"/>
              <a:t>light_speed</a:t>
            </a:r>
            <a:r>
              <a:rPr lang="en-US" sz="2800" dirty="0"/>
              <a:t> = </a:t>
            </a:r>
            <a:r>
              <a:rPr lang="en-US" sz="2800" dirty="0" err="1"/>
              <a:t>max_cable_length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(64B*8) / (2*10</a:t>
            </a:r>
            <a:r>
              <a:rPr lang="en-US" sz="2800" baseline="30000" dirty="0"/>
              <a:t>7</a:t>
            </a:r>
            <a:r>
              <a:rPr lang="en-US" sz="2800" dirty="0"/>
              <a:t>bps) * (2.5*10</a:t>
            </a:r>
            <a:r>
              <a:rPr lang="en-US" sz="2800" baseline="30000" dirty="0"/>
              <a:t>8</a:t>
            </a:r>
            <a:r>
              <a:rPr lang="en-US" sz="2800" dirty="0"/>
              <a:t>mps) = 6400 meters</a:t>
            </a:r>
          </a:p>
        </p:txBody>
      </p:sp>
      <p:sp>
        <p:nvSpPr>
          <p:cNvPr id="13" name="Oval 12"/>
          <p:cNvSpPr/>
          <p:nvPr/>
        </p:nvSpPr>
        <p:spPr>
          <a:xfrm>
            <a:off x="9947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24" name="Group 23"/>
          <p:cNvGrpSpPr/>
          <p:nvPr/>
        </p:nvGrpSpPr>
        <p:grpSpPr>
          <a:xfrm flipH="1">
            <a:off x="4412891" y="3714906"/>
            <a:ext cx="6200488" cy="1436683"/>
            <a:chOff x="1219200" y="4876798"/>
            <a:chExt cx="5181605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8"/>
              <a:ext cx="5181601" cy="1384995"/>
            </a:xfrm>
            <a:prstGeom prst="wedgeRectCallout">
              <a:avLst>
                <a:gd name="adj1" fmla="val 47002"/>
                <a:gd name="adj2" fmla="val 11880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4" y="4876800"/>
              <a:ext cx="5181601" cy="1335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10 Mbps Ethernet</a:t>
              </a:r>
            </a:p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Packet and cable lengths change for faster Ethernet standards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093 L 0.37058 -0.0004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62 L -0.37487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4" grpId="1" animBg="1"/>
      <p:bldP spid="19" grpId="0"/>
      <p:bldP spid="21" grpId="0"/>
      <p:bldP spid="22" grpId="0"/>
      <p:bldP spid="13" grpId="0" animBg="1"/>
      <p:bldP spid="1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Length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16753" y="1600200"/>
            <a:ext cx="11558494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min_frame_size</a:t>
            </a:r>
            <a:r>
              <a:rPr lang="en-US" sz="2400" dirty="0"/>
              <a:t> / (2*bandwidth) * </a:t>
            </a:r>
            <a:r>
              <a:rPr lang="en-US" sz="2400" dirty="0" err="1"/>
              <a:t>light_speed</a:t>
            </a:r>
            <a:r>
              <a:rPr lang="en-US" sz="2400" dirty="0"/>
              <a:t> = </a:t>
            </a:r>
            <a:r>
              <a:rPr lang="en-US" sz="2400" dirty="0" err="1"/>
              <a:t>max_cable_length</a:t>
            </a: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(64B*8) / (2*10Mbps) * (2.5*10</a:t>
            </a:r>
            <a:r>
              <a:rPr lang="en-US" sz="2800" baseline="30000" dirty="0"/>
              <a:t>8</a:t>
            </a:r>
            <a:r>
              <a:rPr lang="en-US" sz="2800" dirty="0"/>
              <a:t>mps) = 6400 meters</a:t>
            </a:r>
          </a:p>
          <a:p>
            <a:pPr marL="0" indent="0" algn="ctr">
              <a:buNone/>
            </a:pPr>
            <a:endParaRPr lang="en-US" sz="1800" dirty="0"/>
          </a:p>
          <a:p>
            <a:r>
              <a:rPr lang="en-US" sz="2800" dirty="0"/>
              <a:t>What is the max cable length if min frame size were changed to 1024 bytes?</a:t>
            </a:r>
          </a:p>
          <a:p>
            <a:pPr lvl="1"/>
            <a:r>
              <a:rPr lang="en-US" sz="2500" dirty="0"/>
              <a:t>102.4 kilometers</a:t>
            </a:r>
          </a:p>
          <a:p>
            <a:r>
              <a:rPr lang="en-US" sz="2800" dirty="0"/>
              <a:t>What is max cable length if bandwidth were changed to 1 </a:t>
            </a:r>
            <a:r>
              <a:rPr lang="en-US" sz="2800" dirty="0" err="1"/>
              <a:t>Gbps</a:t>
            </a:r>
            <a:r>
              <a:rPr lang="en-US" sz="2800" dirty="0"/>
              <a:t> ?</a:t>
            </a:r>
          </a:p>
          <a:p>
            <a:pPr lvl="1"/>
            <a:r>
              <a:rPr lang="en-US" sz="2500" dirty="0"/>
              <a:t>64 meters</a:t>
            </a:r>
          </a:p>
          <a:p>
            <a:r>
              <a:rPr lang="en-US" sz="2800" dirty="0"/>
              <a:t>What if you changed min packet size to 1024 bytes and bandwidth to 1 </a:t>
            </a:r>
            <a:r>
              <a:rPr lang="en-US" sz="2800" dirty="0" err="1"/>
              <a:t>Gbps</a:t>
            </a:r>
            <a:r>
              <a:rPr lang="en-US" sz="2800" dirty="0"/>
              <a:t>?</a:t>
            </a:r>
          </a:p>
          <a:p>
            <a:pPr lvl="1"/>
            <a:r>
              <a:rPr lang="en-US" sz="2500" dirty="0"/>
              <a:t>1024 meters</a:t>
            </a:r>
          </a:p>
        </p:txBody>
      </p:sp>
    </p:spTree>
    <p:extLst>
      <p:ext uri="{BB962C8B-B14F-4D97-AF65-F5344CB8AC3E}">
        <p14:creationId xmlns:p14="http://schemas.microsoft.com/office/powerpoint/2010/main" val="24420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56158" y="1600200"/>
            <a:ext cx="10332138" cy="5105400"/>
          </a:xfrm>
        </p:spPr>
        <p:txBody>
          <a:bodyPr/>
          <a:lstStyle/>
          <a:p>
            <a:r>
              <a:rPr lang="en-US" dirty="0"/>
              <a:t>When a sender detects a collision, send “jam signal”</a:t>
            </a:r>
          </a:p>
          <a:p>
            <a:pPr lvl="1"/>
            <a:r>
              <a:rPr lang="en-US" dirty="0"/>
              <a:t>Make sure all hosts are aware of collision</a:t>
            </a:r>
          </a:p>
          <a:p>
            <a:pPr lvl="1"/>
            <a:r>
              <a:rPr lang="en-US" dirty="0"/>
              <a:t>Jam signal is 32 bits long (plus header overhead)</a:t>
            </a:r>
          </a:p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operates in multiples of 512 bits (64 bytes)</a:t>
            </a:r>
          </a:p>
          <a:p>
            <a:pPr lvl="1"/>
            <a:r>
              <a:rPr lang="en-US" dirty="0"/>
              <a:t>Select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1], where </a:t>
            </a:r>
            <a:r>
              <a:rPr lang="en-US" i="1" dirty="0"/>
              <a:t>n</a:t>
            </a:r>
            <a:r>
              <a:rPr lang="en-US" dirty="0"/>
              <a:t> = number of sequential collisions</a:t>
            </a:r>
          </a:p>
          <a:p>
            <a:pPr lvl="1"/>
            <a:r>
              <a:rPr lang="en-US" dirty="0"/>
              <a:t>Wait </a:t>
            </a:r>
            <a:r>
              <a:rPr lang="en-US" i="1" dirty="0"/>
              <a:t>k</a:t>
            </a:r>
            <a:r>
              <a:rPr lang="en-US" dirty="0"/>
              <a:t> * 51.2</a:t>
            </a:r>
            <a:r>
              <a:rPr lang="en-US" sz="2000" dirty="0"/>
              <a:t>µ</a:t>
            </a:r>
            <a:r>
              <a:rPr lang="en-US" dirty="0"/>
              <a:t>s before retransmission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is capped at 10, frame dropped after 16 collisions</a:t>
            </a:r>
          </a:p>
          <a:p>
            <a:r>
              <a:rPr lang="en-US" dirty="0" err="1"/>
              <a:t>Backoff</a:t>
            </a:r>
            <a:r>
              <a:rPr lang="en-US" dirty="0"/>
              <a:t> time is divided into </a:t>
            </a:r>
            <a:r>
              <a:rPr lang="en-US" dirty="0">
                <a:solidFill>
                  <a:schemeClr val="accent1"/>
                </a:solidFill>
              </a:rPr>
              <a:t>contention slots</a:t>
            </a:r>
          </a:p>
        </p:txBody>
      </p:sp>
    </p:spTree>
    <p:extLst>
      <p:ext uri="{BB962C8B-B14F-4D97-AF65-F5344CB8AC3E}">
        <p14:creationId xmlns:p14="http://schemas.microsoft.com/office/powerpoint/2010/main" val="2966479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is minimum </a:t>
            </a:r>
            <a:r>
              <a:rPr lang="en-US" dirty="0" err="1"/>
              <a:t>backoff</a:t>
            </a:r>
            <a:r>
              <a:rPr lang="en-US" dirty="0"/>
              <a:t> timer 512 bits?</a:t>
            </a:r>
          </a:p>
          <a:p>
            <a:r>
              <a:rPr lang="en-US" dirty="0"/>
              <a:t>Minimum Ethernet packet size is also 512 bits</a:t>
            </a:r>
          </a:p>
          <a:p>
            <a:pPr lvl="1"/>
            <a:r>
              <a:rPr lang="en-US" dirty="0"/>
              <a:t>64 bytes * 8 = 512 bits</a:t>
            </a:r>
          </a:p>
          <a:p>
            <a:r>
              <a:rPr lang="en-US" dirty="0"/>
              <a:t>Coincidence? Of course not.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backoff</a:t>
            </a:r>
            <a:r>
              <a:rPr lang="en-US" dirty="0"/>
              <a:t> time was &lt;512 bits, a sender who waits and another who sends immediately can still collide</a:t>
            </a:r>
          </a:p>
        </p:txBody>
      </p:sp>
    </p:spTree>
    <p:extLst>
      <p:ext uri="{BB962C8B-B14F-4D97-AF65-F5344CB8AC3E}">
        <p14:creationId xmlns:p14="http://schemas.microsoft.com/office/powerpoint/2010/main" val="2647482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Maximum Transmission Unit (MTU): 1500 bytes</a:t>
            </a:r>
          </a:p>
          <a:p>
            <a:r>
              <a:rPr lang="en-US" sz="2800" dirty="0"/>
              <a:t>Pros:</a:t>
            </a:r>
          </a:p>
          <a:p>
            <a:pPr lvl="1"/>
            <a:r>
              <a:rPr lang="en-US" sz="2400" dirty="0"/>
              <a:t>Bit errors in long packets incur significant recovery penalty</a:t>
            </a:r>
          </a:p>
          <a:p>
            <a:r>
              <a:rPr lang="en-US" sz="2800" dirty="0"/>
              <a:t>Cons:</a:t>
            </a:r>
          </a:p>
          <a:p>
            <a:pPr lvl="1"/>
            <a:r>
              <a:rPr lang="en-US" sz="2400" dirty="0"/>
              <a:t>More bytes wasted on header information</a:t>
            </a:r>
          </a:p>
          <a:p>
            <a:pPr lvl="1"/>
            <a:r>
              <a:rPr lang="en-US" sz="2400" dirty="0"/>
              <a:t>Higher per packet processing overhead</a:t>
            </a:r>
          </a:p>
          <a:p>
            <a:r>
              <a:rPr lang="en-US" sz="2800" dirty="0"/>
              <a:t>Datacenters shifting towards Jumbo Frames</a:t>
            </a:r>
          </a:p>
          <a:p>
            <a:pPr lvl="1"/>
            <a:r>
              <a:rPr lang="en-US" sz="2400" dirty="0"/>
              <a:t>9000 bytes per packet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5105400"/>
          </a:xfrm>
        </p:spPr>
        <p:txBody>
          <a:bodyPr/>
          <a:lstStyle/>
          <a:p>
            <a:r>
              <a:rPr lang="en-US" dirty="0"/>
              <a:t>Physical layer determines how bits are encoded</a:t>
            </a:r>
          </a:p>
          <a:p>
            <a:r>
              <a:rPr lang="en-US" dirty="0"/>
              <a:t>Next step: how to encode blocks of data</a:t>
            </a:r>
          </a:p>
          <a:p>
            <a:pPr lvl="1"/>
            <a:r>
              <a:rPr lang="en-US" dirty="0"/>
              <a:t>Packet switched networks</a:t>
            </a:r>
          </a:p>
          <a:p>
            <a:pPr lvl="1"/>
            <a:r>
              <a:rPr lang="en-US" dirty="0"/>
              <a:t>Each packet includes routing information</a:t>
            </a:r>
          </a:p>
          <a:p>
            <a:pPr lvl="1"/>
            <a:r>
              <a:rPr lang="en-US" dirty="0"/>
              <a:t>Data boundaries must be known so </a:t>
            </a:r>
            <a:r>
              <a:rPr lang="en-US" dirty="0">
                <a:solidFill>
                  <a:schemeClr val="accent1"/>
                </a:solidFill>
              </a:rPr>
              <a:t>headers</a:t>
            </a:r>
            <a:r>
              <a:rPr lang="en-US" dirty="0"/>
              <a:t> can be read</a:t>
            </a:r>
          </a:p>
          <a:p>
            <a:r>
              <a:rPr lang="en-US" dirty="0"/>
              <a:t>Types of framing</a:t>
            </a:r>
          </a:p>
          <a:p>
            <a:pPr lvl="1"/>
            <a:r>
              <a:rPr lang="en-US" dirty="0"/>
              <a:t>Byte oriented protocols</a:t>
            </a:r>
          </a:p>
          <a:p>
            <a:pPr lvl="1"/>
            <a:r>
              <a:rPr lang="en-US" dirty="0"/>
              <a:t>Bit oriented protocols</a:t>
            </a:r>
          </a:p>
          <a:p>
            <a:pPr lvl="1"/>
            <a:r>
              <a:rPr lang="en-US" dirty="0"/>
              <a:t>Clock based protocols</a:t>
            </a:r>
          </a:p>
        </p:txBody>
      </p:sp>
    </p:spTree>
    <p:extLst>
      <p:ext uri="{BB962C8B-B14F-4D97-AF65-F5344CB8AC3E}">
        <p14:creationId xmlns:p14="http://schemas.microsoft.com/office/powerpoint/2010/main" val="19408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CSMA/CD is no longer necessary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/>
              <a:t>100Gbit on the way</a:t>
            </a:r>
          </a:p>
          <a:p>
            <a:pPr lvl="1"/>
            <a:r>
              <a:rPr lang="en-US" dirty="0"/>
              <a:t>Uses same old packet header</a:t>
            </a:r>
          </a:p>
          <a:p>
            <a:pPr lvl="1"/>
            <a:r>
              <a:rPr lang="en-US" dirty="0"/>
              <a:t>Full duplex (send and receive at the same time)</a:t>
            </a:r>
          </a:p>
          <a:p>
            <a:pPr lvl="1"/>
            <a:r>
              <a:rPr lang="en-US" dirty="0"/>
              <a:t>Auto negotiating (backwards compatibility)</a:t>
            </a:r>
          </a:p>
          <a:p>
            <a:pPr lvl="1"/>
            <a:r>
              <a:rPr lang="en-US" dirty="0"/>
              <a:t>Can also carry power</a:t>
            </a:r>
          </a:p>
        </p:txBody>
      </p:sp>
    </p:spTree>
    <p:extLst>
      <p:ext uri="{BB962C8B-B14F-4D97-AF65-F5344CB8AC3E}">
        <p14:creationId xmlns:p14="http://schemas.microsoft.com/office/powerpoint/2010/main" val="287953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388360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36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802.3 Ethernet vs. Wireless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68189" y="1600200"/>
            <a:ext cx="10805458" cy="5105400"/>
          </a:xfrm>
        </p:spPr>
        <p:txBody>
          <a:bodyPr/>
          <a:lstStyle/>
          <a:p>
            <a:r>
              <a:rPr lang="en-US" dirty="0"/>
              <a:t>Ethernet has one shared collision domain</a:t>
            </a:r>
          </a:p>
          <a:p>
            <a:pPr lvl="1"/>
            <a:r>
              <a:rPr lang="en-US" dirty="0"/>
              <a:t>All hosts on a LAN can observe all transmissions</a:t>
            </a:r>
          </a:p>
          <a:p>
            <a:r>
              <a:rPr lang="en-US" dirty="0"/>
              <a:t>Wireless radios have small range compared to overall system</a:t>
            </a:r>
          </a:p>
          <a:p>
            <a:pPr lvl="1"/>
            <a:r>
              <a:rPr lang="en-US" dirty="0"/>
              <a:t>Collisions are local</a:t>
            </a:r>
          </a:p>
          <a:p>
            <a:pPr lvl="1"/>
            <a:r>
              <a:rPr lang="en-US" dirty="0"/>
              <a:t>Collision are at the receiver, not the sender</a:t>
            </a:r>
          </a:p>
          <a:p>
            <a:pPr lvl="1"/>
            <a:r>
              <a:rPr lang="en-US" dirty="0"/>
              <a:t>Carrier sense (CS in CSMA) plays a different role</a:t>
            </a:r>
          </a:p>
          <a:p>
            <a:r>
              <a:rPr lang="en-US" dirty="0"/>
              <a:t>802.11 uses CSMA/</a:t>
            </a:r>
            <a:r>
              <a:rPr lang="en-US" dirty="0">
                <a:solidFill>
                  <a:schemeClr val="accent1"/>
                </a:solidFill>
              </a:rPr>
              <a:t>CA</a:t>
            </a:r>
            <a:r>
              <a:rPr lang="en-US" dirty="0"/>
              <a:t> not CSMA/CD</a:t>
            </a:r>
          </a:p>
          <a:p>
            <a:pPr lvl="1"/>
            <a:r>
              <a:rPr lang="en-US" dirty="0"/>
              <a:t>Collision </a:t>
            </a:r>
            <a:r>
              <a:rPr lang="en-US" dirty="0">
                <a:solidFill>
                  <a:schemeClr val="accent1"/>
                </a:solidFill>
              </a:rPr>
              <a:t>avoidance</a:t>
            </a:r>
            <a:r>
              <a:rPr lang="en-US" dirty="0"/>
              <a:t>, rather than collision detection</a:t>
            </a:r>
          </a:p>
        </p:txBody>
      </p:sp>
    </p:spTree>
    <p:extLst>
      <p:ext uri="{BB962C8B-B14F-4D97-AF65-F5344CB8AC3E}">
        <p14:creationId xmlns:p14="http://schemas.microsoft.com/office/powerpoint/2010/main" val="3556973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17286" y="2031398"/>
            <a:ext cx="3946020" cy="394602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78661" y="2031397"/>
            <a:ext cx="3946020" cy="3946020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04989" y="3184633"/>
            <a:ext cx="370614" cy="1562670"/>
            <a:chOff x="2107517" y="5261211"/>
            <a:chExt cx="370614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88057" y="3184633"/>
            <a:ext cx="338554" cy="1562670"/>
            <a:chOff x="4186633" y="5261211"/>
            <a:chExt cx="338554" cy="156267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6364" y="3184633"/>
            <a:ext cx="370615" cy="1562670"/>
            <a:chOff x="6069916" y="5261211"/>
            <a:chExt cx="370615" cy="156267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1" name="Up Arrow 20"/>
          <p:cNvSpPr/>
          <p:nvPr/>
        </p:nvSpPr>
        <p:spPr>
          <a:xfrm rot="5400000">
            <a:off x="5025374" y="3283648"/>
            <a:ext cx="763337" cy="962031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6200000">
            <a:off x="6413031" y="3283648"/>
            <a:ext cx="763337" cy="962031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flipH="1">
            <a:off x="5310111" y="2152151"/>
            <a:ext cx="1681239" cy="523220"/>
            <a:chOff x="1219200" y="4876799"/>
            <a:chExt cx="5181605" cy="1403045"/>
          </a:xfrm>
        </p:grpSpPr>
        <p:sp>
          <p:nvSpPr>
            <p:cNvPr id="24" name="Rectangular Callout 2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202"/>
                <a:gd name="adj2" fmla="val 1094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19203" y="4876799"/>
              <a:ext cx="5181602" cy="140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Collision!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852471" y="4998871"/>
            <a:ext cx="3157679" cy="542653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5630"/>
                <a:gd name="adj2" fmla="val -14086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4876799"/>
              <a:ext cx="5181602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 cannot hear C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7275714" y="4981416"/>
            <a:ext cx="3013782" cy="542653"/>
            <a:chOff x="1219200" y="4876799"/>
            <a:chExt cx="5181605" cy="1384995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9117"/>
                <a:gd name="adj2" fmla="val -13384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 cannot hear A</a:t>
              </a:r>
            </a:p>
          </p:txBody>
        </p:sp>
      </p:grpSp>
      <p:sp>
        <p:nvSpPr>
          <p:cNvPr id="33" name="Content Placeholder 5"/>
          <p:cNvSpPr>
            <a:spLocks noGrp="1"/>
          </p:cNvSpPr>
          <p:nvPr>
            <p:ph sz="quarter" idx="1"/>
          </p:nvPr>
        </p:nvSpPr>
        <p:spPr>
          <a:xfrm>
            <a:off x="1548310" y="1525519"/>
            <a:ext cx="9408732" cy="605051"/>
          </a:xfrm>
        </p:spPr>
        <p:txBody>
          <a:bodyPr>
            <a:normAutofit/>
          </a:bodyPr>
          <a:lstStyle/>
          <a:p>
            <a:r>
              <a:rPr lang="en-US" dirty="0"/>
              <a:t>Radios on the same network cannot always hear each other</a:t>
            </a:r>
          </a:p>
        </p:txBody>
      </p:sp>
      <p:sp>
        <p:nvSpPr>
          <p:cNvPr id="34" name="Content Placeholder 5"/>
          <p:cNvSpPr txBox="1">
            <a:spLocks/>
          </p:cNvSpPr>
          <p:nvPr/>
        </p:nvSpPr>
        <p:spPr>
          <a:xfrm>
            <a:off x="1536934" y="6111990"/>
            <a:ext cx="9408732" cy="605051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Hidden terminals mean that sender-side collision detection is useless</a:t>
            </a:r>
          </a:p>
        </p:txBody>
      </p:sp>
    </p:spTree>
    <p:extLst>
      <p:ext uri="{BB962C8B-B14F-4D97-AF65-F5344CB8AC3E}">
        <p14:creationId xmlns:p14="http://schemas.microsoft.com/office/powerpoint/2010/main" val="29326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 animBg="1"/>
      <p:bldP spid="22" grpId="0" animBg="1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Exposed Terminal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569794"/>
          </a:xfrm>
        </p:spPr>
        <p:txBody>
          <a:bodyPr/>
          <a:lstStyle/>
          <a:p>
            <a:r>
              <a:rPr lang="en-US" dirty="0"/>
              <a:t>Carrier sensing is problematic in wireless</a:t>
            </a:r>
          </a:p>
        </p:txBody>
      </p:sp>
      <p:sp>
        <p:nvSpPr>
          <p:cNvPr id="5" name="Oval 4"/>
          <p:cNvSpPr/>
          <p:nvPr/>
        </p:nvSpPr>
        <p:spPr>
          <a:xfrm>
            <a:off x="3410235" y="2238232"/>
            <a:ext cx="3946020" cy="394602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7345" y="2225050"/>
            <a:ext cx="3946020" cy="3946020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4329848" y="3490482"/>
            <a:ext cx="763337" cy="962031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5400000">
            <a:off x="7033744" y="3538717"/>
            <a:ext cx="763337" cy="962031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H="1">
            <a:off x="5015302" y="1239330"/>
            <a:ext cx="3738173" cy="985721"/>
            <a:chOff x="1219200" y="4876799"/>
            <a:chExt cx="5181605" cy="1384995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4768"/>
                <a:gd name="adj2" fmla="val 1447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3" y="4876799"/>
              <a:ext cx="5181602" cy="134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Carrier sense detects a busy channel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1620460" y="2694517"/>
            <a:ext cx="2073535" cy="542653"/>
            <a:chOff x="1219200" y="4876799"/>
            <a:chExt cx="5181605" cy="1384995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51370"/>
                <a:gd name="adj2" fmla="val 13046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No collision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22589" y="3391467"/>
            <a:ext cx="370614" cy="1562670"/>
            <a:chOff x="2107517" y="5261211"/>
            <a:chExt cx="37061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13968" y="3391467"/>
            <a:ext cx="338554" cy="1562670"/>
            <a:chOff x="4186633" y="5261211"/>
            <a:chExt cx="338554" cy="156267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05048" y="3391467"/>
            <a:ext cx="370615" cy="1562670"/>
            <a:chOff x="6069916" y="5261211"/>
            <a:chExt cx="370615" cy="156267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96428" y="3391467"/>
            <a:ext cx="370615" cy="1562670"/>
            <a:chOff x="6069916" y="5261211"/>
            <a:chExt cx="370615" cy="15626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8321635" y="2684800"/>
            <a:ext cx="2073535" cy="542653"/>
            <a:chOff x="1219200" y="4876799"/>
            <a:chExt cx="5181605" cy="1384995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53282"/>
                <a:gd name="adj2" fmla="val 14052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No collision</a:t>
              </a:r>
            </a:p>
          </p:txBody>
        </p:sp>
      </p:grpSp>
      <p:sp>
        <p:nvSpPr>
          <p:cNvPr id="33" name="Content Placeholder 3"/>
          <p:cNvSpPr txBox="1">
            <a:spLocks/>
          </p:cNvSpPr>
          <p:nvPr/>
        </p:nvSpPr>
        <p:spPr>
          <a:xfrm>
            <a:off x="1678672" y="6215496"/>
            <a:ext cx="8839200" cy="569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Carrier sense can erroneously reduce utilization</a:t>
            </a:r>
          </a:p>
        </p:txBody>
      </p:sp>
    </p:spTree>
    <p:extLst>
      <p:ext uri="{BB962C8B-B14F-4D97-AF65-F5344CB8AC3E}">
        <p14:creationId xmlns:p14="http://schemas.microsoft.com/office/powerpoint/2010/main" val="28480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16" grpId="0" animBg="1"/>
      <p:bldP spid="17" grpId="0" animBg="1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in Wireless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High level problem: </a:t>
            </a:r>
          </a:p>
          <a:p>
            <a:pPr lvl="1"/>
            <a:r>
              <a:rPr lang="en-US" dirty="0"/>
              <a:t>Reachability in wireless is not transitive</a:t>
            </a:r>
          </a:p>
          <a:p>
            <a:pPr lvl="1"/>
            <a:r>
              <a:rPr lang="en-US" dirty="0"/>
              <a:t>Just because A can reach B, and B can reach C, doesn’t mean A can reach C</a:t>
            </a:r>
          </a:p>
        </p:txBody>
      </p:sp>
      <p:sp>
        <p:nvSpPr>
          <p:cNvPr id="5" name="Oval 4"/>
          <p:cNvSpPr/>
          <p:nvPr/>
        </p:nvSpPr>
        <p:spPr>
          <a:xfrm>
            <a:off x="5612481" y="3253779"/>
            <a:ext cx="3460329" cy="3460329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13597" y="3253778"/>
            <a:ext cx="3460329" cy="3460329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6200000">
            <a:off x="6335825" y="4546502"/>
            <a:ext cx="634866" cy="800119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5400000">
            <a:off x="9039719" y="4546502"/>
            <a:ext cx="634866" cy="800119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75995" y="4620808"/>
            <a:ext cx="370615" cy="1150967"/>
            <a:chOff x="1996837" y="5261211"/>
            <a:chExt cx="591974" cy="183841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96837" y="6362216"/>
              <a:ext cx="591974" cy="73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73371" y="4620805"/>
            <a:ext cx="338555" cy="1150969"/>
            <a:chOff x="4085529" y="5261211"/>
            <a:chExt cx="540763" cy="183840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85529" y="6362216"/>
              <a:ext cx="540763" cy="737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58455" y="4620806"/>
            <a:ext cx="370615" cy="1150969"/>
            <a:chOff x="5959238" y="5261211"/>
            <a:chExt cx="591973" cy="183841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59238" y="6362217"/>
              <a:ext cx="591973" cy="737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849835" y="4620806"/>
            <a:ext cx="370615" cy="1150969"/>
            <a:chOff x="5959238" y="5261211"/>
            <a:chExt cx="591973" cy="183841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59238" y="6362217"/>
              <a:ext cx="591973" cy="737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729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31960"/>
            <a:ext cx="8839200" cy="1129352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ultiple </a:t>
            </a:r>
            <a:r>
              <a:rPr lang="en-US" b="1" dirty="0"/>
              <a:t>A</a:t>
            </a:r>
            <a:r>
              <a:rPr lang="en-US" dirty="0"/>
              <a:t>ccess with </a:t>
            </a:r>
            <a:r>
              <a:rPr lang="en-US" b="1" dirty="0"/>
              <a:t>C</a:t>
            </a:r>
            <a:r>
              <a:rPr lang="en-US" dirty="0"/>
              <a:t>ollision </a:t>
            </a:r>
            <a:r>
              <a:rPr lang="en-US" b="1" dirty="0"/>
              <a:t>A</a:t>
            </a:r>
            <a:r>
              <a:rPr lang="en-US" dirty="0"/>
              <a:t>voidance</a:t>
            </a:r>
          </a:p>
          <a:p>
            <a:pPr lvl="1"/>
            <a:r>
              <a:rPr lang="en-US" dirty="0"/>
              <a:t>Developed in 1990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04720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77973" y="3317809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69456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65413" y="3317808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04721" y="3677586"/>
            <a:ext cx="1864736" cy="687277"/>
            <a:chOff x="2707740" y="3432002"/>
            <a:chExt cx="3384645" cy="68727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976253">
              <a:off x="3855079" y="3432002"/>
              <a:ext cx="1138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RTS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9775595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53955" y="2579146"/>
            <a:ext cx="144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Host in</a:t>
            </a:r>
          </a:p>
          <a:p>
            <a:pPr algn="ctr"/>
            <a:r>
              <a:rPr lang="en-US" sz="2400" b="1" dirty="0"/>
              <a:t>Receiver’s</a:t>
            </a:r>
          </a:p>
          <a:p>
            <a:pPr algn="ctr"/>
            <a:r>
              <a:rPr lang="en-US" sz="2400" b="1" dirty="0"/>
              <a:t>Range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27705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1384" y="2579146"/>
            <a:ext cx="1232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Host in</a:t>
            </a:r>
          </a:p>
          <a:p>
            <a:pPr algn="ctr"/>
            <a:r>
              <a:rPr lang="en-US" sz="2400" b="1" dirty="0"/>
              <a:t>Sender’s</a:t>
            </a:r>
          </a:p>
          <a:p>
            <a:pPr algn="ctr"/>
            <a:r>
              <a:rPr lang="en-US" sz="2400" b="1" dirty="0"/>
              <a:t>Range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127705" y="3669252"/>
            <a:ext cx="1877016" cy="643615"/>
            <a:chOff x="1652256" y="3850156"/>
            <a:chExt cx="1877016" cy="643615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20667199">
              <a:off x="2225903" y="3850156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869456" y="4364863"/>
            <a:ext cx="1864736" cy="687277"/>
            <a:chOff x="2707740" y="3432002"/>
            <a:chExt cx="3384645" cy="68727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976253">
              <a:off x="3825984" y="3432002"/>
              <a:ext cx="1196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CTS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92440" y="4356529"/>
            <a:ext cx="1877016" cy="643615"/>
            <a:chOff x="1652256" y="3850156"/>
            <a:chExt cx="1877016" cy="643615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667199">
              <a:off x="2209873" y="3850156"/>
              <a:ext cx="6591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CTS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92440" y="4962649"/>
            <a:ext cx="1864736" cy="687277"/>
            <a:chOff x="2707740" y="3432002"/>
            <a:chExt cx="3384645" cy="687277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976253">
              <a:off x="3703781" y="3432002"/>
              <a:ext cx="1440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5424" y="4954315"/>
            <a:ext cx="1877016" cy="643615"/>
            <a:chOff x="1652256" y="3850156"/>
            <a:chExt cx="1877016" cy="64361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20667199">
              <a:off x="2142547" y="3850156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57176" y="5649926"/>
            <a:ext cx="1864736" cy="687277"/>
            <a:chOff x="2707740" y="3432002"/>
            <a:chExt cx="3384645" cy="687277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976253">
              <a:off x="3776054" y="3432002"/>
              <a:ext cx="129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80160" y="5641592"/>
            <a:ext cx="1877016" cy="643615"/>
            <a:chOff x="1652256" y="3850156"/>
            <a:chExt cx="1877016" cy="643615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20667199">
              <a:off x="2182365" y="3850156"/>
              <a:ext cx="714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1619536" y="3699292"/>
            <a:ext cx="2238089" cy="1007719"/>
            <a:chOff x="1219200" y="4876799"/>
            <a:chExt cx="5181605" cy="1384995"/>
          </a:xfrm>
        </p:grpSpPr>
        <p:sp>
          <p:nvSpPr>
            <p:cNvPr id="58" name="Rectangular Callout 57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1401"/>
                <a:gd name="adj2" fmla="val 80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19205" y="4876799"/>
              <a:ext cx="5181600" cy="131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Soft-reserve the channel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 flipH="1">
            <a:off x="1619533" y="4924408"/>
            <a:ext cx="2238089" cy="1408595"/>
            <a:chOff x="1219200" y="4876799"/>
            <a:chExt cx="5181605" cy="1384995"/>
          </a:xfrm>
        </p:grpSpPr>
        <p:sp>
          <p:nvSpPr>
            <p:cNvPr id="61" name="Rectangular Callout 6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59699"/>
                <a:gd name="adj2" fmla="val -79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5" y="4876799"/>
              <a:ext cx="5181600" cy="136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RTS but no CTS = clear to send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 flipH="1">
            <a:off x="7034060" y="2206824"/>
            <a:ext cx="2252814" cy="954107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6046"/>
                <a:gd name="adj2" fmla="val 22599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The receiver is busy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 flipH="1">
            <a:off x="1619538" y="5258994"/>
            <a:ext cx="2238081" cy="954107"/>
            <a:chOff x="1219202" y="4876799"/>
            <a:chExt cx="5181603" cy="579788"/>
          </a:xfrm>
        </p:grpSpPr>
        <p:sp>
          <p:nvSpPr>
            <p:cNvPr id="67" name="Rectangular Callout 66"/>
            <p:cNvSpPr/>
            <p:nvPr/>
          </p:nvSpPr>
          <p:spPr>
            <a:xfrm>
              <a:off x="1219202" y="4876799"/>
              <a:ext cx="5181601" cy="579788"/>
            </a:xfrm>
            <a:prstGeom prst="wedgeRectCallout">
              <a:avLst>
                <a:gd name="adj1" fmla="val -141473"/>
                <a:gd name="adj2" fmla="val 521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19205" y="4876799"/>
              <a:ext cx="5181600" cy="579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Successful transmission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 flipH="1">
            <a:off x="7383784" y="2225203"/>
            <a:ext cx="1723813" cy="954107"/>
            <a:chOff x="1219200" y="4876799"/>
            <a:chExt cx="5181605" cy="1384995"/>
          </a:xfrm>
        </p:grpSpPr>
        <p:sp>
          <p:nvSpPr>
            <p:cNvPr id="70" name="Rectangular Callout 69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82715"/>
                <a:gd name="adj2" fmla="val 3658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Channel is idle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 flipH="1">
            <a:off x="5014900" y="2102091"/>
            <a:ext cx="1852455" cy="954107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1340"/>
                <a:gd name="adj2" fmla="val 883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MACA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if sender does not receive CTS or ACK?</a:t>
            </a:r>
          </a:p>
          <a:p>
            <a:pPr lvl="1"/>
            <a:r>
              <a:rPr lang="en-US" dirty="0"/>
              <a:t>Assume collision</a:t>
            </a:r>
          </a:p>
          <a:p>
            <a:pPr lvl="1"/>
            <a:r>
              <a:rPr lang="en-US" dirty="0"/>
              <a:t>Enter exponential </a:t>
            </a:r>
            <a:r>
              <a:rPr lang="en-US" dirty="0" err="1"/>
              <a:t>backoff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4249667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/>
              <a:t>802.11</a:t>
            </a:r>
          </a:p>
          <a:p>
            <a:pPr lvl="1"/>
            <a:r>
              <a:rPr lang="en-US" b="1" dirty="0"/>
              <a:t>Uses CSMA/CA, not MACA</a:t>
            </a:r>
          </a:p>
          <a:p>
            <a:r>
              <a:rPr lang="en-US" dirty="0"/>
              <a:t>802.11b</a:t>
            </a:r>
          </a:p>
          <a:p>
            <a:pPr lvl="1"/>
            <a:r>
              <a:rPr lang="en-US" dirty="0"/>
              <a:t>Introduced in 1999</a:t>
            </a:r>
          </a:p>
          <a:p>
            <a:pPr lvl="1"/>
            <a:r>
              <a:rPr lang="en-US" dirty="0"/>
              <a:t>Uses the unlicensed 2.4 </a:t>
            </a:r>
            <a:r>
              <a:rPr lang="en-US" dirty="0" err="1"/>
              <a:t>Ghz</a:t>
            </a:r>
            <a:r>
              <a:rPr lang="en-US" dirty="0"/>
              <a:t> band</a:t>
            </a:r>
          </a:p>
          <a:p>
            <a:pPr lvl="2"/>
            <a:r>
              <a:rPr lang="en-US" dirty="0"/>
              <a:t>Same band as cordless phones, microwave ovens</a:t>
            </a:r>
          </a:p>
          <a:p>
            <a:pPr lvl="1"/>
            <a:r>
              <a:rPr lang="en-US" dirty="0"/>
              <a:t>5.5 and 11 Mbps data rates</a:t>
            </a:r>
          </a:p>
          <a:p>
            <a:pPr lvl="2"/>
            <a:r>
              <a:rPr lang="en-US" dirty="0"/>
              <a:t>Practical throughput with TCP is only 5.9 Mbps</a:t>
            </a:r>
          </a:p>
          <a:p>
            <a:pPr lvl="1"/>
            <a:r>
              <a:rPr lang="en-US" dirty="0"/>
              <a:t>11 channels (in the US). </a:t>
            </a:r>
            <a:r>
              <a:rPr lang="en-US" dirty="0">
                <a:solidFill>
                  <a:schemeClr val="accent1"/>
                </a:solidFill>
              </a:rPr>
              <a:t>Only 1, 6, and 11 are orthogonal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 descr="C:\Users\t0ph3r\Documents\CS 4700\assets\File2.4_GHz_Wi-Fi_channels_(802.11b,g_WLAN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14" y="3258530"/>
            <a:ext cx="8806172" cy="2054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724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802.11a/g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802.11a</a:t>
            </a:r>
          </a:p>
          <a:p>
            <a:pPr lvl="1"/>
            <a:r>
              <a:rPr lang="en-US" dirty="0"/>
              <a:t>Uses the 5 </a:t>
            </a:r>
            <a:r>
              <a:rPr lang="en-US" dirty="0" err="1"/>
              <a:t>Ghz</a:t>
            </a:r>
            <a:r>
              <a:rPr lang="en-US" dirty="0"/>
              <a:t> band</a:t>
            </a:r>
          </a:p>
          <a:p>
            <a:pPr lvl="1"/>
            <a:r>
              <a:rPr lang="en-US" dirty="0"/>
              <a:t>6, 9, 12, 18, 24, 36, 48, 54 Mbps</a:t>
            </a:r>
          </a:p>
          <a:p>
            <a:r>
              <a:rPr lang="en-US" dirty="0"/>
              <a:t>802.11g</a:t>
            </a:r>
          </a:p>
          <a:p>
            <a:pPr lvl="1"/>
            <a:r>
              <a:rPr lang="en-US" dirty="0"/>
              <a:t>Introduced in 2003</a:t>
            </a:r>
          </a:p>
          <a:p>
            <a:pPr lvl="1"/>
            <a:r>
              <a:rPr lang="en-US" dirty="0"/>
              <a:t>Uses OFDM to improve performance (54 Mbps)</a:t>
            </a:r>
          </a:p>
          <a:p>
            <a:pPr lvl="1"/>
            <a:r>
              <a:rPr lang="en-US" dirty="0"/>
              <a:t>Backwards compatible with 802.11b</a:t>
            </a:r>
          </a:p>
          <a:p>
            <a:pPr lvl="2"/>
            <a:r>
              <a:rPr lang="en-US" dirty="0"/>
              <a:t>Warning: b devices cause g networks to fall back to CCK</a:t>
            </a:r>
          </a:p>
        </p:txBody>
      </p:sp>
    </p:spTree>
    <p:extLst>
      <p:ext uri="{BB962C8B-B14F-4D97-AF65-F5344CB8AC3E}">
        <p14:creationId xmlns:p14="http://schemas.microsoft.com/office/powerpoint/2010/main" val="33390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Oriented: Byte Counting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2743200"/>
            <a:ext cx="8839200" cy="3962400"/>
          </a:xfrm>
        </p:spPr>
        <p:txBody>
          <a:bodyPr/>
          <a:lstStyle/>
          <a:p>
            <a:r>
              <a:rPr lang="en-US" dirty="0"/>
              <a:t>Sender: insert length of the data in bytes at the beginning of each frame</a:t>
            </a:r>
          </a:p>
          <a:p>
            <a:r>
              <a:rPr lang="en-US" dirty="0"/>
              <a:t>Receiver: extract the length and read that many bytes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0731" y="2043740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6594" y="158207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4316" y="2043740"/>
            <a:ext cx="114641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132</a:t>
            </a:r>
          </a:p>
        </p:txBody>
      </p:sp>
    </p:spTree>
    <p:extLst>
      <p:ext uri="{BB962C8B-B14F-4D97-AF65-F5344CB8AC3E}">
        <p14:creationId xmlns:p14="http://schemas.microsoft.com/office/powerpoint/2010/main" val="27995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802.11n/ac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802.11n</a:t>
            </a:r>
          </a:p>
          <a:p>
            <a:pPr lvl="1"/>
            <a:r>
              <a:rPr lang="en-US" dirty="0"/>
              <a:t>Introduced in 2009</a:t>
            </a:r>
          </a:p>
          <a:p>
            <a:pPr lvl="1"/>
            <a:r>
              <a:rPr lang="en-US" dirty="0"/>
              <a:t>Multiple Input Multiple Output (MIMO)</a:t>
            </a:r>
          </a:p>
          <a:p>
            <a:pPr lvl="2"/>
            <a:r>
              <a:rPr lang="en-US" dirty="0"/>
              <a:t>Multiple send and receive antennas per devices (up to four)</a:t>
            </a:r>
          </a:p>
          <a:p>
            <a:pPr lvl="2"/>
            <a:r>
              <a:rPr lang="en-US" dirty="0"/>
              <a:t>Data stream is multiplexed across all antennas</a:t>
            </a:r>
          </a:p>
          <a:p>
            <a:pPr lvl="1"/>
            <a:r>
              <a:rPr lang="en-US" dirty="0"/>
              <a:t>Maximum 600 Mbps transfer rate (in a 4x4 configuration)</a:t>
            </a:r>
          </a:p>
          <a:p>
            <a:pPr lvl="1"/>
            <a:r>
              <a:rPr lang="en-US" dirty="0"/>
              <a:t>300 Mbps is more common (2x2 configuration)</a:t>
            </a:r>
          </a:p>
          <a:p>
            <a:r>
              <a:rPr lang="en-US" dirty="0"/>
              <a:t>802.11ac</a:t>
            </a:r>
          </a:p>
          <a:p>
            <a:pPr lvl="1"/>
            <a:r>
              <a:rPr lang="en-US" dirty="0"/>
              <a:t>8x8 MIMO in the 5 GHz band, 500 Mbps – 1 </a:t>
            </a:r>
            <a:r>
              <a:rPr lang="en-US" dirty="0" err="1"/>
              <a:t>GBps</a:t>
            </a:r>
            <a:r>
              <a:rPr lang="en-US" dirty="0"/>
              <a:t> rates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68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Media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0104" y="1463721"/>
            <a:ext cx="9120600" cy="3003505"/>
          </a:xfrm>
        </p:spPr>
        <p:txBody>
          <a:bodyPr>
            <a:normAutofit/>
          </a:bodyPr>
          <a:lstStyle/>
          <a:p>
            <a:r>
              <a:rPr lang="en-US" sz="2400" b="1" dirty="0"/>
              <a:t>MACA-style RTS/CTS is optional</a:t>
            </a:r>
          </a:p>
          <a:p>
            <a:r>
              <a:rPr lang="en-US" sz="2400" dirty="0"/>
              <a:t>Distributed Coordination Function (DCF) based on…</a:t>
            </a:r>
          </a:p>
          <a:p>
            <a:pPr lvl="1"/>
            <a:r>
              <a:rPr lang="en-US" sz="2000" dirty="0"/>
              <a:t>Inter Frame Spacing (IFS)</a:t>
            </a:r>
          </a:p>
          <a:p>
            <a:pPr lvl="2"/>
            <a:r>
              <a:rPr lang="en-US" sz="2000" dirty="0"/>
              <a:t>DIFS – low priority, normal data packets</a:t>
            </a:r>
          </a:p>
          <a:p>
            <a:pPr lvl="2"/>
            <a:r>
              <a:rPr lang="en-US" sz="2000" dirty="0"/>
              <a:t>PIFS – medium priority, used with Point Coordination Function (PCF)</a:t>
            </a:r>
          </a:p>
          <a:p>
            <a:pPr lvl="2"/>
            <a:r>
              <a:rPr lang="en-US" sz="2000" dirty="0"/>
              <a:t>SIFS – high priority, control packets (RTS, CTS, ACK, etc.)</a:t>
            </a:r>
          </a:p>
          <a:p>
            <a:pPr lvl="1"/>
            <a:r>
              <a:rPr lang="en-US" sz="2000" dirty="0"/>
              <a:t>Contention interval: random wait 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52726" y="6197065"/>
            <a:ext cx="788797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0104" y="5966233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91" y="619706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2725" y="5656994"/>
            <a:ext cx="2115284" cy="46166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Channel Busy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5337157" y="5384335"/>
            <a:ext cx="375929" cy="1137210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68266" y="539314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SIFS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5504617" y="4656160"/>
            <a:ext cx="375931" cy="147395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5696548" y="3917575"/>
            <a:ext cx="375933" cy="185599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4485" y="483028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PIFS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9608" y="4286896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84983" y="5659265"/>
            <a:ext cx="2004247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Contention</a:t>
            </a:r>
          </a:p>
        </p:txBody>
      </p:sp>
      <p:grpSp>
        <p:nvGrpSpPr>
          <p:cNvPr id="23" name="Group 22"/>
          <p:cNvGrpSpPr/>
          <p:nvPr/>
        </p:nvGrpSpPr>
        <p:grpSpPr>
          <a:xfrm flipH="1">
            <a:off x="6990930" y="4879100"/>
            <a:ext cx="3210345" cy="523220"/>
            <a:chOff x="1219200" y="4876799"/>
            <a:chExt cx="5181605" cy="1519025"/>
          </a:xfrm>
        </p:grpSpPr>
        <p:sp>
          <p:nvSpPr>
            <p:cNvPr id="24" name="Rectangular Callout 23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12554"/>
                <a:gd name="adj2" fmla="val 10095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19205" y="4876799"/>
              <a:ext cx="5181600" cy="15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281615" y="5656993"/>
            <a:ext cx="2110160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Transmit Data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690060" y="4417073"/>
            <a:ext cx="3187224" cy="523220"/>
            <a:chOff x="1219200" y="4876799"/>
            <a:chExt cx="5181605" cy="151902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-48527"/>
                <a:gd name="adj2" fmla="val 19023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5" y="4876799"/>
              <a:ext cx="5181600" cy="15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7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502759" y="3465299"/>
            <a:ext cx="2533869" cy="246742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Channel Busy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DCF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28951" y="3334134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35065" y="310330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8912" y="570189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12" name="Left Brace 11"/>
          <p:cNvSpPr/>
          <p:nvPr/>
        </p:nvSpPr>
        <p:spPr>
          <a:xfrm rot="5400000">
            <a:off x="5373890" y="2521404"/>
            <a:ext cx="375929" cy="1137210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61455" y="249755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SIFS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5536263" y="3443711"/>
            <a:ext cx="375931" cy="147395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5400000">
            <a:off x="5704364" y="4429218"/>
            <a:ext cx="375933" cy="185599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3473" y="358518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PIFS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8310" y="477676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4792" y="2796334"/>
            <a:ext cx="1145763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 flipH="1">
            <a:off x="2235603" y="1617712"/>
            <a:ext cx="3210345" cy="523220"/>
            <a:chOff x="1219200" y="4813589"/>
            <a:chExt cx="5181605" cy="1519026"/>
          </a:xfrm>
        </p:grpSpPr>
        <p:sp>
          <p:nvSpPr>
            <p:cNvPr id="20" name="Rectangular Callout 19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33562"/>
                <a:gd name="adj2" fmla="val 1808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5" y="4813589"/>
              <a:ext cx="5181600" cy="151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02760" y="2794062"/>
            <a:ext cx="2533869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Transmit Data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22233" y="4435824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8347" y="420499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19795" y="5622367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5909" y="5391535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65714" y="2804584"/>
            <a:ext cx="1658996" cy="31281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Channel Busy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40624" y="3906991"/>
            <a:ext cx="1699863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Contention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0565" y="5083520"/>
            <a:ext cx="721207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4693368" y="1635224"/>
            <a:ext cx="3210345" cy="523220"/>
            <a:chOff x="1219200" y="4813589"/>
            <a:chExt cx="5181605" cy="1519026"/>
          </a:xfrm>
        </p:grpSpPr>
        <p:sp>
          <p:nvSpPr>
            <p:cNvPr id="37" name="Rectangular Callout 36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33901"/>
                <a:gd name="adj2" fmla="val 1694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5" y="4813589"/>
              <a:ext cx="5181600" cy="151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5680683" y="1635224"/>
            <a:ext cx="3210345" cy="523220"/>
            <a:chOff x="1219200" y="4813589"/>
            <a:chExt cx="5181605" cy="1519026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29154"/>
                <a:gd name="adj2" fmla="val 4021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13589"/>
              <a:ext cx="5181600" cy="151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6298542" y="6239760"/>
            <a:ext cx="3210345" cy="523220"/>
            <a:chOff x="1219200" y="4813589"/>
            <a:chExt cx="5181605" cy="1519026"/>
          </a:xfrm>
        </p:grpSpPr>
        <p:sp>
          <p:nvSpPr>
            <p:cNvPr id="43" name="Rectangular Callout 42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8145"/>
                <a:gd name="adj2" fmla="val -1797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5" y="4813589"/>
              <a:ext cx="5181600" cy="151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8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 animBg="1"/>
      <p:bldP spid="22" grpId="0" animBg="1"/>
      <p:bldP spid="33" grpId="0" animBg="1"/>
      <p:bldP spid="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801.11 is Complicated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/>
              <a:t>Variable sending rates to combat noisy channels</a:t>
            </a:r>
          </a:p>
          <a:p>
            <a:pPr lvl="1"/>
            <a:r>
              <a:rPr lang="en-US" dirty="0"/>
              <a:t>Infrastructure vs. ad-hoc vs. point-to-point</a:t>
            </a:r>
          </a:p>
          <a:p>
            <a:pPr lvl="2"/>
            <a:r>
              <a:rPr lang="en-US" dirty="0"/>
              <a:t>Mesh networks and mesh routing</a:t>
            </a:r>
          </a:p>
          <a:p>
            <a:pPr lvl="1"/>
            <a:r>
              <a:rPr lang="en-US" dirty="0"/>
              <a:t>Power saving optimizations</a:t>
            </a:r>
          </a:p>
          <a:p>
            <a:pPr lvl="2"/>
            <a:r>
              <a:rPr lang="en-US" dirty="0"/>
              <a:t>How do you sleep and also guarantee no lost messages?</a:t>
            </a:r>
          </a:p>
          <a:p>
            <a:pPr lvl="1"/>
            <a:r>
              <a:rPr lang="en-US" dirty="0"/>
              <a:t>Security and encryption (WEP, WAP, 802.11x)</a:t>
            </a:r>
          </a:p>
          <a:p>
            <a:r>
              <a:rPr lang="en-US" dirty="0"/>
              <a:t>This is why there are courses on wireless networking</a:t>
            </a:r>
          </a:p>
        </p:txBody>
      </p:sp>
    </p:spTree>
    <p:extLst>
      <p:ext uri="{BB962C8B-B14F-4D97-AF65-F5344CB8AC3E}">
        <p14:creationId xmlns:p14="http://schemas.microsoft.com/office/powerpoint/2010/main" val="374391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Oriented: Sentinel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2743200"/>
            <a:ext cx="9144000" cy="3962400"/>
          </a:xfrm>
        </p:spPr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sentinels to the data</a:t>
            </a:r>
          </a:p>
          <a:p>
            <a:r>
              <a:rPr lang="en-US" dirty="0"/>
              <a:t>Problem: what if </a:t>
            </a:r>
            <a:r>
              <a:rPr lang="en-US" b="1" dirty="0"/>
              <a:t>END</a:t>
            </a:r>
            <a:r>
              <a:rPr lang="en-US" dirty="0"/>
              <a:t> appear in the data?</a:t>
            </a:r>
          </a:p>
          <a:p>
            <a:pPr lvl="1"/>
            <a:r>
              <a:rPr lang="en-US" dirty="0"/>
              <a:t>Add a special </a:t>
            </a:r>
            <a:r>
              <a:rPr lang="en-US" b="1" dirty="0"/>
              <a:t>DLE</a:t>
            </a:r>
            <a:r>
              <a:rPr lang="en-US" dirty="0"/>
              <a:t> (Data Link Escape) character before </a:t>
            </a:r>
            <a:r>
              <a:rPr lang="en-US" b="1" dirty="0"/>
              <a:t>END</a:t>
            </a:r>
          </a:p>
          <a:p>
            <a:pPr lvl="1"/>
            <a:r>
              <a:rPr lang="en-US" dirty="0"/>
              <a:t>What if </a:t>
            </a:r>
            <a:r>
              <a:rPr lang="en-US" b="1" dirty="0"/>
              <a:t>DLE </a:t>
            </a:r>
            <a:r>
              <a:rPr lang="en-US" dirty="0"/>
              <a:t>appears in the data? Add </a:t>
            </a:r>
            <a:r>
              <a:rPr lang="en-US" b="1" dirty="0"/>
              <a:t>DLE </a:t>
            </a:r>
            <a:r>
              <a:rPr lang="en-US" dirty="0"/>
              <a:t>before it.</a:t>
            </a:r>
          </a:p>
          <a:p>
            <a:pPr lvl="1"/>
            <a:r>
              <a:rPr lang="en-US" dirty="0"/>
              <a:t>Similar to escape sequences in C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\”escape\” quotes in strings”);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\\escape\\ forward slashes as well”);</a:t>
            </a:r>
          </a:p>
          <a:p>
            <a:r>
              <a:rPr lang="en-US" dirty="0"/>
              <a:t>Used by Point-to-Point protocol, e.g. modem, DSL, cellular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2927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5445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9076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0477" y="1826497"/>
            <a:ext cx="9729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1478" y="1826497"/>
            <a:ext cx="908998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1143" y="1826497"/>
            <a:ext cx="9375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7126" y="1826497"/>
            <a:ext cx="934016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DLE</a:t>
            </a:r>
          </a:p>
        </p:txBody>
      </p:sp>
    </p:spTree>
    <p:extLst>
      <p:ext uri="{BB962C8B-B14F-4D97-AF65-F5344CB8AC3E}">
        <p14:creationId xmlns:p14="http://schemas.microsoft.com/office/powerpoint/2010/main" val="75758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Oriented: Bit Stuffing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2743200"/>
            <a:ext cx="88392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 sentinels to the start and end of data</a:t>
            </a:r>
          </a:p>
          <a:p>
            <a:pPr lvl="1"/>
            <a:r>
              <a:rPr lang="en-US" dirty="0"/>
              <a:t>Both sentinels are the same</a:t>
            </a:r>
          </a:p>
          <a:p>
            <a:pPr lvl="1"/>
            <a:r>
              <a:rPr lang="en-US" dirty="0"/>
              <a:t>Example: 01111110 in High-level Data Link Protocol (HDLC)</a:t>
            </a:r>
          </a:p>
          <a:p>
            <a:r>
              <a:rPr lang="en-US" dirty="0"/>
              <a:t>Sender: insert a 0 after each 11111 in data</a:t>
            </a:r>
          </a:p>
          <a:p>
            <a:pPr lvl="1"/>
            <a:r>
              <a:rPr lang="en-US" dirty="0"/>
              <a:t>Known as “bit stuffing”</a:t>
            </a:r>
          </a:p>
          <a:p>
            <a:r>
              <a:rPr lang="en-US" dirty="0"/>
              <a:t>Receiver: after seeing 11111 in the data…</a:t>
            </a:r>
          </a:p>
          <a:p>
            <a:pPr lvl="1"/>
            <a:r>
              <a:rPr lang="en-US" dirty="0"/>
              <a:t>11111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remove the 0 (it was stuffed)</a:t>
            </a:r>
          </a:p>
          <a:p>
            <a:pPr lvl="1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 look at one more bit</a:t>
            </a: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  end of frame</a:t>
            </a: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11</a:t>
            </a:r>
            <a:r>
              <a:rPr lang="en-US" dirty="0">
                <a:sym typeface="Wingdings" pitchFamily="2" charset="2"/>
              </a:rPr>
              <a:t>  error! Discard the frame</a:t>
            </a:r>
          </a:p>
          <a:p>
            <a:r>
              <a:rPr lang="en-US" dirty="0">
                <a:sym typeface="Wingdings" pitchFamily="2" charset="2"/>
              </a:rPr>
              <a:t>Disadvantage: 17% overhead at worst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2927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3183" y="1826497"/>
            <a:ext cx="1869744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9076" y="1826497"/>
            <a:ext cx="185609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</p:spTree>
    <p:extLst>
      <p:ext uri="{BB962C8B-B14F-4D97-AF65-F5344CB8AC3E}">
        <p14:creationId xmlns:p14="http://schemas.microsoft.com/office/powerpoint/2010/main" val="23912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5046268"/>
          </a:xfrm>
        </p:spPr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dirty="0"/>
              <a:t>ynchronous </a:t>
            </a:r>
            <a:r>
              <a:rPr lang="en-US" b="1" dirty="0"/>
              <a:t>O</a:t>
            </a:r>
            <a:r>
              <a:rPr lang="en-US" dirty="0"/>
              <a:t>ptical </a:t>
            </a:r>
            <a:r>
              <a:rPr lang="en-US" b="1" dirty="0"/>
              <a:t>Net</a:t>
            </a:r>
            <a:r>
              <a:rPr lang="en-US" dirty="0"/>
              <a:t>work</a:t>
            </a:r>
          </a:p>
          <a:p>
            <a:pPr lvl="1"/>
            <a:r>
              <a:rPr lang="en-US" dirty="0"/>
              <a:t>Transmission over very fast optical links</a:t>
            </a:r>
          </a:p>
          <a:p>
            <a:pPr lvl="1"/>
            <a:r>
              <a:rPr lang="en-US" dirty="0"/>
              <a:t>STS-</a:t>
            </a:r>
            <a:r>
              <a:rPr lang="en-US" i="1" dirty="0"/>
              <a:t>n</a:t>
            </a:r>
            <a:r>
              <a:rPr lang="en-US" dirty="0"/>
              <a:t>, e.g. STS-1: 51.84 Mbps, STS-768: 36.7 </a:t>
            </a:r>
            <a:r>
              <a:rPr lang="en-US" dirty="0" err="1"/>
              <a:t>Gbps</a:t>
            </a:r>
            <a:endParaRPr lang="en-US" dirty="0"/>
          </a:p>
          <a:p>
            <a:r>
              <a:rPr lang="en-US" dirty="0"/>
              <a:t>STS-1 frames based on fixed sized frames</a:t>
            </a:r>
          </a:p>
          <a:p>
            <a:pPr lvl="1"/>
            <a:r>
              <a:rPr lang="en-US" dirty="0"/>
              <a:t>9*90 = 810 bytes</a:t>
            </a:r>
          </a:p>
          <a:p>
            <a:r>
              <a:rPr lang="en-US" dirty="0"/>
              <a:t>Physical layer details</a:t>
            </a:r>
          </a:p>
          <a:p>
            <a:pPr lvl="1"/>
            <a:r>
              <a:rPr lang="en-US" dirty="0"/>
              <a:t>Bits are encoded using NRZ</a:t>
            </a:r>
          </a:p>
          <a:p>
            <a:pPr lvl="1"/>
            <a:r>
              <a:rPr lang="en-US" dirty="0"/>
              <a:t>Payload is </a:t>
            </a:r>
            <a:r>
              <a:rPr lang="en-US" dirty="0" err="1"/>
              <a:t>XORed</a:t>
            </a:r>
            <a:r>
              <a:rPr lang="en-US" dirty="0"/>
              <a:t> with a pseudorandom 127-bit pattern to avoid long sequences of 0 and 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Clock-based Framing: SONET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648157" y="4148913"/>
            <a:ext cx="5497775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85201" y="375313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90 Byte Columns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465053" y="4367277"/>
            <a:ext cx="0" cy="237630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3711249" y="5324597"/>
            <a:ext cx="103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 Rows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648155" y="4327126"/>
            <a:ext cx="5497775" cy="2456606"/>
            <a:chOff x="3124156" y="4326341"/>
            <a:chExt cx="5497775" cy="2456606"/>
          </a:xfrm>
        </p:grpSpPr>
        <p:sp>
          <p:nvSpPr>
            <p:cNvPr id="7" name="Rectangle 6"/>
            <p:cNvSpPr/>
            <p:nvPr/>
          </p:nvSpPr>
          <p:spPr>
            <a:xfrm>
              <a:off x="3945300" y="4326341"/>
              <a:ext cx="4676631" cy="245660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Payload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56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156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156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56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56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156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156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156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7112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7112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7112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7112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7112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7112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7112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7112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2343" y="4326341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72343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343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72343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2343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2343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343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2343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2343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156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7112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807172" y="5436088"/>
              <a:ext cx="1452835" cy="46166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Overhead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681296" y="4164830"/>
            <a:ext cx="2330741" cy="954107"/>
            <a:chOff x="1219200" y="4876799"/>
            <a:chExt cx="5181605" cy="138499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423"/>
                <a:gd name="adj2" fmla="val -191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Special start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6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4851" y="1854960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31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71858</TotalTime>
  <Words>2872</Words>
  <Application>Microsoft Office PowerPoint</Application>
  <PresentationFormat>Widescreen</PresentationFormat>
  <Paragraphs>688</Paragraphs>
  <Slides>53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Tw Cen MT</vt:lpstr>
      <vt:lpstr>Wingdings</vt:lpstr>
      <vt:lpstr>Wingdings 2</vt:lpstr>
      <vt:lpstr>Median</vt:lpstr>
      <vt:lpstr>CS 3700 Networks and Distributed Systems</vt:lpstr>
      <vt:lpstr>Data Link Layer</vt:lpstr>
      <vt:lpstr>Outline</vt:lpstr>
      <vt:lpstr>Framing</vt:lpstr>
      <vt:lpstr>Byte Oriented: Byte Counting</vt:lpstr>
      <vt:lpstr>Byte Oriented: Sentinel Approach</vt:lpstr>
      <vt:lpstr>Bit Oriented: Bit Stuffing</vt:lpstr>
      <vt:lpstr>Clock-based Framing: SONET</vt:lpstr>
      <vt:lpstr>Outline</vt:lpstr>
      <vt:lpstr>Dealing with Noise</vt:lpstr>
      <vt:lpstr>Naïve Error Detection</vt:lpstr>
      <vt:lpstr>Parity Bits</vt:lpstr>
      <vt:lpstr>Two Dimensional Parity</vt:lpstr>
      <vt:lpstr>Two Dimensional Parity Examples</vt:lpstr>
      <vt:lpstr>Checksums</vt:lpstr>
      <vt:lpstr>Cyclic Redundancy Check (CRC)</vt:lpstr>
      <vt:lpstr>What About Reliability?</vt:lpstr>
      <vt:lpstr>Stop and Wait</vt:lpstr>
      <vt:lpstr>Sliding Window</vt:lpstr>
      <vt:lpstr>Should We Error Check in the Data Link?</vt:lpstr>
      <vt:lpstr>Outline</vt:lpstr>
      <vt:lpstr>What is Media Access?</vt:lpstr>
      <vt:lpstr>Strategies for Media Access</vt:lpstr>
      <vt:lpstr>Contention MAC Goals</vt:lpstr>
      <vt:lpstr>Contention Protocol Evolution</vt:lpstr>
      <vt:lpstr>ALOHA</vt:lpstr>
      <vt:lpstr>Tradeoffs vs. TDMA</vt:lpstr>
      <vt:lpstr>Slotted ALOHA</vt:lpstr>
      <vt:lpstr>Broadcast Ethernet</vt:lpstr>
      <vt:lpstr>Ethernet CSMA/CD</vt:lpstr>
      <vt:lpstr>802.3 Ethernet</vt:lpstr>
      <vt:lpstr>CSMA/CD Collisions</vt:lpstr>
      <vt:lpstr>Distance</vt:lpstr>
      <vt:lpstr>Packet Length</vt:lpstr>
      <vt:lpstr>Minimum Packet Sizes</vt:lpstr>
      <vt:lpstr>Cable Length Examples</vt:lpstr>
      <vt:lpstr>Exponential Backoff</vt:lpstr>
      <vt:lpstr>Exponential Backoff</vt:lpstr>
      <vt:lpstr>Maximum Packet Size</vt:lpstr>
      <vt:lpstr>Long Live Ethernet</vt:lpstr>
      <vt:lpstr>Outline</vt:lpstr>
      <vt:lpstr>802.3 Ethernet vs. Wireless</vt:lpstr>
      <vt:lpstr>Hidden Terminal Problem</vt:lpstr>
      <vt:lpstr>Exposed Terminal Problem</vt:lpstr>
      <vt:lpstr>Reachability in Wireless</vt:lpstr>
      <vt:lpstr>MACA</vt:lpstr>
      <vt:lpstr>Collisions in MACA</vt:lpstr>
      <vt:lpstr>802.11b</vt:lpstr>
      <vt:lpstr>802.11a/g</vt:lpstr>
      <vt:lpstr>802.11n/ac</vt:lpstr>
      <vt:lpstr>802.11 Media Access</vt:lpstr>
      <vt:lpstr>802.11 DCF Example</vt:lpstr>
      <vt:lpstr>801.11 is Complicated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Wilson, Christo</cp:lastModifiedBy>
  <cp:revision>969</cp:revision>
  <cp:lastPrinted>2012-08-22T04:00:45Z</cp:lastPrinted>
  <dcterms:created xsi:type="dcterms:W3CDTF">2012-01-03T02:22:46Z</dcterms:created>
  <dcterms:modified xsi:type="dcterms:W3CDTF">2019-01-14T22:42:01Z</dcterms:modified>
</cp:coreProperties>
</file>