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6" r:id="rId3"/>
    <p:sldId id="403" r:id="rId4"/>
    <p:sldId id="412" r:id="rId5"/>
    <p:sldId id="401" r:id="rId6"/>
    <p:sldId id="409" r:id="rId7"/>
    <p:sldId id="408" r:id="rId8"/>
    <p:sldId id="402" r:id="rId9"/>
    <p:sldId id="388" r:id="rId10"/>
    <p:sldId id="400" r:id="rId11"/>
    <p:sldId id="396" r:id="rId12"/>
    <p:sldId id="392" r:id="rId13"/>
    <p:sldId id="390" r:id="rId14"/>
    <p:sldId id="397" r:id="rId15"/>
    <p:sldId id="398" r:id="rId16"/>
    <p:sldId id="406" r:id="rId17"/>
    <p:sldId id="393" r:id="rId18"/>
    <p:sldId id="391" r:id="rId19"/>
    <p:sldId id="410" r:id="rId20"/>
    <p:sldId id="411" r:id="rId21"/>
    <p:sldId id="394" r:id="rId22"/>
    <p:sldId id="404" r:id="rId23"/>
    <p:sldId id="407" r:id="rId2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3"/>
            <p14:sldId id="412"/>
            <p14:sldId id="401"/>
            <p14:sldId id="409"/>
            <p14:sldId id="408"/>
            <p14:sldId id="402"/>
            <p14:sldId id="388"/>
            <p14:sldId id="400"/>
            <p14:sldId id="396"/>
            <p14:sldId id="392"/>
            <p14:sldId id="390"/>
            <p14:sldId id="397"/>
            <p14:sldId id="398"/>
            <p14:sldId id="406"/>
            <p14:sldId id="393"/>
            <p14:sldId id="391"/>
            <p14:sldId id="410"/>
            <p14:sldId id="411"/>
            <p14:sldId id="394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101" d="100"/>
          <a:sy n="101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bw@ccs.ne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bw.sh/37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232913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Logistics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(a.k.a. The boring slides)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9/5/2018</a:t>
            </a:r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researcher</a:t>
            </a:r>
          </a:p>
          <a:p>
            <a:pPr lvl="1"/>
            <a:r>
              <a:rPr lang="en-US" dirty="0"/>
              <a:t>Things make sense to me that may not make sense to you</a:t>
            </a:r>
          </a:p>
          <a:p>
            <a:pPr lvl="1"/>
            <a:r>
              <a:rPr lang="en-US" dirty="0"/>
              <a:t>I talk fast if nobody stops me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chemeClr val="accent1"/>
                </a:solidFill>
              </a:rPr>
              <a:t>ask questions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Seriously, ask questions</a:t>
            </a:r>
          </a:p>
          <a:p>
            <a:pPr lvl="1"/>
            <a:r>
              <a:rPr lang="en-US" dirty="0"/>
              <a:t>Standing up here in silence is very awkward</a:t>
            </a:r>
          </a:p>
          <a:p>
            <a:pPr lvl="1"/>
            <a:r>
              <a:rPr lang="en-US" dirty="0"/>
              <a:t>I will stand here until you answer my questions</a:t>
            </a:r>
          </a:p>
          <a:p>
            <a:r>
              <a:rPr lang="en-US" dirty="0"/>
              <a:t>Help me learn your names</a:t>
            </a:r>
          </a:p>
          <a:p>
            <a:pPr lvl="1"/>
            <a:r>
              <a:rPr lang="en-US" dirty="0"/>
              <a:t>Say your name before each question</a:t>
            </a:r>
          </a:p>
        </p:txBody>
      </p:sp>
    </p:spTree>
    <p:extLst>
      <p:ext uri="{BB962C8B-B14F-4D97-AF65-F5344CB8AC3E}">
        <p14:creationId xmlns:p14="http://schemas.microsoft.com/office/powerpoint/2010/main" val="382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538226" cy="5105400"/>
          </a:xfrm>
        </p:spPr>
        <p:txBody>
          <a:bodyPr/>
          <a:lstStyle/>
          <a:p>
            <a:r>
              <a:rPr lang="en-US" dirty="0"/>
              <a:t>Two textbooks, both optional</a:t>
            </a:r>
          </a:p>
          <a:p>
            <a:pPr lvl="1"/>
            <a:r>
              <a:rPr lang="en-US" dirty="0"/>
              <a:t>Computer Networks: A Systems Approach (Peterson and Davie, 5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Distributed Systems: Concepts and Design (</a:t>
            </a:r>
            <a:r>
              <a:rPr lang="en-US" dirty="0" err="1"/>
              <a:t>Coulouris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., 5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4" y="3246504"/>
            <a:ext cx="2801868" cy="3459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11" y="3246504"/>
            <a:ext cx="2794950" cy="34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3028025"/>
              </p:ext>
            </p:extLst>
          </p:nvPr>
        </p:nvGraphicFramePr>
        <p:xfrm>
          <a:off x="848139" y="2647190"/>
          <a:ext cx="10442713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1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Projects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4%,</a:t>
                      </a:r>
                      <a:r>
                        <a:rPr lang="en-US" sz="2800" baseline="0" dirty="0"/>
                        <a:t> 12%, 12%, 8%, and 14% (respectively)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Homeworks</a:t>
                      </a:r>
                      <a:r>
                        <a:rPr lang="en-US" sz="2800" dirty="0"/>
                        <a:t>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2%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79902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676400" y="4449170"/>
            <a:ext cx="8839200" cy="225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This course is project-centric</a:t>
            </a:r>
          </a:p>
          <a:p>
            <a:pPr lvl="1"/>
            <a:r>
              <a:rPr lang="en-US" dirty="0"/>
              <a:t>Designed to give you real networking experience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Start early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Seriously, </a:t>
            </a:r>
            <a:r>
              <a:rPr lang="en-US" dirty="0">
                <a:solidFill>
                  <a:schemeClr val="accent1"/>
                </a:solidFill>
              </a:rPr>
              <a:t>start early</a:t>
            </a:r>
            <a:r>
              <a:rPr lang="en-US" dirty="0"/>
              <a:t>!</a:t>
            </a:r>
          </a:p>
          <a:p>
            <a:r>
              <a:rPr lang="en-US" dirty="0"/>
              <a:t>5 projects</a:t>
            </a:r>
          </a:p>
          <a:p>
            <a:pPr lvl="1"/>
            <a:r>
              <a:rPr lang="en-US" dirty="0"/>
              <a:t>Due at 11:59:59pm on specified Friday</a:t>
            </a:r>
          </a:p>
          <a:p>
            <a:pPr lvl="1"/>
            <a:r>
              <a:rPr lang="en-US" dirty="0"/>
              <a:t>Use turn-in scripts to submit your code, documentation, etc.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Working code is paramount</a:t>
            </a:r>
          </a:p>
        </p:txBody>
      </p:sp>
    </p:spTree>
    <p:extLst>
      <p:ext uri="{BB962C8B-B14F-4D97-AF65-F5344CB8AC3E}">
        <p14:creationId xmlns:p14="http://schemas.microsoft.com/office/powerpoint/2010/main" val="416728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You may choose the language for the projects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Code must compile on the CCIS Linux machines</a:t>
            </a:r>
          </a:p>
          <a:p>
            <a:r>
              <a:rPr lang="en-US" dirty="0"/>
              <a:t>Project 1 is out today, due Friday January 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Project questions?</a:t>
            </a:r>
          </a:p>
          <a:p>
            <a:pPr lvl="1"/>
            <a:r>
              <a:rPr lang="en-US" dirty="0"/>
              <a:t>Post them on Piazza!</a:t>
            </a:r>
          </a:p>
        </p:txBody>
      </p:sp>
    </p:spTree>
    <p:extLst>
      <p:ext uri="{BB962C8B-B14F-4D97-AF65-F5344CB8AC3E}">
        <p14:creationId xmlns:p14="http://schemas.microsoft.com/office/powerpoint/2010/main" val="152122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Projects will be completed in groups of two</a:t>
            </a:r>
          </a:p>
          <a:p>
            <a:pPr lvl="1"/>
            <a:r>
              <a:rPr lang="en-US" dirty="0"/>
              <a:t>Unless we have odd numbers…</a:t>
            </a:r>
          </a:p>
          <a:p>
            <a:r>
              <a:rPr lang="en-US" dirty="0"/>
              <a:t>Partner selection</a:t>
            </a:r>
          </a:p>
          <a:p>
            <a:pPr lvl="1"/>
            <a:r>
              <a:rPr lang="en-US" dirty="0"/>
              <a:t>Pick whoever you want</a:t>
            </a:r>
          </a:p>
          <a:p>
            <a:pPr lvl="1"/>
            <a:r>
              <a:rPr lang="en-US" dirty="0"/>
              <a:t>You may switch partners between projects</a:t>
            </a:r>
          </a:p>
          <a:p>
            <a:pPr lvl="1"/>
            <a:r>
              <a:rPr lang="en-US" dirty="0"/>
              <a:t>Do not complain to me about your lazy partner</a:t>
            </a:r>
          </a:p>
          <a:p>
            <a:pPr lvl="2"/>
            <a:r>
              <a:rPr lang="en-US" dirty="0"/>
              <a:t>Hey, you picked them</a:t>
            </a:r>
          </a:p>
          <a:p>
            <a:r>
              <a:rPr lang="en-US" dirty="0"/>
              <a:t>Can’t find a partner?</a:t>
            </a:r>
          </a:p>
          <a:p>
            <a:pPr lvl="1"/>
            <a:r>
              <a:rPr lang="en-US" dirty="0"/>
              <a:t>Post a message on Piazza!</a:t>
            </a:r>
          </a:p>
        </p:txBody>
      </p:sp>
    </p:spTree>
    <p:extLst>
      <p:ext uri="{BB962C8B-B14F-4D97-AF65-F5344CB8AC3E}">
        <p14:creationId xmlns:p14="http://schemas.microsoft.com/office/powerpoint/2010/main" val="141349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student is given 4 slip days that they can use at any time to extend a project deadline</a:t>
            </a:r>
          </a:p>
          <a:p>
            <a:pPr lvl="1"/>
            <a:r>
              <a:rPr lang="en-US" dirty="0"/>
              <a:t>You don’t need to ask me, just turn-in stuff late</a:t>
            </a:r>
          </a:p>
          <a:p>
            <a:pPr lvl="1"/>
            <a:r>
              <a:rPr lang="en-US" dirty="0"/>
              <a:t>All group members must have unused slip days</a:t>
            </a:r>
          </a:p>
          <a:p>
            <a:pPr lvl="2"/>
            <a:r>
              <a:rPr lang="en-US" dirty="0"/>
              <a:t>i.e. if one member has zero slip days left, the whole group is late</a:t>
            </a:r>
          </a:p>
          <a:p>
            <a:r>
              <a:rPr lang="en-US" dirty="0"/>
              <a:t>Assignments are due at 11:59:59, </a:t>
            </a:r>
            <a:r>
              <a:rPr lang="en-US" b="1" dirty="0">
                <a:solidFill>
                  <a:schemeClr val="accent1"/>
                </a:solidFill>
              </a:rPr>
              <a:t>no exceptions</a:t>
            </a:r>
          </a:p>
          <a:p>
            <a:pPr lvl="1"/>
            <a:r>
              <a:rPr lang="en-US" dirty="0"/>
              <a:t>1 second late = 1 hour late = 1 day late</a:t>
            </a:r>
          </a:p>
          <a:p>
            <a:pPr lvl="1"/>
            <a:r>
              <a:rPr lang="en-US" dirty="0"/>
              <a:t>20% off per day late</a:t>
            </a:r>
          </a:p>
        </p:txBody>
      </p:sp>
    </p:spTree>
    <p:extLst>
      <p:ext uri="{BB962C8B-B14F-4D97-AF65-F5344CB8AC3E}">
        <p14:creationId xmlns:p14="http://schemas.microsoft.com/office/powerpoint/2010/main" val="272289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>
            <a:normAutofit/>
          </a:bodyPr>
          <a:lstStyle/>
          <a:p>
            <a:r>
              <a:rPr lang="en-US" dirty="0"/>
              <a:t>This is a high-level college course</a:t>
            </a:r>
          </a:p>
          <a:p>
            <a:pPr lvl="1"/>
            <a:r>
              <a:rPr lang="en-US" dirty="0"/>
              <a:t>I’m not taking attendance</a:t>
            </a:r>
          </a:p>
          <a:p>
            <a:pPr lvl="1"/>
            <a:r>
              <a:rPr lang="en-US" dirty="0"/>
              <a:t>I don’t care if you skip lecture</a:t>
            </a:r>
          </a:p>
          <a:p>
            <a:r>
              <a:rPr lang="en-US" dirty="0"/>
              <a:t>That said, please come and participate!</a:t>
            </a:r>
          </a:p>
          <a:p>
            <a:pPr lvl="1"/>
            <a:r>
              <a:rPr lang="en-US" dirty="0"/>
              <a:t>Ask questions!</a:t>
            </a:r>
          </a:p>
          <a:p>
            <a:pPr lvl="1"/>
            <a:r>
              <a:rPr lang="en-US" dirty="0"/>
              <a:t>Ideally, I want to know everyone’s name by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45155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Midterm and Final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Midterm will be after-hours, tentatively the week of February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final will be </a:t>
            </a:r>
            <a:r>
              <a:rPr lang="en-US" b="1" dirty="0"/>
              <a:t>cumulative</a:t>
            </a:r>
          </a:p>
          <a:p>
            <a:r>
              <a:rPr lang="en-US" dirty="0"/>
              <a:t>All exams are:</a:t>
            </a:r>
          </a:p>
          <a:p>
            <a:pPr lvl="1"/>
            <a:r>
              <a:rPr lang="en-US" dirty="0"/>
              <a:t>Closed book, leave the laptop at home</a:t>
            </a:r>
          </a:p>
          <a:p>
            <a:pPr lvl="1"/>
            <a:r>
              <a:rPr lang="en-US" dirty="0"/>
              <a:t>If I see a smartphone, I will take it and sell it on </a:t>
            </a:r>
            <a:r>
              <a:rPr lang="en-US" dirty="0" err="1"/>
              <a:t>ebay</a:t>
            </a:r>
            <a:endParaRPr lang="en-US" dirty="0"/>
          </a:p>
          <a:p>
            <a:pPr lvl="1"/>
            <a:r>
              <a:rPr lang="en-US" dirty="0"/>
              <a:t>You are allowed to bring an 8.5x11, double-sided cheat sheet</a:t>
            </a:r>
          </a:p>
        </p:txBody>
      </p:sp>
    </p:spTree>
    <p:extLst>
      <p:ext uri="{BB962C8B-B14F-4D97-AF65-F5344CB8AC3E}">
        <p14:creationId xmlns:p14="http://schemas.microsoft.com/office/powerpoint/2010/main" val="37977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Changes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student is given 2 </a:t>
            </a:r>
            <a:r>
              <a:rPr lang="en-US" i="1" dirty="0">
                <a:solidFill>
                  <a:schemeClr val="accent2"/>
                </a:solidFill>
              </a:rPr>
              <a:t>challenges</a:t>
            </a:r>
            <a:r>
              <a:rPr lang="en-US" dirty="0"/>
              <a:t> to use as they see fit</a:t>
            </a:r>
          </a:p>
          <a:p>
            <a:pPr lvl="1"/>
            <a:r>
              <a:rPr lang="en-US" i="1" dirty="0"/>
              <a:t>Challenges</a:t>
            </a:r>
            <a:r>
              <a:rPr lang="en-US" dirty="0"/>
              <a:t> can be spent asking for </a:t>
            </a:r>
            <a:r>
              <a:rPr lang="en-US" dirty="0" err="1"/>
              <a:t>regrades</a:t>
            </a:r>
            <a:endParaRPr lang="en-US" dirty="0"/>
          </a:p>
          <a:p>
            <a:r>
              <a:rPr lang="en-US" dirty="0"/>
              <a:t>If you think there has been a grading error, come to my office hours</a:t>
            </a:r>
          </a:p>
          <a:p>
            <a:pPr lvl="1"/>
            <a:r>
              <a:rPr lang="en-US" dirty="0"/>
              <a:t>If the grade is incorrect, you keep your </a:t>
            </a:r>
            <a:r>
              <a:rPr lang="en-US" i="1" dirty="0"/>
              <a:t>challenge</a:t>
            </a:r>
          </a:p>
          <a:p>
            <a:pPr lvl="1"/>
            <a:r>
              <a:rPr lang="en-US" dirty="0"/>
              <a:t>If the grade is correct, you lose your </a:t>
            </a:r>
            <a:r>
              <a:rPr lang="en-US" i="1" dirty="0"/>
              <a:t>challenge</a:t>
            </a:r>
          </a:p>
          <a:p>
            <a:r>
              <a:rPr lang="en-US" b="1" dirty="0"/>
              <a:t>When your </a:t>
            </a:r>
            <a:r>
              <a:rPr lang="en-US" b="1" i="1" dirty="0"/>
              <a:t>challenges</a:t>
            </a:r>
            <a:r>
              <a:rPr lang="en-US" b="1" dirty="0"/>
              <a:t> are exhausted, you cannot ask for </a:t>
            </a:r>
            <a:r>
              <a:rPr lang="en-US" b="1" dirty="0" err="1"/>
              <a:t>regrades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8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3700</a:t>
            </a:r>
          </a:p>
          <a:p>
            <a:pPr lvl="1"/>
            <a:r>
              <a:rPr lang="en-US" dirty="0"/>
              <a:t>Are you in the right classroom?</a:t>
            </a:r>
          </a:p>
          <a:p>
            <a:pPr lvl="1"/>
            <a:r>
              <a:rPr lang="en-US" dirty="0"/>
              <a:t>Okay, good.</a:t>
            </a:r>
          </a:p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Professor Christo Wilson</a:t>
            </a:r>
          </a:p>
          <a:p>
            <a:pPr lvl="1"/>
            <a:r>
              <a:rPr lang="en-US" dirty="0">
                <a:hlinkClick r:id="rId2"/>
              </a:rPr>
              <a:t>https://cbw.sh</a:t>
            </a:r>
          </a:p>
          <a:p>
            <a:pPr lvl="1"/>
            <a:r>
              <a:rPr lang="en-US" dirty="0">
                <a:hlinkClick r:id="rId2"/>
              </a:rPr>
              <a:t>cbw@ccs.neu.edu</a:t>
            </a:r>
            <a:endParaRPr lang="en-US" dirty="0"/>
          </a:p>
          <a:p>
            <a:pPr lvl="1"/>
            <a:r>
              <a:rPr lang="en-US" dirty="0"/>
              <a:t>Office: ISEC 615</a:t>
            </a:r>
          </a:p>
          <a:p>
            <a:pPr lvl="1"/>
            <a:r>
              <a:rPr lang="en-US" dirty="0"/>
              <a:t>Office Hours: Thursdays, 11-2pm or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92113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Changes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Challenges</a:t>
            </a:r>
            <a:r>
              <a:rPr lang="en-US" dirty="0"/>
              <a:t> may be used for:</a:t>
            </a:r>
          </a:p>
          <a:p>
            <a:pPr lvl="1"/>
            <a:r>
              <a:rPr lang="en-US" dirty="0"/>
              <a:t>Projects, </a:t>
            </a:r>
            <a:r>
              <a:rPr lang="en-US" dirty="0" err="1"/>
              <a:t>homeworks</a:t>
            </a:r>
            <a:r>
              <a:rPr lang="en-US" dirty="0"/>
              <a:t>, and tests</a:t>
            </a:r>
          </a:p>
          <a:p>
            <a:r>
              <a:rPr lang="en-US" i="1" dirty="0"/>
              <a:t>Challenges</a:t>
            </a:r>
            <a:r>
              <a:rPr lang="en-US" dirty="0"/>
              <a:t> may not be used for:</a:t>
            </a:r>
          </a:p>
          <a:p>
            <a:pPr lvl="1"/>
            <a:r>
              <a:rPr lang="en-US" dirty="0"/>
              <a:t>Late assignments, use of slip days</a:t>
            </a:r>
          </a:p>
          <a:p>
            <a:r>
              <a:rPr lang="en-US" dirty="0"/>
              <a:t>If you want to </a:t>
            </a:r>
            <a:r>
              <a:rPr lang="en-US" i="1" dirty="0"/>
              <a:t>challenge</a:t>
            </a:r>
            <a:r>
              <a:rPr lang="en-US" dirty="0"/>
              <a:t> a project grade, </a:t>
            </a:r>
            <a:r>
              <a:rPr lang="en-US" b="1" dirty="0"/>
              <a:t>all group members must have an available </a:t>
            </a:r>
            <a:r>
              <a:rPr lang="en-US" b="1" i="1" dirty="0"/>
              <a:t>challenge</a:t>
            </a:r>
          </a:p>
          <a:p>
            <a:pPr lvl="1"/>
            <a:r>
              <a:rPr lang="en-US" dirty="0"/>
              <a:t>Your </a:t>
            </a:r>
            <a:r>
              <a:rPr lang="en-US" i="1" dirty="0"/>
              <a:t>challenge</a:t>
            </a:r>
            <a:r>
              <a:rPr lang="en-US" dirty="0"/>
              <a:t> succeeds or fails as a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3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do it</a:t>
            </a:r>
          </a:p>
          <a:p>
            <a:pPr lvl="1"/>
            <a:r>
              <a:rPr lang="en-US" dirty="0"/>
              <a:t>Seriously, don’t make me say it again</a:t>
            </a:r>
          </a:p>
          <a:p>
            <a:r>
              <a:rPr lang="en-US" dirty="0"/>
              <a:t>Cheating is an automatic zero</a:t>
            </a:r>
          </a:p>
          <a:p>
            <a:pPr lvl="1"/>
            <a:r>
              <a:rPr lang="en-US" dirty="0"/>
              <a:t>Must be referred to the university for discipline and possible expulsion</a:t>
            </a:r>
          </a:p>
          <a:p>
            <a:r>
              <a:rPr lang="en-US" dirty="0"/>
              <a:t>Project code must be </a:t>
            </a:r>
            <a:r>
              <a:rPr lang="en-US" dirty="0">
                <a:solidFill>
                  <a:schemeClr val="accent1"/>
                </a:solidFill>
              </a:rPr>
              <a:t>original</a:t>
            </a:r>
          </a:p>
          <a:p>
            <a:pPr lvl="1"/>
            <a:r>
              <a:rPr lang="en-US" dirty="0"/>
              <a:t>You and your </a:t>
            </a:r>
            <a:r>
              <a:rPr lang="en-US" dirty="0" err="1"/>
              <a:t>groupmates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endParaRPr lang="en-US" dirty="0"/>
          </a:p>
          <a:p>
            <a:pPr lvl="2"/>
            <a:r>
              <a:rPr lang="en-US" dirty="0"/>
              <a:t>Unless we give you starter code, obviously</a:t>
            </a:r>
          </a:p>
          <a:p>
            <a:pPr lvl="1"/>
            <a:r>
              <a:rPr lang="en-US" dirty="0"/>
              <a:t>If you have questions about an online resource, ask us</a:t>
            </a:r>
          </a:p>
          <a:p>
            <a:r>
              <a:rPr lang="en-US" dirty="0" err="1"/>
              <a:t>Homeworks</a:t>
            </a:r>
            <a:r>
              <a:rPr lang="en-US" dirty="0"/>
              <a:t> must be done individually</a:t>
            </a:r>
          </a:p>
          <a:p>
            <a:pPr lvl="1"/>
            <a:r>
              <a:rPr lang="en-US" dirty="0"/>
              <a:t>Copying answers from friends or former students is forbidden</a:t>
            </a:r>
          </a:p>
        </p:txBody>
      </p:sp>
    </p:spTree>
    <p:extLst>
      <p:ext uri="{BB962C8B-B14F-4D97-AF65-F5344CB8AC3E}">
        <p14:creationId xmlns:p14="http://schemas.microsoft.com/office/powerpoint/2010/main" val="260511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of the semester, all of your grades will sum to 100 points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/>
              <a:t>20 + 4 + 12 + 12 + 8 + 14 + 15 + 15 = 100</a:t>
            </a:r>
          </a:p>
          <a:p>
            <a:r>
              <a:rPr lang="en-US" dirty="0"/>
              <a:t>Final grades are based on a simple scale:</a:t>
            </a:r>
          </a:p>
          <a:p>
            <a:pPr lvl="1"/>
            <a:r>
              <a:rPr lang="en-US" dirty="0"/>
              <a:t>A &gt;92, A- 90-92, B+ 87-89, B 83-86, B- 80-82, …</a:t>
            </a:r>
          </a:p>
          <a:p>
            <a:r>
              <a:rPr lang="en-US" dirty="0"/>
              <a:t>I don’t curve grades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20F91-62DD-48D8-B8A9-7BA569D14B3F}"/>
              </a:ext>
            </a:extLst>
          </p:cNvPr>
          <p:cNvGrpSpPr/>
          <p:nvPr/>
        </p:nvGrpSpPr>
        <p:grpSpPr>
          <a:xfrm>
            <a:off x="3953540" y="2426890"/>
            <a:ext cx="2944585" cy="743694"/>
            <a:chOff x="3630833" y="2426890"/>
            <a:chExt cx="2944585" cy="743694"/>
          </a:xfrm>
        </p:grpSpPr>
        <p:sp>
          <p:nvSpPr>
            <p:cNvPr id="5" name="Left Brace 4"/>
            <p:cNvSpPr/>
            <p:nvPr/>
          </p:nvSpPr>
          <p:spPr>
            <a:xfrm rot="5400000">
              <a:off x="4956169" y="1551334"/>
              <a:ext cx="293914" cy="2944585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1372" y="2426890"/>
              <a:ext cx="1114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Projects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00AC8-021B-4788-A804-8C83AA78FE81}"/>
              </a:ext>
            </a:extLst>
          </p:cNvPr>
          <p:cNvGrpSpPr/>
          <p:nvPr/>
        </p:nvGrpSpPr>
        <p:grpSpPr>
          <a:xfrm>
            <a:off x="7325192" y="2399591"/>
            <a:ext cx="1213755" cy="763592"/>
            <a:chOff x="7005589" y="2406013"/>
            <a:chExt cx="1213755" cy="763592"/>
          </a:xfrm>
        </p:grpSpPr>
        <p:sp>
          <p:nvSpPr>
            <p:cNvPr id="6" name="Left Brace 5"/>
            <p:cNvSpPr/>
            <p:nvPr/>
          </p:nvSpPr>
          <p:spPr>
            <a:xfrm rot="5400000">
              <a:off x="7465510" y="2415771"/>
              <a:ext cx="293913" cy="1213755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7015" y="2406013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Exams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B4717C-39C1-4B86-9EC5-990BFE142C26}"/>
              </a:ext>
            </a:extLst>
          </p:cNvPr>
          <p:cNvGrpSpPr/>
          <p:nvPr/>
        </p:nvGrpSpPr>
        <p:grpSpPr>
          <a:xfrm>
            <a:off x="2253580" y="2420468"/>
            <a:ext cx="1576329" cy="742715"/>
            <a:chOff x="1931485" y="2426890"/>
            <a:chExt cx="1576329" cy="742715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2878359" y="2878414"/>
              <a:ext cx="293913" cy="288470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485" y="2426890"/>
              <a:ext cx="1576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Homeworks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09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Anti-Social Media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I’m not on Facebook</a:t>
            </a:r>
          </a:p>
          <a:p>
            <a:pPr lvl="1"/>
            <a:r>
              <a:rPr lang="en-US" dirty="0"/>
              <a:t>If you friend “Christo Wilson”, it’s not me, it’s a Russian Bot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bowlinearl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LinkedIn: if you pass the class, you can add me</a:t>
            </a:r>
          </a:p>
        </p:txBody>
      </p:sp>
    </p:spTree>
    <p:extLst>
      <p:ext uri="{BB962C8B-B14F-4D97-AF65-F5344CB8AC3E}">
        <p14:creationId xmlns:p14="http://schemas.microsoft.com/office/powerpoint/2010/main" val="208313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Hi to the TAs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Five TAs, shared across the two sections</a:t>
            </a:r>
          </a:p>
          <a:p>
            <a:pPr lvl="1"/>
            <a:r>
              <a:rPr lang="en-US" dirty="0"/>
              <a:t>James Elliott</a:t>
            </a:r>
          </a:p>
          <a:p>
            <a:pPr lvl="1"/>
            <a:r>
              <a:rPr lang="en-US" dirty="0" err="1"/>
              <a:t>Ronn</a:t>
            </a:r>
            <a:r>
              <a:rPr lang="en-US" dirty="0"/>
              <a:t> Jacob</a:t>
            </a:r>
          </a:p>
          <a:p>
            <a:pPr lvl="1"/>
            <a:r>
              <a:rPr lang="en-US" dirty="0"/>
              <a:t>Naveen </a:t>
            </a:r>
            <a:r>
              <a:rPr lang="en-US" dirty="0" err="1"/>
              <a:t>Muralidhar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Harshal</a:t>
            </a:r>
            <a:r>
              <a:rPr lang="en-US" dirty="0"/>
              <a:t> </a:t>
            </a:r>
            <a:r>
              <a:rPr lang="en-US" dirty="0" err="1"/>
              <a:t>Savla</a:t>
            </a:r>
            <a:endParaRPr lang="en-US" dirty="0"/>
          </a:p>
          <a:p>
            <a:pPr lvl="1"/>
            <a:r>
              <a:rPr lang="en-US" dirty="0"/>
              <a:t>Caleb </a:t>
            </a:r>
            <a:r>
              <a:rPr lang="en-US" dirty="0" err="1"/>
              <a:t>Wastler</a:t>
            </a:r>
            <a:endParaRPr lang="en-US" dirty="0"/>
          </a:p>
          <a:p>
            <a:r>
              <a:rPr lang="en-US" dirty="0"/>
              <a:t>TA office hours</a:t>
            </a:r>
          </a:p>
          <a:p>
            <a:pPr lvl="1"/>
            <a:r>
              <a:rPr lang="en-US" dirty="0"/>
              <a:t>Mondays 6-8pm in WVH 108</a:t>
            </a:r>
          </a:p>
          <a:p>
            <a:pPr lvl="1"/>
            <a:r>
              <a:rPr lang="en-US" dirty="0"/>
              <a:t>Tuesdays 2-4pm in ISEC 138</a:t>
            </a:r>
          </a:p>
          <a:p>
            <a:pPr lvl="1"/>
            <a:r>
              <a:rPr lang="en-US" dirty="0"/>
              <a:t>Wednesdays 6-8pm in ISEC 142</a:t>
            </a:r>
          </a:p>
        </p:txBody>
      </p:sp>
    </p:spTree>
    <p:extLst>
      <p:ext uri="{BB962C8B-B14F-4D97-AF65-F5344CB8AC3E}">
        <p14:creationId xmlns:p14="http://schemas.microsoft.com/office/powerpoint/2010/main" val="31269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How many of you have checked your email, FB, texts…</a:t>
            </a:r>
          </a:p>
          <a:p>
            <a:pPr lvl="1"/>
            <a:r>
              <a:rPr lang="en-US" dirty="0"/>
              <a:t>Today?</a:t>
            </a:r>
          </a:p>
          <a:p>
            <a:pPr lvl="1"/>
            <a:r>
              <a:rPr lang="en-US" dirty="0"/>
              <a:t>In the past hour?</a:t>
            </a:r>
          </a:p>
          <a:p>
            <a:pPr lvl="1"/>
            <a:r>
              <a:rPr lang="en-US" dirty="0"/>
              <a:t>Since I started talking?</a:t>
            </a:r>
          </a:p>
          <a:p>
            <a:pPr lvl="1"/>
            <a:r>
              <a:rPr lang="en-US" dirty="0"/>
              <a:t>Your hand is still down because you’re online at this very moment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Distributed Systems are Ubiquitous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Touch every part of our daily life</a:t>
            </a:r>
          </a:p>
          <a:p>
            <a:pPr lvl="1"/>
            <a:r>
              <a:rPr lang="en-US" dirty="0"/>
              <a:t>Web search</a:t>
            </a:r>
          </a:p>
          <a:p>
            <a:pPr lvl="1"/>
            <a:r>
              <a:rPr lang="en-US" dirty="0"/>
              <a:t>Social networking</a:t>
            </a:r>
          </a:p>
          <a:p>
            <a:pPr lvl="1"/>
            <a:r>
              <a:rPr lang="en-US" dirty="0"/>
              <a:t>Watching movies</a:t>
            </a:r>
          </a:p>
          <a:p>
            <a:pPr lvl="1"/>
            <a:r>
              <a:rPr lang="en-US" dirty="0"/>
              <a:t>Ordering merchandise</a:t>
            </a:r>
          </a:p>
          <a:p>
            <a:pPr lvl="1"/>
            <a:r>
              <a:rPr lang="en-US" dirty="0"/>
              <a:t>Banking</a:t>
            </a:r>
          </a:p>
          <a:p>
            <a:pPr lvl="1"/>
            <a:r>
              <a:rPr lang="en-US" dirty="0"/>
              <a:t>Dating</a:t>
            </a:r>
          </a:p>
          <a:p>
            <a:pPr lvl="1"/>
            <a:r>
              <a:rPr lang="en-US" dirty="0"/>
              <a:t>Driving directions</a:t>
            </a:r>
          </a:p>
          <a:p>
            <a:pPr lvl="1"/>
            <a:r>
              <a:rPr lang="en-US" dirty="0"/>
              <a:t>Requesting a ride or food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30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Networking is one of the most critical topics in CS</a:t>
            </a:r>
          </a:p>
          <a:p>
            <a:pPr lvl="1"/>
            <a:r>
              <a:rPr lang="en-US" dirty="0"/>
              <a:t>There would be no…</a:t>
            </a:r>
          </a:p>
          <a:p>
            <a:pPr lvl="2"/>
            <a:r>
              <a:rPr lang="en-US" dirty="0"/>
              <a:t>Web</a:t>
            </a:r>
          </a:p>
          <a:p>
            <a:pPr lvl="2"/>
            <a:r>
              <a:rPr lang="en-US" dirty="0"/>
              <a:t>Streaming media</a:t>
            </a:r>
          </a:p>
          <a:p>
            <a:pPr lvl="2"/>
            <a:r>
              <a:rPr lang="en-US" dirty="0"/>
              <a:t>Big Data</a:t>
            </a:r>
          </a:p>
          <a:p>
            <a:pPr lvl="2"/>
            <a:r>
              <a:rPr lang="en-US" dirty="0"/>
              <a:t>Cloud</a:t>
            </a:r>
          </a:p>
          <a:p>
            <a:pPr lvl="2"/>
            <a:r>
              <a:rPr lang="en-US" dirty="0"/>
              <a:t>Apps or mobile computing</a:t>
            </a:r>
          </a:p>
          <a:p>
            <a:pPr lvl="1"/>
            <a:r>
              <a:rPr lang="en-US" dirty="0"/>
              <a:t>… without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understanding about computer networks</a:t>
            </a:r>
          </a:p>
          <a:p>
            <a:pPr lvl="1"/>
            <a:r>
              <a:rPr lang="en-US" dirty="0"/>
              <a:t>All the way from bits on a wire…</a:t>
            </a:r>
          </a:p>
          <a:p>
            <a:pPr lvl="1"/>
            <a:r>
              <a:rPr lang="en-US" dirty="0"/>
              <a:t>… across the Internet…</a:t>
            </a:r>
          </a:p>
          <a:p>
            <a:pPr lvl="1"/>
            <a:r>
              <a:rPr lang="en-US" dirty="0"/>
              <a:t>… to a complex, distributed application</a:t>
            </a:r>
          </a:p>
          <a:p>
            <a:r>
              <a:rPr lang="en-US" dirty="0"/>
              <a:t>Focus on software and protocols</a:t>
            </a:r>
          </a:p>
          <a:p>
            <a:pPr lvl="1"/>
            <a:r>
              <a:rPr lang="en-US" dirty="0"/>
              <a:t>Not hardware</a:t>
            </a:r>
          </a:p>
          <a:p>
            <a:pPr lvl="1"/>
            <a:r>
              <a:rPr lang="en-US" dirty="0"/>
              <a:t>Minimal theory</a:t>
            </a:r>
          </a:p>
          <a:p>
            <a:pPr lvl="1"/>
            <a:r>
              <a:rPr lang="en-US" dirty="0"/>
              <a:t>Not software engineering</a:t>
            </a:r>
          </a:p>
          <a:p>
            <a:r>
              <a:rPr lang="en-US" dirty="0"/>
              <a:t>Project-centric, hands on experience</a:t>
            </a:r>
          </a:p>
          <a:p>
            <a:pPr lvl="1"/>
            <a:r>
              <a:rPr lang="en-US" dirty="0"/>
              <a:t>Real projects, protocols,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https://cbw.sh/3700/</a:t>
            </a:r>
            <a:endParaRPr lang="en-US" dirty="0"/>
          </a:p>
          <a:p>
            <a:r>
              <a:rPr lang="en-US" dirty="0"/>
              <a:t>Class forum is on Piazza</a:t>
            </a:r>
          </a:p>
          <a:p>
            <a:pPr lvl="1"/>
            <a:r>
              <a:rPr lang="en-US" dirty="0"/>
              <a:t>Link is on the course webpage</a:t>
            </a:r>
          </a:p>
          <a:p>
            <a:pPr lvl="1"/>
            <a:r>
              <a:rPr lang="en-US" dirty="0"/>
              <a:t>Sign up today!</a:t>
            </a:r>
          </a:p>
          <a:p>
            <a:pPr lvl="1"/>
            <a:r>
              <a:rPr lang="en-US" dirty="0"/>
              <a:t>Install their iPhone/Android app</a:t>
            </a:r>
          </a:p>
          <a:p>
            <a:r>
              <a:rPr lang="en-US" dirty="0"/>
              <a:t>When in doubt, post to Piazza</a:t>
            </a:r>
          </a:p>
          <a:p>
            <a:pPr lvl="1"/>
            <a:r>
              <a:rPr lang="en-US" dirty="0"/>
              <a:t>Piazza is preferable to email</a:t>
            </a:r>
          </a:p>
          <a:p>
            <a:pPr lvl="1"/>
            <a:r>
              <a:rPr lang="en-US" dirty="0"/>
              <a:t>Use #</a:t>
            </a:r>
            <a:r>
              <a:rPr lang="en-US" dirty="0" err="1"/>
              <a:t>hashtags</a:t>
            </a:r>
            <a:r>
              <a:rPr lang="en-US" dirty="0"/>
              <a:t> (#homework1, #lecture2, #project3, etc.)</a:t>
            </a:r>
          </a:p>
        </p:txBody>
      </p:sp>
    </p:spTree>
    <p:extLst>
      <p:ext uri="{BB962C8B-B14F-4D97-AF65-F5344CB8AC3E}">
        <p14:creationId xmlns:p14="http://schemas.microsoft.com/office/powerpoint/2010/main" val="1120637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65488</TotalTime>
  <Words>1101</Words>
  <Application>Microsoft Office PowerPoint</Application>
  <PresentationFormat>Widescreen</PresentationFormat>
  <Paragraphs>216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Wingdings</vt:lpstr>
      <vt:lpstr>Wingdings 2</vt:lpstr>
      <vt:lpstr>Median</vt:lpstr>
      <vt:lpstr>CS 3700 Networks and Distributed Systems</vt:lpstr>
      <vt:lpstr>Hello!</vt:lpstr>
      <vt:lpstr>Anti-Social Media</vt:lpstr>
      <vt:lpstr>Say Hi to the TAs</vt:lpstr>
      <vt:lpstr>Why Take This Course?</vt:lpstr>
      <vt:lpstr>Networks and Distributed Systems are Ubiquitous</vt:lpstr>
      <vt:lpstr>Why Take This Course?</vt:lpstr>
      <vt:lpstr>Goals</vt:lpstr>
      <vt:lpstr>Online Resources</vt:lpstr>
      <vt:lpstr>Teaching Style</vt:lpstr>
      <vt:lpstr>Textbook</vt:lpstr>
      <vt:lpstr>Workload</vt:lpstr>
      <vt:lpstr>Projects</vt:lpstr>
      <vt:lpstr>Project Logistics</vt:lpstr>
      <vt:lpstr>Project Groups</vt:lpstr>
      <vt:lpstr>Late Policy</vt:lpstr>
      <vt:lpstr>Participation</vt:lpstr>
      <vt:lpstr>Exams</vt:lpstr>
      <vt:lpstr>Grade Changes</vt:lpstr>
      <vt:lpstr>Grade Changes (Continued)</vt:lpstr>
      <vt:lpstr>Cheating</vt:lpstr>
      <vt:lpstr>Final Grades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871</cp:revision>
  <cp:lastPrinted>2012-08-22T04:00:45Z</cp:lastPrinted>
  <dcterms:created xsi:type="dcterms:W3CDTF">2012-01-03T02:22:46Z</dcterms:created>
  <dcterms:modified xsi:type="dcterms:W3CDTF">2019-01-07T21:23:51Z</dcterms:modified>
</cp:coreProperties>
</file>