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388" r:id="rId2"/>
    <p:sldId id="389" r:id="rId3"/>
    <p:sldId id="390" r:id="rId4"/>
    <p:sldId id="391" r:id="rId5"/>
    <p:sldId id="395" r:id="rId6"/>
    <p:sldId id="392" r:id="rId7"/>
    <p:sldId id="394" r:id="rId8"/>
    <p:sldId id="393" r:id="rId9"/>
    <p:sldId id="396" r:id="rId1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89"/>
            <p14:sldId id="390"/>
            <p14:sldId id="391"/>
            <p14:sldId id="395"/>
            <p14:sldId id="392"/>
            <p14:sldId id="394"/>
            <p14:sldId id="393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85" d="100"/>
          <a:sy n="85" d="100"/>
        </p:scale>
        <p:origin x="51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696739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Physical Layer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(The layer for EE majors…)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8/19/15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31224" y="1600200"/>
            <a:ext cx="5936776" cy="5105400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Get bits across a physical medium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represent bits in analog</a:t>
            </a:r>
          </a:p>
          <a:p>
            <a:pPr lvl="2"/>
            <a:r>
              <a:rPr lang="en-US" dirty="0"/>
              <a:t>Digital computers work in binary</a:t>
            </a:r>
          </a:p>
          <a:p>
            <a:pPr lvl="2"/>
            <a:r>
              <a:rPr lang="en-US" dirty="0"/>
              <a:t>… but we live in an analog world</a:t>
            </a:r>
          </a:p>
          <a:p>
            <a:pPr lvl="1"/>
            <a:r>
              <a:rPr lang="en-US" dirty="0"/>
              <a:t>Ideally, want high-bit rate</a:t>
            </a:r>
          </a:p>
          <a:p>
            <a:pPr lvl="1"/>
            <a:r>
              <a:rPr lang="en-US" dirty="0"/>
              <a:t>But, must avoid </a:t>
            </a:r>
            <a:r>
              <a:rPr lang="en-US" dirty="0" err="1"/>
              <a:t>desynchronization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171666" y="1869744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We have two discrete signals, high and low, to encode 1 and 0</a:t>
            </a:r>
          </a:p>
          <a:p>
            <a:r>
              <a:rPr lang="en-US" sz="2400" dirty="0"/>
              <a:t>Transmission is </a:t>
            </a:r>
            <a:r>
              <a:rPr lang="en-US" sz="2400" dirty="0">
                <a:solidFill>
                  <a:schemeClr val="accent1"/>
                </a:solidFill>
              </a:rPr>
              <a:t>synchronous, </a:t>
            </a:r>
            <a:r>
              <a:rPr lang="en-US" sz="2400" dirty="0"/>
              <a:t>i.e. there is a clock that controls signal sampling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/>
              <a:t>Amplitude and duration of signal must be significant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492991" y="3141420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57069" y="462672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90123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38399" y="3163357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63225" y="3201995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88051" y="3201995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562530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37703" y="3163357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2877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863947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7207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7815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815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8134877" y="2541064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548"/>
                <a:gd name="adj2" fmla="val 2431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5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(NRZ)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high signal, 0  low signal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91928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038094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05127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827834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604392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15370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16848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45044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721602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98160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274718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15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1160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11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9192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91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7881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88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684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1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74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7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577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41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33810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8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427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09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106013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06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633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98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9439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94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471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82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679152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679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059474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51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44751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47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2783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22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218620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18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598942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604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00062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000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094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33183" y="4163739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09998" y="3036701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2615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181228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168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57786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957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721602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721603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486335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98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282916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274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827834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827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34314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0872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60813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717104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041328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823332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27022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01860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26676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00172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1524001" y="5246428"/>
            <a:ext cx="9143999" cy="16115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 long strings of 0 or 1 cause </a:t>
            </a:r>
            <a:r>
              <a:rPr lang="en-US" dirty="0" err="1"/>
              <a:t>desynchronization</a:t>
            </a:r>
            <a:endParaRPr lang="en-US" dirty="0"/>
          </a:p>
          <a:p>
            <a:pPr lvl="1"/>
            <a:r>
              <a:rPr lang="en-US" dirty="0"/>
              <a:t>How to distinguish lots of 0s from no signal?</a:t>
            </a:r>
          </a:p>
          <a:p>
            <a:pPr lvl="1"/>
            <a:r>
              <a:rPr lang="en-US" dirty="0"/>
              <a:t>How to recover the clock during lots of 1s?</a:t>
            </a:r>
          </a:p>
        </p:txBody>
      </p:sp>
    </p:spTree>
    <p:extLst>
      <p:ext uri="{BB962C8B-B14F-4D97-AF65-F5344CB8AC3E}">
        <p14:creationId xmlns:p14="http://schemas.microsoft.com/office/powerpoint/2010/main" val="9005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8756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329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247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122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018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903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Desynchronization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how to recover the clock during sequences of 0’s or 1’s?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91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380946" y="3133352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51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27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604392" y="3133352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15370" y="3133352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68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45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21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498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274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09998" y="349391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15371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411041" y="33778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98300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616209" y="3366941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616210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34314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823332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70220" y="26716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01860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26676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00172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32326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9987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29973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020502" y="26716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99" name="Group 98"/>
          <p:cNvGrpSpPr/>
          <p:nvPr/>
        </p:nvGrpSpPr>
        <p:grpSpPr>
          <a:xfrm flipH="1">
            <a:off x="1641146" y="5365794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Transitions signify clock ticks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834314" y="45502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823332" y="45502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97353" y="45438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09247" y="45438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94571" y="45438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31703" y="45502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08528" y="45502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95842" y="45438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045609" y="45438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8" name="Group 137"/>
          <p:cNvGrpSpPr/>
          <p:nvPr/>
        </p:nvGrpSpPr>
        <p:grpSpPr>
          <a:xfrm flipH="1">
            <a:off x="7846558" y="5351212"/>
            <a:ext cx="2222287" cy="1384995"/>
            <a:chOff x="1219200" y="4876799"/>
            <a:chExt cx="5181605" cy="1414784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0784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Receiver misses a 1 due to skew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Non-Return to Zero Inverted (NRZI)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make transition, 0  remain the same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91928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038094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05127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827834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604392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15370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16848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45044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721602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98160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274718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15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1160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11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9192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91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7881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88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684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1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74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7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577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41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33810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8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427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09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106013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06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633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98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9439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94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471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82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679152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679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059474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51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44751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47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2783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22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218620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18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598942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604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00062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000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094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33183" y="4163739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09998" y="303670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2615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563372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550631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03968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106014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67915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679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447512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447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34314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0872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60813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717104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041328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823332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27022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01860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26676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00172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1524001" y="5246428"/>
            <a:ext cx="9143999" cy="6142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Solves the problem for sequences of 1s, but not 0s</a:t>
            </a:r>
          </a:p>
        </p:txBody>
      </p:sp>
    </p:spTree>
    <p:extLst>
      <p:ext uri="{BB962C8B-B14F-4D97-AF65-F5344CB8AC3E}">
        <p14:creationId xmlns:p14="http://schemas.microsoft.com/office/powerpoint/2010/main" val="29217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4-bit/5-bit (100 Mbps Ethernet)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Observation: NRZI works as long as no sequences of 0</a:t>
            </a:r>
          </a:p>
          <a:p>
            <a:r>
              <a:rPr lang="en-US" sz="2600" dirty="0"/>
              <a:t>Idea: encode all 4-bit sequences as 5-bit sequences with no more than one leading 0 and two trailing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en-US" dirty="0"/>
              <a:t>Tradeoff: efficiency drops to 80%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8542" y="3223750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5265" y="3223750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8541" y="2823639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5264" y="2823639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74549" y="3223749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3268" y="3223749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44952" y="2835223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41966" y="2835223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8359946" y="921005"/>
            <a:ext cx="3394732" cy="975330"/>
            <a:chOff x="1219200" y="4876799"/>
            <a:chExt cx="5181605" cy="1384995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70719"/>
                <a:gd name="adj2" fmla="val -534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8-bit / 10-bit used in Gigabit Ethernet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Manchester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high-to-low, 0  low-to-high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038094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827834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15370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16848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721602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274718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15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1160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11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9192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91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7881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88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684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1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74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7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577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41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33810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8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427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09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106013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06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633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98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9439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94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471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82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679152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679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059474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51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44751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47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2783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22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218620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18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598942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604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00062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000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094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33183" y="4163739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09998" y="303670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615370" y="3498365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362111" y="293652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62112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181228" y="291386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758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436968" y="289558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436840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282916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88898" y="2214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64577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457484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6204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286960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1524001" y="5246427"/>
            <a:ext cx="9143999" cy="1345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 Solves clock skew (every bit is a transition)</a:t>
            </a:r>
          </a:p>
          <a:p>
            <a:r>
              <a:rPr lang="en-US" dirty="0"/>
              <a:t>Bad: Halves throughput (two clock cycles per bit)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4192932" y="3475700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9673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9674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294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73013" y="288199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972885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844324" y="3471068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591065" y="2909231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591066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layer is the lowest, so…</a:t>
            </a:r>
          </a:p>
          <a:p>
            <a:pPr lvl="1"/>
            <a:r>
              <a:rPr lang="en-US" dirty="0"/>
              <a:t>We tend not to worry about where to place functionality</a:t>
            </a:r>
          </a:p>
          <a:p>
            <a:pPr lvl="1"/>
            <a:r>
              <a:rPr lang="en-US" dirty="0"/>
              <a:t>There aren’t other layers that could interfere</a:t>
            </a:r>
          </a:p>
          <a:p>
            <a:pPr lvl="1"/>
            <a:r>
              <a:rPr lang="en-US" dirty="0"/>
              <a:t>We tend to care about it only when things go wrong</a:t>
            </a:r>
          </a:p>
          <a:p>
            <a:r>
              <a:rPr lang="en-US" dirty="0"/>
              <a:t>Physical layer characteristics are still fundamentally important to building reliable Internet systems</a:t>
            </a:r>
          </a:p>
          <a:p>
            <a:pPr lvl="1"/>
            <a:r>
              <a:rPr lang="en-US" dirty="0"/>
              <a:t>Insulated media vs. wireless</a:t>
            </a:r>
          </a:p>
          <a:p>
            <a:pPr lvl="1"/>
            <a:r>
              <a:rPr lang="en-US" dirty="0"/>
              <a:t>Packet vs. circuit switched media</a:t>
            </a:r>
          </a:p>
        </p:txBody>
      </p:sp>
    </p:spTree>
    <p:extLst>
      <p:ext uri="{BB962C8B-B14F-4D97-AF65-F5344CB8AC3E}">
        <p14:creationId xmlns:p14="http://schemas.microsoft.com/office/powerpoint/2010/main" val="180221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65333</TotalTime>
  <Words>443</Words>
  <Application>Microsoft Office PowerPoint</Application>
  <PresentationFormat>Widescreen</PresentationFormat>
  <Paragraphs>147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Physical Layer</vt:lpstr>
      <vt:lpstr>Assumptions</vt:lpstr>
      <vt:lpstr>Non-Return to Zero (NRZ)</vt:lpstr>
      <vt:lpstr>Desynchronization</vt:lpstr>
      <vt:lpstr>Non-Return to Zero Inverted (NRZI)</vt:lpstr>
      <vt:lpstr>4-bit/5-bit (100 Mbps Ethernet)</vt:lpstr>
      <vt:lpstr>Manchester</vt:lpstr>
      <vt:lpstr>General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Wilson, Christo</cp:lastModifiedBy>
  <cp:revision>777</cp:revision>
  <cp:lastPrinted>2012-08-22T04:00:45Z</cp:lastPrinted>
  <dcterms:created xsi:type="dcterms:W3CDTF">2012-01-03T02:22:46Z</dcterms:created>
  <dcterms:modified xsi:type="dcterms:W3CDTF">2016-09-09T19:30:19Z</dcterms:modified>
</cp:coreProperties>
</file>