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84"/>
  </p:notesMasterIdLst>
  <p:handoutMasterIdLst>
    <p:handoutMasterId r:id="rId85"/>
  </p:handoutMasterIdLst>
  <p:sldIdLst>
    <p:sldId id="388" r:id="rId2"/>
    <p:sldId id="390" r:id="rId3"/>
    <p:sldId id="391" r:id="rId4"/>
    <p:sldId id="394" r:id="rId5"/>
    <p:sldId id="395" r:id="rId6"/>
    <p:sldId id="396" r:id="rId7"/>
    <p:sldId id="397" r:id="rId8"/>
    <p:sldId id="398" r:id="rId9"/>
    <p:sldId id="468" r:id="rId10"/>
    <p:sldId id="399" r:id="rId11"/>
    <p:sldId id="400" r:id="rId12"/>
    <p:sldId id="401" r:id="rId13"/>
    <p:sldId id="403" r:id="rId14"/>
    <p:sldId id="404" r:id="rId15"/>
    <p:sldId id="405" r:id="rId16"/>
    <p:sldId id="406" r:id="rId17"/>
    <p:sldId id="409" r:id="rId18"/>
    <p:sldId id="410" r:id="rId19"/>
    <p:sldId id="419" r:id="rId20"/>
    <p:sldId id="421" r:id="rId21"/>
    <p:sldId id="407" r:id="rId22"/>
    <p:sldId id="411" r:id="rId23"/>
    <p:sldId id="416" r:id="rId24"/>
    <p:sldId id="408" r:id="rId25"/>
    <p:sldId id="412" r:id="rId26"/>
    <p:sldId id="413" r:id="rId27"/>
    <p:sldId id="414" r:id="rId28"/>
    <p:sldId id="456" r:id="rId29"/>
    <p:sldId id="417" r:id="rId30"/>
    <p:sldId id="422" r:id="rId31"/>
    <p:sldId id="418" r:id="rId32"/>
    <p:sldId id="45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445" r:id="rId50"/>
    <p:sldId id="440" r:id="rId51"/>
    <p:sldId id="441" r:id="rId52"/>
    <p:sldId id="470" r:id="rId53"/>
    <p:sldId id="481" r:id="rId54"/>
    <p:sldId id="446" r:id="rId55"/>
    <p:sldId id="442" r:id="rId56"/>
    <p:sldId id="443" r:id="rId57"/>
    <p:sldId id="444" r:id="rId58"/>
    <p:sldId id="447" r:id="rId59"/>
    <p:sldId id="473" r:id="rId60"/>
    <p:sldId id="474" r:id="rId61"/>
    <p:sldId id="475" r:id="rId62"/>
    <p:sldId id="461" r:id="rId63"/>
    <p:sldId id="472" r:id="rId64"/>
    <p:sldId id="471" r:id="rId65"/>
    <p:sldId id="479" r:id="rId66"/>
    <p:sldId id="476" r:id="rId67"/>
    <p:sldId id="477" r:id="rId68"/>
    <p:sldId id="478" r:id="rId69"/>
    <p:sldId id="459" r:id="rId70"/>
    <p:sldId id="480" r:id="rId71"/>
    <p:sldId id="457" r:id="rId72"/>
    <p:sldId id="453" r:id="rId73"/>
    <p:sldId id="454" r:id="rId74"/>
    <p:sldId id="458" r:id="rId75"/>
    <p:sldId id="469" r:id="rId76"/>
    <p:sldId id="460" r:id="rId77"/>
    <p:sldId id="451" r:id="rId78"/>
    <p:sldId id="463" r:id="rId79"/>
    <p:sldId id="464" r:id="rId80"/>
    <p:sldId id="465" r:id="rId81"/>
    <p:sldId id="466" r:id="rId82"/>
    <p:sldId id="467" r:id="rId83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0"/>
            <p14:sldId id="391"/>
            <p14:sldId id="394"/>
            <p14:sldId id="395"/>
            <p14:sldId id="396"/>
            <p14:sldId id="397"/>
            <p14:sldId id="398"/>
            <p14:sldId id="468"/>
            <p14:sldId id="399"/>
            <p14:sldId id="400"/>
            <p14:sldId id="401"/>
            <p14:sldId id="403"/>
            <p14:sldId id="404"/>
            <p14:sldId id="405"/>
            <p14:sldId id="406"/>
            <p14:sldId id="409"/>
            <p14:sldId id="410"/>
            <p14:sldId id="419"/>
            <p14:sldId id="421"/>
            <p14:sldId id="407"/>
            <p14:sldId id="411"/>
            <p14:sldId id="416"/>
            <p14:sldId id="408"/>
            <p14:sldId id="412"/>
            <p14:sldId id="413"/>
            <p14:sldId id="414"/>
            <p14:sldId id="456"/>
            <p14:sldId id="417"/>
            <p14:sldId id="422"/>
            <p14:sldId id="418"/>
            <p14:sldId id="45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5"/>
            <p14:sldId id="440"/>
            <p14:sldId id="441"/>
            <p14:sldId id="470"/>
            <p14:sldId id="481"/>
            <p14:sldId id="446"/>
            <p14:sldId id="442"/>
            <p14:sldId id="443"/>
            <p14:sldId id="444"/>
            <p14:sldId id="447"/>
            <p14:sldId id="473"/>
            <p14:sldId id="474"/>
            <p14:sldId id="475"/>
            <p14:sldId id="461"/>
            <p14:sldId id="472"/>
            <p14:sldId id="471"/>
            <p14:sldId id="479"/>
            <p14:sldId id="476"/>
            <p14:sldId id="477"/>
            <p14:sldId id="478"/>
            <p14:sldId id="459"/>
            <p14:sldId id="480"/>
            <p14:sldId id="457"/>
            <p14:sldId id="453"/>
            <p14:sldId id="454"/>
            <p14:sldId id="458"/>
            <p14:sldId id="469"/>
            <p14:sldId id="460"/>
            <p14:sldId id="451"/>
            <p14:sldId id="463"/>
            <p14:sldId id="464"/>
            <p14:sldId id="465"/>
            <p14:sldId id="466"/>
            <p14:sldId id="4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 autoAdjust="0"/>
    <p:restoredTop sz="90169" autoAdjust="0"/>
  </p:normalViewPr>
  <p:slideViewPr>
    <p:cSldViewPr snapToGrid="0">
      <p:cViewPr varScale="1">
        <p:scale>
          <a:sx n="111" d="100"/>
          <a:sy n="111" d="100"/>
        </p:scale>
        <p:origin x="57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5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6/11/relationships/changesInfo" Target="changesInfos/changesInfo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, Alden" userId="S::awjacks@northeastern.edu::057f6ed4-5b0d-4701-ad80-193f163f4b8a" providerId="AD" clId="Web-{E29F1A78-9E62-0A1F-6584-6CA1F5F36367}"/>
    <pc:docChg chg="modSld">
      <pc:chgData name="Jackson, Alden" userId="S::awjacks@northeastern.edu::057f6ed4-5b0d-4701-ad80-193f163f4b8a" providerId="AD" clId="Web-{E29F1A78-9E62-0A1F-6584-6CA1F5F36367}" dt="2019-02-07T21:27:23.034" v="25" actId="20577"/>
      <pc:docMkLst>
        <pc:docMk/>
      </pc:docMkLst>
      <pc:sldChg chg="modSp">
        <pc:chgData name="Jackson, Alden" userId="S::awjacks@northeastern.edu::057f6ed4-5b0d-4701-ad80-193f163f4b8a" providerId="AD" clId="Web-{E29F1A78-9E62-0A1F-6584-6CA1F5F36367}" dt="2019-02-07T21:27:23.034" v="24" actId="20577"/>
        <pc:sldMkLst>
          <pc:docMk/>
          <pc:sldMk cId="2611713671" sldId="428"/>
        </pc:sldMkLst>
        <pc:spChg chg="mod">
          <ac:chgData name="Jackson, Alden" userId="S::awjacks@northeastern.edu::057f6ed4-5b0d-4701-ad80-193f163f4b8a" providerId="AD" clId="Web-{E29F1A78-9E62-0A1F-6584-6CA1F5F36367}" dt="2019-02-07T21:27:23.034" v="24" actId="20577"/>
          <ac:spMkLst>
            <pc:docMk/>
            <pc:sldMk cId="2611713671" sldId="428"/>
            <ac:spMk id="2" creationId="{00000000-0000-0000-0000-000000000000}"/>
          </ac:spMkLst>
        </pc:spChg>
      </pc:sldChg>
    </pc:docChg>
  </pc:docChgLst>
  <pc:docChgLst>
    <pc:chgData name="Jackson, Alden" userId="S::awjacks@northeastern.edu::057f6ed4-5b0d-4701-ad80-193f163f4b8a" providerId="AD" clId="Web-{D7715DA4-BCD1-F30B-71A5-7652A6AD59E1}"/>
    <pc:docChg chg="modSld">
      <pc:chgData name="Jackson, Alden" userId="S::awjacks@northeastern.edu::057f6ed4-5b0d-4701-ad80-193f163f4b8a" providerId="AD" clId="Web-{D7715DA4-BCD1-F30B-71A5-7652A6AD59E1}" dt="2019-02-14T18:53:30.099" v="2"/>
      <pc:docMkLst>
        <pc:docMk/>
      </pc:docMkLst>
      <pc:sldChg chg="mod modShow">
        <pc:chgData name="Jackson, Alden" userId="S::awjacks@northeastern.edu::057f6ed4-5b0d-4701-ad80-193f163f4b8a" providerId="AD" clId="Web-{D7715DA4-BCD1-F30B-71A5-7652A6AD59E1}" dt="2019-02-14T18:53:30.099" v="2"/>
        <pc:sldMkLst>
          <pc:docMk/>
          <pc:sldMk cId="2019865784" sldId="465"/>
        </pc:sldMkLst>
      </pc:sldChg>
      <pc:sldChg chg="mod modShow">
        <pc:chgData name="Jackson, Alden" userId="S::awjacks@northeastern.edu::057f6ed4-5b0d-4701-ad80-193f163f4b8a" providerId="AD" clId="Web-{D7715DA4-BCD1-F30B-71A5-7652A6AD59E1}" dt="2019-02-14T18:53:30.006" v="0"/>
        <pc:sldMkLst>
          <pc:docMk/>
          <pc:sldMk cId="654804180" sldId="466"/>
        </pc:sldMkLst>
      </pc:sldChg>
      <pc:sldChg chg="mod modShow">
        <pc:chgData name="Jackson, Alden" userId="S::awjacks@northeastern.edu::057f6ed4-5b0d-4701-ad80-193f163f4b8a" providerId="AD" clId="Web-{D7715DA4-BCD1-F30B-71A5-7652A6AD59E1}" dt="2019-02-14T18:53:30.053" v="1"/>
        <pc:sldMkLst>
          <pc:docMk/>
          <pc:sldMk cId="1563843357" sldId="467"/>
        </pc:sldMkLst>
      </pc:sldChg>
    </pc:docChg>
  </pc:docChgLst>
  <pc:docChgLst>
    <pc:chgData name="Jackson, Alden" userId="S::awjacks@northeastern.edu::057f6ed4-5b0d-4701-ad80-193f163f4b8a" providerId="AD" clId="Web-{B750782C-AB04-3076-F7BF-0F682C0A9872}"/>
    <pc:docChg chg="modSld">
      <pc:chgData name="Jackson, Alden" userId="S::awjacks@northeastern.edu::057f6ed4-5b0d-4701-ad80-193f163f4b8a" providerId="AD" clId="Web-{B750782C-AB04-3076-F7BF-0F682C0A9872}" dt="2019-01-31T21:28:56.344" v="33" actId="20577"/>
      <pc:docMkLst>
        <pc:docMk/>
      </pc:docMkLst>
      <pc:sldChg chg="modSp">
        <pc:chgData name="Jackson, Alden" userId="S::awjacks@northeastern.edu::057f6ed4-5b0d-4701-ad80-193f163f4b8a" providerId="AD" clId="Web-{B750782C-AB04-3076-F7BF-0F682C0A9872}" dt="2019-01-31T21:28:56.344" v="32" actId="20577"/>
        <pc:sldMkLst>
          <pc:docMk/>
          <pc:sldMk cId="1015936434" sldId="398"/>
        </pc:sldMkLst>
        <pc:spChg chg="mod">
          <ac:chgData name="Jackson, Alden" userId="S::awjacks@northeastern.edu::057f6ed4-5b0d-4701-ad80-193f163f4b8a" providerId="AD" clId="Web-{B750782C-AB04-3076-F7BF-0F682C0A9872}" dt="2019-01-31T21:28:56.344" v="32" actId="20577"/>
          <ac:spMkLst>
            <pc:docMk/>
            <pc:sldMk cId="1015936434" sldId="398"/>
            <ac:spMk id="2" creationId="{00000000-0000-0000-0000-000000000000}"/>
          </ac:spMkLst>
        </pc:spChg>
      </pc:sldChg>
    </pc:docChg>
  </pc:docChgLst>
  <pc:docChgLst>
    <pc:chgData name="Jackson, Alden" userId="S::awjacks@northeastern.edu::057f6ed4-5b0d-4701-ad80-193f163f4b8a" providerId="AD" clId="Web-{41F64AD4-BA6C-0A66-4F28-37FF8DB68A2A}"/>
    <pc:docChg chg="modSld">
      <pc:chgData name="Jackson, Alden" userId="S::awjacks@northeastern.edu::057f6ed4-5b0d-4701-ad80-193f163f4b8a" providerId="AD" clId="Web-{41F64AD4-BA6C-0A66-4F28-37FF8DB68A2A}" dt="2019-02-12T19:01:58.199" v="18" actId="20577"/>
      <pc:docMkLst>
        <pc:docMk/>
      </pc:docMkLst>
      <pc:sldChg chg="modSp">
        <pc:chgData name="Jackson, Alden" userId="S::awjacks@northeastern.edu::057f6ed4-5b0d-4701-ad80-193f163f4b8a" providerId="AD" clId="Web-{41F64AD4-BA6C-0A66-4F28-37FF8DB68A2A}" dt="2019-02-12T19:01:56.621" v="16" actId="20577"/>
        <pc:sldMkLst>
          <pc:docMk/>
          <pc:sldMk cId="1282824782" sldId="459"/>
        </pc:sldMkLst>
        <pc:spChg chg="mod">
          <ac:chgData name="Jackson, Alden" userId="S::awjacks@northeastern.edu::057f6ed4-5b0d-4701-ad80-193f163f4b8a" providerId="AD" clId="Web-{41F64AD4-BA6C-0A66-4F28-37FF8DB68A2A}" dt="2019-02-12T19:01:56.621" v="16" actId="20577"/>
          <ac:spMkLst>
            <pc:docMk/>
            <pc:sldMk cId="1282824782" sldId="459"/>
            <ac:spMk id="687106" creationId="{00000000-0000-0000-0000-000000000000}"/>
          </ac:spMkLst>
        </pc:spChg>
      </pc:sldChg>
    </pc:docChg>
  </pc:docChgLst>
  <pc:docChgLst>
    <pc:chgData name="Jackson, Alden" userId="S::awjacks@northeastern.edu::057f6ed4-5b0d-4701-ad80-193f163f4b8a" providerId="AD" clId="Web-{4CCBDC3E-8DF9-BEBB-9968-0ED381B9EFAE}"/>
    <pc:docChg chg="modSld">
      <pc:chgData name="Jackson, Alden" userId="S::awjacks@northeastern.edu::057f6ed4-5b0d-4701-ad80-193f163f4b8a" providerId="AD" clId="Web-{4CCBDC3E-8DF9-BEBB-9968-0ED381B9EFAE}" dt="2019-02-05T18:34:31.767" v="20" actId="20577"/>
      <pc:docMkLst>
        <pc:docMk/>
      </pc:docMkLst>
      <pc:sldChg chg="modSp">
        <pc:chgData name="Jackson, Alden" userId="S::awjacks@northeastern.edu::057f6ed4-5b0d-4701-ad80-193f163f4b8a" providerId="AD" clId="Web-{4CCBDC3E-8DF9-BEBB-9968-0ED381B9EFAE}" dt="2019-02-05T18:34:31.767" v="19" actId="20577"/>
        <pc:sldMkLst>
          <pc:docMk/>
          <pc:sldMk cId="3407815829" sldId="409"/>
        </pc:sldMkLst>
        <pc:spChg chg="mod">
          <ac:chgData name="Jackson, Alden" userId="S::awjacks@northeastern.edu::057f6ed4-5b0d-4701-ad80-193f163f4b8a" providerId="AD" clId="Web-{4CCBDC3E-8DF9-BEBB-9968-0ED381B9EFAE}" dt="2019-02-05T18:34:31.767" v="19" actId="20577"/>
          <ac:spMkLst>
            <pc:docMk/>
            <pc:sldMk cId="3407815829" sldId="409"/>
            <ac:spMk id="2" creationId="{00000000-0000-0000-0000-000000000000}"/>
          </ac:spMkLst>
        </pc:spChg>
        <pc:spChg chg="mod">
          <ac:chgData name="Jackson, Alden" userId="S::awjacks@northeastern.edu::057f6ed4-5b0d-4701-ad80-193f163f4b8a" providerId="AD" clId="Web-{4CCBDC3E-8DF9-BEBB-9968-0ED381B9EFAE}" dt="2019-02-05T18:33:57.953" v="0" actId="20577"/>
          <ac:spMkLst>
            <pc:docMk/>
            <pc:sldMk cId="3407815829" sldId="409"/>
            <ac:spMk id="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48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91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551B1-009B-419A-A253-8AA00F80CDB3}" type="slidenum">
              <a:rPr lang="en-US"/>
              <a:pPr/>
              <a:t>50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0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51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30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4663-E366-43AA-BC90-00D6B84E8C04}" type="slidenum">
              <a:rPr lang="en-US"/>
              <a:pPr/>
              <a:t>55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9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28-F571-4BEC-B2E8-17C782D8A09A}" type="slidenum">
              <a:rPr lang="en-US"/>
              <a:pPr/>
              <a:t>56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93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57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0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65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67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9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4BB0A-7690-414F-84E7-9750D8CDAD12}" type="slidenum">
              <a:rPr lang="en-US"/>
              <a:pPr/>
              <a:t>69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84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6DC32-E5EC-42B3-8387-C0FDB6E39B86}" type="slidenum">
              <a:rPr lang="en-US"/>
              <a:pPr/>
              <a:t>77</a:t>
            </a:fld>
            <a:endParaRPr lang="en-US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211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side acts and sender and receiver</a:t>
            </a:r>
          </a:p>
          <a:p>
            <a:r>
              <a:rPr lang="en-US" dirty="0"/>
              <a:t>Every message contains sequence number, even if payload</a:t>
            </a:r>
            <a:r>
              <a:rPr lang="en-US" baseline="0" dirty="0"/>
              <a:t> length is zero</a:t>
            </a:r>
            <a:endParaRPr lang="en-US" dirty="0"/>
          </a:p>
          <a:p>
            <a:r>
              <a:rPr lang="en-US" dirty="0"/>
              <a:t>Every</a:t>
            </a:r>
            <a:r>
              <a:rPr lang="en-US" baseline="0" dirty="0"/>
              <a:t> message contains acknowledgements, even if no data was received</a:t>
            </a:r>
          </a:p>
          <a:p>
            <a:r>
              <a:rPr lang="en-US" baseline="0" dirty="0"/>
              <a:t>Every message advertises the window size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F3907-DF2B-4478-9298-38235A8C7083}" type="slidenum">
              <a:rPr lang="en-US"/>
              <a:pPr/>
              <a:t>20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ECBF1-7F58-4ABA-8C2A-C70BDBCB9639}" type="slidenum">
              <a:rPr lang="en-US"/>
              <a:pPr/>
              <a:t>45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5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46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38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47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9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7112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7856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3048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0" y="1600200"/>
            <a:ext cx="11785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6179" y="1257917"/>
            <a:ext cx="793579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9001539" cy="1828800"/>
          </a:xfrm>
        </p:spPr>
        <p:txBody>
          <a:bodyPr>
            <a:normAutofit/>
          </a:bodyPr>
          <a:lstStyle/>
          <a:p>
            <a:r>
              <a:rPr lang="en-US" sz="6000" cap="none" dirty="0"/>
              <a:t>CS 3700</a:t>
            </a:r>
            <a:br>
              <a:rPr lang="en-US" sz="6000" cap="none" dirty="0"/>
            </a:br>
            <a:r>
              <a:rPr lang="en-US" sz="4900" cap="none" dirty="0"/>
              <a:t>Networks and Distributed Systems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9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Transport Layer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(UDP, but mostly TCP)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10/06/19</a:t>
            </a:r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413224" y="629857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676400" y="1545115"/>
            <a:ext cx="8839200" cy="2498075"/>
          </a:xfrm>
        </p:spPr>
        <p:txBody>
          <a:bodyPr>
            <a:normAutofit/>
          </a:bodyPr>
          <a:lstStyle/>
          <a:p>
            <a:r>
              <a:rPr lang="en-US" dirty="0"/>
              <a:t>Reliable, in-order, bi-directional byte streams</a:t>
            </a:r>
          </a:p>
          <a:p>
            <a:pPr lvl="1"/>
            <a:r>
              <a:rPr lang="en-US" dirty="0"/>
              <a:t>Port numbers for </a:t>
            </a:r>
            <a:r>
              <a:rPr lang="en-US" dirty="0" err="1"/>
              <a:t>demultiplexing</a:t>
            </a:r>
            <a:endParaRPr lang="en-US" dirty="0"/>
          </a:p>
          <a:p>
            <a:pPr lvl="1"/>
            <a:r>
              <a:rPr lang="en-US" dirty="0"/>
              <a:t>Virtual circuits (connections)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Congestion control, approximate fairness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78516" y="438713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2113777" y="389724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5779071" y="389724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37348" y="389724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13223" y="477078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Sequence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13223" y="4386176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13220" y="515114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Acknowledgement Number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78514" y="552891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Advertised Window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78517" y="591491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Urgent Pointer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4496" y="553479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Flags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6735" y="591910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45051" y="389724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16735" y="552891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798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do we need connection setup?</a:t>
            </a:r>
          </a:p>
          <a:p>
            <a:pPr lvl="1"/>
            <a:r>
              <a:rPr lang="en-US" dirty="0"/>
              <a:t>To establish state on both hosts</a:t>
            </a:r>
          </a:p>
          <a:p>
            <a:pPr lvl="1"/>
            <a:r>
              <a:rPr lang="en-US" dirty="0"/>
              <a:t>Most important state: sequence numbers</a:t>
            </a:r>
          </a:p>
          <a:p>
            <a:pPr lvl="2"/>
            <a:r>
              <a:rPr lang="en-US" dirty="0"/>
              <a:t>Count the number of bytes that have been sent</a:t>
            </a:r>
          </a:p>
          <a:p>
            <a:pPr lvl="2"/>
            <a:r>
              <a:rPr lang="en-US" dirty="0"/>
              <a:t>Initial value chosen at random</a:t>
            </a:r>
          </a:p>
          <a:p>
            <a:pPr lvl="2"/>
            <a:r>
              <a:rPr lang="en-US" dirty="0"/>
              <a:t>Why?</a:t>
            </a:r>
          </a:p>
          <a:p>
            <a:r>
              <a:rPr lang="en-US" dirty="0"/>
              <a:t>Important TCP flags (1 bit each)</a:t>
            </a:r>
          </a:p>
          <a:p>
            <a:pPr lvl="1"/>
            <a:r>
              <a:rPr lang="en-US" dirty="0"/>
              <a:t>SYN – synchronization, used for connection setup</a:t>
            </a:r>
          </a:p>
          <a:p>
            <a:pPr lvl="1"/>
            <a:r>
              <a:rPr lang="en-US" dirty="0"/>
              <a:t>ACK – acknowledge received data</a:t>
            </a:r>
          </a:p>
          <a:p>
            <a:pPr lvl="1"/>
            <a:r>
              <a:rPr lang="en-US" dirty="0"/>
              <a:t>FIN – finish, used to tear down connection</a:t>
            </a:r>
          </a:p>
        </p:txBody>
      </p:sp>
    </p:spTree>
    <p:extLst>
      <p:ext uri="{BB962C8B-B14F-4D97-AF65-F5344CB8AC3E}">
        <p14:creationId xmlns:p14="http://schemas.microsoft.com/office/powerpoint/2010/main" val="33501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 Handshake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4990641"/>
            <a:ext cx="8839200" cy="17149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side:</a:t>
            </a:r>
          </a:p>
          <a:p>
            <a:pPr lvl="1"/>
            <a:r>
              <a:rPr lang="en-US" dirty="0"/>
              <a:t>Notifies the other of starting sequence number</a:t>
            </a:r>
          </a:p>
          <a:p>
            <a:pPr lvl="1"/>
            <a:r>
              <a:rPr lang="en-US" dirty="0"/>
              <a:t>ACKs the other side’s starting sequence number (+1)</a:t>
            </a:r>
          </a:p>
          <a:p>
            <a:pPr lvl="1"/>
            <a:r>
              <a:rPr lang="en-US" dirty="0"/>
              <a:t>Sequence # must increment on receiving a SYN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74751" y="2132276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095748" y="2132276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6934" y="1670611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3497" y="1670611"/>
            <a:ext cx="984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Server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170177" y="2095871"/>
            <a:ext cx="4836688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55738">
              <a:off x="4226666" y="2102141"/>
              <a:ext cx="2194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 &lt;</a:t>
              </a:r>
              <a:r>
                <a:rPr lang="en-US" sz="2400" dirty="0" err="1"/>
                <a:t>SeqC</a:t>
              </a:r>
              <a:r>
                <a:rPr lang="en-US" sz="2400" dirty="0"/>
                <a:t>, 0&gt;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70178" y="2909026"/>
            <a:ext cx="4836689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3096818" y="2915295"/>
              <a:ext cx="3705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SYN/ACK &lt;</a:t>
              </a:r>
              <a:r>
                <a:rPr lang="en-US" sz="2400" dirty="0" err="1"/>
                <a:t>SeqS</a:t>
              </a:r>
              <a:r>
                <a:rPr lang="en-US" sz="2400" dirty="0"/>
                <a:t>, SeqC+1&gt;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196621" y="3610154"/>
            <a:ext cx="4810245" cy="630456"/>
            <a:chOff x="2850395" y="3616424"/>
            <a:chExt cx="4810245" cy="63045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397222">
              <a:off x="4121613" y="3616424"/>
              <a:ext cx="34072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&lt;SeqC+1, SeqS+1&gt;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7269005" y="2239213"/>
            <a:ext cx="3050203" cy="954107"/>
            <a:chOff x="1219200" y="4876799"/>
            <a:chExt cx="5181606" cy="1396951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85099"/>
                <a:gd name="adj2" fmla="val 240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Why</a:t>
              </a:r>
            </a:p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Sequence # +1?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84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Setup Issues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0464800" cy="5105400"/>
          </a:xfrm>
        </p:spPr>
        <p:txBody>
          <a:bodyPr/>
          <a:lstStyle/>
          <a:p>
            <a:r>
              <a:rPr lang="en-US" dirty="0"/>
              <a:t>Connection confusion</a:t>
            </a:r>
          </a:p>
          <a:p>
            <a:pPr lvl="1"/>
            <a:r>
              <a:rPr lang="en-US" dirty="0"/>
              <a:t>How to disambiguate connections from the same host?</a:t>
            </a:r>
          </a:p>
          <a:p>
            <a:pPr lvl="1"/>
            <a:r>
              <a:rPr lang="en-US" dirty="0"/>
              <a:t>Random sequence numbers</a:t>
            </a:r>
          </a:p>
          <a:p>
            <a:r>
              <a:rPr lang="en-US" dirty="0"/>
              <a:t>Packet injection</a:t>
            </a:r>
          </a:p>
          <a:p>
            <a:pPr lvl="1"/>
            <a:r>
              <a:rPr lang="en-US" dirty="0"/>
              <a:t>How Kevin </a:t>
            </a:r>
            <a:r>
              <a:rPr lang="en-US" dirty="0" err="1"/>
              <a:t>Mitnick</a:t>
            </a:r>
            <a:r>
              <a:rPr lang="en-US" dirty="0"/>
              <a:t> hacked into the SDSC</a:t>
            </a:r>
          </a:p>
          <a:p>
            <a:pPr lvl="1"/>
            <a:r>
              <a:rPr lang="en-US" dirty="0"/>
              <a:t>Need good random number generators!</a:t>
            </a:r>
          </a:p>
          <a:p>
            <a:r>
              <a:rPr lang="en-US" dirty="0"/>
              <a:t>Connection state management</a:t>
            </a:r>
          </a:p>
          <a:p>
            <a:pPr lvl="1"/>
            <a:r>
              <a:rPr lang="en-US" dirty="0"/>
              <a:t>Each SYN allocates state on the server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SYN flood </a:t>
            </a:r>
            <a:r>
              <a:rPr lang="en-US" dirty="0"/>
              <a:t>is a common denial of service attack</a:t>
            </a:r>
          </a:p>
          <a:p>
            <a:pPr lvl="1"/>
            <a:r>
              <a:rPr lang="en-US" dirty="0"/>
              <a:t>Solution: SYN cookies</a:t>
            </a:r>
          </a:p>
        </p:txBody>
      </p:sp>
    </p:spTree>
    <p:extLst>
      <p:ext uri="{BB962C8B-B14F-4D97-AF65-F5344CB8AC3E}">
        <p14:creationId xmlns:p14="http://schemas.microsoft.com/office/powerpoint/2010/main" val="222443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Tear Down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48119" y="1838848"/>
            <a:ext cx="4397969" cy="4866752"/>
          </a:xfrm>
        </p:spPr>
        <p:txBody>
          <a:bodyPr/>
          <a:lstStyle/>
          <a:p>
            <a:r>
              <a:rPr lang="en-US" dirty="0"/>
              <a:t>Either side can initiate tear down</a:t>
            </a:r>
          </a:p>
          <a:p>
            <a:r>
              <a:rPr lang="en-US" dirty="0"/>
              <a:t>Other side may continue sending data</a:t>
            </a:r>
          </a:p>
          <a:p>
            <a:pPr lvl="1"/>
            <a:r>
              <a:rPr lang="en-US" dirty="0"/>
              <a:t>Half open connection</a:t>
            </a:r>
          </a:p>
          <a:p>
            <a:pPr lvl="1"/>
            <a:r>
              <a:rPr lang="en-US" i="1" dirty="0"/>
              <a:t>shutdown()</a:t>
            </a:r>
          </a:p>
          <a:p>
            <a:r>
              <a:rPr lang="en-US" dirty="0"/>
              <a:t>Acknowledge the last FIN</a:t>
            </a:r>
          </a:p>
          <a:p>
            <a:pPr lvl="1"/>
            <a:r>
              <a:rPr lang="en-US" dirty="0"/>
              <a:t>Sequence number + 1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68318" y="2062371"/>
            <a:ext cx="0" cy="45808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349528" y="2062369"/>
            <a:ext cx="12806" cy="45808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86771" y="160070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1479" y="1600706"/>
            <a:ext cx="984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Server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51084" y="2184110"/>
            <a:ext cx="4127095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563463">
              <a:off x="4130034" y="2102141"/>
              <a:ext cx="2388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SeqA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51083" y="2949843"/>
            <a:ext cx="4152520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3473288" y="2915295"/>
              <a:ext cx="29528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SeqA+1&gt;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51084" y="4077930"/>
            <a:ext cx="4127095" cy="729025"/>
            <a:chOff x="2850395" y="3517855"/>
            <a:chExt cx="4810245" cy="7290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78195">
              <a:off x="4839323" y="3517855"/>
              <a:ext cx="832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51083" y="3422868"/>
            <a:ext cx="4152520" cy="671331"/>
            <a:chOff x="2823952" y="2915295"/>
            <a:chExt cx="4836689" cy="67133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186503">
              <a:off x="4487432" y="2915295"/>
              <a:ext cx="9245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25658" y="4897992"/>
            <a:ext cx="4152520" cy="671331"/>
            <a:chOff x="2823952" y="2915295"/>
            <a:chExt cx="4836689" cy="671331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1186503">
              <a:off x="3790585" y="2915295"/>
              <a:ext cx="231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SeqB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51082" y="5568653"/>
            <a:ext cx="4127095" cy="729025"/>
            <a:chOff x="2850395" y="3517855"/>
            <a:chExt cx="4810245" cy="7290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478195">
              <a:off x="3796792" y="3517855"/>
              <a:ext cx="2917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SeqB+1&gt;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10493" y="1529864"/>
            <a:ext cx="11539391" cy="4095520"/>
          </a:xfrm>
        </p:spPr>
        <p:txBody>
          <a:bodyPr>
            <a:normAutofit/>
          </a:bodyPr>
          <a:lstStyle/>
          <a:p>
            <a:r>
              <a:rPr lang="en-US" dirty="0"/>
              <a:t>TCP uses a byte stream abstraction</a:t>
            </a:r>
          </a:p>
          <a:p>
            <a:pPr lvl="1"/>
            <a:r>
              <a:rPr lang="en-US" dirty="0"/>
              <a:t>Initial, random values selected during setup</a:t>
            </a:r>
          </a:p>
          <a:p>
            <a:pPr lvl="1"/>
            <a:r>
              <a:rPr lang="en-US" dirty="0"/>
              <a:t>Each byte in each stream is numbered</a:t>
            </a:r>
          </a:p>
          <a:p>
            <a:pPr lvl="1"/>
            <a:r>
              <a:rPr lang="en-US" dirty="0"/>
              <a:t>32-bit value, wraps around</a:t>
            </a:r>
          </a:p>
          <a:p>
            <a:r>
              <a:rPr lang="en-US" dirty="0"/>
              <a:t>Byte stream broken down into segments (packets)</a:t>
            </a:r>
          </a:p>
          <a:p>
            <a:pPr lvl="1"/>
            <a:r>
              <a:rPr lang="en-US" dirty="0"/>
              <a:t>Size limited by the Maximum Segment Size (MSS, typically 1460 bytes)</a:t>
            </a:r>
          </a:p>
          <a:p>
            <a:pPr lvl="1"/>
            <a:r>
              <a:rPr lang="en-US" dirty="0"/>
              <a:t>Set to limit fragmentation</a:t>
            </a:r>
          </a:p>
          <a:p>
            <a:r>
              <a:rPr lang="en-US" dirty="0"/>
              <a:t>Each segment has a </a:t>
            </a:r>
            <a:r>
              <a:rPr lang="en-US" dirty="0">
                <a:solidFill>
                  <a:schemeClr val="accent1"/>
                </a:solidFill>
              </a:rPr>
              <a:t>sequence number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41793" y="6246563"/>
            <a:ext cx="8031296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34160" y="6266755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7562" y="6266755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8901" y="6266755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10</a:t>
            </a:r>
          </a:p>
        </p:txBody>
      </p:sp>
      <p:sp>
        <p:nvSpPr>
          <p:cNvPr id="11" name="Oval 10"/>
          <p:cNvSpPr/>
          <p:nvPr/>
        </p:nvSpPr>
        <p:spPr>
          <a:xfrm>
            <a:off x="2713822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2835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11249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37648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02855" y="5636957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13450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7388" y="563695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14950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0283" y="56369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16050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65518" y="563695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17550</a:t>
            </a:r>
          </a:p>
        </p:txBody>
      </p:sp>
    </p:spTree>
    <p:extLst>
      <p:ext uri="{BB962C8B-B14F-4D97-AF65-F5344CB8AC3E}">
        <p14:creationId xmlns:p14="http://schemas.microsoft.com/office/powerpoint/2010/main" val="172592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Communication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5420299"/>
            <a:ext cx="8839200" cy="1285300"/>
          </a:xfrm>
        </p:spPr>
        <p:txBody>
          <a:bodyPr/>
          <a:lstStyle/>
          <a:p>
            <a:r>
              <a:rPr lang="en-US" dirty="0"/>
              <a:t>Each side of the connection can send and receive</a:t>
            </a:r>
          </a:p>
          <a:p>
            <a:pPr lvl="1"/>
            <a:r>
              <a:rPr lang="en-US" dirty="0"/>
              <a:t>Different sequence numbers for each direction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90464" y="2153977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206373" y="2153977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52140" y="1593159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0561" y="1593159"/>
            <a:ext cx="984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Server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91773" y="2117572"/>
            <a:ext cx="4125717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95395">
              <a:off x="3883042" y="2102141"/>
              <a:ext cx="2882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 (1460 bytes)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1772" y="2943029"/>
            <a:ext cx="4125718" cy="659029"/>
            <a:chOff x="2823952" y="2927597"/>
            <a:chExt cx="4836689" cy="65902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31928">
              <a:off x="2893837" y="2927597"/>
              <a:ext cx="3484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(730 bytes)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1773" y="3622429"/>
            <a:ext cx="4125717" cy="639883"/>
            <a:chOff x="2850395" y="3606997"/>
            <a:chExt cx="4810245" cy="63988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34769">
              <a:off x="3905743" y="3606997"/>
              <a:ext cx="36631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(1460 bytes)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887549" y="1654713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66215" y="1654713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39893" y="1654713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18559" y="1654713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7548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66213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75799" y="265184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54465" y="265184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27616" y="339647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06280" y="339647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75799" y="4062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54465" y="406225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2921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2143978" y="3961280"/>
            <a:ext cx="3125757" cy="954107"/>
            <a:chOff x="1219200" y="4876799"/>
            <a:chExt cx="5181606" cy="1396951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3173"/>
                <a:gd name="adj2" fmla="val -9525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Data and ACK in the same packet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575799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54464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70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0464800" cy="5105400"/>
          </a:xfrm>
        </p:spPr>
        <p:txBody>
          <a:bodyPr vert="horz" anchor="t">
            <a:normAutofit/>
          </a:bodyPr>
          <a:lstStyle/>
          <a:p>
            <a:r>
              <a:rPr lang="en-US" dirty="0"/>
              <a:t>Problem: how many packets should a sender transmit?</a:t>
            </a:r>
          </a:p>
          <a:p>
            <a:pPr lvl="1"/>
            <a:r>
              <a:rPr lang="en-US" dirty="0"/>
              <a:t>Too many packets may overwhelm the receiver</a:t>
            </a:r>
          </a:p>
          <a:p>
            <a:pPr lvl="1"/>
            <a:r>
              <a:rPr lang="en-US" dirty="0"/>
              <a:t>Size of the </a:t>
            </a:r>
            <a:r>
              <a:rPr lang="en-US"/>
              <a:t>receiver's</a:t>
            </a:r>
            <a:r>
              <a:rPr lang="en-US" dirty="0"/>
              <a:t> buffers may change over time</a:t>
            </a:r>
          </a:p>
          <a:p>
            <a:r>
              <a:rPr lang="en-US" dirty="0"/>
              <a:t>Solution: sliding window</a:t>
            </a:r>
          </a:p>
          <a:p>
            <a:pPr lvl="1"/>
            <a:r>
              <a:rPr lang="en-US" dirty="0"/>
              <a:t>Receiver tells the sender how big their buffer is</a:t>
            </a:r>
          </a:p>
          <a:p>
            <a:pPr lvl="1"/>
            <a:r>
              <a:rPr lang="en-US" dirty="0"/>
              <a:t>Called the </a:t>
            </a:r>
            <a:r>
              <a:rPr lang="en-US" dirty="0">
                <a:solidFill>
                  <a:schemeClr val="accent1"/>
                </a:solidFill>
              </a:rPr>
              <a:t>advertised window</a:t>
            </a:r>
          </a:p>
          <a:p>
            <a:pPr lvl="1"/>
            <a:r>
              <a:rPr lang="en-US" dirty="0"/>
              <a:t>For window size </a:t>
            </a:r>
            <a:r>
              <a:rPr lang="en-US" i="1" dirty="0"/>
              <a:t>n</a:t>
            </a:r>
            <a:r>
              <a:rPr lang="en-US" dirty="0"/>
              <a:t>, sender may transmit </a:t>
            </a:r>
            <a:r>
              <a:rPr lang="en-US" i="1" dirty="0"/>
              <a:t>n</a:t>
            </a:r>
            <a:r>
              <a:rPr lang="en-US" dirty="0"/>
              <a:t> bytes without receiving an ACK</a:t>
            </a:r>
          </a:p>
          <a:p>
            <a:pPr lvl="1"/>
            <a:r>
              <a:rPr lang="en-US" dirty="0"/>
              <a:t>After each ACK, the window slides forward</a:t>
            </a:r>
          </a:p>
          <a:p>
            <a:r>
              <a:rPr lang="en-US" dirty="0"/>
              <a:t>Advertised window may go to zero!</a:t>
            </a:r>
          </a:p>
        </p:txBody>
      </p:sp>
    </p:spTree>
    <p:extLst>
      <p:ext uri="{BB962C8B-B14F-4D97-AF65-F5344CB8AC3E}">
        <p14:creationId xmlns:p14="http://schemas.microsoft.com/office/powerpoint/2010/main" val="34078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Control: Sender Side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43464" y="2546773"/>
            <a:ext cx="3828463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743463" y="2157139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1743461" y="2927133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052" y="331591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Adv. Window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055" y="3690903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6261" y="3310785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6975" y="3695095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46974" y="3304902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30343" y="1686104"/>
            <a:ext cx="159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Sent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08113" y="2156481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89902" y="2156481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89900" y="2926475"/>
            <a:ext cx="382846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03491" y="3304244"/>
            <a:ext cx="1912398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Adv. Window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03494" y="3690245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12700" y="3310127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93414" y="3694437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93413" y="3304244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94302" y="1685446"/>
            <a:ext cx="2156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Received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0657" y="215713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89903" y="2546115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743461" y="5480753"/>
            <a:ext cx="8572429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43461" y="5500945"/>
            <a:ext cx="1034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ACKed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26370" y="5500945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0416" y="5500945"/>
            <a:ext cx="1452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Be Sent</a:t>
            </a:r>
          </a:p>
        </p:txBody>
      </p:sp>
      <p:sp>
        <p:nvSpPr>
          <p:cNvPr id="29" name="Oval 28"/>
          <p:cNvSpPr/>
          <p:nvPr/>
        </p:nvSpPr>
        <p:spPr>
          <a:xfrm>
            <a:off x="3143480" y="5375172"/>
            <a:ext cx="220338" cy="2203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28354" y="5375172"/>
            <a:ext cx="220338" cy="22033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11249" y="5375172"/>
            <a:ext cx="220338" cy="2203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145134" y="537517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815240" y="5500944"/>
            <a:ext cx="2248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Outside Window</a:t>
            </a:r>
          </a:p>
        </p:txBody>
      </p:sp>
      <p:cxnSp>
        <p:nvCxnSpPr>
          <p:cNvPr id="43" name="Elbow Connector 42"/>
          <p:cNvCxnSpPr>
            <a:stCxn id="18" idx="1"/>
          </p:cNvCxnSpPr>
          <p:nvPr/>
        </p:nvCxnSpPr>
        <p:spPr>
          <a:xfrm rot="10800000" flipV="1">
            <a:off x="6029675" y="3118301"/>
            <a:ext cx="460224" cy="1567999"/>
          </a:xfrm>
          <a:prstGeom prst="bentConnector2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9" idx="0"/>
          </p:cNvCxnSpPr>
          <p:nvPr/>
        </p:nvCxnSpPr>
        <p:spPr>
          <a:xfrm rot="10800000" flipV="1">
            <a:off x="3253649" y="4686300"/>
            <a:ext cx="2776026" cy="688872"/>
          </a:xfrm>
          <a:prstGeom prst="bentConnector2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</p:cNvCxnSpPr>
          <p:nvPr/>
        </p:nvCxnSpPr>
        <p:spPr>
          <a:xfrm>
            <a:off x="5571927" y="2738599"/>
            <a:ext cx="243209" cy="880826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30" idx="0"/>
          </p:cNvCxnSpPr>
          <p:nvPr/>
        </p:nvCxnSpPr>
        <p:spPr>
          <a:xfrm rot="5400000">
            <a:off x="4498957" y="4058994"/>
            <a:ext cx="1755747" cy="876611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16200000">
            <a:off x="4732515" y="4351538"/>
            <a:ext cx="510038" cy="346777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318771" y="6276136"/>
            <a:ext cx="1239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Window</a:t>
            </a:r>
          </a:p>
        </p:txBody>
      </p:sp>
      <p:cxnSp>
        <p:nvCxnSpPr>
          <p:cNvPr id="61" name="Elbow Connector 60"/>
          <p:cNvCxnSpPr>
            <a:stCxn id="19" idx="3"/>
          </p:cNvCxnSpPr>
          <p:nvPr/>
        </p:nvCxnSpPr>
        <p:spPr>
          <a:xfrm>
            <a:off x="10315889" y="3496071"/>
            <a:ext cx="164824" cy="2780065"/>
          </a:xfrm>
          <a:prstGeom prst="bentConnector2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831587" y="6276135"/>
            <a:ext cx="364912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19953" y="4373333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App Write</a:t>
            </a:r>
          </a:p>
        </p:txBody>
      </p:sp>
      <p:cxnSp>
        <p:nvCxnSpPr>
          <p:cNvPr id="66" name="Straight Arrow Connector 65"/>
          <p:cNvCxnSpPr>
            <a:stCxn id="64" idx="2"/>
            <a:endCxn id="32" idx="0"/>
          </p:cNvCxnSpPr>
          <p:nvPr/>
        </p:nvCxnSpPr>
        <p:spPr>
          <a:xfrm>
            <a:off x="9246275" y="4834998"/>
            <a:ext cx="9029" cy="540175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 flipH="1">
            <a:off x="2143978" y="4073898"/>
            <a:ext cx="3125757" cy="954107"/>
            <a:chOff x="1219200" y="4876799"/>
            <a:chExt cx="5181606" cy="1396951"/>
          </a:xfrm>
        </p:grpSpPr>
        <p:sp>
          <p:nvSpPr>
            <p:cNvPr id="68" name="Rectangular Callout 67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6034"/>
                <a:gd name="adj2" fmla="val 875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Must be buffered until </a:t>
              </a:r>
              <a:r>
                <a:rPr lang="en-US" sz="2800" kern="0" dirty="0" err="1">
                  <a:solidFill>
                    <a:sysClr val="window" lastClr="FFFFFF"/>
                  </a:solidFill>
                </a:rPr>
                <a:t>ACKed</a:t>
              </a:r>
              <a:endParaRPr lang="en-US" sz="2800" kern="0" dirty="0">
                <a:solidFill>
                  <a:sysClr val="window" lastClr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8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9" grpId="0"/>
      <p:bldP spid="51" grpId="0" animBg="1"/>
      <p:bldP spid="52" grpId="0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H="1">
            <a:off x="4736332" y="227794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4736332" y="2648541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736332" y="2968720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736332" y="364187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736332" y="431992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4725804" y="489725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4725804" y="550730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51268" y="1584098"/>
            <a:ext cx="0" cy="505785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095849" y="1580412"/>
            <a:ext cx="12806" cy="50615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03799" y="1580411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85119" y="1580411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66439" y="1580411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47759" y="1580411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529079" y="1580411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810399" y="1580411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091719" y="1580411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373039" y="1580411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654357" y="1580411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697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511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324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1375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9507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763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577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390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20357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69799" y="1708441"/>
            <a:ext cx="843960" cy="11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736332" y="1683422"/>
            <a:ext cx="2290108" cy="552330"/>
            <a:chOff x="2850395" y="3694550"/>
            <a:chExt cx="4810245" cy="55233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2953636" y="1697805"/>
            <a:ext cx="1632542" cy="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744416" y="2004226"/>
            <a:ext cx="2290108" cy="552330"/>
            <a:chOff x="2850395" y="3694550"/>
            <a:chExt cx="4810245" cy="55233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736332" y="2325030"/>
            <a:ext cx="2290108" cy="552330"/>
            <a:chOff x="2850395" y="3694550"/>
            <a:chExt cx="4810245" cy="55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36332" y="2963363"/>
            <a:ext cx="2290108" cy="552330"/>
            <a:chOff x="2850395" y="3694550"/>
            <a:chExt cx="4810245" cy="55233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36333" y="3284167"/>
            <a:ext cx="1653969" cy="493918"/>
            <a:chOff x="2850395" y="3694550"/>
            <a:chExt cx="3474070" cy="49391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850395" y="3694550"/>
              <a:ext cx="3235569" cy="3715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36332" y="3647293"/>
            <a:ext cx="2290108" cy="552330"/>
            <a:chOff x="2850395" y="3694550"/>
            <a:chExt cx="4810245" cy="55233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736332" y="4284683"/>
            <a:ext cx="2290108" cy="552330"/>
            <a:chOff x="2850395" y="3694550"/>
            <a:chExt cx="4810245" cy="55233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70" name="Multiply 69"/>
          <p:cNvSpPr/>
          <p:nvPr/>
        </p:nvSpPr>
        <p:spPr>
          <a:xfrm rot="812648">
            <a:off x="6193750" y="350952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4725804" y="4896994"/>
            <a:ext cx="2290108" cy="552330"/>
            <a:chOff x="2850395" y="3694550"/>
            <a:chExt cx="4810245" cy="55233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738709" y="5173159"/>
            <a:ext cx="2290108" cy="552330"/>
            <a:chOff x="2850395" y="3694550"/>
            <a:chExt cx="4810245" cy="552330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725423" y="5493963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351119" y="2899288"/>
            <a:ext cx="2224428" cy="340241"/>
            <a:chOff x="827119" y="2955849"/>
            <a:chExt cx="2224428" cy="340241"/>
          </a:xfrm>
        </p:grpSpPr>
        <p:sp>
          <p:nvSpPr>
            <p:cNvPr id="31" name="Rectangle 30"/>
            <p:cNvSpPr/>
            <p:nvPr/>
          </p:nvSpPr>
          <p:spPr>
            <a:xfrm>
              <a:off x="827119" y="2955849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741518" y="2967928"/>
              <a:ext cx="1310029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2632439" y="3239529"/>
            <a:ext cx="1943108" cy="340241"/>
            <a:chOff x="1108439" y="3296090"/>
            <a:chExt cx="1943108" cy="340241"/>
          </a:xfrm>
        </p:grpSpPr>
        <p:sp>
          <p:nvSpPr>
            <p:cNvPr id="32" name="Rectangle 31"/>
            <p:cNvSpPr/>
            <p:nvPr/>
          </p:nvSpPr>
          <p:spPr>
            <a:xfrm>
              <a:off x="1108439" y="3296090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952399" y="3296090"/>
              <a:ext cx="1099148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2913759" y="3579769"/>
            <a:ext cx="1661788" cy="669852"/>
            <a:chOff x="1389759" y="3636331"/>
            <a:chExt cx="1661788" cy="669852"/>
          </a:xfrm>
        </p:grpSpPr>
        <p:sp>
          <p:nvSpPr>
            <p:cNvPr id="33" name="Rectangle 32"/>
            <p:cNvSpPr/>
            <p:nvPr/>
          </p:nvSpPr>
          <p:spPr>
            <a:xfrm>
              <a:off x="1389759" y="3636331"/>
              <a:ext cx="843960" cy="669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264283" y="3647230"/>
              <a:ext cx="7872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3201721" y="4249621"/>
            <a:ext cx="1373159" cy="1828804"/>
            <a:chOff x="1677720" y="4306183"/>
            <a:chExt cx="1373159" cy="1828804"/>
          </a:xfrm>
        </p:grpSpPr>
        <p:sp>
          <p:nvSpPr>
            <p:cNvPr id="34" name="Rectangle 33"/>
            <p:cNvSpPr/>
            <p:nvPr/>
          </p:nvSpPr>
          <p:spPr>
            <a:xfrm>
              <a:off x="1677720" y="4306183"/>
              <a:ext cx="843960" cy="1828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05637" y="4306183"/>
              <a:ext cx="445242" cy="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>
            <a:off x="4130303" y="4871017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476399" y="6076040"/>
            <a:ext cx="1129788" cy="342626"/>
            <a:chOff x="1952399" y="6132602"/>
            <a:chExt cx="1129788" cy="342626"/>
          </a:xfrm>
        </p:grpSpPr>
        <p:sp>
          <p:nvSpPr>
            <p:cNvPr id="35" name="Rectangle 34"/>
            <p:cNvSpPr/>
            <p:nvPr/>
          </p:nvSpPr>
          <p:spPr>
            <a:xfrm>
              <a:off x="1952399" y="6134987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840573" y="6132602"/>
              <a:ext cx="24161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7403799" y="1709887"/>
            <a:ext cx="843960" cy="504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151553" y="2203854"/>
            <a:ext cx="1376635" cy="352702"/>
            <a:chOff x="5627552" y="2260416"/>
            <a:chExt cx="1376635" cy="352702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5627552" y="2260416"/>
              <a:ext cx="24161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160227" y="2271049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188393" y="2540767"/>
            <a:ext cx="1622006" cy="358521"/>
            <a:chOff x="5664393" y="2597328"/>
            <a:chExt cx="1622006" cy="358521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664393" y="2597328"/>
              <a:ext cx="4452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6442439" y="2613780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151553" y="2883276"/>
            <a:ext cx="1940167" cy="696492"/>
            <a:chOff x="5627552" y="2939838"/>
            <a:chExt cx="1940167" cy="69649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627552" y="2939838"/>
              <a:ext cx="78726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723759" y="2951233"/>
              <a:ext cx="843960" cy="6850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7187818" y="3560333"/>
            <a:ext cx="2195178" cy="1888991"/>
            <a:chOff x="5663818" y="3616894"/>
            <a:chExt cx="2195178" cy="1888991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663818" y="3616894"/>
              <a:ext cx="97155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7015036" y="3636330"/>
              <a:ext cx="843960" cy="186955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177761" y="5436245"/>
            <a:ext cx="2476599" cy="355149"/>
            <a:chOff x="5653760" y="5492806"/>
            <a:chExt cx="2476599" cy="355149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5653760" y="5492806"/>
              <a:ext cx="131002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286399" y="5505886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161903" y="5771220"/>
            <a:ext cx="2773777" cy="319713"/>
            <a:chOff x="5637902" y="5827781"/>
            <a:chExt cx="2773777" cy="31971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637902" y="5827781"/>
              <a:ext cx="16325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7567719" y="5847955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7161903" y="419703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7199123" y="6081963"/>
            <a:ext cx="3017876" cy="304016"/>
            <a:chOff x="5675123" y="6138525"/>
            <a:chExt cx="3017876" cy="304016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5675123" y="6138525"/>
              <a:ext cx="1793792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7849039" y="6143002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7161902" y="484482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140936" y="5444936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6750" y="655465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757734" y="655465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119" name="Group 118"/>
          <p:cNvGrpSpPr/>
          <p:nvPr/>
        </p:nvGrpSpPr>
        <p:grpSpPr>
          <a:xfrm flipH="1">
            <a:off x="1627695" y="4138163"/>
            <a:ext cx="8898902" cy="1409080"/>
            <a:chOff x="1219200" y="4872043"/>
            <a:chExt cx="5181606" cy="1389751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7" y="4872043"/>
              <a:ext cx="5181599" cy="136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u="sng" kern="0" dirty="0">
                  <a:solidFill>
                    <a:sysClr val="window" lastClr="FFFFFF"/>
                  </a:solidFill>
                </a:rPr>
                <a:t>TCP is ACK Clocked</a:t>
              </a:r>
            </a:p>
            <a:p>
              <a:pPr marL="457200" indent="-457200">
                <a:buFont typeface="Arial" pitchFamily="34" charset="0"/>
                <a:buChar char="•"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Short RTT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quick ACK  window slides quickly</a:t>
              </a:r>
            </a:p>
            <a:p>
              <a:pPr marL="457200" indent="-457200">
                <a:buFont typeface="Arial" pitchFamily="34" charset="0"/>
                <a:buChar char="•"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Long RTT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slow ACK  window slides slowly</a:t>
              </a:r>
              <a:endParaRPr lang="en-US" sz="2800" kern="0" dirty="0">
                <a:solidFill>
                  <a:sysClr val="window" lastClr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6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731224" y="1600200"/>
            <a:ext cx="5936776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Function:</a:t>
            </a:r>
          </a:p>
          <a:p>
            <a:pPr lvl="1"/>
            <a:r>
              <a:rPr lang="en-US" dirty="0" err="1"/>
              <a:t>Demultiplexing</a:t>
            </a:r>
            <a:r>
              <a:rPr lang="en-US" dirty="0"/>
              <a:t> of data streams</a:t>
            </a:r>
          </a:p>
          <a:p>
            <a:r>
              <a:rPr lang="en-US" dirty="0"/>
              <a:t>Optional functions:</a:t>
            </a:r>
          </a:p>
          <a:p>
            <a:pPr lvl="1"/>
            <a:r>
              <a:rPr lang="en-US" dirty="0"/>
              <a:t>Creating long lived connections</a:t>
            </a:r>
          </a:p>
          <a:p>
            <a:pPr lvl="1"/>
            <a:r>
              <a:rPr lang="en-US" dirty="0"/>
              <a:t>Reliable, in-order packet delivery</a:t>
            </a:r>
          </a:p>
          <a:p>
            <a:pPr lvl="1"/>
            <a:r>
              <a:rPr lang="en-US" dirty="0"/>
              <a:t>Error detection</a:t>
            </a:r>
          </a:p>
          <a:p>
            <a:pPr lvl="1"/>
            <a:r>
              <a:rPr lang="en-US" dirty="0"/>
              <a:t>Flow and congestion control</a:t>
            </a:r>
          </a:p>
          <a:p>
            <a:r>
              <a:rPr lang="en-US" dirty="0"/>
              <a:t>Key challenges:</a:t>
            </a:r>
          </a:p>
          <a:p>
            <a:pPr lvl="1"/>
            <a:r>
              <a:rPr lang="en-US" dirty="0"/>
              <a:t>Detecting and responding to congestion</a:t>
            </a:r>
          </a:p>
          <a:p>
            <a:pPr lvl="1"/>
            <a:r>
              <a:rPr lang="en-US" dirty="0"/>
              <a:t>Balancing fairness against high utilization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4799" y="2238271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4536" y="2813759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94667" y="3386936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94667" y="3960113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94667" y="4533290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794667" y="5111024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794798" y="5684201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4171666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Receiver ACK?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>
          <a:xfrm>
            <a:off x="203200" y="1600200"/>
            <a:ext cx="10557565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ACK </a:t>
            </a:r>
            <a:r>
              <a:rPr lang="en-US" dirty="0">
                <a:solidFill>
                  <a:schemeClr val="accent1"/>
                </a:solidFill>
              </a:rPr>
              <a:t>every packet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i="1" dirty="0">
                <a:solidFill>
                  <a:schemeClr val="accent1"/>
                </a:solidFill>
              </a:rPr>
              <a:t>cumulative ACK</a:t>
            </a:r>
            <a:r>
              <a:rPr lang="en-US" dirty="0"/>
              <a:t>, where an ACK for sequence </a:t>
            </a:r>
            <a:r>
              <a:rPr lang="en-US" i="1" dirty="0"/>
              <a:t>n</a:t>
            </a:r>
            <a:r>
              <a:rPr lang="en-US" dirty="0"/>
              <a:t> implies ACKS for all </a:t>
            </a:r>
            <a:r>
              <a:rPr lang="en-US" i="1" dirty="0"/>
              <a:t>k</a:t>
            </a:r>
            <a:r>
              <a:rPr lang="en-US" dirty="0"/>
              <a:t> &lt; </a:t>
            </a:r>
            <a:r>
              <a:rPr lang="en-US" i="1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i="1" dirty="0">
                <a:solidFill>
                  <a:schemeClr val="accent1"/>
                </a:solidFill>
              </a:rPr>
              <a:t>negative ACKs </a:t>
            </a:r>
            <a:r>
              <a:rPr lang="en-US" dirty="0"/>
              <a:t>(NACKs), indicating which packet did not arrive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i="1" dirty="0">
                <a:solidFill>
                  <a:schemeClr val="accent1"/>
                </a:solidFill>
              </a:rPr>
              <a:t>selective ACKs </a:t>
            </a:r>
            <a:r>
              <a:rPr lang="en-US" dirty="0"/>
              <a:t>(SACKs), indicating those that did arrive, even if not in order</a:t>
            </a:r>
          </a:p>
          <a:p>
            <a:pPr marL="834390" lvl="1" indent="-514350"/>
            <a:r>
              <a:rPr lang="en-US" dirty="0"/>
              <a:t>SACK is an actual TCP extension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06000" y="6356351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4862" y="1266272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4862" y="1571072"/>
            <a:ext cx="3926744" cy="64420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4862" y="3700775"/>
            <a:ext cx="10861190" cy="146757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Numbers, Revisited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0312400" cy="5257800"/>
          </a:xfrm>
        </p:spPr>
        <p:txBody>
          <a:bodyPr>
            <a:normAutofit/>
          </a:bodyPr>
          <a:lstStyle/>
          <a:p>
            <a:r>
              <a:rPr lang="en-US" dirty="0"/>
              <a:t>32 bits, unsigned</a:t>
            </a:r>
          </a:p>
          <a:p>
            <a:pPr lvl="1"/>
            <a:r>
              <a:rPr lang="en-US" dirty="0"/>
              <a:t>Why so big?</a:t>
            </a:r>
          </a:p>
          <a:p>
            <a:r>
              <a:rPr lang="en-US" dirty="0"/>
              <a:t>For the sliding window you need…</a:t>
            </a:r>
          </a:p>
          <a:p>
            <a:pPr lvl="1"/>
            <a:r>
              <a:rPr lang="en-US" dirty="0"/>
              <a:t>|Sequence # Space| &gt; 2 * |Sending Window Size|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&gt; 2 * 2</a:t>
            </a:r>
            <a:r>
              <a:rPr lang="en-US" baseline="30000" dirty="0"/>
              <a:t>16</a:t>
            </a:r>
          </a:p>
          <a:p>
            <a:r>
              <a:rPr lang="en-US" dirty="0"/>
              <a:t>Sequence number would wrap around at 286Mbps</a:t>
            </a:r>
          </a:p>
          <a:p>
            <a:pPr lvl="1"/>
            <a:r>
              <a:rPr lang="en-US" dirty="0"/>
              <a:t>What about GigE? PAWS algorithm + TCP options</a:t>
            </a:r>
          </a:p>
        </p:txBody>
      </p:sp>
    </p:spTree>
    <p:extLst>
      <p:ext uri="{BB962C8B-B14F-4D97-AF65-F5344CB8AC3E}">
        <p14:creationId xmlns:p14="http://schemas.microsoft.com/office/powerpoint/2010/main" val="4301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Window Syndrome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Problem: what if the window size is very small?</a:t>
            </a:r>
          </a:p>
          <a:p>
            <a:pPr lvl="1"/>
            <a:r>
              <a:rPr lang="en-US" dirty="0"/>
              <a:t>Multiple, small packets, headers dominate data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Equivalent problem: sender transmits packets one byte at a time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for 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x = 0; x &lt; </a:t>
            </a:r>
            <a:r>
              <a:rPr lang="en-US" dirty="0" err="1">
                <a:solidFill>
                  <a:schemeClr val="tx2"/>
                </a:solidFill>
              </a:rPr>
              <a:t>strlen</a:t>
            </a:r>
            <a:r>
              <a:rPr lang="en-US" dirty="0">
                <a:solidFill>
                  <a:schemeClr val="tx2"/>
                </a:solidFill>
              </a:rPr>
              <a:t>(data); ++x)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	write(socket, data + x, 1);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1054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1927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990478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1351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7371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98244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36413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367286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18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Nagle’s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9916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the window &gt;= MSS and available data &gt;= MSS:</a:t>
            </a:r>
          </a:p>
          <a:p>
            <a:pPr marL="320040" lvl="1" indent="0">
              <a:buNone/>
            </a:pPr>
            <a:r>
              <a:rPr lang="en-US" dirty="0"/>
              <a:t>	Send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Elif</a:t>
            </a:r>
            <a:r>
              <a:rPr lang="en-US" dirty="0"/>
              <a:t> there is </a:t>
            </a:r>
            <a:r>
              <a:rPr lang="en-US" dirty="0" err="1"/>
              <a:t>unACKed</a:t>
            </a:r>
            <a:r>
              <a:rPr lang="en-US" dirty="0"/>
              <a:t> data: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en-US" dirty="0" err="1"/>
              <a:t>Enqueue</a:t>
            </a:r>
            <a:r>
              <a:rPr lang="en-US" dirty="0"/>
              <a:t> data in a buffer (send after a timeout)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Else: send the data</a:t>
            </a:r>
          </a:p>
          <a:p>
            <a:endParaRPr lang="en-US" dirty="0"/>
          </a:p>
          <a:p>
            <a:r>
              <a:rPr lang="en-US" dirty="0"/>
              <a:t>Problem: Nagle’s Algorithm delays transmissions</a:t>
            </a:r>
          </a:p>
          <a:p>
            <a:pPr lvl="1"/>
            <a:r>
              <a:rPr lang="en-US" dirty="0"/>
              <a:t>What if you need to send a packet immediately?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flag = 1;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setsockopt</a:t>
            </a:r>
            <a:r>
              <a:rPr lang="en-US" dirty="0"/>
              <a:t>(sock, IPPROTO_TCP, TCP_NODELAY, 		(char *) &amp;flag,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6419653" y="2108596"/>
            <a:ext cx="3294189" cy="533541"/>
            <a:chOff x="1219200" y="4830095"/>
            <a:chExt cx="5181606" cy="1431699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7"/>
              <a:ext cx="5181598" cy="1384997"/>
            </a:xfrm>
            <a:prstGeom prst="wedgeRectCallout">
              <a:avLst>
                <a:gd name="adj1" fmla="val 101430"/>
                <a:gd name="adj2" fmla="val -204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8" y="4830095"/>
              <a:ext cx="5181598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Send a full packet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6244863" y="3439160"/>
            <a:ext cx="4338084" cy="954107"/>
            <a:chOff x="1219200" y="4876799"/>
            <a:chExt cx="5181606" cy="1396951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67764"/>
                <a:gd name="adj2" fmla="val -248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Send a non-full packet if nothing else is happening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91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0464800" cy="5105400"/>
          </a:xfrm>
        </p:spPr>
        <p:txBody>
          <a:bodyPr/>
          <a:lstStyle/>
          <a:p>
            <a:r>
              <a:rPr lang="en-US" dirty="0"/>
              <a:t>Checksum detects (some) packet corruption</a:t>
            </a:r>
          </a:p>
          <a:p>
            <a:pPr lvl="1"/>
            <a:r>
              <a:rPr lang="en-US" dirty="0"/>
              <a:t>Computed over IP header, TCP header, and data</a:t>
            </a:r>
          </a:p>
          <a:p>
            <a:r>
              <a:rPr lang="en-US" dirty="0"/>
              <a:t>Sequence numbers catch sequence problems</a:t>
            </a:r>
          </a:p>
          <a:p>
            <a:pPr lvl="1"/>
            <a:r>
              <a:rPr lang="en-US" dirty="0"/>
              <a:t>Duplicates are ignored</a:t>
            </a:r>
          </a:p>
          <a:p>
            <a:pPr lvl="1"/>
            <a:r>
              <a:rPr lang="en-US" dirty="0"/>
              <a:t>Out-of-order packets are reordered or dropped</a:t>
            </a:r>
          </a:p>
          <a:p>
            <a:pPr lvl="1"/>
            <a:r>
              <a:rPr lang="en-US" dirty="0"/>
              <a:t>Missing sequence numbers indicate lost packets</a:t>
            </a:r>
          </a:p>
          <a:p>
            <a:r>
              <a:rPr lang="en-US" dirty="0"/>
              <a:t>Lost segments detected by sender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</a:rPr>
              <a:t>timeout</a:t>
            </a:r>
            <a:r>
              <a:rPr lang="en-US" dirty="0"/>
              <a:t> to detect missing ACKs</a:t>
            </a:r>
          </a:p>
          <a:p>
            <a:pPr lvl="1"/>
            <a:r>
              <a:rPr lang="en-US" dirty="0"/>
              <a:t>Need to estimate RTT to calibrate the timeout</a:t>
            </a:r>
          </a:p>
          <a:p>
            <a:pPr lvl="1"/>
            <a:r>
              <a:rPr lang="en-US" dirty="0"/>
              <a:t>Sender must keep copies of all data until 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 Outs (RTO)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1"/>
            <a:ext cx="8839200" cy="1663995"/>
          </a:xfrm>
        </p:spPr>
        <p:txBody>
          <a:bodyPr/>
          <a:lstStyle/>
          <a:p>
            <a:r>
              <a:rPr lang="en-US" dirty="0"/>
              <a:t>Problem: time-out is linked to round trip 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8430" y="2725939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63011" y="2722253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29360" y="2560808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19738" y="4437100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3881699" y="2927597"/>
              <a:ext cx="1508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19738" y="3686849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04329" y="2802273"/>
            <a:ext cx="837591" cy="1075615"/>
            <a:chOff x="2014791" y="2763244"/>
            <a:chExt cx="837591" cy="1439131"/>
          </a:xfrm>
        </p:grpSpPr>
        <p:sp>
          <p:nvSpPr>
            <p:cNvPr id="18" name="Left Brace 17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sp>
        <p:nvSpPr>
          <p:cNvPr id="20" name="Multiply 19"/>
          <p:cNvSpPr/>
          <p:nvPr/>
        </p:nvSpPr>
        <p:spPr>
          <a:xfrm rot="812648">
            <a:off x="3896653" y="2918980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780784" y="2729625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225365" y="2725939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882094" y="2717733"/>
            <a:ext cx="2290106" cy="738607"/>
            <a:chOff x="2823952" y="2126653"/>
            <a:chExt cx="4836684" cy="738607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82092" y="3424396"/>
            <a:ext cx="2290108" cy="862754"/>
            <a:chOff x="2823952" y="2922727"/>
            <a:chExt cx="4836689" cy="862754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82092" y="3903190"/>
            <a:ext cx="2290108" cy="562615"/>
            <a:chOff x="2850395" y="3684265"/>
            <a:chExt cx="4810245" cy="562615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866683" y="2805959"/>
            <a:ext cx="837591" cy="1075615"/>
            <a:chOff x="2014791" y="2763244"/>
            <a:chExt cx="837591" cy="1439131"/>
          </a:xfrm>
        </p:grpSpPr>
        <p:sp>
          <p:nvSpPr>
            <p:cNvPr id="33" name="Left Brace 32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4733498" y="2365925"/>
            <a:ext cx="1892598" cy="977840"/>
            <a:chOff x="1219200" y="4830095"/>
            <a:chExt cx="5181606" cy="1431699"/>
          </a:xfrm>
        </p:grpSpPr>
        <p:sp>
          <p:nvSpPr>
            <p:cNvPr id="39" name="Rectangular Callout 38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65487"/>
                <a:gd name="adj2" fmla="val 4150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Timeout is too short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5194241" y="4138163"/>
            <a:ext cx="2240432" cy="1409080"/>
            <a:chOff x="1219200" y="4872043"/>
            <a:chExt cx="5181606" cy="1389751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7" y="4872043"/>
              <a:ext cx="5181599" cy="136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What about if timeout is too long?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58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 Time Estimation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4029740"/>
            <a:ext cx="8839200" cy="2675860"/>
          </a:xfrm>
        </p:spPr>
        <p:txBody>
          <a:bodyPr/>
          <a:lstStyle/>
          <a:p>
            <a:r>
              <a:rPr lang="en-US" dirty="0"/>
              <a:t>Original TCP round-trip estimator</a:t>
            </a:r>
          </a:p>
          <a:p>
            <a:pPr lvl="1"/>
            <a:r>
              <a:rPr lang="en-US" dirty="0"/>
              <a:t>RTT estimated as a moving average</a:t>
            </a:r>
          </a:p>
          <a:p>
            <a:pPr lvl="1"/>
            <a:r>
              <a:rPr lang="en-US" dirty="0" err="1"/>
              <a:t>new_rtt</a:t>
            </a:r>
            <a:r>
              <a:rPr lang="en-US" dirty="0"/>
              <a:t> = </a:t>
            </a:r>
            <a:r>
              <a:rPr lang="el-GR" dirty="0"/>
              <a:t>α</a:t>
            </a:r>
            <a:r>
              <a:rPr lang="en-US" dirty="0"/>
              <a:t> (</a:t>
            </a:r>
            <a:r>
              <a:rPr lang="en-US" dirty="0" err="1"/>
              <a:t>old_rtt</a:t>
            </a:r>
            <a:r>
              <a:rPr lang="en-US" dirty="0"/>
              <a:t>) + (1 – </a:t>
            </a:r>
            <a:r>
              <a:rPr lang="el-GR" dirty="0"/>
              <a:t>α</a:t>
            </a:r>
            <a:r>
              <a:rPr lang="en-US" dirty="0"/>
              <a:t>)(</a:t>
            </a:r>
            <a:r>
              <a:rPr lang="en-US" dirty="0" err="1"/>
              <a:t>new_sample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Recommended </a:t>
            </a:r>
            <a:r>
              <a:rPr lang="el-GR" dirty="0"/>
              <a:t>α</a:t>
            </a:r>
            <a:r>
              <a:rPr lang="en-US" dirty="0"/>
              <a:t>: 0.8-0.9 (0.875 for most TCPs)</a:t>
            </a:r>
          </a:p>
          <a:p>
            <a:r>
              <a:rPr lang="en-US" dirty="0"/>
              <a:t>RTO = 2 * </a:t>
            </a:r>
            <a:r>
              <a:rPr lang="en-US" dirty="0" err="1"/>
              <a:t>new_rtt</a:t>
            </a:r>
            <a:r>
              <a:rPr lang="en-US" dirty="0"/>
              <a:t> (i.e. TCP is conservative)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36931" y="1783950"/>
            <a:ext cx="0" cy="184175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381512" y="1780264"/>
            <a:ext cx="0" cy="1845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038241" y="1772059"/>
            <a:ext cx="2290106" cy="738607"/>
            <a:chOff x="2823952" y="2126653"/>
            <a:chExt cx="4836684" cy="73860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38239" y="2559182"/>
            <a:ext cx="2290108" cy="782294"/>
            <a:chOff x="2823952" y="3003187"/>
            <a:chExt cx="4836689" cy="78229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462123">
              <a:off x="4124704" y="300318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92219" y="1860284"/>
            <a:ext cx="1625669" cy="1481192"/>
            <a:chOff x="1226713" y="2763244"/>
            <a:chExt cx="1625669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26713" y="3102029"/>
              <a:ext cx="1353007" cy="807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RTT 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93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Sample Ambiguity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4901610"/>
            <a:ext cx="8839200" cy="1803990"/>
          </a:xfrm>
        </p:spPr>
        <p:txBody>
          <a:bodyPr/>
          <a:lstStyle/>
          <a:p>
            <a:r>
              <a:rPr lang="en-US" dirty="0" err="1"/>
              <a:t>Karn’s</a:t>
            </a:r>
            <a:r>
              <a:rPr lang="en-US" dirty="0"/>
              <a:t> algorithm: ignore samples for retransmitted segments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7318" y="1923661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261899" y="191997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628248" y="1758530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18626" y="3634822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3881699" y="2927597"/>
              <a:ext cx="1508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18626" y="2884571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03217" y="1999995"/>
            <a:ext cx="837591" cy="1075615"/>
            <a:chOff x="2014791" y="2763244"/>
            <a:chExt cx="837591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sp>
        <p:nvSpPr>
          <p:cNvPr id="19" name="Multiply 18"/>
          <p:cNvSpPr/>
          <p:nvPr/>
        </p:nvSpPr>
        <p:spPr>
          <a:xfrm rot="812648">
            <a:off x="4295541" y="2116702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519454" y="1910002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964035" y="1906316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620764" y="1898110"/>
            <a:ext cx="2290106" cy="738607"/>
            <a:chOff x="2823952" y="2126653"/>
            <a:chExt cx="4836684" cy="73860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20762" y="2604773"/>
            <a:ext cx="2290108" cy="862754"/>
            <a:chOff x="2823952" y="2922727"/>
            <a:chExt cx="4836689" cy="862754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20762" y="3083567"/>
            <a:ext cx="2290108" cy="562615"/>
            <a:chOff x="2850395" y="3684265"/>
            <a:chExt cx="4810245" cy="56261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605353" y="1986336"/>
            <a:ext cx="837591" cy="1075615"/>
            <a:chOff x="2014791" y="2763244"/>
            <a:chExt cx="837591" cy="1439131"/>
          </a:xfrm>
        </p:grpSpPr>
        <p:sp>
          <p:nvSpPr>
            <p:cNvPr id="32" name="Left Brace 31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903217" y="3029066"/>
            <a:ext cx="837590" cy="1334011"/>
            <a:chOff x="2014792" y="2699063"/>
            <a:chExt cx="837590" cy="1578816"/>
          </a:xfrm>
        </p:grpSpPr>
        <p:sp>
          <p:nvSpPr>
            <p:cNvPr id="41" name="Left Brace 40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456217" y="3257638"/>
              <a:ext cx="1578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Sample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2520" y="3039674"/>
            <a:ext cx="1770422" cy="461665"/>
            <a:chOff x="1081960" y="2645790"/>
            <a:chExt cx="1770422" cy="1685359"/>
          </a:xfrm>
        </p:grpSpPr>
        <p:sp>
          <p:nvSpPr>
            <p:cNvPr id="44" name="Left Brace 43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81960" y="2645790"/>
              <a:ext cx="1443703" cy="16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Sample?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740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2296634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UDP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Congestion Control 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61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03200" y="1556132"/>
            <a:ext cx="10312400" cy="5257800"/>
          </a:xfrm>
        </p:spPr>
        <p:txBody>
          <a:bodyPr>
            <a:normAutofit/>
          </a:bodyPr>
          <a:lstStyle/>
          <a:p>
            <a:r>
              <a:rPr lang="en-US" dirty="0"/>
              <a:t>Load on the network is higher than capacity</a:t>
            </a:r>
          </a:p>
          <a:p>
            <a:pPr lvl="1"/>
            <a:r>
              <a:rPr lang="en-US" dirty="0"/>
              <a:t>Capacity is not uniform across networks</a:t>
            </a:r>
          </a:p>
          <a:p>
            <a:pPr lvl="2"/>
            <a:r>
              <a:rPr lang="en-US" dirty="0"/>
              <a:t>Modem vs. Cellular vs. Cable vs. Fiber Optics</a:t>
            </a:r>
          </a:p>
          <a:p>
            <a:pPr lvl="1"/>
            <a:r>
              <a:rPr lang="en-US" dirty="0"/>
              <a:t>There are multiple flows competing for bandwidth</a:t>
            </a:r>
          </a:p>
          <a:p>
            <a:pPr lvl="2"/>
            <a:r>
              <a:rPr lang="en-US" dirty="0"/>
              <a:t>Residential cable modem vs. corporate datacenter</a:t>
            </a:r>
          </a:p>
          <a:p>
            <a:pPr lvl="1"/>
            <a:r>
              <a:rPr lang="en-US" dirty="0"/>
              <a:t>Load is not uniform over time</a:t>
            </a:r>
          </a:p>
          <a:p>
            <a:pPr lvl="2"/>
            <a:r>
              <a:rPr lang="en-US" dirty="0"/>
              <a:t>10pm, Sunday night = </a:t>
            </a:r>
            <a:r>
              <a:rPr lang="en-US" dirty="0" err="1"/>
              <a:t>BitTorrent</a:t>
            </a:r>
            <a:r>
              <a:rPr lang="en-US" dirty="0"/>
              <a:t> Game of Thrones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2296634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UDP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Congestion Bad?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Results in packet </a:t>
            </a:r>
            <a:r>
              <a:rPr lang="en-US" dirty="0">
                <a:solidFill>
                  <a:schemeClr val="accent1"/>
                </a:solidFill>
              </a:rPr>
              <a:t>loss</a:t>
            </a:r>
          </a:p>
          <a:p>
            <a:pPr lvl="1"/>
            <a:r>
              <a:rPr lang="en-US" dirty="0"/>
              <a:t>Routers have finite buffers, packets must be dropped</a:t>
            </a:r>
          </a:p>
          <a:p>
            <a:r>
              <a:rPr lang="en-US" dirty="0"/>
              <a:t>Practical consequences</a:t>
            </a:r>
          </a:p>
          <a:p>
            <a:pPr lvl="1"/>
            <a:r>
              <a:rPr lang="en-US" dirty="0"/>
              <a:t>Router queues build up, </a:t>
            </a:r>
            <a:r>
              <a:rPr lang="en-US" dirty="0">
                <a:solidFill>
                  <a:schemeClr val="accent1"/>
                </a:solidFill>
              </a:rPr>
              <a:t>delay</a:t>
            </a:r>
            <a:r>
              <a:rPr lang="en-US" dirty="0"/>
              <a:t> increases</a:t>
            </a:r>
          </a:p>
          <a:p>
            <a:pPr lvl="1"/>
            <a:r>
              <a:rPr lang="en-US" dirty="0"/>
              <a:t>Wasted bandwidth from </a:t>
            </a:r>
            <a:r>
              <a:rPr lang="en-US" dirty="0">
                <a:solidFill>
                  <a:schemeClr val="accent1"/>
                </a:solidFill>
              </a:rPr>
              <a:t>retransmissions</a:t>
            </a:r>
          </a:p>
          <a:p>
            <a:pPr lvl="1"/>
            <a:r>
              <a:rPr lang="en-US" dirty="0"/>
              <a:t>Low network </a:t>
            </a:r>
            <a:r>
              <a:rPr lang="en-US" dirty="0" err="1"/>
              <a:t>goodput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4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8816341" y="2120900"/>
            <a:ext cx="685800" cy="432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6"/>
          <p:cNvSpPr>
            <a:spLocks/>
          </p:cNvSpPr>
          <p:nvPr/>
        </p:nvSpPr>
        <p:spPr bwMode="auto">
          <a:xfrm>
            <a:off x="6682741" y="4315460"/>
            <a:ext cx="22098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480" y="1152"/>
              </a:cxn>
              <a:cxn ang="0">
                <a:pos x="816" y="912"/>
              </a:cxn>
              <a:cxn ang="0">
                <a:pos x="1104" y="624"/>
              </a:cxn>
              <a:cxn ang="0">
                <a:pos x="1296" y="384"/>
              </a:cxn>
              <a:cxn ang="0">
                <a:pos x="1344" y="288"/>
              </a:cxn>
              <a:cxn ang="0">
                <a:pos x="1392" y="0"/>
              </a:cxn>
            </a:cxnLst>
            <a:rect l="0" t="0" r="r" b="b"/>
            <a:pathLst>
              <a:path w="1392" h="1248">
                <a:moveTo>
                  <a:pt x="0" y="1248"/>
                </a:moveTo>
                <a:lnTo>
                  <a:pt x="480" y="1152"/>
                </a:lnTo>
                <a:lnTo>
                  <a:pt x="816" y="912"/>
                </a:lnTo>
                <a:lnTo>
                  <a:pt x="1104" y="624"/>
                </a:lnTo>
                <a:lnTo>
                  <a:pt x="1296" y="384"/>
                </a:lnTo>
                <a:lnTo>
                  <a:pt x="1344" y="288"/>
                </a:lnTo>
                <a:lnTo>
                  <a:pt x="1392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/>
          <p:cNvSpPr>
            <a:spLocks/>
          </p:cNvSpPr>
          <p:nvPr/>
        </p:nvSpPr>
        <p:spPr bwMode="auto">
          <a:xfrm>
            <a:off x="6682741" y="2120900"/>
            <a:ext cx="2514600" cy="1771650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Danger of Increasing Load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200" y="1600200"/>
            <a:ext cx="5593401" cy="5078410"/>
          </a:xfrm>
        </p:spPr>
        <p:txBody>
          <a:bodyPr>
            <a:normAutofit/>
          </a:bodyPr>
          <a:lstStyle/>
          <a:p>
            <a:r>
              <a:rPr lang="en-US" dirty="0"/>
              <a:t>Knee – point after which </a:t>
            </a:r>
          </a:p>
          <a:p>
            <a:pPr lvl="1"/>
            <a:r>
              <a:rPr lang="en-US" dirty="0"/>
              <a:t>Throughput increases very slowly</a:t>
            </a:r>
          </a:p>
          <a:p>
            <a:pPr lvl="1"/>
            <a:r>
              <a:rPr lang="en-US" dirty="0"/>
              <a:t>Delay increases quickly</a:t>
            </a:r>
          </a:p>
          <a:p>
            <a:r>
              <a:rPr lang="en-US" dirty="0"/>
              <a:t>In an M/M/1 queue</a:t>
            </a:r>
          </a:p>
          <a:p>
            <a:pPr lvl="1"/>
            <a:r>
              <a:rPr lang="en-US" dirty="0"/>
              <a:t>Delay = 1/(1 – utilization)</a:t>
            </a:r>
          </a:p>
          <a:p>
            <a:r>
              <a:rPr lang="en-US" dirty="0"/>
              <a:t>Cliff – point after which</a:t>
            </a:r>
          </a:p>
          <a:p>
            <a:pPr lvl="1"/>
            <a:r>
              <a:rPr lang="en-US" dirty="0"/>
              <a:t>Throughput </a:t>
            </a:r>
            <a:r>
              <a:rPr lang="en-US" dirty="0">
                <a:sym typeface="Wingdings" pitchFamily="2" charset="2"/>
              </a:rPr>
              <a:t> 0</a:t>
            </a:r>
            <a:endParaRPr lang="en-US" dirty="0"/>
          </a:p>
          <a:p>
            <a:pPr lvl="1"/>
            <a:r>
              <a:rPr lang="en-US" dirty="0"/>
              <a:t>Delay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∞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8145782" y="469027"/>
            <a:ext cx="2145112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0" cy="1384996"/>
            </a:xfrm>
            <a:prstGeom prst="wedgeRectCallout">
              <a:avLst>
                <a:gd name="adj1" fmla="val -3951"/>
                <a:gd name="adj2" fmla="val 1421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Congestion Collapse</a:t>
              </a:r>
            </a:p>
          </p:txBody>
        </p:sp>
      </p:grpSp>
      <p:sp>
        <p:nvSpPr>
          <p:cNvPr id="32" name="Line 5"/>
          <p:cNvSpPr>
            <a:spLocks noChangeShapeType="1"/>
          </p:cNvSpPr>
          <p:nvPr/>
        </p:nvSpPr>
        <p:spPr bwMode="auto">
          <a:xfrm flipH="1" flipV="1">
            <a:off x="6682741" y="19685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6682741" y="38735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88163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74447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 flipV="1">
            <a:off x="6682741" y="4315460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6682741" y="644906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74447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88163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7444741" y="21209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7810426" y="6449060"/>
            <a:ext cx="79509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7810425" y="3873500"/>
            <a:ext cx="79509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6200000">
            <a:off x="5810388" y="2691449"/>
            <a:ext cx="12856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Goodput</a:t>
            </a:r>
            <a:endParaRPr lang="en-US" sz="24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5999414" y="5152709"/>
            <a:ext cx="90755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Delay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6957644" y="1566550"/>
            <a:ext cx="79509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Knee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8489583" y="1566550"/>
            <a:ext cx="7077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Cliff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328843" y="3175687"/>
            <a:ext cx="1955941" cy="524404"/>
            <a:chOff x="1191443" y="4876798"/>
            <a:chExt cx="5209365" cy="1425868"/>
          </a:xfrm>
        </p:grpSpPr>
        <p:sp>
          <p:nvSpPr>
            <p:cNvPr id="59" name="Rectangular Callout 58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42504"/>
                <a:gd name="adj2" fmla="val -191285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19208" y="4880017"/>
              <a:ext cx="5181600" cy="1422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Ideal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1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099682" y="3666674"/>
            <a:ext cx="2125979" cy="2736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949062" y="3666673"/>
            <a:ext cx="1150620" cy="273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3" y="228600"/>
            <a:ext cx="10469217" cy="990600"/>
          </a:xfrm>
        </p:spPr>
        <p:txBody>
          <a:bodyPr>
            <a:normAutofit/>
          </a:bodyPr>
          <a:lstStyle/>
          <a:p>
            <a:r>
              <a:rPr lang="en-US" dirty="0"/>
              <a:t>Cong. Control vs. Cong. Avoidance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36641" y="3666674"/>
            <a:ext cx="685800" cy="2736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949062" y="3666674"/>
            <a:ext cx="3884300" cy="2736666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H="1">
            <a:off x="8208640" y="4450109"/>
            <a:ext cx="2145112" cy="977840"/>
            <a:chOff x="1191443" y="4830095"/>
            <a:chExt cx="5209363" cy="1431699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1046"/>
                <a:gd name="adj2" fmla="val -233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Congestion Collapse</a:t>
              </a:r>
            </a:p>
          </p:txBody>
        </p:sp>
      </p:grp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3949062" y="3474720"/>
            <a:ext cx="0" cy="29286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949062" y="6403340"/>
            <a:ext cx="425957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7225662" y="3474721"/>
            <a:ext cx="0" cy="29286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099682" y="3474720"/>
            <a:ext cx="0" cy="292862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099682" y="3666674"/>
            <a:ext cx="21259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 rot="16200000">
            <a:off x="3076708" y="4805456"/>
            <a:ext cx="12856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Goodput</a:t>
            </a:r>
            <a:endParaRPr lang="en-US" sz="24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648436" y="3015620"/>
            <a:ext cx="79509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Knee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6871783" y="3018105"/>
            <a:ext cx="7077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Cliff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456797" y="6403340"/>
            <a:ext cx="79509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grpSp>
        <p:nvGrpSpPr>
          <p:cNvPr id="22" name="Group 21"/>
          <p:cNvGrpSpPr/>
          <p:nvPr/>
        </p:nvGrpSpPr>
        <p:grpSpPr>
          <a:xfrm flipH="1">
            <a:off x="1628217" y="1697651"/>
            <a:ext cx="4182588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14123"/>
                <a:gd name="adj2" fmla="val 159094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Congestion Avoidance:</a:t>
              </a:r>
            </a:p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Stay left of the knee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6051306" y="1690740"/>
            <a:ext cx="4182588" cy="977840"/>
            <a:chOff x="1191443" y="4830095"/>
            <a:chExt cx="5209363" cy="1431699"/>
          </a:xfrm>
        </p:grpSpPr>
        <p:sp>
          <p:nvSpPr>
            <p:cNvPr id="26" name="Rectangular Callout 2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48243"/>
                <a:gd name="adj2" fmla="val 153052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Congestion Control:</a:t>
              </a:r>
            </a:p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Stay left of the cliff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1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Window, Revisited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Does TCP’s advertised window solve congestion?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NO</a:t>
            </a:r>
          </a:p>
          <a:p>
            <a:r>
              <a:rPr lang="en-US" dirty="0"/>
              <a:t>The advertised window only protects the receiver</a:t>
            </a:r>
          </a:p>
          <a:p>
            <a:r>
              <a:rPr lang="en-US" dirty="0"/>
              <a:t>A sufficiently fast receiver can max the advertised window (i.e. 2</a:t>
            </a:r>
            <a:r>
              <a:rPr lang="en-US" baseline="30000" dirty="0"/>
              <a:t>16</a:t>
            </a:r>
            <a:r>
              <a:rPr lang="en-US" dirty="0"/>
              <a:t> bytes)</a:t>
            </a:r>
          </a:p>
          <a:p>
            <a:pPr lvl="1"/>
            <a:r>
              <a:rPr lang="en-US" dirty="0"/>
              <a:t>What if the network is slower than the receiver?</a:t>
            </a:r>
          </a:p>
          <a:p>
            <a:pPr lvl="1"/>
            <a:r>
              <a:rPr lang="en-US" dirty="0"/>
              <a:t>What if there are other concurrent flows?</a:t>
            </a:r>
          </a:p>
          <a:p>
            <a:r>
              <a:rPr lang="en-US" dirty="0"/>
              <a:t>Key points</a:t>
            </a:r>
          </a:p>
          <a:p>
            <a:pPr lvl="1"/>
            <a:r>
              <a:rPr lang="en-US" dirty="0"/>
              <a:t>Window size determines send rate</a:t>
            </a:r>
          </a:p>
          <a:p>
            <a:pPr lvl="1"/>
            <a:r>
              <a:rPr lang="en-US" dirty="0"/>
              <a:t>Window must be adjusted to prevent congestion collapse </a:t>
            </a:r>
          </a:p>
        </p:txBody>
      </p:sp>
    </p:spTree>
    <p:extLst>
      <p:ext uri="{BB962C8B-B14F-4D97-AF65-F5344CB8AC3E}">
        <p14:creationId xmlns:p14="http://schemas.microsoft.com/office/powerpoint/2010/main" val="27868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Congestion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Adjusting to the bottleneck bandwidth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Adjusting to variations in bandwidth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Sharing bandwidth between flows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Maximizing throughput</a:t>
            </a:r>
          </a:p>
        </p:txBody>
      </p:sp>
    </p:spTree>
    <p:extLst>
      <p:ext uri="{BB962C8B-B14F-4D97-AF65-F5344CB8AC3E}">
        <p14:creationId xmlns:p14="http://schemas.microsoft.com/office/powerpoint/2010/main" val="114661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nothing, send packets indiscriminately</a:t>
            </a:r>
          </a:p>
          <a:p>
            <a:pPr lvl="1"/>
            <a:r>
              <a:rPr lang="en-US" dirty="0"/>
              <a:t>Many packets will drop, totally unpredictable performance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May lead to congestion collapse</a:t>
            </a:r>
          </a:p>
          <a:p>
            <a:r>
              <a:rPr lang="en-US" dirty="0"/>
              <a:t>Reservations</a:t>
            </a:r>
          </a:p>
          <a:p>
            <a:pPr lvl="1"/>
            <a:r>
              <a:rPr lang="en-US" dirty="0"/>
              <a:t>Pre-arrange bandwidth allocations for flows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Must be supported by the network</a:t>
            </a:r>
          </a:p>
          <a:p>
            <a:r>
              <a:rPr lang="en-US" dirty="0"/>
              <a:t>Dynamic adjustment</a:t>
            </a:r>
          </a:p>
          <a:p>
            <a:pPr lvl="1"/>
            <a:r>
              <a:rPr lang="en-US" dirty="0"/>
              <a:t>Use probes to estimate level of congestion</a:t>
            </a:r>
          </a:p>
          <a:p>
            <a:pPr lvl="1"/>
            <a:r>
              <a:rPr lang="en-US" dirty="0"/>
              <a:t>Speed up when congestion is low</a:t>
            </a:r>
          </a:p>
          <a:p>
            <a:pPr lvl="1"/>
            <a:r>
              <a:rPr lang="en-US" dirty="0"/>
              <a:t>Slow down when congestion increases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Messy dynamics, requires distributed coordination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6219" y="4579345"/>
            <a:ext cx="7853488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8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Introduce a </a:t>
            </a:r>
            <a:r>
              <a:rPr lang="en-US" dirty="0">
                <a:solidFill>
                  <a:schemeClr val="accent1"/>
                </a:solidFill>
              </a:rPr>
              <a:t>congestion window </a:t>
            </a:r>
            <a:r>
              <a:rPr lang="en-US" dirty="0"/>
              <a:t>at the sender</a:t>
            </a:r>
          </a:p>
          <a:p>
            <a:pPr lvl="1"/>
            <a:r>
              <a:rPr lang="en-US" dirty="0"/>
              <a:t>Congestion control is sender-side problem</a:t>
            </a:r>
          </a:p>
          <a:p>
            <a:pPr lvl="1"/>
            <a:r>
              <a:rPr lang="en-US" dirty="0"/>
              <a:t>Controls the number of </a:t>
            </a:r>
            <a:r>
              <a:rPr lang="en-US" dirty="0" err="1"/>
              <a:t>unACKed</a:t>
            </a:r>
            <a:r>
              <a:rPr lang="en-US" dirty="0"/>
              <a:t> packets</a:t>
            </a:r>
          </a:p>
          <a:p>
            <a:pPr lvl="1"/>
            <a:r>
              <a:rPr lang="en-US" dirty="0"/>
              <a:t>Separate variable, but bounded by the receiver’s advertised window</a:t>
            </a:r>
          </a:p>
          <a:p>
            <a:r>
              <a:rPr lang="en-US" dirty="0"/>
              <a:t>Sending rate is ~ congestion window/RTT</a:t>
            </a:r>
          </a:p>
          <a:p>
            <a:pPr lvl="1"/>
            <a:r>
              <a:rPr lang="en-US" dirty="0"/>
              <a:t>Why is the send rate proportional to RTT?</a:t>
            </a:r>
          </a:p>
          <a:p>
            <a:pPr lvl="1"/>
            <a:r>
              <a:rPr lang="en-US" dirty="0"/>
              <a:t>Recall that TCP is ACK-clocked</a:t>
            </a:r>
          </a:p>
          <a:p>
            <a:r>
              <a:rPr lang="en-US" dirty="0"/>
              <a:t>Idea: vary the window size to control the send rate</a:t>
            </a:r>
          </a:p>
        </p:txBody>
      </p:sp>
    </p:spTree>
    <p:extLst>
      <p:ext uri="{BB962C8B-B14F-4D97-AF65-F5344CB8AC3E}">
        <p14:creationId xmlns:p14="http://schemas.microsoft.com/office/powerpoint/2010/main" val="285917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Window (</a:t>
            </a:r>
            <a:r>
              <a:rPr lang="en-US" i="1" dirty="0" err="1"/>
              <a:t>cwnd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0174" y="1600200"/>
            <a:ext cx="10800522" cy="3357390"/>
          </a:xfrm>
        </p:spPr>
        <p:txBody>
          <a:bodyPr/>
          <a:lstStyle/>
          <a:p>
            <a:r>
              <a:rPr lang="en-US" dirty="0"/>
              <a:t>Limits how much data is in transit, denominated in bytes</a:t>
            </a:r>
          </a:p>
          <a:p>
            <a:pPr marL="0" indent="0">
              <a:buNone/>
            </a:pPr>
            <a:endParaRPr lang="en-US" sz="500" dirty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/>
              <a:t>wnd</a:t>
            </a:r>
            <a:r>
              <a:rPr lang="en-US" dirty="0"/>
              <a:t> = min(</a:t>
            </a:r>
            <a:r>
              <a:rPr lang="en-US" i="1" dirty="0" err="1"/>
              <a:t>cwnd</a:t>
            </a:r>
            <a:r>
              <a:rPr lang="en-US" dirty="0"/>
              <a:t>, </a:t>
            </a:r>
            <a:r>
              <a:rPr lang="en-US" i="1" dirty="0" err="1"/>
              <a:t>adv_wnd</a:t>
            </a:r>
            <a:r>
              <a:rPr lang="en-US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/>
              <a:t>effective_wnd</a:t>
            </a:r>
            <a:r>
              <a:rPr lang="en-US" dirty="0"/>
              <a:t> = </a:t>
            </a:r>
            <a:r>
              <a:rPr lang="en-US" i="1" dirty="0" err="1"/>
              <a:t>wnd</a:t>
            </a:r>
            <a:r>
              <a:rPr lang="en-US" dirty="0"/>
              <a:t> – (</a:t>
            </a:r>
            <a:r>
              <a:rPr lang="en-US" i="1" dirty="0" err="1"/>
              <a:t>last_byte_sent</a:t>
            </a:r>
            <a:r>
              <a:rPr lang="en-US" dirty="0"/>
              <a:t> – </a:t>
            </a:r>
            <a:r>
              <a:rPr lang="en-US" i="1" dirty="0" err="1"/>
              <a:t>last_byte_acked</a:t>
            </a:r>
            <a:r>
              <a:rPr lang="en-US" dirty="0"/>
              <a:t>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55779" y="4957590"/>
            <a:ext cx="968044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829533" y="4852009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87291" y="4852009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85417" y="4852009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4821977" y="2268245"/>
            <a:ext cx="391337" cy="6155886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3460" y="3767415"/>
            <a:ext cx="2092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/>
              <a:t>last_byte_acked</a:t>
            </a:r>
            <a:endParaRPr lang="en-US" sz="2400" i="1" dirty="0"/>
          </a:p>
        </p:txBody>
      </p: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1939702" y="4217481"/>
            <a:ext cx="1" cy="63452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69835" y="3755817"/>
            <a:ext cx="185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/>
              <a:t>last_byte_sent</a:t>
            </a:r>
            <a:endParaRPr lang="en-US" sz="2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628755" y="5473318"/>
            <a:ext cx="77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5946588" y="2628648"/>
            <a:ext cx="510038" cy="3787956"/>
          </a:xfrm>
          <a:prstGeom prst="leftBrace">
            <a:avLst>
              <a:gd name="adj1" fmla="val 8333"/>
              <a:gd name="adj2" fmla="val 36203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68261" y="3755816"/>
            <a:ext cx="1816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/>
              <a:t>effective_wnd</a:t>
            </a:r>
            <a:endParaRPr lang="en-US" sz="2400" i="1" dirty="0"/>
          </a:p>
        </p:txBody>
      </p:sp>
      <p:cxnSp>
        <p:nvCxnSpPr>
          <p:cNvPr id="35" name="Straight Arrow Connector 34"/>
          <p:cNvCxnSpPr>
            <a:endCxn id="10" idx="0"/>
          </p:cNvCxnSpPr>
          <p:nvPr/>
        </p:nvCxnSpPr>
        <p:spPr>
          <a:xfrm>
            <a:off x="4197460" y="4217481"/>
            <a:ext cx="0" cy="63452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5675432" y="2225028"/>
            <a:ext cx="322800" cy="7742708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06018" y="6257782"/>
            <a:ext cx="1261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/>
              <a:t>adv_wnd</a:t>
            </a:r>
            <a:endParaRPr lang="en-US" sz="2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843151" y="4542091"/>
            <a:ext cx="1113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Bytes</a:t>
            </a:r>
          </a:p>
          <a:p>
            <a:pPr algn="ctr"/>
            <a:r>
              <a:rPr lang="en-US" sz="2400" i="1" dirty="0"/>
              <a:t>To Send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2C6DD1-A722-4CCD-9848-C2220F776C99}"/>
              </a:ext>
            </a:extLst>
          </p:cNvPr>
          <p:cNvSpPr/>
          <p:nvPr/>
        </p:nvSpPr>
        <p:spPr>
          <a:xfrm>
            <a:off x="9598017" y="4847420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6" grpId="0"/>
      <p:bldP spid="23" grpId="0"/>
      <p:bldP spid="26" grpId="0"/>
      <p:bldP spid="27" grpId="0" animBg="1"/>
      <p:bldP spid="28" grpId="0"/>
      <p:bldP spid="18" grpId="0" animBg="1"/>
      <p:bldP spid="20" grpId="0"/>
      <p:bldP spid="21" grpId="0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Basic Components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Detect congestion</a:t>
            </a:r>
          </a:p>
          <a:p>
            <a:pPr marL="834390" lvl="1" indent="-514350"/>
            <a:r>
              <a:rPr lang="en-US" dirty="0"/>
              <a:t>Packet dropping is most reliably signal</a:t>
            </a:r>
          </a:p>
          <a:p>
            <a:pPr marL="1108710" lvl="2" indent="-514350"/>
            <a:r>
              <a:rPr lang="en-US" dirty="0"/>
              <a:t>Delay-based methods are hard and risky</a:t>
            </a:r>
          </a:p>
          <a:p>
            <a:pPr marL="834390" lvl="1" indent="-514350"/>
            <a:r>
              <a:rPr lang="en-US" dirty="0"/>
              <a:t>How do you detect packet drops? ACKs</a:t>
            </a:r>
          </a:p>
          <a:p>
            <a:pPr marL="1108710" lvl="2" indent="-514350"/>
            <a:r>
              <a:rPr lang="en-US" dirty="0"/>
              <a:t>Timeout after not receiving an ACK</a:t>
            </a:r>
          </a:p>
          <a:p>
            <a:pPr marL="1108710" lvl="2" indent="-514350"/>
            <a:r>
              <a:rPr lang="en-US" dirty="0"/>
              <a:t>Several duplicate ACKs in a row (ignore for now)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Rate adjustment algorithm</a:t>
            </a:r>
          </a:p>
          <a:p>
            <a:pPr marL="834390" lvl="1" indent="-514350"/>
            <a:r>
              <a:rPr lang="en-US" dirty="0"/>
              <a:t>Modify </a:t>
            </a:r>
            <a:r>
              <a:rPr lang="en-US" i="1" dirty="0" err="1"/>
              <a:t>cwnd</a:t>
            </a:r>
            <a:endParaRPr lang="en-US" i="1" dirty="0"/>
          </a:p>
          <a:p>
            <a:pPr marL="834390" lvl="1" indent="-514350"/>
            <a:r>
              <a:rPr lang="en-US" dirty="0"/>
              <a:t>Probe for bandwidth</a:t>
            </a:r>
          </a:p>
          <a:p>
            <a:pPr marL="834390" lvl="1" indent="-514350"/>
            <a:r>
              <a:rPr lang="en-US" dirty="0"/>
              <a:t>Respond to congestion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6868760" y="1700679"/>
            <a:ext cx="2145112" cy="1398631"/>
            <a:chOff x="1191443" y="4863146"/>
            <a:chExt cx="5209363" cy="1398648"/>
          </a:xfrm>
        </p:grpSpPr>
        <p:sp>
          <p:nvSpPr>
            <p:cNvPr id="6" name="Rectangular Callout 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4593"/>
                <a:gd name="adj2" fmla="val 558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8" y="4863146"/>
              <a:ext cx="5181598" cy="138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Except on wireless networks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Recall: TCP is ACK clocked</a:t>
            </a:r>
          </a:p>
          <a:p>
            <a:pPr lvl="1"/>
            <a:r>
              <a:rPr lang="en-US" dirty="0"/>
              <a:t>Congestion = delay = long wait between ACKs</a:t>
            </a:r>
          </a:p>
          <a:p>
            <a:pPr lvl="1"/>
            <a:r>
              <a:rPr lang="en-US" dirty="0"/>
              <a:t>No congestion = low delay = ACKs arrive quickly</a:t>
            </a:r>
          </a:p>
          <a:p>
            <a:r>
              <a:rPr lang="en-US" dirty="0"/>
              <a:t>Basic algorithm</a:t>
            </a:r>
          </a:p>
          <a:p>
            <a:pPr lvl="1"/>
            <a:r>
              <a:rPr lang="en-US" dirty="0"/>
              <a:t>Upon receipt of ACK: increase </a:t>
            </a:r>
            <a:r>
              <a:rPr lang="en-US" dirty="0" err="1"/>
              <a:t>cwnd</a:t>
            </a:r>
            <a:endParaRPr lang="en-US" dirty="0"/>
          </a:p>
          <a:p>
            <a:pPr lvl="2"/>
            <a:r>
              <a:rPr lang="en-US" dirty="0"/>
              <a:t>Data was delivered, perhaps we can send faster</a:t>
            </a:r>
          </a:p>
          <a:p>
            <a:pPr lvl="2"/>
            <a:r>
              <a:rPr lang="en-US" i="1" dirty="0" err="1"/>
              <a:t>cwnd</a:t>
            </a:r>
            <a:r>
              <a:rPr lang="en-US" dirty="0"/>
              <a:t> growth is proportional to RTT</a:t>
            </a:r>
            <a:endParaRPr lang="en-US" i="1" dirty="0"/>
          </a:p>
          <a:p>
            <a:pPr lvl="1"/>
            <a:r>
              <a:rPr lang="en-US" dirty="0"/>
              <a:t>On loss: decrease </a:t>
            </a:r>
            <a:r>
              <a:rPr lang="en-US" dirty="0" err="1"/>
              <a:t>cwnd</a:t>
            </a:r>
            <a:endParaRPr lang="en-US" dirty="0"/>
          </a:p>
          <a:p>
            <a:pPr lvl="2"/>
            <a:r>
              <a:rPr lang="en-US" dirty="0"/>
              <a:t>Data is being lost, there must be congestion</a:t>
            </a:r>
          </a:p>
          <a:p>
            <a:r>
              <a:rPr lang="en-US" dirty="0"/>
              <a:t>Question: what increase/decrease functions to use?</a:t>
            </a:r>
          </a:p>
        </p:txBody>
      </p:sp>
    </p:spTree>
    <p:extLst>
      <p:ext uri="{BB962C8B-B14F-4D97-AF65-F5344CB8AC3E}">
        <p14:creationId xmlns:p14="http://schemas.microsoft.com/office/powerpoint/2010/main" val="137532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Multiplexing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22998" y="1600200"/>
            <a:ext cx="5588203" cy="5105400"/>
          </a:xfrm>
        </p:spPr>
        <p:txBody>
          <a:bodyPr/>
          <a:lstStyle/>
          <a:p>
            <a:r>
              <a:rPr lang="en-US" dirty="0"/>
              <a:t>Datagram network</a:t>
            </a:r>
          </a:p>
          <a:p>
            <a:pPr lvl="1"/>
            <a:r>
              <a:rPr lang="en-US" dirty="0"/>
              <a:t>No circuits</a:t>
            </a:r>
          </a:p>
          <a:p>
            <a:pPr lvl="1"/>
            <a:r>
              <a:rPr lang="en-US" dirty="0"/>
              <a:t>No connections</a:t>
            </a:r>
          </a:p>
          <a:p>
            <a:r>
              <a:rPr lang="en-US" dirty="0"/>
              <a:t>Clients run many applications at the same time</a:t>
            </a:r>
          </a:p>
          <a:p>
            <a:pPr lvl="1"/>
            <a:r>
              <a:rPr lang="en-US" dirty="0"/>
              <a:t>Who to deliver packets to?</a:t>
            </a:r>
          </a:p>
          <a:p>
            <a:r>
              <a:rPr lang="en-US" dirty="0"/>
              <a:t>IP header “protocol” field</a:t>
            </a:r>
          </a:p>
          <a:p>
            <a:pPr lvl="1"/>
            <a:r>
              <a:rPr lang="en-US" dirty="0"/>
              <a:t>8 bits = 256 concurrent streams</a:t>
            </a:r>
          </a:p>
          <a:p>
            <a:r>
              <a:rPr lang="en-US" dirty="0"/>
              <a:t>Insert Transport Layer to handle </a:t>
            </a:r>
            <a:r>
              <a:rPr lang="en-US" dirty="0" err="1"/>
              <a:t>demultiplexing</a:t>
            </a:r>
            <a:endParaRPr lang="en-US" dirty="0"/>
          </a:p>
        </p:txBody>
      </p: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7073071" y="2293949"/>
            <a:ext cx="1121196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8194267" y="2293925"/>
            <a:ext cx="351620" cy="1477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 flipH="1">
            <a:off x="8194268" y="2293949"/>
            <a:ext cx="1983065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Arrow 26"/>
          <p:cNvSpPr/>
          <p:nvPr/>
        </p:nvSpPr>
        <p:spPr>
          <a:xfrm>
            <a:off x="6969838" y="5604236"/>
            <a:ext cx="2452650" cy="1059136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Packet</a:t>
            </a:r>
          </a:p>
        </p:txBody>
      </p:sp>
      <p:pic>
        <p:nvPicPr>
          <p:cNvPr id="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04" y="1672431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003" y="1694041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108" y="1619737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7072940" y="3771290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72940" y="4349024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073071" y="4922201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pic>
        <p:nvPicPr>
          <p:cNvPr id="14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262" y="4055594"/>
            <a:ext cx="1635731" cy="163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7074836" y="3198113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24361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sosceles Triangle 38"/>
          <p:cNvSpPr/>
          <p:nvPr/>
        </p:nvSpPr>
        <p:spPr>
          <a:xfrm rot="2700000">
            <a:off x="5328120" y="2455378"/>
            <a:ext cx="3587656" cy="176962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3500000">
            <a:off x="3829264" y="3903735"/>
            <a:ext cx="3587656" cy="176962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Utilization and Fairness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931938" y="5525215"/>
            <a:ext cx="242124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1 Throughput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 rot="16200000">
            <a:off x="3374070" y="3689839"/>
            <a:ext cx="242124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2 Throughput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814241" y="2546800"/>
            <a:ext cx="2980568" cy="29805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flipH="1">
            <a:off x="6055109" y="1847485"/>
            <a:ext cx="2145112" cy="1398631"/>
            <a:chOff x="1191443" y="4863146"/>
            <a:chExt cx="5209363" cy="1398648"/>
          </a:xfrm>
        </p:grpSpPr>
        <p:sp>
          <p:nvSpPr>
            <p:cNvPr id="19" name="Rectangular Callout 18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103059"/>
                <a:gd name="adj2" fmla="val -108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Max throughput for flow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1800762" y="3943249"/>
            <a:ext cx="2145112" cy="1398631"/>
            <a:chOff x="1191443" y="4863146"/>
            <a:chExt cx="5209363" cy="1398648"/>
          </a:xfrm>
        </p:grpSpPr>
        <p:sp>
          <p:nvSpPr>
            <p:cNvPr id="22" name="Rectangular Callout 21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93663"/>
                <a:gd name="adj2" fmla="val 5538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Zero throughput for flow 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8249554" y="4744280"/>
            <a:ext cx="2145112" cy="1387614"/>
            <a:chOff x="1191443" y="4863146"/>
            <a:chExt cx="5209363" cy="1387631"/>
          </a:xfrm>
        </p:grpSpPr>
        <p:sp>
          <p:nvSpPr>
            <p:cNvPr id="25" name="Rectangular Callout 24"/>
            <p:cNvSpPr/>
            <p:nvPr/>
          </p:nvSpPr>
          <p:spPr>
            <a:xfrm>
              <a:off x="1191443" y="4865781"/>
              <a:ext cx="5181601" cy="1384996"/>
            </a:xfrm>
            <a:prstGeom prst="wedgeRectCallout">
              <a:avLst>
                <a:gd name="adj1" fmla="val 72079"/>
                <a:gd name="adj2" fmla="val -2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Max throughput for flow 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1824845" y="3956901"/>
            <a:ext cx="2145112" cy="1398631"/>
            <a:chOff x="1191443" y="4863146"/>
            <a:chExt cx="5209363" cy="1398648"/>
          </a:xfrm>
        </p:grpSpPr>
        <p:sp>
          <p:nvSpPr>
            <p:cNvPr id="28" name="Rectangular Callout 2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93663"/>
                <a:gd name="adj2" fmla="val 5538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Zero throughput for flow 2</a:t>
              </a:r>
            </a:p>
          </p:txBody>
        </p:sp>
      </p:grpSp>
      <p:cxnSp>
        <p:nvCxnSpPr>
          <p:cNvPr id="34" name="Straight Connector 33"/>
          <p:cNvCxnSpPr>
            <a:stCxn id="7" idx="0"/>
          </p:cNvCxnSpPr>
          <p:nvPr/>
        </p:nvCxnSpPr>
        <p:spPr>
          <a:xfrm flipV="1">
            <a:off x="4814241" y="2894463"/>
            <a:ext cx="2626523" cy="264634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814237" y="5540807"/>
            <a:ext cx="3151024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4814236" y="2297971"/>
            <a:ext cx="5" cy="32428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 flipH="1">
            <a:off x="1836277" y="2743203"/>
            <a:ext cx="2381426" cy="954107"/>
            <a:chOff x="1191443" y="4863146"/>
            <a:chExt cx="5209363" cy="1399687"/>
          </a:xfrm>
        </p:grpSpPr>
        <p:sp>
          <p:nvSpPr>
            <p:cNvPr id="42" name="Rectangular Callout 41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95575"/>
                <a:gd name="adj2" fmla="val 732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9" y="4863146"/>
              <a:ext cx="5181597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Less than full utilization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8013240" y="1937515"/>
            <a:ext cx="2381426" cy="1445295"/>
            <a:chOff x="1191443" y="4863146"/>
            <a:chExt cx="5209363" cy="1398648"/>
          </a:xfrm>
        </p:grpSpPr>
        <p:sp>
          <p:nvSpPr>
            <p:cNvPr id="45" name="Rectangular Callout 44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3719"/>
                <a:gd name="adj2" fmla="val 916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9" y="4863146"/>
              <a:ext cx="5181597" cy="134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More than full utilization (congestion)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7309829" y="3246115"/>
            <a:ext cx="3214949" cy="1436308"/>
            <a:chOff x="1191443" y="4863146"/>
            <a:chExt cx="5209363" cy="1398648"/>
          </a:xfrm>
        </p:grpSpPr>
        <p:sp>
          <p:nvSpPr>
            <p:cNvPr id="48" name="Rectangular Callout 4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7201"/>
                <a:gd name="adj2" fmla="val 439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8" y="4863146"/>
              <a:ext cx="5181598" cy="134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Ideal point</a:t>
              </a:r>
            </a:p>
            <a:p>
              <a:pPr marL="457200" indent="-457200">
                <a:buFont typeface="Arial" pitchFamily="34" charset="0"/>
                <a:buChar char="•"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Max efficiency</a:t>
              </a:r>
            </a:p>
            <a:p>
              <a:pPr marL="457200" indent="-457200">
                <a:buFont typeface="Arial" pitchFamily="34" charset="0"/>
                <a:buChar char="•"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Perfect fairness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8188788" y="1937695"/>
            <a:ext cx="2145112" cy="1398631"/>
            <a:chOff x="1191443" y="4863146"/>
            <a:chExt cx="5209363" cy="1398648"/>
          </a:xfrm>
        </p:grpSpPr>
        <p:sp>
          <p:nvSpPr>
            <p:cNvPr id="36" name="Rectangular Callout 3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81373"/>
                <a:gd name="adj2" fmla="val 164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Equal throughput</a:t>
              </a:r>
            </a:p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(fairness)</a:t>
              </a:r>
            </a:p>
          </p:txBody>
        </p:sp>
      </p:grpSp>
      <p:sp>
        <p:nvSpPr>
          <p:cNvPr id="50" name="Oval 49"/>
          <p:cNvSpPr/>
          <p:nvPr/>
        </p:nvSpPr>
        <p:spPr>
          <a:xfrm>
            <a:off x="5414476" y="410746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50" grpId="0" animBg="1"/>
      <p:bldP spid="5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Multiplicative Increase, Additive Decrease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3053508" cy="5105400"/>
          </a:xfrm>
        </p:spPr>
        <p:txBody>
          <a:bodyPr/>
          <a:lstStyle/>
          <a:p>
            <a:r>
              <a:rPr lang="en-US" dirty="0"/>
              <a:t>Not stable!</a:t>
            </a:r>
          </a:p>
          <a:p>
            <a:r>
              <a:rPr lang="en-US" dirty="0"/>
              <a:t>Veers away from fairness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6517043" y="6108425"/>
            <a:ext cx="242124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1 Throughput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4451933" y="3783130"/>
            <a:ext cx="242124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2 Throughput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5892103" y="2761689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5892100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5892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69296" y="31387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25" idx="7"/>
          </p:cNvCxnSpPr>
          <p:nvPr/>
        </p:nvCxnSpPr>
        <p:spPr>
          <a:xfrm flipH="1">
            <a:off x="6757796" y="3326823"/>
            <a:ext cx="943769" cy="93118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69725" y="422573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89073" y="2419754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16622" y="35901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32599" y="182021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5" idx="0"/>
            <a:endCxn id="27" idx="4"/>
          </p:cNvCxnSpPr>
          <p:nvPr/>
        </p:nvCxnSpPr>
        <p:spPr>
          <a:xfrm flipV="1">
            <a:off x="6679894" y="2640093"/>
            <a:ext cx="919348" cy="158564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3"/>
            <a:endCxn id="28" idx="7"/>
          </p:cNvCxnSpPr>
          <p:nvPr/>
        </p:nvCxnSpPr>
        <p:spPr>
          <a:xfrm flipH="1">
            <a:off x="6504693" y="2607824"/>
            <a:ext cx="1016649" cy="101459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0"/>
            <a:endCxn id="30" idx="3"/>
          </p:cNvCxnSpPr>
          <p:nvPr/>
        </p:nvCxnSpPr>
        <p:spPr>
          <a:xfrm flipV="1">
            <a:off x="6426791" y="2008288"/>
            <a:ext cx="938076" cy="158186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9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5" grpId="0" animBg="1"/>
      <p:bldP spid="27" grpId="0" animBg="1"/>
      <p:bldP spid="28" grpId="0" animBg="1"/>
      <p:bldP spid="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Additive Increase, Additive Decrease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3053508" cy="5105400"/>
          </a:xfrm>
        </p:spPr>
        <p:txBody>
          <a:bodyPr/>
          <a:lstStyle/>
          <a:p>
            <a:r>
              <a:rPr lang="en-US" dirty="0"/>
              <a:t>Stable</a:t>
            </a:r>
          </a:p>
          <a:p>
            <a:r>
              <a:rPr lang="en-US" dirty="0"/>
              <a:t>But does not converge to fairness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6517043" y="6108425"/>
            <a:ext cx="242124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1 Throughput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4451933" y="3783130"/>
            <a:ext cx="242124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2 Throughput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5892103" y="2761689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5892100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5892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69296" y="31387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25" idx="7"/>
          </p:cNvCxnSpPr>
          <p:nvPr/>
        </p:nvCxnSpPr>
        <p:spPr>
          <a:xfrm flipH="1">
            <a:off x="6757796" y="3326823"/>
            <a:ext cx="943769" cy="93118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69725" y="422573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5" idx="0"/>
            <a:endCxn id="20" idx="2"/>
          </p:cNvCxnSpPr>
          <p:nvPr/>
        </p:nvCxnSpPr>
        <p:spPr>
          <a:xfrm flipV="1">
            <a:off x="6679894" y="3248921"/>
            <a:ext cx="989402" cy="97681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Multiplicative Increase, Multiplicative Decrease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3053508" cy="5105400"/>
          </a:xfrm>
        </p:spPr>
        <p:txBody>
          <a:bodyPr/>
          <a:lstStyle/>
          <a:p>
            <a:r>
              <a:rPr lang="en-US" dirty="0"/>
              <a:t>Stable</a:t>
            </a:r>
          </a:p>
          <a:p>
            <a:r>
              <a:rPr lang="en-US" dirty="0"/>
              <a:t>But does not converge to fairness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6517043" y="6108425"/>
            <a:ext cx="242124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1 Throughput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4451933" y="3783130"/>
            <a:ext cx="242124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2 Throughput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5892103" y="2761689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5892100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5892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08450" y="2451750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4"/>
            <a:endCxn id="25" idx="7"/>
          </p:cNvCxnSpPr>
          <p:nvPr/>
        </p:nvCxnSpPr>
        <p:spPr>
          <a:xfrm flipH="1">
            <a:off x="6757795" y="2672089"/>
            <a:ext cx="660824" cy="158591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69725" y="422573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5" idx="0"/>
            <a:endCxn id="20" idx="3"/>
          </p:cNvCxnSpPr>
          <p:nvPr/>
        </p:nvCxnSpPr>
        <p:spPr>
          <a:xfrm flipV="1">
            <a:off x="6679894" y="2639821"/>
            <a:ext cx="660824" cy="158591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9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Additive Increase, Multiplicative Decrease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3053508" cy="5105400"/>
          </a:xfrm>
        </p:spPr>
        <p:txBody>
          <a:bodyPr/>
          <a:lstStyle/>
          <a:p>
            <a:r>
              <a:rPr lang="en-US" dirty="0"/>
              <a:t>Converges to stable and fair cycle</a:t>
            </a:r>
          </a:p>
          <a:p>
            <a:r>
              <a:rPr lang="en-US" dirty="0"/>
              <a:t>Symmetric around </a:t>
            </a:r>
            <a:r>
              <a:rPr lang="en-US" i="1" dirty="0"/>
              <a:t>y</a:t>
            </a:r>
            <a:r>
              <a:rPr lang="en-US" dirty="0"/>
              <a:t>=</a:t>
            </a:r>
            <a:r>
              <a:rPr lang="en-US" i="1" dirty="0"/>
              <a:t>x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6517043" y="6108425"/>
            <a:ext cx="242124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1 Throughput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4451933" y="3783130"/>
            <a:ext cx="242124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2 Throughput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5892103" y="2761689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5892100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5892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14211" y="319383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30" idx="4"/>
            <a:endCxn id="28" idx="0"/>
          </p:cNvCxnSpPr>
          <p:nvPr/>
        </p:nvCxnSpPr>
        <p:spPr>
          <a:xfrm flipH="1">
            <a:off x="6426792" y="2040556"/>
            <a:ext cx="1015977" cy="154959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646844" y="4049463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89073" y="2419754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16622" y="35901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32599" y="182021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8" idx="7"/>
            <a:endCxn id="27" idx="3"/>
          </p:cNvCxnSpPr>
          <p:nvPr/>
        </p:nvCxnSpPr>
        <p:spPr>
          <a:xfrm flipV="1">
            <a:off x="6504693" y="2607824"/>
            <a:ext cx="1016649" cy="101459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4"/>
            <a:endCxn id="25" idx="0"/>
          </p:cNvCxnSpPr>
          <p:nvPr/>
        </p:nvCxnSpPr>
        <p:spPr>
          <a:xfrm flipH="1">
            <a:off x="6757014" y="2640093"/>
            <a:ext cx="842229" cy="140937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7"/>
            <a:endCxn id="20" idx="3"/>
          </p:cNvCxnSpPr>
          <p:nvPr/>
        </p:nvCxnSpPr>
        <p:spPr>
          <a:xfrm flipV="1">
            <a:off x="6834915" y="3381907"/>
            <a:ext cx="811565" cy="69982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973401" y="445998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0" idx="4"/>
            <a:endCxn id="29" idx="0"/>
          </p:cNvCxnSpPr>
          <p:nvPr/>
        </p:nvCxnSpPr>
        <p:spPr>
          <a:xfrm flipH="1">
            <a:off x="7083570" y="3414175"/>
            <a:ext cx="640810" cy="104581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7"/>
            <a:endCxn id="36" idx="3"/>
          </p:cNvCxnSpPr>
          <p:nvPr/>
        </p:nvCxnSpPr>
        <p:spPr>
          <a:xfrm flipV="1">
            <a:off x="7161472" y="3861893"/>
            <a:ext cx="748203" cy="63036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77406" y="3673823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6200000" flipV="1">
            <a:off x="8576997" y="415421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0" idx="4"/>
            <a:endCxn id="39" idx="0"/>
          </p:cNvCxnSpPr>
          <p:nvPr/>
        </p:nvCxnSpPr>
        <p:spPr>
          <a:xfrm rot="16200000" flipH="1" flipV="1">
            <a:off x="8667831" y="4279189"/>
            <a:ext cx="1015977" cy="154959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6200000" flipV="1">
            <a:off x="7721371" y="5121584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6200000" flipV="1">
            <a:off x="9351080" y="427935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6200000" flipV="1">
            <a:off x="8180682" y="545180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6200000" flipV="1">
            <a:off x="9950617" y="4435829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9" idx="7"/>
            <a:endCxn id="37" idx="3"/>
          </p:cNvCxnSpPr>
          <p:nvPr/>
        </p:nvCxnSpPr>
        <p:spPr>
          <a:xfrm rot="16200000">
            <a:off x="8367727" y="4468452"/>
            <a:ext cx="1016649" cy="101459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34" idx="0"/>
          </p:cNvCxnSpPr>
          <p:nvPr/>
        </p:nvCxnSpPr>
        <p:spPr>
          <a:xfrm rot="16200000" flipH="1" flipV="1">
            <a:off x="8225281" y="4105954"/>
            <a:ext cx="842229" cy="140937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7"/>
            <a:endCxn id="24" idx="3"/>
          </p:cNvCxnSpPr>
          <p:nvPr/>
        </p:nvCxnSpPr>
        <p:spPr>
          <a:xfrm rot="16200000">
            <a:off x="7853572" y="4398158"/>
            <a:ext cx="811565" cy="69982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rot="16200000" flipV="1">
            <a:off x="7310849" y="479502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4" idx="4"/>
            <a:endCxn id="44" idx="0"/>
          </p:cNvCxnSpPr>
          <p:nvPr/>
        </p:nvCxnSpPr>
        <p:spPr>
          <a:xfrm rot="16200000" flipH="1" flipV="1">
            <a:off x="7733687" y="4061886"/>
            <a:ext cx="640810" cy="104581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7"/>
            <a:endCxn id="47" idx="3"/>
          </p:cNvCxnSpPr>
          <p:nvPr/>
        </p:nvCxnSpPr>
        <p:spPr>
          <a:xfrm rot="16200000">
            <a:off x="7439998" y="4138014"/>
            <a:ext cx="748203" cy="63036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rot="16200000" flipV="1">
            <a:off x="8097011" y="389102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6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0" grpId="0" animBg="1"/>
      <p:bldP spid="25" grpId="0" animBg="1"/>
      <p:bldP spid="27" grpId="0" animBg="1"/>
      <p:bldP spid="28" grpId="0" animBg="1"/>
      <p:bldP spid="29" grpId="0" animBg="1"/>
      <p:bldP spid="36" grpId="0" animBg="1"/>
      <p:bldP spid="24" grpId="0" animBg="1"/>
      <p:bldP spid="34" grpId="0" animBg="1"/>
      <p:bldP spid="37" grpId="0" animBg="1"/>
      <p:bldP spid="39" grpId="0" animBg="1"/>
      <p:bldP spid="40" grpId="0" animBg="1"/>
      <p:bldP spid="44" grpId="0" animBg="1"/>
      <p:bldP spid="4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Congestion Control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Maintains three variables:</a:t>
            </a:r>
          </a:p>
          <a:p>
            <a:pPr lvl="1"/>
            <a:r>
              <a:rPr lang="en-US" i="1" dirty="0" err="1"/>
              <a:t>cwnd</a:t>
            </a:r>
            <a:r>
              <a:rPr lang="en-US" dirty="0"/>
              <a:t>:  </a:t>
            </a:r>
            <a:r>
              <a:rPr lang="en-US" b="1" dirty="0"/>
              <a:t>c</a:t>
            </a:r>
            <a:r>
              <a:rPr lang="en-US" dirty="0"/>
              <a:t>ongestion </a:t>
            </a:r>
            <a:r>
              <a:rPr lang="en-US" b="1" dirty="0"/>
              <a:t>w</a:t>
            </a:r>
            <a:r>
              <a:rPr lang="en-US" dirty="0"/>
              <a:t>i</a:t>
            </a:r>
            <a:r>
              <a:rPr lang="en-US" b="1" dirty="0"/>
              <a:t>nd</a:t>
            </a:r>
            <a:r>
              <a:rPr lang="en-US" dirty="0"/>
              <a:t>ow</a:t>
            </a:r>
          </a:p>
          <a:p>
            <a:pPr lvl="1"/>
            <a:r>
              <a:rPr lang="en-US" i="1" dirty="0" err="1"/>
              <a:t>adv_wnd</a:t>
            </a:r>
            <a:r>
              <a:rPr lang="en-US" dirty="0"/>
              <a:t>: receiver </a:t>
            </a:r>
            <a:r>
              <a:rPr lang="en-US" b="1" dirty="0"/>
              <a:t>adv</a:t>
            </a:r>
            <a:r>
              <a:rPr lang="en-US" dirty="0"/>
              <a:t>ertised </a:t>
            </a:r>
            <a:r>
              <a:rPr lang="en-US" b="1" dirty="0"/>
              <a:t>w</a:t>
            </a:r>
            <a:r>
              <a:rPr lang="en-US" dirty="0"/>
              <a:t>i</a:t>
            </a:r>
            <a:r>
              <a:rPr lang="en-US" b="1" dirty="0"/>
              <a:t>nd</a:t>
            </a:r>
            <a:r>
              <a:rPr lang="en-US" dirty="0"/>
              <a:t>ow </a:t>
            </a:r>
          </a:p>
          <a:p>
            <a:pPr lvl="1"/>
            <a:r>
              <a:rPr lang="en-US" i="1" dirty="0" err="1"/>
              <a:t>ssthresh</a:t>
            </a:r>
            <a:r>
              <a:rPr lang="en-US" dirty="0"/>
              <a:t>:  </a:t>
            </a:r>
            <a:r>
              <a:rPr lang="en-US" b="1" dirty="0"/>
              <a:t>s</a:t>
            </a:r>
            <a:r>
              <a:rPr lang="en-US" dirty="0"/>
              <a:t>low </a:t>
            </a:r>
            <a:r>
              <a:rPr lang="en-US" b="1" dirty="0"/>
              <a:t>s</a:t>
            </a:r>
            <a:r>
              <a:rPr lang="en-US" dirty="0"/>
              <a:t>tart </a:t>
            </a:r>
            <a:r>
              <a:rPr lang="en-US" b="1" dirty="0"/>
              <a:t>thresh</a:t>
            </a:r>
            <a:r>
              <a:rPr lang="en-US" dirty="0"/>
              <a:t>old (used to update </a:t>
            </a:r>
            <a:r>
              <a:rPr lang="en-US" i="1" dirty="0" err="1"/>
              <a:t>cwnd</a:t>
            </a:r>
            <a:r>
              <a:rPr lang="en-US" dirty="0"/>
              <a:t>)</a:t>
            </a:r>
          </a:p>
          <a:p>
            <a:r>
              <a:rPr lang="en-US" dirty="0"/>
              <a:t>For sending, use: </a:t>
            </a:r>
            <a:r>
              <a:rPr lang="en-US" i="1" dirty="0" err="1"/>
              <a:t>effective_wnd</a:t>
            </a:r>
            <a:r>
              <a:rPr lang="en-US" dirty="0"/>
              <a:t> = </a:t>
            </a:r>
            <a:r>
              <a:rPr lang="en-US" i="1" dirty="0"/>
              <a:t>min(</a:t>
            </a:r>
            <a:r>
              <a:rPr lang="en-US" i="1" dirty="0" err="1"/>
              <a:t>cwnd</a:t>
            </a:r>
            <a:r>
              <a:rPr lang="en-US" i="1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r>
              <a:rPr lang="en-US" dirty="0"/>
              <a:t>Two phases of congestion control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Slow start (</a:t>
            </a:r>
            <a:r>
              <a:rPr lang="en-US" i="1" dirty="0" err="1"/>
              <a:t>cwnd</a:t>
            </a:r>
            <a:r>
              <a:rPr lang="en-US" dirty="0"/>
              <a:t> &lt;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en-US" dirty="0"/>
              <a:t>Probe for bottleneck bandwidth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Congestion avoidance (</a:t>
            </a:r>
            <a:r>
              <a:rPr lang="en-US" i="1" dirty="0" err="1"/>
              <a:t>cwnd</a:t>
            </a:r>
            <a:r>
              <a:rPr lang="en-US" dirty="0"/>
              <a:t> &gt;=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en-US" dirty="0"/>
              <a:t>AIMD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06000" y="6356351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203200" y="1600200"/>
            <a:ext cx="8360578" cy="5105400"/>
          </a:xfrm>
        </p:spPr>
        <p:txBody>
          <a:bodyPr>
            <a:normAutofit/>
          </a:bodyPr>
          <a:lstStyle/>
          <a:p>
            <a:r>
              <a:rPr lang="en-US" dirty="0"/>
              <a:t>Goal: reach knee quickly</a:t>
            </a:r>
          </a:p>
          <a:p>
            <a:r>
              <a:rPr lang="en-US" dirty="0"/>
              <a:t>Upon starting (or restarting) a connection</a:t>
            </a:r>
          </a:p>
          <a:p>
            <a:pPr lvl="1"/>
            <a:r>
              <a:rPr lang="en-US" i="1" dirty="0" err="1"/>
              <a:t>cwnd</a:t>
            </a:r>
            <a:r>
              <a:rPr lang="en-US" dirty="0"/>
              <a:t> =1</a:t>
            </a:r>
          </a:p>
          <a:p>
            <a:pPr lvl="1"/>
            <a:r>
              <a:rPr lang="en-US" i="1" dirty="0" err="1"/>
              <a:t>ssthresh</a:t>
            </a:r>
            <a:r>
              <a:rPr lang="en-US" dirty="0"/>
              <a:t> = </a:t>
            </a:r>
            <a:r>
              <a:rPr lang="en-US" i="1" dirty="0" err="1"/>
              <a:t>adv_wnd</a:t>
            </a:r>
            <a:endParaRPr lang="en-US" i="1" dirty="0"/>
          </a:p>
          <a:p>
            <a:pPr lvl="1"/>
            <a:r>
              <a:rPr lang="en-US" dirty="0"/>
              <a:t>Each time a segment is </a:t>
            </a:r>
            <a:r>
              <a:rPr lang="en-US" dirty="0" err="1"/>
              <a:t>ACKed</a:t>
            </a:r>
            <a:r>
              <a:rPr lang="en-US" dirty="0"/>
              <a:t>, </a:t>
            </a:r>
            <a:r>
              <a:rPr lang="en-US" i="1" dirty="0" err="1"/>
              <a:t>cwnd</a:t>
            </a:r>
            <a:r>
              <a:rPr lang="en-US" dirty="0"/>
              <a:t>++</a:t>
            </a:r>
          </a:p>
          <a:p>
            <a:r>
              <a:rPr lang="en-US" dirty="0"/>
              <a:t>Continues until…</a:t>
            </a:r>
          </a:p>
          <a:p>
            <a:pPr lvl="1"/>
            <a:r>
              <a:rPr lang="en-US" i="1" dirty="0" err="1"/>
              <a:t>ssthresh</a:t>
            </a:r>
            <a:r>
              <a:rPr lang="en-US" dirty="0"/>
              <a:t> is reached</a:t>
            </a:r>
          </a:p>
          <a:p>
            <a:pPr lvl="1"/>
            <a:r>
              <a:rPr lang="en-US" dirty="0"/>
              <a:t>Or a packet is lost</a:t>
            </a:r>
          </a:p>
          <a:p>
            <a:r>
              <a:rPr lang="en-US" dirty="0"/>
              <a:t>Slow Start is not actually slow</a:t>
            </a:r>
          </a:p>
          <a:p>
            <a:pPr lvl="1"/>
            <a:r>
              <a:rPr lang="en-US" i="1" dirty="0" err="1"/>
              <a:t>cwnd</a:t>
            </a:r>
            <a:r>
              <a:rPr lang="en-US" dirty="0"/>
              <a:t> increases exponentially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03200" y="1273971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426081" y="1557342"/>
            <a:ext cx="3021341" cy="2347777"/>
            <a:chOff x="5495840" y="1359038"/>
            <a:chExt cx="3778619" cy="2936233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0259" y="1968500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6150259" y="1816100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50259" y="3721100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2838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22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912259" y="19685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95273" y="3721100"/>
              <a:ext cx="994374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Load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16200000">
              <a:off x="4979005" y="2715748"/>
              <a:ext cx="1607839" cy="5741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/>
                <a:t>Goodput</a:t>
              </a:r>
              <a:endParaRPr lang="en-US" sz="2400" dirty="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425162" y="1359038"/>
              <a:ext cx="994374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Knee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957100" y="1359038"/>
              <a:ext cx="886116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Cliff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6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Example</a:t>
            </a:r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03200" y="1257503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7925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925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925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914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914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840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75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925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925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925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925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914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27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14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7902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902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13170" y="155120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3170" y="2888684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13170" y="4391285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13170" y="6325986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676400" y="1782033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cwnd</a:t>
            </a:r>
            <a:r>
              <a:rPr lang="en-US" dirty="0"/>
              <a:t> grows rapidly</a:t>
            </a:r>
          </a:p>
          <a:p>
            <a:r>
              <a:rPr lang="en-US" dirty="0"/>
              <a:t>Slows down when…</a:t>
            </a:r>
          </a:p>
          <a:p>
            <a:pPr lvl="1"/>
            <a:r>
              <a:rPr lang="en-US" i="1" dirty="0" err="1"/>
              <a:t>cwnd</a:t>
            </a:r>
            <a:r>
              <a:rPr lang="en-US" i="1" dirty="0"/>
              <a:t> &gt;= </a:t>
            </a:r>
            <a:r>
              <a:rPr lang="en-US" i="1" dirty="0" err="1"/>
              <a:t>ssthresh</a:t>
            </a:r>
            <a:endParaRPr lang="en-US" i="1" dirty="0"/>
          </a:p>
          <a:p>
            <a:pPr lvl="1"/>
            <a:r>
              <a:rPr lang="en-US" dirty="0"/>
              <a:t>Or a packet drops</a:t>
            </a:r>
          </a:p>
        </p:txBody>
      </p:sp>
    </p:spTree>
    <p:extLst>
      <p:ext uri="{BB962C8B-B14F-4D97-AF65-F5344CB8AC3E}">
        <p14:creationId xmlns:p14="http://schemas.microsoft.com/office/powerpoint/2010/main" val="26123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Congestion Avoidance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Math3" pitchFamily="2" charset="2"/>
              </a:rPr>
              <a:t>AIMD mode</a:t>
            </a:r>
          </a:p>
          <a:p>
            <a:r>
              <a:rPr lang="en-US" i="1" dirty="0" err="1">
                <a:sym typeface="Math3" pitchFamily="2" charset="2"/>
              </a:rPr>
              <a:t>ssthresh</a:t>
            </a:r>
            <a:r>
              <a:rPr lang="en-US" dirty="0">
                <a:sym typeface="Math3" pitchFamily="2" charset="2"/>
              </a:rPr>
              <a:t> is lower-bound guess about location of the knee</a:t>
            </a:r>
          </a:p>
          <a:p>
            <a:r>
              <a:rPr lang="en-US" b="1" dirty="0">
                <a:sym typeface="Math3" pitchFamily="2" charset="2"/>
              </a:rPr>
              <a:t>If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i="1" dirty="0">
                <a:sym typeface="Math3" pitchFamily="2" charset="2"/>
              </a:rPr>
              <a:t> &gt;= </a:t>
            </a:r>
            <a:r>
              <a:rPr lang="en-US" i="1" dirty="0" err="1">
                <a:sym typeface="Math3" pitchFamily="2" charset="2"/>
              </a:rPr>
              <a:t>ssthresh</a:t>
            </a:r>
            <a:r>
              <a:rPr lang="en-US" i="1" dirty="0">
                <a:sym typeface="Math3" pitchFamily="2" charset="2"/>
              </a:rPr>
              <a:t> </a:t>
            </a:r>
            <a:r>
              <a:rPr lang="en-US" b="1" dirty="0">
                <a:sym typeface="Math3" pitchFamily="2" charset="2"/>
              </a:rPr>
              <a:t>then</a:t>
            </a:r>
            <a:r>
              <a:rPr lang="en-US" dirty="0">
                <a:sym typeface="Math3" pitchFamily="2" charset="2"/>
              </a:rPr>
              <a:t> </a:t>
            </a:r>
            <a:br>
              <a:rPr lang="en-US" dirty="0">
                <a:sym typeface="Math3" pitchFamily="2" charset="2"/>
              </a:rPr>
            </a:br>
            <a:r>
              <a:rPr lang="en-US" dirty="0">
                <a:sym typeface="Math3" pitchFamily="2" charset="2"/>
              </a:rPr>
              <a:t>	</a:t>
            </a:r>
            <a:r>
              <a:rPr lang="en-US" dirty="0"/>
              <a:t>each time a segment is </a:t>
            </a:r>
            <a:r>
              <a:rPr lang="en-US" dirty="0" err="1"/>
              <a:t>ACKed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 += 1/</a:t>
            </a:r>
            <a:r>
              <a:rPr lang="en-US" i="1" dirty="0" err="1"/>
              <a:t>cwnd</a:t>
            </a:r>
            <a:endParaRPr lang="en-US" dirty="0"/>
          </a:p>
          <a:p>
            <a:r>
              <a:rPr lang="en-US" dirty="0">
                <a:sym typeface="Math3" pitchFamily="2" charset="2"/>
              </a:rPr>
              <a:t>So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dirty="0">
                <a:sym typeface="Math3" pitchFamily="2" charset="2"/>
              </a:rPr>
              <a:t> is increased by one only if </a:t>
            </a:r>
            <a:r>
              <a:rPr lang="en-US" dirty="0">
                <a:solidFill>
                  <a:schemeClr val="accent1"/>
                </a:solidFill>
                <a:sym typeface="Math3" pitchFamily="2" charset="2"/>
              </a:rPr>
              <a:t>all</a:t>
            </a:r>
            <a:r>
              <a:rPr lang="en-US" dirty="0">
                <a:sym typeface="Math3" pitchFamily="2" charset="2"/>
              </a:rPr>
              <a:t> segments have been acknowledged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03200" y="1268896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68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Avoidance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239258"/>
              </p:ext>
            </p:extLst>
          </p:nvPr>
        </p:nvGraphicFramePr>
        <p:xfrm>
          <a:off x="1787824" y="2561023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Chart" r:id="rId3" imgW="3550843" imgH="3649968" progId="MSGraph.Chart.8">
                  <p:embed followColorScheme="full"/>
                </p:oleObj>
              </mc:Choice>
              <mc:Fallback>
                <p:oleObj name="Chart" r:id="rId3" imgW="3550843" imgH="364996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824" y="2561023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78295" y="6321983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/>
              <a:t>Round Trip Times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16200000">
            <a:off x="204452" y="4038344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/>
              <a:t>cwnd</a:t>
            </a:r>
            <a:r>
              <a:rPr lang="en-US" sz="2400" dirty="0"/>
              <a:t> (in segments)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3934351" y="4579483"/>
            <a:ext cx="1197034" cy="954107"/>
            <a:chOff x="1191443" y="4863146"/>
            <a:chExt cx="5209363" cy="1399687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8" y="4863146"/>
              <a:ext cx="5181598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Slow Start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2359923" y="2307037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1314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>
                  <a:solidFill>
                    <a:sysClr val="window" lastClr="FFFFFF"/>
                  </a:solidFill>
                </a:rPr>
                <a:t>ssthresh</a:t>
              </a:r>
              <a:endParaRPr lang="en-US" sz="2800" i="1" kern="0" dirty="0">
                <a:solidFill>
                  <a:sysClr val="window" lastClr="FFFFFF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8180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137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572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610894" y="155120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10894" y="214427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10894" y="3040000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10894" y="4567605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8170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8170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610894" y="590634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9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8170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8171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8170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8180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8180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8181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8180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8190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8180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8181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8180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8190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8169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8179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223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201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201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212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212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212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212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212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212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212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212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212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212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212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212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213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213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534094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406039" y="3860333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ssthresh</a:t>
            </a:r>
            <a:r>
              <a:rPr lang="en-US" sz="2400" i="1" dirty="0"/>
              <a:t> </a:t>
            </a:r>
            <a:r>
              <a:rPr lang="en-US" sz="2400" dirty="0"/>
              <a:t>= 8</a:t>
            </a:r>
          </a:p>
        </p:txBody>
      </p:sp>
    </p:spTree>
    <p:extLst>
      <p:ext uri="{BB962C8B-B14F-4D97-AF65-F5344CB8AC3E}">
        <p14:creationId xmlns:p14="http://schemas.microsoft.com/office/powerpoint/2010/main" val="6251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Demultiplexing</a:t>
            </a:r>
            <a:r>
              <a:rPr lang="en-US" dirty="0"/>
              <a:t> Traffic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6092190"/>
            <a:ext cx="8839200" cy="6134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Endpoints identified by </a:t>
            </a:r>
            <a:r>
              <a:rPr lang="en-US" sz="2400" i="1" dirty="0"/>
              <a:t>&lt;</a:t>
            </a:r>
            <a:r>
              <a:rPr lang="en-US" sz="2400" i="1" dirty="0" err="1"/>
              <a:t>src_ip</a:t>
            </a:r>
            <a:r>
              <a:rPr lang="en-US" sz="2400" i="1" dirty="0"/>
              <a:t>, </a:t>
            </a:r>
            <a:r>
              <a:rPr lang="en-US" sz="2400" i="1" dirty="0" err="1"/>
              <a:t>src_port</a:t>
            </a:r>
            <a:r>
              <a:rPr lang="en-US" sz="2400" i="1" dirty="0"/>
              <a:t>, </a:t>
            </a:r>
            <a:r>
              <a:rPr lang="en-US" sz="2400" i="1" dirty="0" err="1"/>
              <a:t>dest_ip</a:t>
            </a:r>
            <a:r>
              <a:rPr lang="en-US" sz="2400" i="1" dirty="0"/>
              <a:t>, </a:t>
            </a:r>
            <a:r>
              <a:rPr lang="en-US" sz="2400" i="1" dirty="0" err="1"/>
              <a:t>dest_port</a:t>
            </a:r>
            <a:r>
              <a:rPr lang="en-US" sz="2400" i="1" dirty="0"/>
              <a:t>&gt;</a:t>
            </a:r>
          </a:p>
        </p:txBody>
      </p:sp>
      <p:pic>
        <p:nvPicPr>
          <p:cNvPr id="5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084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25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333" y="2008008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443" y="2008008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413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3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619083" y="4533471"/>
            <a:ext cx="1890664" cy="4409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18800" y="3414078"/>
            <a:ext cx="1890095" cy="45408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619083" y="2266670"/>
            <a:ext cx="1890664" cy="441302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63880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59155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0"/>
            <a:endCxn id="5" idx="2"/>
          </p:cNvCxnSpPr>
          <p:nvPr/>
        </p:nvCxnSpPr>
        <p:spPr>
          <a:xfrm rot="16200000" flipV="1">
            <a:off x="3963768" y="3143377"/>
            <a:ext cx="431895" cy="3522"/>
          </a:xfrm>
          <a:prstGeom prst="curvedConnector3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0" idx="2"/>
            <a:endCxn id="28" idx="1"/>
          </p:cNvCxnSpPr>
          <p:nvPr/>
        </p:nvCxnSpPr>
        <p:spPr>
          <a:xfrm rot="16200000" flipH="1">
            <a:off x="3974648" y="4127982"/>
            <a:ext cx="646912" cy="233259"/>
          </a:xfrm>
          <a:prstGeom prst="curvedConnector3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28" idx="7"/>
          </p:cNvCxnSpPr>
          <p:nvPr/>
        </p:nvCxnSpPr>
        <p:spPr>
          <a:xfrm rot="5400000">
            <a:off x="4583359" y="4124312"/>
            <a:ext cx="646912" cy="240598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0"/>
            <a:endCxn id="6" idx="2"/>
          </p:cNvCxnSpPr>
          <p:nvPr/>
        </p:nvCxnSpPr>
        <p:spPr>
          <a:xfrm rot="5400000" flipH="1" flipV="1">
            <a:off x="4803478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2" idx="0"/>
            <a:endCxn id="14" idx="2"/>
          </p:cNvCxnSpPr>
          <p:nvPr/>
        </p:nvCxnSpPr>
        <p:spPr>
          <a:xfrm rot="5400000" flipH="1" flipV="1">
            <a:off x="6034336" y="3145138"/>
            <a:ext cx="43189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6759746" y="3135687"/>
            <a:ext cx="447275" cy="3522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6" idx="0"/>
            <a:endCxn id="13" idx="2"/>
          </p:cNvCxnSpPr>
          <p:nvPr/>
        </p:nvCxnSpPr>
        <p:spPr>
          <a:xfrm rot="5400000" flipH="1" flipV="1">
            <a:off x="7754533" y="3163862"/>
            <a:ext cx="39444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4" idx="0"/>
            <a:endCxn id="16" idx="2"/>
          </p:cNvCxnSpPr>
          <p:nvPr/>
        </p:nvCxnSpPr>
        <p:spPr>
          <a:xfrm rot="5400000" flipH="1" flipV="1">
            <a:off x="8990207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11" idx="2"/>
          </p:cNvCxnSpPr>
          <p:nvPr/>
        </p:nvCxnSpPr>
        <p:spPr>
          <a:xfrm rot="5400000" flipH="1" flipV="1">
            <a:off x="9855854" y="3230431"/>
            <a:ext cx="52758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2" idx="2"/>
            <a:endCxn id="29" idx="1"/>
          </p:cNvCxnSpPr>
          <p:nvPr/>
        </p:nvCxnSpPr>
        <p:spPr>
          <a:xfrm rot="16200000" flipH="1">
            <a:off x="6265272" y="3906165"/>
            <a:ext cx="646912" cy="6768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739528" y="4197539"/>
            <a:ext cx="569913" cy="17145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5" idx="2"/>
            <a:endCxn id="30" idx="7"/>
          </p:cNvCxnSpPr>
          <p:nvPr/>
        </p:nvCxnSpPr>
        <p:spPr>
          <a:xfrm rot="5400000">
            <a:off x="9619397" y="4127983"/>
            <a:ext cx="646912" cy="23325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4" idx="2"/>
            <a:endCxn id="30" idx="1"/>
          </p:cNvCxnSpPr>
          <p:nvPr/>
        </p:nvCxnSpPr>
        <p:spPr>
          <a:xfrm rot="16200000" flipH="1">
            <a:off x="9010686" y="4124312"/>
            <a:ext cx="646912" cy="24059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6" idx="2"/>
            <a:endCxn id="29" idx="7"/>
          </p:cNvCxnSpPr>
          <p:nvPr/>
        </p:nvCxnSpPr>
        <p:spPr>
          <a:xfrm rot="5400000">
            <a:off x="7301901" y="3918213"/>
            <a:ext cx="646912" cy="65279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5400000">
            <a:off x="6889069" y="4198490"/>
            <a:ext cx="569914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 flipH="1" flipV="1">
            <a:off x="7015016" y="3139497"/>
            <a:ext cx="447275" cy="352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01440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47079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702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15886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933808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7794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71721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P5</a:t>
            </a:r>
          </a:p>
        </p:txBody>
      </p:sp>
      <p:sp>
        <p:nvSpPr>
          <p:cNvPr id="28" name="Oval 27"/>
          <p:cNvSpPr/>
          <p:nvPr/>
        </p:nvSpPr>
        <p:spPr>
          <a:xfrm>
            <a:off x="4337735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377442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>
            <a:stCxn id="28" idx="3"/>
            <a:endCxn id="29" idx="3"/>
          </p:cNvCxnSpPr>
          <p:nvPr/>
        </p:nvCxnSpPr>
        <p:spPr>
          <a:xfrm rot="16200000" flipH="1">
            <a:off x="5670954" y="3683629"/>
            <a:ext cx="12700" cy="2512441"/>
          </a:xfrm>
          <a:prstGeom prst="curvedConnector3">
            <a:avLst>
              <a:gd name="adj1" fmla="val 5376291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8" idx="5"/>
          </p:cNvCxnSpPr>
          <p:nvPr/>
        </p:nvCxnSpPr>
        <p:spPr>
          <a:xfrm rot="5400000" flipH="1" flipV="1">
            <a:off x="5857309" y="3764100"/>
            <a:ext cx="104956" cy="2246542"/>
          </a:xfrm>
          <a:prstGeom prst="curvedConnector4">
            <a:avLst>
              <a:gd name="adj1" fmla="val -816771"/>
              <a:gd name="adj2" fmla="val 1000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0" idx="5"/>
            <a:endCxn id="29" idx="5"/>
          </p:cNvCxnSpPr>
          <p:nvPr/>
        </p:nvCxnSpPr>
        <p:spPr>
          <a:xfrm rot="5400000">
            <a:off x="8562590" y="3676216"/>
            <a:ext cx="12700" cy="2527266"/>
          </a:xfrm>
          <a:prstGeom prst="curvedConnector3">
            <a:avLst>
              <a:gd name="adj1" fmla="val 5286291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30" idx="3"/>
          </p:cNvCxnSpPr>
          <p:nvPr/>
        </p:nvCxnSpPr>
        <p:spPr>
          <a:xfrm rot="5400000" flipH="1">
            <a:off x="8264931" y="3750340"/>
            <a:ext cx="104956" cy="2274065"/>
          </a:xfrm>
          <a:prstGeom prst="curvedConnector4">
            <a:avLst>
              <a:gd name="adj1" fmla="val -816771"/>
              <a:gd name="adj2" fmla="val 98437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50176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4117917" y="1588565"/>
            <a:ext cx="96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30401" y="1588565"/>
            <a:ext cx="96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157667" y="1588565"/>
            <a:ext cx="96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3</a:t>
            </a:r>
          </a:p>
        </p:txBody>
      </p:sp>
      <p:grpSp>
        <p:nvGrpSpPr>
          <p:cNvPr id="8" name="Group 7"/>
          <p:cNvGrpSpPr/>
          <p:nvPr/>
        </p:nvGrpSpPr>
        <p:grpSpPr>
          <a:xfrm flipH="1">
            <a:off x="10002721" y="54422"/>
            <a:ext cx="2103283" cy="1651863"/>
            <a:chOff x="1219200" y="4876799"/>
            <a:chExt cx="5181605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34328"/>
                <a:gd name="adj2" fmla="val 14376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5" y="5041930"/>
              <a:ext cx="5181600" cy="1096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Unique port for each application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 flipH="1">
            <a:off x="9903222" y="5129303"/>
            <a:ext cx="2170594" cy="1510676"/>
            <a:chOff x="1219200" y="4876799"/>
            <a:chExt cx="5181605" cy="1384995"/>
          </a:xfrm>
        </p:grpSpPr>
        <p:sp>
          <p:nvSpPr>
            <p:cNvPr id="118" name="Rectangular Callout 117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45547"/>
                <a:gd name="adj2" fmla="val -742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19205" y="4915498"/>
              <a:ext cx="5181600" cy="875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Applications share the same network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 flipH="1">
            <a:off x="5474940" y="34981"/>
            <a:ext cx="3116610" cy="1508561"/>
            <a:chOff x="1219200" y="4876799"/>
            <a:chExt cx="5181605" cy="1384995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7852"/>
                <a:gd name="adj2" fmla="val 14760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5" y="4915498"/>
              <a:ext cx="5181600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Server applications communicate with multiple clients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27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2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anchor="ctr">
            <a:normAutofit/>
          </a:bodyPr>
          <a:lstStyle/>
          <a:p>
            <a:r>
              <a:rPr lang="en-US" dirty="0"/>
              <a:t>TCP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668677" name="Rectangle 5"/>
          <p:cNvSpPr>
            <a:spLocks noGrp="1" noChangeArrowheads="1"/>
          </p:cNvSpPr>
          <p:nvPr>
            <p:ph idx="1"/>
          </p:nvPr>
        </p:nvSpPr>
        <p:spPr>
          <a:xfrm>
            <a:off x="1651792" y="1912345"/>
            <a:ext cx="5611814" cy="4367270"/>
          </a:xfrm>
          <a:noFill/>
          <a:ln/>
        </p:spPr>
        <p:txBody>
          <a:bodyPr vert="horz" lIns="92075" tIns="46038" rIns="92075" bIns="46038">
            <a:noAutofit/>
          </a:bodyPr>
          <a:lstStyle/>
          <a:p>
            <a:pPr marL="342900" indent="-342900">
              <a:lnSpc>
                <a:spcPct val="80000"/>
              </a:lnSpc>
              <a:buNone/>
            </a:pPr>
            <a:r>
              <a:rPr lang="en-US" sz="2400" b="1" dirty="0">
                <a:latin typeface="Constantia"/>
                <a:cs typeface="Constantia"/>
              </a:rPr>
              <a:t>Initially: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1;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>
                <a:latin typeface="Constantia"/>
                <a:cs typeface="Constantia"/>
              </a:rPr>
              <a:t>adv_wnd</a:t>
            </a:r>
            <a:r>
              <a:rPr lang="en-US" sz="2400" dirty="0">
                <a:latin typeface="Constantia"/>
                <a:cs typeface="Constantia"/>
              </a:rPr>
              <a:t>;</a:t>
            </a:r>
          </a:p>
          <a:p>
            <a:pPr marL="342900" indent="-342900">
              <a:lnSpc>
                <a:spcPct val="80000"/>
              </a:lnSpc>
              <a:buNone/>
            </a:pPr>
            <a:r>
              <a:rPr lang="en-US" sz="2400" b="1" dirty="0">
                <a:latin typeface="Constantia"/>
                <a:cs typeface="Constantia"/>
              </a:rPr>
              <a:t>New </a:t>
            </a:r>
            <a:r>
              <a:rPr lang="en-US" sz="2400" b="1" dirty="0" err="1">
                <a:latin typeface="Constantia"/>
                <a:cs typeface="Constantia"/>
              </a:rPr>
              <a:t>ack</a:t>
            </a:r>
            <a:r>
              <a:rPr lang="en-US" sz="2400" b="1" dirty="0">
                <a:latin typeface="Constantia"/>
                <a:cs typeface="Constantia"/>
              </a:rPr>
              <a:t> received: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if (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&lt; </a:t>
            </a: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) 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      /* Slow Start*/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     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+ 1;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else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      /* Congestion Avoidance */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     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+ 1/cwnd;</a:t>
            </a:r>
          </a:p>
          <a:p>
            <a:pPr marL="342900" indent="-342900">
              <a:lnSpc>
                <a:spcPct val="80000"/>
              </a:lnSpc>
              <a:buNone/>
            </a:pPr>
            <a:r>
              <a:rPr lang="en-US" sz="2400" b="1" dirty="0">
                <a:latin typeface="Constantia"/>
                <a:cs typeface="Constantia"/>
              </a:rPr>
              <a:t>Timeout:</a:t>
            </a:r>
            <a:br>
              <a:rPr lang="en-US" sz="2400" b="1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/* Multiplicative decrease */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 = cwnd/2;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1;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03200" y="1260972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89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2389891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4519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7331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5921826" y="6073776"/>
            <a:ext cx="74699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739921" y="4138775"/>
            <a:ext cx="77905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3755222" y="3543215"/>
            <a:ext cx="9634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2564546" y="4664153"/>
            <a:ext cx="123020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5296463" y="3989372"/>
            <a:ext cx="1316066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Congestion</a:t>
            </a:r>
          </a:p>
          <a:p>
            <a:pPr algn="ctr"/>
            <a:r>
              <a:rPr lang="en-US" sz="2000" dirty="0"/>
              <a:t>Avoidance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03200" y="1261294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2389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4093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4519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4519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5627200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6905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7331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7331046" y="5307045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8353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2389891" y="2666083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2389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3003689" y="2545692"/>
            <a:ext cx="93134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0477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2296634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UDP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72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Goals, revisited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Adjusting to the bottleneck bandwidth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Adjusting to variations in bandwidth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Sharing bandwidth between flows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Maximizing throughput</a:t>
            </a:r>
          </a:p>
          <a:p>
            <a:r>
              <a:rPr lang="en-US" dirty="0"/>
              <a:t>Dynamic adjustment</a:t>
            </a:r>
          </a:p>
          <a:p>
            <a:pPr lvl="1"/>
            <a:r>
              <a:rPr lang="en-US" dirty="0"/>
              <a:t>Use probes </a:t>
            </a:r>
            <a:r>
              <a:rPr lang="en-US" dirty="0">
                <a:solidFill>
                  <a:srgbClr val="FF0000"/>
                </a:solidFill>
              </a:rPr>
              <a:t>(packet drops) </a:t>
            </a:r>
            <a:r>
              <a:rPr lang="en-US" dirty="0"/>
              <a:t>to estimate level of congestion</a:t>
            </a:r>
          </a:p>
          <a:p>
            <a:pPr lvl="1"/>
            <a:r>
              <a:rPr lang="en-US" dirty="0"/>
              <a:t>Speed up </a:t>
            </a:r>
            <a:r>
              <a:rPr lang="en-US" dirty="0">
                <a:solidFill>
                  <a:srgbClr val="FF0000"/>
                </a:solidFill>
              </a:rPr>
              <a:t>(increase </a:t>
            </a:r>
            <a:r>
              <a:rPr lang="en-US" dirty="0" err="1">
                <a:solidFill>
                  <a:srgbClr val="FF0000"/>
                </a:solidFill>
              </a:rPr>
              <a:t>cwnd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when congestion is low</a:t>
            </a:r>
          </a:p>
          <a:p>
            <a:pPr lvl="1"/>
            <a:r>
              <a:rPr lang="en-US" dirty="0"/>
              <a:t>Slow down </a:t>
            </a:r>
            <a:r>
              <a:rPr lang="en-US" dirty="0">
                <a:solidFill>
                  <a:srgbClr val="FF0000"/>
                </a:solidFill>
              </a:rPr>
              <a:t>(decrease </a:t>
            </a:r>
            <a:r>
              <a:rPr lang="en-US" dirty="0" err="1">
                <a:solidFill>
                  <a:srgbClr val="FF0000"/>
                </a:solidFill>
              </a:rPr>
              <a:t>cwnd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when congestion increases</a:t>
            </a:r>
          </a:p>
          <a:p>
            <a:pPr lvl="1"/>
            <a:r>
              <a:rPr lang="en-US" dirty="0"/>
              <a:t>Requires distributed coordination </a:t>
            </a:r>
            <a:r>
              <a:rPr lang="en-US" dirty="0">
                <a:solidFill>
                  <a:schemeClr val="accent2"/>
                </a:solidFill>
              </a:rPr>
              <a:t>(every TCP client)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26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TCP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508290"/>
            <a:ext cx="10312400" cy="5349711"/>
          </a:xfrm>
        </p:spPr>
        <p:txBody>
          <a:bodyPr>
            <a:normAutofit/>
          </a:bodyPr>
          <a:lstStyle/>
          <a:p>
            <a:r>
              <a:rPr lang="en-US" dirty="0"/>
              <a:t>Thus far, we have discussed TCP Tahoe</a:t>
            </a:r>
          </a:p>
          <a:p>
            <a:pPr lvl="1"/>
            <a:r>
              <a:rPr lang="en-US" dirty="0"/>
              <a:t>Original version of TCP</a:t>
            </a:r>
          </a:p>
          <a:p>
            <a:r>
              <a:rPr lang="en-US" dirty="0"/>
              <a:t>However, TCP was invented in 1974!</a:t>
            </a:r>
          </a:p>
          <a:p>
            <a:pPr lvl="1"/>
            <a:r>
              <a:rPr lang="en-US" dirty="0"/>
              <a:t>Today, there are many variants of TCP</a:t>
            </a:r>
          </a:p>
          <a:p>
            <a:r>
              <a:rPr lang="en-US" dirty="0"/>
              <a:t>Early, popular variant: TCP Reno</a:t>
            </a:r>
          </a:p>
          <a:p>
            <a:pPr lvl="1"/>
            <a:r>
              <a:rPr lang="en-US" dirty="0"/>
              <a:t>Tahoe features, plus…</a:t>
            </a:r>
          </a:p>
          <a:p>
            <a:pPr lvl="1"/>
            <a:r>
              <a:rPr lang="en-US" dirty="0"/>
              <a:t>Fast retransmit</a:t>
            </a:r>
          </a:p>
          <a:p>
            <a:pPr lvl="1"/>
            <a:r>
              <a:rPr lang="en-US" dirty="0"/>
              <a:t>Fast recovery</a:t>
            </a:r>
          </a:p>
        </p:txBody>
      </p:sp>
    </p:spTree>
    <p:extLst>
      <p:ext uri="{BB962C8B-B14F-4D97-AF65-F5344CB8AC3E}">
        <p14:creationId xmlns:p14="http://schemas.microsoft.com/office/powerpoint/2010/main" val="20254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Reno: Fast Retransmit</a:t>
            </a:r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03200" y="125730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944546" y="1600200"/>
            <a:ext cx="4215284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Problem: in Tahoe, if segment is lost, there is a long wait until the RTO</a:t>
            </a:r>
          </a:p>
          <a:p>
            <a:r>
              <a:rPr lang="en-US" dirty="0"/>
              <a:t>Reno: retransmit after 3 duplicate ACKs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7925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925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7925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914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840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275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925302" y="1768511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925302" y="2979872"/>
            <a:ext cx="2290108" cy="552330"/>
            <a:chOff x="2850395" y="3694550"/>
            <a:chExt cx="4810245" cy="55233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925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925303" y="4484072"/>
            <a:ext cx="1669583" cy="493918"/>
            <a:chOff x="2850395" y="3694550"/>
            <a:chExt cx="3506867" cy="49391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914774" y="4776343"/>
            <a:ext cx="2290108" cy="552330"/>
            <a:chOff x="2850395" y="3694550"/>
            <a:chExt cx="4810245" cy="55233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927679" y="5041078"/>
            <a:ext cx="2290108" cy="552330"/>
            <a:chOff x="2850395" y="3694550"/>
            <a:chExt cx="4810245" cy="55233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14393" y="5316162"/>
            <a:ext cx="2290108" cy="552330"/>
            <a:chOff x="2850395" y="3694550"/>
            <a:chExt cx="4810245" cy="552330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H="1">
            <a:off x="7902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902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313170" y="155120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13170" y="2888684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13170" y="4391285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 rot="20848332">
            <a:off x="8539103" y="239610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 rot="20848332">
            <a:off x="8564298" y="3628454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 rot="20848332">
            <a:off x="8564298" y="3907069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00" name="Multiply 99"/>
          <p:cNvSpPr/>
          <p:nvPr/>
        </p:nvSpPr>
        <p:spPr>
          <a:xfrm rot="812648">
            <a:off x="9527502" y="4736024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20848332">
            <a:off x="8154839" y="5502978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 rot="20848332">
            <a:off x="8154839" y="576580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 rot="20848332">
            <a:off x="8154840" y="6040057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04" name="Left Brace 103"/>
          <p:cNvSpPr/>
          <p:nvPr/>
        </p:nvSpPr>
        <p:spPr>
          <a:xfrm>
            <a:off x="7248071" y="5813407"/>
            <a:ext cx="493015" cy="66059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flipH="1">
            <a:off x="4965067" y="5690409"/>
            <a:ext cx="2199570" cy="954107"/>
            <a:chOff x="1191443" y="4863146"/>
            <a:chExt cx="5209363" cy="1399687"/>
          </a:xfrm>
        </p:grpSpPr>
        <p:sp>
          <p:nvSpPr>
            <p:cNvPr id="106" name="Rectangular Callout 10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33902"/>
                <a:gd name="adj2" fmla="val -236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19207" y="4863146"/>
              <a:ext cx="5181599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3 Duplicate ACKs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10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3314" y="4632290"/>
            <a:ext cx="5194998" cy="7686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963508" y="1600200"/>
            <a:ext cx="5154804" cy="5164315"/>
          </a:xfrm>
          <a:prstGeom prst="rect">
            <a:avLst/>
          </a:prstGeom>
          <a:noFill/>
          <a:ln/>
        </p:spPr>
        <p:txBody>
          <a:bodyPr vert="horz" lIns="92075" tIns="46038" rIns="92075" bIns="46038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80000"/>
              </a:lnSpc>
              <a:buFont typeface="Wingdings"/>
              <a:buNone/>
            </a:pPr>
            <a:r>
              <a:rPr lang="en-US" sz="2400" b="1" dirty="0">
                <a:latin typeface="Constantia"/>
                <a:cs typeface="Constantia"/>
              </a:rPr>
              <a:t>Initially: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1;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>
                <a:latin typeface="Constantia"/>
                <a:cs typeface="Constantia"/>
              </a:rPr>
              <a:t>adv_wnd</a:t>
            </a:r>
            <a:r>
              <a:rPr lang="en-US" sz="2400" dirty="0">
                <a:latin typeface="Constantia"/>
                <a:cs typeface="Constantia"/>
              </a:rPr>
              <a:t>;</a:t>
            </a:r>
          </a:p>
          <a:p>
            <a:pPr marL="342900" indent="-342900">
              <a:lnSpc>
                <a:spcPct val="80000"/>
              </a:lnSpc>
              <a:buFont typeface="Wingdings"/>
              <a:buNone/>
            </a:pPr>
            <a:r>
              <a:rPr lang="en-US" sz="2400" b="1" dirty="0">
                <a:latin typeface="Constantia"/>
                <a:cs typeface="Constantia"/>
              </a:rPr>
              <a:t>New ack received: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if (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&lt; </a:t>
            </a: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) 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/* Slow Start*/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+ 1;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else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/* Congestion Avoidance */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+ 1/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;</a:t>
            </a:r>
          </a:p>
          <a:p>
            <a:pPr marL="342900" indent="-342900">
              <a:lnSpc>
                <a:spcPct val="80000"/>
              </a:lnSpc>
              <a:buFont typeface="Wingdings"/>
              <a:buNone/>
            </a:pPr>
            <a:r>
              <a:rPr lang="en-US" sz="2400" b="1" dirty="0">
                <a:latin typeface="Constantia"/>
                <a:cs typeface="Constantia"/>
              </a:rPr>
              <a:t>3 duplicate acks:</a:t>
            </a:r>
            <a:br>
              <a:rPr lang="en-US" sz="2400" b="1" dirty="0">
                <a:latin typeface="Constantia"/>
                <a:cs typeface="Constantia"/>
              </a:rPr>
            </a:b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/2;  </a:t>
            </a:r>
            <a:r>
              <a:rPr lang="en-US" sz="2400" dirty="0" err="1">
                <a:latin typeface="Constantia"/>
                <a:cs typeface="Constantia"/>
              </a:rPr>
              <a:t>goto</a:t>
            </a:r>
            <a:r>
              <a:rPr lang="en-US" sz="2400" dirty="0">
                <a:latin typeface="Constantia"/>
                <a:cs typeface="Constantia"/>
              </a:rPr>
              <a:t> Cong Avoid</a:t>
            </a:r>
          </a:p>
          <a:p>
            <a:pPr marL="342900" indent="-342900">
              <a:lnSpc>
                <a:spcPct val="80000"/>
              </a:lnSpc>
              <a:buNone/>
            </a:pPr>
            <a:r>
              <a:rPr lang="en-US" sz="2400" b="1" dirty="0">
                <a:latin typeface="Constantia"/>
                <a:cs typeface="Constantia"/>
              </a:rPr>
              <a:t>Timeout:</a:t>
            </a:r>
            <a:endParaRPr lang="en-US" sz="2400" dirty="0">
              <a:latin typeface="Constantia"/>
              <a:cs typeface="Constantia"/>
            </a:endParaRPr>
          </a:p>
          <a:p>
            <a:pPr marL="342900" indent="-342900">
              <a:lnSpc>
                <a:spcPct val="80000"/>
              </a:lnSpc>
              <a:buNone/>
            </a:pPr>
            <a:r>
              <a:rPr lang="en-US" sz="2400" dirty="0">
                <a:latin typeface="Constantia"/>
                <a:cs typeface="Constantia"/>
              </a:rPr>
              <a:t>	/* Multiplicative decrease */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/2;</a:t>
            </a:r>
          </a:p>
          <a:p>
            <a:pPr marL="342900" indent="-342900">
              <a:lnSpc>
                <a:spcPct val="80000"/>
              </a:lnSpc>
              <a:buNone/>
            </a:pPr>
            <a:r>
              <a:rPr lang="en-US" sz="2400" dirty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1;</a:t>
            </a:r>
            <a:br>
              <a:rPr lang="en-US" sz="2400" dirty="0">
                <a:latin typeface="Constantia"/>
                <a:cs typeface="Constantia"/>
              </a:rPr>
            </a:br>
            <a:endParaRPr lang="en-US" sz="2400" dirty="0">
              <a:latin typeface="Constantia"/>
              <a:cs typeface="Constantia"/>
            </a:endParaRPr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Reno: Fast Recovery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203200" y="1600200"/>
            <a:ext cx="6303617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a fast-retransmit set </a:t>
            </a:r>
            <a:r>
              <a:rPr lang="en-US" i="1" dirty="0" err="1"/>
              <a:t>cwnd</a:t>
            </a:r>
            <a:r>
              <a:rPr lang="en-US" dirty="0"/>
              <a:t> to </a:t>
            </a:r>
            <a:r>
              <a:rPr lang="en-US" i="1" dirty="0" err="1"/>
              <a:t>cwnd</a:t>
            </a:r>
            <a:r>
              <a:rPr lang="en-US" i="1" dirty="0"/>
              <a:t>/</a:t>
            </a:r>
            <a:r>
              <a:rPr lang="en-US" i="1"/>
              <a:t>2 </a:t>
            </a:r>
            <a:r>
              <a:rPr lang="en-US"/>
              <a:t>then, </a:t>
            </a:r>
            <a:br>
              <a:rPr lang="en-US"/>
            </a:br>
            <a:r>
              <a:rPr lang="en-US"/>
              <a:t>enter </a:t>
            </a:r>
            <a:r>
              <a:rPr lang="en-US" dirty="0"/>
              <a:t>Congestion Avoidance</a:t>
            </a:r>
          </a:p>
          <a:p>
            <a:pPr lvl="1"/>
            <a:r>
              <a:rPr lang="en-US" dirty="0"/>
              <a:t>i.e. don’t reset </a:t>
            </a:r>
            <a:r>
              <a:rPr lang="en-US" i="1" dirty="0" err="1"/>
              <a:t>cwnd</a:t>
            </a:r>
            <a:r>
              <a:rPr lang="en-US" dirty="0"/>
              <a:t> to 1</a:t>
            </a:r>
          </a:p>
          <a:p>
            <a:pPr lvl="1"/>
            <a:r>
              <a:rPr lang="en-US" dirty="0"/>
              <a:t>Avoid unnecessary return to slow start</a:t>
            </a:r>
          </a:p>
          <a:p>
            <a:pPr lvl="1"/>
            <a:r>
              <a:rPr lang="en-US" dirty="0"/>
              <a:t>Prevents expensive timeouts</a:t>
            </a:r>
          </a:p>
          <a:p>
            <a:r>
              <a:rPr lang="en-US" dirty="0"/>
              <a:t>But when RTO expires still do </a:t>
            </a:r>
            <a:r>
              <a:rPr lang="en-US" i="1" dirty="0" err="1"/>
              <a:t>cwnd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Return to slow start, same as Tahoe</a:t>
            </a:r>
          </a:p>
          <a:p>
            <a:pPr lvl="1"/>
            <a:r>
              <a:rPr lang="en-US" dirty="0"/>
              <a:t>Indicates packets aren’t being delivered at all</a:t>
            </a:r>
          </a:p>
          <a:p>
            <a:pPr lvl="1"/>
            <a:r>
              <a:rPr lang="en-US" dirty="0"/>
              <a:t>i.e. congestion must be really bad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018" y="125730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2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 flipV="1">
            <a:off x="8787714" y="3838299"/>
            <a:ext cx="1348176" cy="1138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 Retransmit and Fast Recovery </a:t>
            </a:r>
            <a:r>
              <a:rPr lang="en-US" dirty="0">
                <a:solidFill>
                  <a:srgbClr val="FF0000"/>
                </a:solidFill>
              </a:rPr>
              <a:t>(S2 End here)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5486528"/>
            <a:ext cx="10051774" cy="1371473"/>
          </a:xfrm>
        </p:spPr>
        <p:txBody>
          <a:bodyPr>
            <a:normAutofit/>
          </a:bodyPr>
          <a:lstStyle/>
          <a:p>
            <a:r>
              <a:rPr lang="en-US" dirty="0"/>
              <a:t>At steady state, </a:t>
            </a:r>
            <a:r>
              <a:rPr lang="en-US" i="1" dirty="0" err="1"/>
              <a:t>cwnd</a:t>
            </a:r>
            <a:r>
              <a:rPr lang="en-US" dirty="0"/>
              <a:t> oscillates around the optimal window size</a:t>
            </a:r>
          </a:p>
          <a:p>
            <a:r>
              <a:rPr lang="en-US" dirty="0"/>
              <a:t>TCP always forces packet drops</a:t>
            </a: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03200" y="1270586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039119" y="1943300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3852513" y="3700576"/>
            <a:ext cx="4876523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545261" y="4834423"/>
            <a:ext cx="74699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1363356" y="2899422"/>
            <a:ext cx="77905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3140703" y="2303862"/>
            <a:ext cx="9634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039119" y="3424800"/>
            <a:ext cx="123020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4671229" y="2485216"/>
            <a:ext cx="344067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Congestion Avoidance</a:t>
            </a:r>
          </a:p>
          <a:p>
            <a:pPr algn="ctr"/>
            <a:r>
              <a:rPr lang="en-US" sz="2000" dirty="0"/>
              <a:t>Fast Retransmit/Recovery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2013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3542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3841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3841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4949382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03296" y="2869135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545260" y="3193745"/>
            <a:ext cx="1" cy="9839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8729037" y="3838300"/>
            <a:ext cx="1406859" cy="96885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10156560" y="3272608"/>
            <a:ext cx="608297" cy="57181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2013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627124" y="1542548"/>
            <a:ext cx="93134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8729037" y="2858445"/>
            <a:ext cx="0" cy="19759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5545259" y="3183761"/>
            <a:ext cx="1210398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755657" y="3183761"/>
            <a:ext cx="0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6755657" y="2858502"/>
            <a:ext cx="1558272" cy="127954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7964781" y="2468383"/>
            <a:ext cx="9634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1984039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589533" y="2303094"/>
            <a:ext cx="3813732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9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uiExpand="1" build="p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TCP Variants…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Tahoe: the original</a:t>
            </a:r>
          </a:p>
          <a:p>
            <a:pPr lvl="1"/>
            <a:r>
              <a:rPr lang="en-US" dirty="0"/>
              <a:t>Slow start with AIMD</a:t>
            </a:r>
          </a:p>
          <a:p>
            <a:pPr lvl="1"/>
            <a:r>
              <a:rPr lang="en-US" dirty="0"/>
              <a:t>Dynamic RTO based on RTT estimate</a:t>
            </a:r>
          </a:p>
          <a:p>
            <a:r>
              <a:rPr lang="en-US" dirty="0"/>
              <a:t>Reno: fast retransmit and fast recovery</a:t>
            </a:r>
          </a:p>
          <a:p>
            <a:r>
              <a:rPr lang="en-US" dirty="0" err="1"/>
              <a:t>NewReno</a:t>
            </a:r>
            <a:r>
              <a:rPr lang="en-US" dirty="0"/>
              <a:t>: improved fast retransmit</a:t>
            </a:r>
          </a:p>
          <a:p>
            <a:pPr lvl="1"/>
            <a:r>
              <a:rPr lang="en-US" dirty="0"/>
              <a:t>Each duplicate ACK triggers a retransmission</a:t>
            </a:r>
          </a:p>
          <a:p>
            <a:pPr lvl="1"/>
            <a:r>
              <a:rPr lang="en-US" dirty="0"/>
              <a:t>Problem: &gt;3 out-of-order packets causes pathological retransmissions</a:t>
            </a:r>
          </a:p>
          <a:p>
            <a:r>
              <a:rPr lang="en-US" dirty="0"/>
              <a:t>Vegas: delay-based congestion avoidance</a:t>
            </a:r>
          </a:p>
          <a:p>
            <a:r>
              <a:rPr lang="en-US" dirty="0"/>
              <a:t>And many, many, many more…</a:t>
            </a:r>
          </a:p>
        </p:txBody>
      </p:sp>
    </p:spTree>
    <p:extLst>
      <p:ext uri="{BB962C8B-B14F-4D97-AF65-F5344CB8AC3E}">
        <p14:creationId xmlns:p14="http://schemas.microsoft.com/office/powerpoint/2010/main" val="238343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in the Real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the most popular variants today?</a:t>
            </a:r>
          </a:p>
          <a:p>
            <a:pPr lvl="1"/>
            <a:r>
              <a:rPr lang="en-US" dirty="0"/>
              <a:t>Compound TCP (Windows)</a:t>
            </a:r>
          </a:p>
          <a:p>
            <a:pPr lvl="2"/>
            <a:r>
              <a:rPr lang="en-US" dirty="0"/>
              <a:t>Based on Reno</a:t>
            </a:r>
          </a:p>
          <a:p>
            <a:pPr lvl="2"/>
            <a:r>
              <a:rPr lang="en-US" dirty="0"/>
              <a:t>Uses two congestion windows: delay based and loss based</a:t>
            </a:r>
          </a:p>
          <a:p>
            <a:pPr lvl="2"/>
            <a:r>
              <a:rPr lang="en-US" dirty="0"/>
              <a:t>Thus, it uses a </a:t>
            </a:r>
            <a:r>
              <a:rPr lang="en-US" i="1" dirty="0"/>
              <a:t>compound</a:t>
            </a:r>
            <a:r>
              <a:rPr lang="en-US" dirty="0"/>
              <a:t> congestion controller</a:t>
            </a:r>
          </a:p>
          <a:p>
            <a:pPr lvl="1"/>
            <a:r>
              <a:rPr lang="en-US" dirty="0"/>
              <a:t>TCP CUBIC (Linux)</a:t>
            </a:r>
          </a:p>
          <a:p>
            <a:pPr lvl="2"/>
            <a:r>
              <a:rPr lang="en-US" dirty="0"/>
              <a:t>Enhancement of BIC (Binary Increase Congestion Control)</a:t>
            </a:r>
          </a:p>
          <a:p>
            <a:pPr lvl="2"/>
            <a:r>
              <a:rPr lang="en-US" dirty="0"/>
              <a:t>Window size controlled by cubic function</a:t>
            </a:r>
          </a:p>
          <a:p>
            <a:pPr lvl="2"/>
            <a:r>
              <a:rPr lang="en-US" dirty="0"/>
              <a:t>Parameterized by the time </a:t>
            </a:r>
            <a:r>
              <a:rPr lang="en-US" i="1" dirty="0"/>
              <a:t>T</a:t>
            </a:r>
            <a:r>
              <a:rPr lang="en-US" dirty="0"/>
              <a:t> since the last dropped packet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3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Layering, Revisited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5692" y="1251303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91528" y="2773292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50150" y="2062148"/>
            <a:ext cx="1964286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49924" y="2536244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49923" y="3006413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49922" y="3480509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Link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50151" y="3954605"/>
            <a:ext cx="1964513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Physical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07052" y="4001256"/>
            <a:ext cx="987193" cy="46913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2329424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Host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5381954" y="1549192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Router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8638738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Host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96187" y="3976639"/>
            <a:ext cx="985346" cy="469132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106919" y="3992141"/>
            <a:ext cx="1974614" cy="469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5120572" y="3992141"/>
            <a:ext cx="1950860" cy="469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Physical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99273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299273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99273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92091" y="2306448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5"/>
          <p:cNvSpPr>
            <a:spLocks noGrp="1"/>
          </p:cNvSpPr>
          <p:nvPr>
            <p:ph sz="quarter" idx="1"/>
          </p:nvPr>
        </p:nvSpPr>
        <p:spPr>
          <a:xfrm>
            <a:off x="1523995" y="4682170"/>
            <a:ext cx="9144005" cy="2023430"/>
          </a:xfrm>
        </p:spPr>
        <p:txBody>
          <a:bodyPr>
            <a:normAutofit/>
          </a:bodyPr>
          <a:lstStyle/>
          <a:p>
            <a:r>
              <a:rPr lang="en-US" dirty="0"/>
              <a:t>Lowest level end-to-end protocol (in theory)</a:t>
            </a:r>
          </a:p>
          <a:p>
            <a:pPr lvl="1"/>
            <a:r>
              <a:rPr lang="en-US" dirty="0"/>
              <a:t>Transport header only read by source and destination</a:t>
            </a:r>
          </a:p>
          <a:p>
            <a:pPr lvl="1"/>
            <a:r>
              <a:rPr lang="en-US" dirty="0"/>
              <a:t>Routers view transport header as payload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227698" y="2078761"/>
            <a:ext cx="1964515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227701" y="2552857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Transport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227700" y="3023026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227699" y="3497122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Link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227697" y="3971218"/>
            <a:ext cx="1964516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Physical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06921" y="3028447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06920" y="3502543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Link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069494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069494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069494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flipH="1">
            <a:off x="5106919" y="1203690"/>
            <a:ext cx="3887237" cy="954107"/>
            <a:chOff x="1219200" y="4876799"/>
            <a:chExt cx="5181606" cy="1384995"/>
          </a:xfrm>
        </p:grpSpPr>
        <p:sp>
          <p:nvSpPr>
            <p:cNvPr id="62" name="Rectangular Callout 6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Layers communicate peer-to-peer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94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Bandwidth-Delay Product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Problem: TCP performs poorly when</a:t>
            </a:r>
          </a:p>
          <a:p>
            <a:pPr lvl="1"/>
            <a:r>
              <a:rPr lang="en-US" dirty="0"/>
              <a:t>The capacity of the network (bandwidth) is large</a:t>
            </a:r>
          </a:p>
          <a:p>
            <a:pPr lvl="1"/>
            <a:r>
              <a:rPr lang="en-US" dirty="0"/>
              <a:t>The delay (RTT) of the network is large</a:t>
            </a:r>
          </a:p>
          <a:p>
            <a:pPr lvl="1"/>
            <a:r>
              <a:rPr lang="en-US" dirty="0"/>
              <a:t>bandwidth * delay is large</a:t>
            </a:r>
          </a:p>
          <a:p>
            <a:pPr lvl="2"/>
            <a:r>
              <a:rPr lang="en-US" dirty="0"/>
              <a:t>b * d = maximum amount of in-flight data in the network</a:t>
            </a:r>
          </a:p>
          <a:p>
            <a:pPr lvl="2"/>
            <a:r>
              <a:rPr lang="en-US" dirty="0"/>
              <a:t>a.k.a. the bandwidth-delay product</a:t>
            </a:r>
          </a:p>
          <a:p>
            <a:r>
              <a:rPr lang="en-US" dirty="0"/>
              <a:t>Why does TCP perform poorly?</a:t>
            </a:r>
          </a:p>
          <a:p>
            <a:pPr lvl="1"/>
            <a:r>
              <a:rPr lang="en-US" dirty="0"/>
              <a:t>Slow start and additive increase are slow to converge when bandwidth is large</a:t>
            </a:r>
          </a:p>
          <a:p>
            <a:pPr lvl="1"/>
            <a:r>
              <a:rPr lang="en-US" dirty="0"/>
              <a:t>TCP is ACK clocked</a:t>
            </a:r>
          </a:p>
          <a:p>
            <a:pPr lvl="2"/>
            <a:r>
              <a:rPr lang="en-US" dirty="0"/>
              <a:t>i.e. TCP can only react as quickly as ACKs are received</a:t>
            </a:r>
          </a:p>
          <a:p>
            <a:pPr lvl="2"/>
            <a:r>
              <a:rPr lang="en-US" dirty="0"/>
              <a:t>Large RTT </a:t>
            </a:r>
            <a:r>
              <a:rPr lang="en-US" dirty="0">
                <a:sym typeface="Wingdings" panose="05000000000000000000" pitchFamily="2" charset="2"/>
              </a:rPr>
              <a:t> ACKs are delayed  TCP is slow to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Poor Performance of TCP Reno CC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11026" y="1937651"/>
            <a:ext cx="4184974" cy="4436144"/>
            <a:chOff x="387026" y="2209801"/>
            <a:chExt cx="4184974" cy="4436144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63575" y="6248400"/>
              <a:ext cx="3908425" cy="397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/>
                <a:t>Bottleneck Bandwidth (Mb/</a:t>
              </a:r>
              <a:r>
                <a:rPr lang="en-US" sz="2000" dirty="0" err="1"/>
                <a:t>s</a:t>
              </a:r>
              <a:r>
                <a:rPr lang="en-US" sz="2000" dirty="0"/>
                <a:t>)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 rot="10814883">
              <a:off x="387026" y="2515649"/>
              <a:ext cx="490520" cy="2784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 lIns="90488" tIns="44450" rIns="90488" bIns="44450" numCol="1" anchor="b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Avg. TCP Utilization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925513" y="2209801"/>
            <a:ext cx="3457798" cy="403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Bitmap Image" r:id="rId3" imgW="4952381" imgH="5447619" progId="">
                    <p:embed/>
                  </p:oleObj>
                </mc:Choice>
                <mc:Fallback>
                  <p:oleObj name="Bitmap Image" r:id="rId3" imgW="4952381" imgH="544761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513" y="2209801"/>
                          <a:ext cx="3457798" cy="403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225550" y="2286000"/>
              <a:ext cx="2819400" cy="912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dirty="0"/>
                <a:t>50 flows in both directions</a:t>
              </a:r>
            </a:p>
            <a:p>
              <a:pPr algn="r"/>
              <a:r>
                <a:rPr lang="en-US" dirty="0"/>
                <a:t>Buffer = BW x Delay</a:t>
              </a:r>
            </a:p>
            <a:p>
              <a:pPr algn="r"/>
              <a:r>
                <a:rPr lang="en-US" dirty="0"/>
                <a:t>RTT = 80 ms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53998" y="1942811"/>
            <a:ext cx="3925118" cy="4354785"/>
            <a:chOff x="4729998" y="2214960"/>
            <a:chExt cx="3925118" cy="4354785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5424554" y="6172200"/>
              <a:ext cx="3078162" cy="397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/>
                <a:t>Round Trip Delay (sec)</a:t>
              </a:r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 rot="10814883">
              <a:off x="4729998" y="2786442"/>
              <a:ext cx="490520" cy="2586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 lIns="90488" tIns="44450" rIns="90488" bIns="44450" numCol="1" anchor="b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Avg. TCP Utilization</a:t>
              </a:r>
            </a:p>
          </p:txBody>
        </p:sp>
        <p:graphicFrame>
          <p:nvGraphicFramePr>
            <p:cNvPr id="14" name="Object 9"/>
            <p:cNvGraphicFramePr>
              <a:graphicFrameLocks noChangeAspect="1"/>
            </p:cNvGraphicFramePr>
            <p:nvPr/>
          </p:nvGraphicFramePr>
          <p:xfrm>
            <a:off x="5253104" y="2214960"/>
            <a:ext cx="3402012" cy="3986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" name="Bitmap Image" r:id="rId5" imgW="4571429" imgH="5420482" progId="">
                    <p:embed/>
                  </p:oleObj>
                </mc:Choice>
                <mc:Fallback>
                  <p:oleObj name="Bitmap Image" r:id="rId5" imgW="4571429" imgH="542048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3104" y="2214960"/>
                          <a:ext cx="3402012" cy="39867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535613" y="2287588"/>
              <a:ext cx="2892425" cy="912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dirty="0"/>
                <a:t>50 flows in both directions</a:t>
              </a:r>
            </a:p>
            <a:p>
              <a:pPr algn="r"/>
              <a:r>
                <a:rPr lang="en-US" dirty="0"/>
                <a:t>Buffer = BW x Delay</a:t>
              </a:r>
            </a:p>
            <a:p>
              <a:pPr algn="r"/>
              <a:r>
                <a:rPr lang="en-US" dirty="0"/>
                <a:t>BW = 155 Mb/s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6380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525770"/>
            <a:ext cx="8839200" cy="664535"/>
          </a:xfrm>
        </p:spPr>
        <p:txBody>
          <a:bodyPr/>
          <a:lstStyle/>
          <a:p>
            <a:r>
              <a:rPr lang="en-US"/>
              <a:t>Key problem</a:t>
            </a:r>
            <a:r>
              <a:rPr lang="en-US" dirty="0"/>
              <a:t>: TCP throughput depends on RTT</a:t>
            </a:r>
          </a:p>
        </p:txBody>
      </p:sp>
      <p:cxnSp>
        <p:nvCxnSpPr>
          <p:cNvPr id="5" name="Straight Connector 4"/>
          <p:cNvCxnSpPr>
            <a:endCxn id="7" idx="1"/>
          </p:cNvCxnSpPr>
          <p:nvPr/>
        </p:nvCxnSpPr>
        <p:spPr>
          <a:xfrm>
            <a:off x="2124918" y="3130217"/>
            <a:ext cx="1219434" cy="4542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 flipV="1">
            <a:off x="2267482" y="3584509"/>
            <a:ext cx="1076870" cy="44313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3"/>
          </p:cNvCxnSpPr>
          <p:nvPr/>
        </p:nvCxnSpPr>
        <p:spPr>
          <a:xfrm flipH="1">
            <a:off x="8960565" y="4140944"/>
            <a:ext cx="10681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1"/>
            <a:endCxn id="10" idx="3"/>
          </p:cNvCxnSpPr>
          <p:nvPr/>
        </p:nvCxnSpPr>
        <p:spPr>
          <a:xfrm flipH="1">
            <a:off x="7138854" y="4140944"/>
            <a:ext cx="117659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9" idx="3"/>
          </p:cNvCxnSpPr>
          <p:nvPr/>
        </p:nvCxnSpPr>
        <p:spPr>
          <a:xfrm flipH="1" flipV="1">
            <a:off x="5758016" y="3584510"/>
            <a:ext cx="735722" cy="5564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9" idx="3"/>
          </p:cNvCxnSpPr>
          <p:nvPr/>
        </p:nvCxnSpPr>
        <p:spPr>
          <a:xfrm flipH="1">
            <a:off x="5758017" y="3281009"/>
            <a:ext cx="1077337" cy="3035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  <a:endCxn id="9" idx="1"/>
          </p:cNvCxnSpPr>
          <p:nvPr/>
        </p:nvCxnSpPr>
        <p:spPr>
          <a:xfrm>
            <a:off x="3989467" y="3584509"/>
            <a:ext cx="112343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82" y="2826716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53" y="339431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902" y="339431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39" y="395074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451" y="395074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18" y="372414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53" y="2903078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848" y="3840538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37"/>
          <p:cNvSpPr/>
          <p:nvPr/>
        </p:nvSpPr>
        <p:spPr>
          <a:xfrm>
            <a:off x="2438399" y="3080167"/>
            <a:ext cx="4093534" cy="297862"/>
          </a:xfrm>
          <a:custGeom>
            <a:avLst/>
            <a:gdLst>
              <a:gd name="connsiteX0" fmla="*/ 0 w 4093534"/>
              <a:gd name="connsiteY0" fmla="*/ 0 h 297862"/>
              <a:gd name="connsiteX1" fmla="*/ 2041451 w 4093534"/>
              <a:gd name="connsiteY1" fmla="*/ 297711 h 297862"/>
              <a:gd name="connsiteX2" fmla="*/ 4093534 w 4093534"/>
              <a:gd name="connsiteY2" fmla="*/ 31897 h 29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3534" h="297862">
                <a:moveTo>
                  <a:pt x="0" y="0"/>
                </a:moveTo>
                <a:cubicBezTo>
                  <a:pt x="679597" y="146197"/>
                  <a:pt x="1359195" y="292395"/>
                  <a:pt x="2041451" y="297711"/>
                </a:cubicBezTo>
                <a:cubicBezTo>
                  <a:pt x="2723707" y="303027"/>
                  <a:pt x="3408620" y="167462"/>
                  <a:pt x="4093534" y="31897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395869" y="3743284"/>
            <a:ext cx="7632796" cy="723257"/>
          </a:xfrm>
          <a:custGeom>
            <a:avLst/>
            <a:gdLst>
              <a:gd name="connsiteX0" fmla="*/ 0 w 7347097"/>
              <a:gd name="connsiteY0" fmla="*/ 389509 h 723257"/>
              <a:gd name="connsiteX1" fmla="*/ 2083981 w 7347097"/>
              <a:gd name="connsiteY1" fmla="*/ 6737 h 723257"/>
              <a:gd name="connsiteX2" fmla="*/ 4104167 w 7347097"/>
              <a:gd name="connsiteY2" fmla="*/ 676588 h 723257"/>
              <a:gd name="connsiteX3" fmla="*/ 7347097 w 7347097"/>
              <a:gd name="connsiteY3" fmla="*/ 612792 h 7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7097" h="723257">
                <a:moveTo>
                  <a:pt x="0" y="389509"/>
                </a:moveTo>
                <a:cubicBezTo>
                  <a:pt x="699976" y="174199"/>
                  <a:pt x="1399953" y="-41110"/>
                  <a:pt x="2083981" y="6737"/>
                </a:cubicBezTo>
                <a:cubicBezTo>
                  <a:pt x="2768009" y="54584"/>
                  <a:pt x="3226981" y="575579"/>
                  <a:pt x="4104167" y="676588"/>
                </a:cubicBezTo>
                <a:cubicBezTo>
                  <a:pt x="4981353" y="777597"/>
                  <a:pt x="6164225" y="695194"/>
                  <a:pt x="7347097" y="612792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85364" y="3774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89420" y="3774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Mbps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61227" y="348276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Mbps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57800" y="338038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Mbps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09397" y="321517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Mbps</a:t>
            </a:r>
          </a:p>
        </p:txBody>
      </p:sp>
      <p:sp>
        <p:nvSpPr>
          <p:cNvPr id="45" name="Up Arrow 44"/>
          <p:cNvSpPr/>
          <p:nvPr/>
        </p:nvSpPr>
        <p:spPr>
          <a:xfrm rot="10800000">
            <a:off x="4180114" y="2603874"/>
            <a:ext cx="742138" cy="62105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4211049" y="639339"/>
            <a:ext cx="510038" cy="4055339"/>
          </a:xfrm>
          <a:prstGeom prst="leftBrace">
            <a:avLst>
              <a:gd name="adj1" fmla="val 8333"/>
              <a:gd name="adj2" fmla="val 49957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36304" y="204265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48" name="Left Brace 47"/>
          <p:cNvSpPr/>
          <p:nvPr/>
        </p:nvSpPr>
        <p:spPr>
          <a:xfrm rot="16200000">
            <a:off x="5968606" y="952467"/>
            <a:ext cx="510038" cy="7610081"/>
          </a:xfrm>
          <a:prstGeom prst="leftBrace">
            <a:avLst>
              <a:gd name="adj1" fmla="val 8333"/>
              <a:gd name="adj2" fmla="val 49957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730543" y="504636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654213" y="2718617"/>
            <a:ext cx="921738" cy="7969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6355426" y="2787548"/>
            <a:ext cx="921738" cy="7969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3"/>
          <p:cNvSpPr txBox="1">
            <a:spLocks/>
          </p:cNvSpPr>
          <p:nvPr/>
        </p:nvSpPr>
        <p:spPr>
          <a:xfrm>
            <a:off x="1669648" y="5493675"/>
            <a:ext cx="8839200" cy="136432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 clocking makes TCP inherently unfair</a:t>
            </a:r>
          </a:p>
          <a:p>
            <a:r>
              <a:rPr lang="en-US" dirty="0"/>
              <a:t>Possible solution: maintain a separate delay window</a:t>
            </a:r>
          </a:p>
          <a:p>
            <a:pPr lvl="1"/>
            <a:r>
              <a:rPr lang="en-US" dirty="0"/>
              <a:t>Implemented by Microsoft’s Compound TCP</a:t>
            </a:r>
          </a:p>
        </p:txBody>
      </p:sp>
    </p:spTree>
    <p:extLst>
      <p:ext uri="{BB962C8B-B14F-4D97-AF65-F5344CB8AC3E}">
        <p14:creationId xmlns:p14="http://schemas.microsoft.com/office/powerpoint/2010/main" val="32102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 animBg="1"/>
      <p:bldP spid="45" grpId="1" animBg="1"/>
      <p:bldP spid="46" grpId="0" animBg="1"/>
      <p:bldP spid="47" grpId="0"/>
      <p:bldP spid="48" grpId="0" animBg="1"/>
      <p:bldP spid="49" grpId="0"/>
      <p:bldP spid="50" grpId="0" animBg="1"/>
      <p:bldP spid="51" grpId="0" animBg="1"/>
      <p:bldP spid="5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 window growth</a:t>
            </a:r>
          </a:p>
          <a:p>
            <a:pPr lvl="1"/>
            <a:r>
              <a:rPr lang="en-US" dirty="0"/>
              <a:t>Slow start and additive increase are too slow when bandwidth is large</a:t>
            </a:r>
          </a:p>
          <a:p>
            <a:pPr lvl="1"/>
            <a:r>
              <a:rPr lang="en-US" dirty="0"/>
              <a:t>Want to converge more quickly</a:t>
            </a:r>
          </a:p>
          <a:p>
            <a:r>
              <a:rPr lang="en-US" dirty="0"/>
              <a:t>Maintain fairness with other TCP variants</a:t>
            </a:r>
          </a:p>
          <a:p>
            <a:pPr lvl="1"/>
            <a:r>
              <a:rPr lang="en-US" dirty="0"/>
              <a:t>Window growth cannot be too aggressive</a:t>
            </a:r>
          </a:p>
          <a:p>
            <a:r>
              <a:rPr lang="en-US" dirty="0"/>
              <a:t>Improve RTT fairness</a:t>
            </a:r>
          </a:p>
          <a:p>
            <a:pPr lvl="1"/>
            <a:r>
              <a:rPr lang="en-US" dirty="0"/>
              <a:t>TCP Tahoe/Reno flows are not fair when RTTs vary widely</a:t>
            </a:r>
          </a:p>
          <a:p>
            <a:r>
              <a:rPr lang="en-US" dirty="0"/>
              <a:t>Simple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4859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TCP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04648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Default TCP implementation in Windows</a:t>
            </a:r>
          </a:p>
          <a:p>
            <a:r>
              <a:rPr lang="en-US" dirty="0"/>
              <a:t>Key idea: split 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en-US" dirty="0"/>
              <a:t>into two separate windows</a:t>
            </a:r>
          </a:p>
          <a:p>
            <a:pPr lvl="1"/>
            <a:r>
              <a:rPr lang="en-US" dirty="0"/>
              <a:t>Traditional, loss-based window</a:t>
            </a:r>
          </a:p>
          <a:p>
            <a:pPr lvl="1"/>
            <a:r>
              <a:rPr lang="en-US" dirty="0"/>
              <a:t>New, delay-based window</a:t>
            </a:r>
          </a:p>
          <a:p>
            <a:r>
              <a:rPr lang="en-US" i="1" dirty="0" err="1"/>
              <a:t>wnd</a:t>
            </a:r>
            <a:r>
              <a:rPr lang="en-US" dirty="0"/>
              <a:t> = min(</a:t>
            </a:r>
            <a:r>
              <a:rPr lang="en-US" i="1" dirty="0" err="1"/>
              <a:t>cwnd</a:t>
            </a:r>
            <a:r>
              <a:rPr lang="en-US" i="1" dirty="0"/>
              <a:t> + </a:t>
            </a:r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pPr lvl="1"/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en-US" dirty="0"/>
              <a:t>is controlled by AIMD</a:t>
            </a:r>
            <a:endParaRPr lang="en-US" i="1" dirty="0"/>
          </a:p>
          <a:p>
            <a:pPr lvl="1"/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i="1" dirty="0"/>
              <a:t> </a:t>
            </a:r>
            <a:r>
              <a:rPr lang="en-US" dirty="0"/>
              <a:t>is the delay window</a:t>
            </a:r>
          </a:p>
          <a:p>
            <a:r>
              <a:rPr lang="en-US" dirty="0"/>
              <a:t>Rules for adjusting</a:t>
            </a:r>
            <a:r>
              <a:rPr lang="en-US" i="1" dirty="0"/>
              <a:t> </a:t>
            </a:r>
            <a:r>
              <a:rPr lang="en-US" i="1" dirty="0" err="1"/>
              <a:t>dwnd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If RTT is increasing, decrease </a:t>
            </a:r>
            <a:r>
              <a:rPr lang="en-US" i="1" dirty="0" err="1"/>
              <a:t>dwnd</a:t>
            </a:r>
            <a:r>
              <a:rPr lang="en-US" dirty="0"/>
              <a:t> (</a:t>
            </a:r>
            <a:r>
              <a:rPr lang="en-US" i="1" dirty="0" err="1"/>
              <a:t>dwnd</a:t>
            </a:r>
            <a:r>
              <a:rPr lang="en-US" dirty="0"/>
              <a:t> &gt;= 0)</a:t>
            </a:r>
          </a:p>
          <a:p>
            <a:pPr lvl="1"/>
            <a:r>
              <a:rPr lang="en-US" dirty="0"/>
              <a:t>If RTT is decreasing, increase </a:t>
            </a:r>
            <a:r>
              <a:rPr lang="en-US" i="1" dirty="0" err="1"/>
              <a:t>dwnd</a:t>
            </a:r>
            <a:endParaRPr lang="en-US" dirty="0"/>
          </a:p>
          <a:p>
            <a:pPr lvl="1"/>
            <a:r>
              <a:rPr lang="en-US" dirty="0"/>
              <a:t>Increase/decrease are proportional to the rate of change</a:t>
            </a:r>
          </a:p>
        </p:txBody>
      </p:sp>
    </p:spTree>
    <p:extLst>
      <p:ext uri="{BB962C8B-B14F-4D97-AF65-F5344CB8AC3E}">
        <p14:creationId xmlns:p14="http://schemas.microsoft.com/office/powerpoint/2010/main" val="9827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489310" y="1622270"/>
            <a:ext cx="874913" cy="3212153"/>
            <a:chOff x="5965309" y="1622269"/>
            <a:chExt cx="874913" cy="3212153"/>
          </a:xfrm>
        </p:grpSpPr>
        <p:sp>
          <p:nvSpPr>
            <p:cNvPr id="50" name="Rectangle 49"/>
            <p:cNvSpPr/>
            <p:nvPr/>
          </p:nvSpPr>
          <p:spPr>
            <a:xfrm>
              <a:off x="5965309" y="1622269"/>
              <a:ext cx="874913" cy="32121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35128" y="1629249"/>
              <a:ext cx="535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  <a:p>
              <a:pPr algn="ctr"/>
              <a:r>
                <a:rPr lang="en-US" dirty="0"/>
                <a:t>RTT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26406" y="1626773"/>
            <a:ext cx="795838" cy="3212153"/>
            <a:chOff x="4002406" y="1626772"/>
            <a:chExt cx="795838" cy="3212153"/>
          </a:xfrm>
        </p:grpSpPr>
        <p:sp>
          <p:nvSpPr>
            <p:cNvPr id="2" name="Rectangle 1"/>
            <p:cNvSpPr/>
            <p:nvPr/>
          </p:nvSpPr>
          <p:spPr>
            <a:xfrm>
              <a:off x="4002406" y="1626772"/>
              <a:ext cx="795838" cy="3212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98800" y="1629250"/>
              <a:ext cx="603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  <a:p>
              <a:pPr algn="ctr"/>
              <a:r>
                <a:rPr lang="en-US" dirty="0"/>
                <a:t>RTT</a:t>
              </a:r>
            </a:p>
          </p:txBody>
        </p:sp>
      </p:grp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9109991" y="3769518"/>
            <a:ext cx="1096097" cy="1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TCP Example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5401560"/>
            <a:ext cx="9144000" cy="1456441"/>
          </a:xfrm>
        </p:spPr>
        <p:txBody>
          <a:bodyPr>
            <a:normAutofit/>
          </a:bodyPr>
          <a:lstStyle/>
          <a:p>
            <a:r>
              <a:rPr lang="en-US" sz="2400" dirty="0"/>
              <a:t>Aggressiveness corresponds to changes in RTT</a:t>
            </a:r>
          </a:p>
          <a:p>
            <a:r>
              <a:rPr lang="en-US" sz="2400" dirty="0"/>
              <a:t>Advantages: fast ramp up, more fair to flows with different RTTs</a:t>
            </a:r>
          </a:p>
          <a:p>
            <a:r>
              <a:rPr lang="en-US" sz="2400" dirty="0"/>
              <a:t>Disadvantage: must estimate RTT, which is very challenging</a:t>
            </a: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7376" y="1268335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3852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545261" y="4834423"/>
            <a:ext cx="74699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1363356" y="2899422"/>
            <a:ext cx="77905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3140703" y="2303862"/>
            <a:ext cx="9634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039119" y="3424800"/>
            <a:ext cx="123020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2013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3542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3841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3841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4949382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654912" y="2687006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6918122" y="2594518"/>
            <a:ext cx="1" cy="11060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9080653" y="3769519"/>
            <a:ext cx="1125434" cy="99691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10206088" y="3420642"/>
            <a:ext cx="395403" cy="37169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2013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9080653" y="2676315"/>
            <a:ext cx="0" cy="212198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6918122" y="3212766"/>
            <a:ext cx="58580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7934227" y="2504238"/>
            <a:ext cx="0" cy="112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8354796" y="2690576"/>
            <a:ext cx="300972" cy="2471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8325824" y="2275563"/>
            <a:ext cx="9634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1984039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5526406" y="3077048"/>
            <a:ext cx="805264" cy="14412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6322244" y="2601218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V="1">
            <a:off x="7489311" y="2504239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7934228" y="2913165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flipH="1">
            <a:off x="4395630" y="2031845"/>
            <a:ext cx="950994" cy="944786"/>
            <a:chOff x="1191443" y="4863146"/>
            <a:chExt cx="5209363" cy="1398648"/>
          </a:xfrm>
        </p:grpSpPr>
        <p:sp>
          <p:nvSpPr>
            <p:cNvPr id="54" name="Rectangular Callout 53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107942"/>
                <a:gd name="adj2" fmla="val 5891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6" y="4863146"/>
              <a:ext cx="5181600" cy="136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Slower </a:t>
              </a:r>
              <a:r>
                <a:rPr lang="en-US" i="1" kern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dirty="0">
                  <a:solidFill>
                    <a:sysClr val="window" lastClr="FFFFFF"/>
                  </a:solidFill>
                </a:rPr>
                <a:t> growth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6478777" y="1479470"/>
            <a:ext cx="934847" cy="944786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71818"/>
                <a:gd name="adj2" fmla="val 951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6" y="4863146"/>
              <a:ext cx="5181600" cy="136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Faster </a:t>
              </a:r>
              <a:r>
                <a:rPr lang="en-US" i="1" kern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dirty="0">
                  <a:solidFill>
                    <a:sysClr val="window" lastClr="FFFFFF"/>
                  </a:solidFill>
                </a:rPr>
                <a:t> growth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3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uiExpand="1" build="p"/>
      <p:bldP spid="21" grpId="0" animBg="1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7" grpId="0" animBg="1"/>
      <p:bldP spid="48" grpId="0" animBg="1"/>
      <p:bldP spid="49" grpId="0" animBg="1"/>
      <p:bldP spid="5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Default TCP implementation in Linux</a:t>
                </a:r>
              </a:p>
              <a:p>
                <a:r>
                  <a:rPr lang="en-US" dirty="0"/>
                  <a:t>Replace AIMD with cubic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𝑐𝑤𝑛𝑑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deg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𝑐𝑤𝑛𝑑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𝑐𝑤𝑛𝑑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 </a:t>
                </a:r>
                <a:r>
                  <a:rPr lang="en-US" dirty="0">
                    <a:sym typeface="Wingdings" panose="05000000000000000000" pitchFamily="2" charset="2"/>
                  </a:rPr>
                  <a:t> a constant scaling factor</a:t>
                </a:r>
              </a:p>
              <a:p>
                <a:pPr lvl="1"/>
                <a:r>
                  <a:rPr lang="el-GR" dirty="0">
                    <a:sym typeface="Wingdings" panose="05000000000000000000" pitchFamily="2" charset="2"/>
                  </a:rPr>
                  <a:t>β</a:t>
                </a:r>
                <a:r>
                  <a:rPr lang="en-US" dirty="0">
                    <a:sym typeface="Wingdings" panose="05000000000000000000" pitchFamily="2" charset="2"/>
                  </a:rPr>
                  <a:t>  a constant fraction for multiplicative decrease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  time since last packet drop</a:t>
                </a:r>
              </a:p>
              <a:p>
                <a:pPr lvl="1"/>
                <a:r>
                  <a:rPr lang="en-US" dirty="0" err="1"/>
                  <a:t>cwnd</a:t>
                </a:r>
                <a:r>
                  <a:rPr lang="en-US" baseline="-25000" dirty="0" err="1"/>
                  <a:t>max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ym typeface="Wingdings" panose="05000000000000000000" pitchFamily="2" charset="2"/>
                  </a:rPr>
                  <a:t>cwnd</a:t>
                </a:r>
                <a:r>
                  <a:rPr lang="en-US" dirty="0">
                    <a:sym typeface="Wingdings" panose="05000000000000000000" pitchFamily="2" charset="2"/>
                  </a:rPr>
                  <a:t> when last packet dropped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45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9719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CUBIC Example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5296730"/>
            <a:ext cx="8839200" cy="156127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Less wasted bandwidth due to fast ramp up</a:t>
            </a:r>
          </a:p>
          <a:p>
            <a:r>
              <a:rPr lang="en-US" sz="2400" dirty="0"/>
              <a:t>Stable region and slow acceleration help maintain fairness</a:t>
            </a:r>
          </a:p>
          <a:p>
            <a:pPr lvl="1"/>
            <a:r>
              <a:rPr lang="en-US" sz="2100" dirty="0"/>
              <a:t>Fast ramp up is more aggressive than additive increase</a:t>
            </a:r>
          </a:p>
          <a:p>
            <a:pPr lvl="1"/>
            <a:r>
              <a:rPr lang="en-US" sz="2100" dirty="0"/>
              <a:t>To be fair to Tahoe/Reno, CUBIC needs to be less aggressive</a:t>
            </a: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03200" y="126259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3844961" y="2697951"/>
            <a:ext cx="2129809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6259965" y="2177370"/>
            <a:ext cx="1107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545261" y="4834423"/>
            <a:ext cx="74699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1363356" y="2899422"/>
            <a:ext cx="77905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867320" y="2303862"/>
            <a:ext cx="9634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039119" y="3424800"/>
            <a:ext cx="123020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4045600" y="1571988"/>
            <a:ext cx="2603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CUBIC Function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2013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3542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3841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2013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4201112" y="2276974"/>
            <a:ext cx="96500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cwnd</a:t>
            </a:r>
            <a:r>
              <a:rPr lang="en-US" sz="2000" i="1" baseline="-25000" dirty="0" err="1"/>
              <a:t>max</a:t>
            </a:r>
            <a:endParaRPr lang="en-US" sz="2000" i="1" baseline="-25000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6259965" y="2177371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1984039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833568" y="2704615"/>
            <a:ext cx="1989056" cy="211248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5753745" y="2177370"/>
            <a:ext cx="493834" cy="524478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259966" y="2177371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7565012" y="2177371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7557408" y="2177370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72098" y="2125850"/>
            <a:ext cx="1362656" cy="86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7565013" y="2177370"/>
            <a:ext cx="71169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7813500" y="2988299"/>
            <a:ext cx="6578" cy="101809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7816349" y="3001333"/>
            <a:ext cx="952837" cy="101196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8740157" y="2148212"/>
            <a:ext cx="799765" cy="84939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7748018" y="2988298"/>
            <a:ext cx="165190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102034" y="1998482"/>
            <a:ext cx="2490211" cy="16928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flipH="1">
            <a:off x="4381483" y="4006394"/>
            <a:ext cx="1144921" cy="707009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38925"/>
                <a:gd name="adj2" fmla="val -1365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Fast ramp up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4925695" y="3081130"/>
            <a:ext cx="1144921" cy="657449"/>
            <a:chOff x="1191443" y="4863146"/>
            <a:chExt cx="5209363" cy="1398648"/>
          </a:xfrm>
        </p:grpSpPr>
        <p:sp>
          <p:nvSpPr>
            <p:cNvPr id="60" name="Rectangular Callout 59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5814"/>
                <a:gd name="adj2" fmla="val -938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7" y="4863146"/>
              <a:ext cx="5181599" cy="137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Stable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Region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6579088" y="1244225"/>
            <a:ext cx="2468824" cy="707009"/>
            <a:chOff x="1191443" y="4863146"/>
            <a:chExt cx="5209363" cy="1398648"/>
          </a:xfrm>
        </p:grpSpPr>
        <p:sp>
          <p:nvSpPr>
            <p:cNvPr id="63" name="Rectangular Callout 62"/>
            <p:cNvSpPr/>
            <p:nvPr/>
          </p:nvSpPr>
          <p:spPr>
            <a:xfrm>
              <a:off x="1191443" y="4876800"/>
              <a:ext cx="5181603" cy="1384994"/>
            </a:xfrm>
            <a:prstGeom prst="wedgeRectCallout">
              <a:avLst>
                <a:gd name="adj1" fmla="val 60038"/>
                <a:gd name="adj2" fmla="val 1111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Slowly accelerate to probe for bandwidth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11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9" grpId="0"/>
      <p:bldP spid="40" grpId="0" animBg="1"/>
      <p:bldP spid="5" grpId="0" animBg="1"/>
      <p:bldP spid="47" grpId="0" animBg="1"/>
      <p:bldP spid="48" grpId="0" animBg="1"/>
      <p:bldP spid="49" grpId="0" animBg="1"/>
      <p:bldP spid="51" grpId="0" animBg="1"/>
      <p:bldP spid="50" grpId="0" animBg="1"/>
      <p:bldP spid="53" grpId="0" animBg="1"/>
      <p:bldP spid="54" grpId="0" animBg="1"/>
      <p:bldP spid="55" grpId="0" animBg="1"/>
      <p:bldP spid="52" grpId="0" animBg="1"/>
      <p:bldP spid="4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of CUBIC Flows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4099" name="Picture 3" descr="D:\Classes\CS 4700\assets\cub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094" y="1612750"/>
            <a:ext cx="7073556" cy="511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 flipH="1">
            <a:off x="5632281" y="2690175"/>
            <a:ext cx="932405" cy="426563"/>
            <a:chOff x="1191443" y="4863146"/>
            <a:chExt cx="5209363" cy="1398648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9448"/>
                <a:gd name="adj2" fmla="val 1022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5" y="4863146"/>
              <a:ext cx="5181601" cy="12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CUBIC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3842760" y="4699656"/>
            <a:ext cx="932405" cy="426563"/>
            <a:chOff x="1191443" y="4863146"/>
            <a:chExt cx="5209363" cy="1398648"/>
          </a:xfrm>
        </p:grpSpPr>
        <p:sp>
          <p:nvSpPr>
            <p:cNvPr id="11" name="Rectangular Callout 10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9448"/>
                <a:gd name="adj2" fmla="val 1022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9205" y="4863146"/>
              <a:ext cx="5181601" cy="12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CUBIC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9441434" y="5126219"/>
            <a:ext cx="932405" cy="426563"/>
            <a:chOff x="1191443" y="4863146"/>
            <a:chExt cx="5209363" cy="1398648"/>
          </a:xfrm>
        </p:grpSpPr>
        <p:sp>
          <p:nvSpPr>
            <p:cNvPr id="14" name="Rectangular Callout 13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100927"/>
                <a:gd name="adj2" fmla="val 1223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5" y="4863146"/>
              <a:ext cx="5181601" cy="12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Reno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8283508" y="5036722"/>
            <a:ext cx="932405" cy="426563"/>
            <a:chOff x="1191443" y="4863146"/>
            <a:chExt cx="5209363" cy="1398648"/>
          </a:xfrm>
        </p:grpSpPr>
        <p:sp>
          <p:nvSpPr>
            <p:cNvPr id="17" name="Rectangular Callout 16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47056"/>
                <a:gd name="adj2" fmla="val 19373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9205" y="4863146"/>
              <a:ext cx="5181601" cy="12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Reno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2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Deploying TCP Variants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assumes all flows employ TCP-like congestion control</a:t>
            </a:r>
          </a:p>
          <a:p>
            <a:pPr lvl="1"/>
            <a:r>
              <a:rPr lang="en-US" dirty="0"/>
              <a:t>TCP-friendly or TCP-compatible</a:t>
            </a:r>
          </a:p>
          <a:p>
            <a:pPr lvl="1"/>
            <a:r>
              <a:rPr lang="en-US" dirty="0"/>
              <a:t>Violated by UDP :(</a:t>
            </a:r>
          </a:p>
          <a:p>
            <a:r>
              <a:rPr lang="en-US" dirty="0"/>
              <a:t>If new congestion control algorithms are developed, they must be TCP-friendly</a:t>
            </a:r>
          </a:p>
          <a:p>
            <a:r>
              <a:rPr lang="en-US" dirty="0"/>
              <a:t>Be wary of unforeseen interactions</a:t>
            </a:r>
          </a:p>
          <a:p>
            <a:pPr lvl="1"/>
            <a:r>
              <a:rPr lang="en-US" dirty="0"/>
              <a:t>Variants work well with others like themselves</a:t>
            </a:r>
          </a:p>
          <a:p>
            <a:pPr lvl="1"/>
            <a:r>
              <a:rPr lang="en-US" dirty="0"/>
              <a:t>Different variants competing for resources may trigger unfair, pathological behavior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06000" y="6356351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2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 (UDP)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55135" y="2888361"/>
            <a:ext cx="8839200" cy="38063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Simple, connectionless datagram</a:t>
            </a:r>
          </a:p>
          <a:p>
            <a:pPr lvl="1"/>
            <a:r>
              <a:rPr lang="en-US" dirty="0"/>
              <a:t>C sockets: SOCK_DGRAM</a:t>
            </a:r>
          </a:p>
          <a:p>
            <a:r>
              <a:rPr lang="en-US" dirty="0"/>
              <a:t>Port numbers enable </a:t>
            </a:r>
            <a:r>
              <a:rPr lang="en-US" dirty="0" err="1"/>
              <a:t>demultiplexing</a:t>
            </a:r>
            <a:endParaRPr lang="en-US" dirty="0"/>
          </a:p>
          <a:p>
            <a:pPr lvl="1"/>
            <a:r>
              <a:rPr lang="en-US" dirty="0"/>
              <a:t>16 bits = 65535 possible ports</a:t>
            </a:r>
          </a:p>
          <a:p>
            <a:pPr lvl="1"/>
            <a:r>
              <a:rPr lang="en-US" dirty="0"/>
              <a:t>Port 0 is invalid</a:t>
            </a:r>
          </a:p>
          <a:p>
            <a:r>
              <a:rPr lang="en-US" dirty="0"/>
              <a:t>Checksum for error detection</a:t>
            </a:r>
          </a:p>
          <a:p>
            <a:pPr lvl="1"/>
            <a:r>
              <a:rPr lang="en-US" dirty="0"/>
              <a:t>Detects (some) corrupt packets</a:t>
            </a:r>
          </a:p>
          <a:p>
            <a:pPr lvl="1"/>
            <a:r>
              <a:rPr lang="en-US" dirty="0"/>
              <a:t>Does not detect dropped, duplicated, or reordered packets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6152944" y="194564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Port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2188205" y="146137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53499" y="146137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11776" y="146137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87652" y="2324536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Payload Length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87651" y="1945919"/>
            <a:ext cx="3665293" cy="37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Port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52944" y="2323688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</p:spTree>
    <p:extLst>
      <p:ext uri="{BB962C8B-B14F-4D97-AF65-F5344CB8AC3E}">
        <p14:creationId xmlns:p14="http://schemas.microsoft.com/office/powerpoint/2010/main" val="5185180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94EE-4CBC-4283-A834-5B1B13D8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Window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D4D93-70D6-4031-925F-50EAAF38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962F-5AAF-4C12-9437-CFACA59D30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785600" cy="1676425"/>
          </a:xfrm>
        </p:spPr>
        <p:txBody>
          <a:bodyPr/>
          <a:lstStyle/>
          <a:p>
            <a:r>
              <a:rPr lang="en-US" dirty="0"/>
              <a:t>What should be the initial value of </a:t>
            </a:r>
            <a:r>
              <a:rPr lang="en-US" i="1" dirty="0" err="1"/>
              <a:t>cwnd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Too small – flows take longer to leave slow start</a:t>
            </a:r>
          </a:p>
          <a:p>
            <a:pPr lvl="1"/>
            <a:r>
              <a:rPr lang="en-US" dirty="0"/>
              <a:t>Too big – new flows create burst of traffic that may congest networks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2D57D-4A83-475B-827F-F6394D801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83" y="3120317"/>
            <a:ext cx="7777219" cy="3276624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9088CCE-3CA5-456A-8573-8C5D9B059F83}"/>
              </a:ext>
            </a:extLst>
          </p:cNvPr>
          <p:cNvSpPr txBox="1">
            <a:spLocks/>
          </p:cNvSpPr>
          <p:nvPr/>
        </p:nvSpPr>
        <p:spPr>
          <a:xfrm>
            <a:off x="203200" y="3120317"/>
            <a:ext cx="3652423" cy="32766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Subject of ongoing debate</a:t>
            </a:r>
          </a:p>
          <a:p>
            <a:pPr lvl="1"/>
            <a:r>
              <a:rPr lang="en-US" dirty="0"/>
              <a:t>E.g. Linux kernel officially adopted </a:t>
            </a:r>
            <a:r>
              <a:rPr lang="en-US" i="1" dirty="0" err="1"/>
              <a:t>cwnd</a:t>
            </a:r>
            <a:r>
              <a:rPr lang="en-US" i="1" dirty="0"/>
              <a:t> = 10</a:t>
            </a:r>
            <a:r>
              <a:rPr lang="en-US" dirty="0"/>
              <a:t> in 2011</a:t>
            </a:r>
          </a:p>
          <a:p>
            <a:r>
              <a:rPr lang="en-US" dirty="0"/>
              <a:t>What sizes are in use today?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8BF0E-CCB3-4642-9935-8FBF4DBB71F1}"/>
              </a:ext>
            </a:extLst>
          </p:cNvPr>
          <p:cNvSpPr txBox="1"/>
          <p:nvPr/>
        </p:nvSpPr>
        <p:spPr>
          <a:xfrm>
            <a:off x="4758374" y="6553249"/>
            <a:ext cx="7547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Jan </a:t>
            </a:r>
            <a:r>
              <a:rPr lang="en-US" sz="1400" dirty="0" err="1"/>
              <a:t>Rüth</a:t>
            </a:r>
            <a:r>
              <a:rPr lang="en-US" sz="1400" dirty="0"/>
              <a:t>, Christian Bormann, Oliver </a:t>
            </a:r>
            <a:r>
              <a:rPr lang="en-US" sz="1400" dirty="0" err="1"/>
              <a:t>Hohlfeld</a:t>
            </a:r>
            <a:r>
              <a:rPr lang="en-US" sz="1400" dirty="0"/>
              <a:t>. Large-scale Scanning of TCP’s Initial Window. IMC 2017. </a:t>
            </a:r>
          </a:p>
        </p:txBody>
      </p:sp>
    </p:spTree>
    <p:extLst>
      <p:ext uri="{BB962C8B-B14F-4D97-AF65-F5344CB8AC3E}">
        <p14:creationId xmlns:p14="http://schemas.microsoft.com/office/powerpoint/2010/main" val="33300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2296634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UDP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612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TCP 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4646428"/>
            <a:ext cx="8839200" cy="2059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Window scaling</a:t>
            </a:r>
          </a:p>
          <a:p>
            <a:r>
              <a:rPr lang="en-US" dirty="0"/>
              <a:t>SACK: selective acknowledgement</a:t>
            </a:r>
          </a:p>
          <a:p>
            <a:r>
              <a:rPr lang="en-US" dirty="0"/>
              <a:t>Maximum segment size (MSS)</a:t>
            </a:r>
          </a:p>
          <a:p>
            <a:r>
              <a:rPr lang="en-US" dirty="0"/>
              <a:t>Timestamp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1450" y="390992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6216742" y="199848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2003" y="150859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5917297" y="150859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/>
          <p:cNvSpPr/>
          <p:nvPr/>
        </p:nvSpPr>
        <p:spPr>
          <a:xfrm>
            <a:off x="9575574" y="150859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51449" y="238213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Sequence Number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51449" y="199250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Port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51446" y="276249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Acknowledgement Number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16740" y="314026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Advertised Window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16743" y="352626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Urgent Pointer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82722" y="314614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Flags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54961" y="353045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3277" y="150859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54961" y="314026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2252002" y="3806456"/>
            <a:ext cx="7922464" cy="60605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Scaling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69312"/>
            <a:ext cx="10312400" cy="5036288"/>
          </a:xfrm>
        </p:spPr>
        <p:txBody>
          <a:bodyPr/>
          <a:lstStyle/>
          <a:p>
            <a:r>
              <a:rPr lang="en-US" dirty="0"/>
              <a:t>Problem: the advertised window is only 16-bits</a:t>
            </a:r>
          </a:p>
          <a:p>
            <a:pPr lvl="1"/>
            <a:r>
              <a:rPr lang="en-US" dirty="0"/>
              <a:t>Effectively caps the window at 65536B, 64KB</a:t>
            </a:r>
          </a:p>
          <a:p>
            <a:pPr lvl="1"/>
            <a:r>
              <a:rPr lang="en-US" dirty="0"/>
              <a:t>Example: 1.5Mbps link, 513ms RTT</a:t>
            </a:r>
          </a:p>
          <a:p>
            <a:pPr marL="45720" indent="0" algn="ctr">
              <a:buNone/>
            </a:pPr>
            <a:r>
              <a:rPr lang="en-US" dirty="0"/>
              <a:t>(1.5Mbps * 0.513s) = 94KB</a:t>
            </a:r>
          </a:p>
          <a:p>
            <a:pPr marL="45720" indent="0" algn="ctr">
              <a:buNone/>
            </a:pPr>
            <a:r>
              <a:rPr lang="en-US" dirty="0"/>
              <a:t>64KB / 94KB = </a:t>
            </a:r>
            <a:r>
              <a:rPr lang="en-US" dirty="0">
                <a:solidFill>
                  <a:schemeClr val="accent1"/>
                </a:solidFill>
              </a:rPr>
              <a:t>68%</a:t>
            </a:r>
            <a:r>
              <a:rPr lang="en-US" dirty="0"/>
              <a:t> of maximum possible speed</a:t>
            </a:r>
          </a:p>
          <a:p>
            <a:pPr marL="502920" indent="-457200"/>
            <a:r>
              <a:rPr lang="en-US" dirty="0"/>
              <a:t>Solution: introduce a window scaling value</a:t>
            </a:r>
          </a:p>
          <a:p>
            <a:pPr marL="822960" lvl="1" indent="-457200"/>
            <a:r>
              <a:rPr lang="en-US" i="1" dirty="0" err="1"/>
              <a:t>scaled_adv_wnd</a:t>
            </a:r>
            <a:r>
              <a:rPr lang="en-US" dirty="0"/>
              <a:t> = </a:t>
            </a:r>
            <a:r>
              <a:rPr lang="en-US" i="1" dirty="0" err="1"/>
              <a:t>adv_wnd</a:t>
            </a:r>
            <a:r>
              <a:rPr lang="en-US" dirty="0"/>
              <a:t> &lt;&lt; </a:t>
            </a:r>
            <a:r>
              <a:rPr lang="en-US" i="1" dirty="0" err="1"/>
              <a:t>wnd_scale</a:t>
            </a:r>
            <a:r>
              <a:rPr lang="en-US" dirty="0"/>
              <a:t>;</a:t>
            </a:r>
          </a:p>
          <a:p>
            <a:pPr marL="822960" lvl="1" indent="-457200"/>
            <a:r>
              <a:rPr lang="en-US" dirty="0"/>
              <a:t>Maximum shift is 14 bits, 1GB maximum window</a:t>
            </a:r>
          </a:p>
        </p:txBody>
      </p:sp>
    </p:spTree>
    <p:extLst>
      <p:ext uri="{BB962C8B-B14F-4D97-AF65-F5344CB8AC3E}">
        <p14:creationId xmlns:p14="http://schemas.microsoft.com/office/powerpoint/2010/main" val="31205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SACK: Selective Acknowledgment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5918791" cy="5105400"/>
          </a:xfrm>
        </p:spPr>
        <p:txBody>
          <a:bodyPr/>
          <a:lstStyle/>
          <a:p>
            <a:r>
              <a:rPr lang="en-US" dirty="0"/>
              <a:t>Problem: duplicate ACKs only tell us about 1 missing packet</a:t>
            </a:r>
          </a:p>
          <a:p>
            <a:pPr lvl="1"/>
            <a:r>
              <a:rPr lang="en-US" dirty="0"/>
              <a:t>Multiple rounds of dup ACKs needed to fill all holes</a:t>
            </a:r>
          </a:p>
          <a:p>
            <a:r>
              <a:rPr lang="en-US" dirty="0"/>
              <a:t>Solution: selective ACK</a:t>
            </a:r>
          </a:p>
          <a:p>
            <a:pPr lvl="1"/>
            <a:r>
              <a:rPr lang="en-US" dirty="0"/>
              <a:t>Include received, out-of-order sequence numbers in TCP header</a:t>
            </a:r>
          </a:p>
          <a:p>
            <a:pPr lvl="1"/>
            <a:r>
              <a:rPr lang="en-US" dirty="0"/>
              <a:t>Explicitly tells the sender about holes in the sequence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840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275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938589" y="2859686"/>
            <a:ext cx="1669583" cy="493918"/>
            <a:chOff x="2850395" y="3694550"/>
            <a:chExt cx="3506867" cy="49391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28060" y="3151957"/>
            <a:ext cx="2290108" cy="552330"/>
            <a:chOff x="2850395" y="3694550"/>
            <a:chExt cx="4810245" cy="55233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940965" y="3416692"/>
            <a:ext cx="2290108" cy="552330"/>
            <a:chOff x="2850395" y="3694550"/>
            <a:chExt cx="4810245" cy="552330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927679" y="3691776"/>
            <a:ext cx="2290108" cy="552330"/>
            <a:chOff x="2850395" y="3694550"/>
            <a:chExt cx="4810245" cy="55233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11</a:t>
              </a:r>
            </a:p>
          </p:txBody>
        </p:sp>
      </p:grpSp>
      <p:sp>
        <p:nvSpPr>
          <p:cNvPr id="40" name="Multiply 39"/>
          <p:cNvSpPr/>
          <p:nvPr/>
        </p:nvSpPr>
        <p:spPr>
          <a:xfrm rot="812648">
            <a:off x="9540788" y="311163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7906206" y="2724696"/>
            <a:ext cx="2294686" cy="636828"/>
            <a:chOff x="6382206" y="2724696"/>
            <a:chExt cx="2294686" cy="636828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6386784" y="2724696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20848332">
              <a:off x="6382206" y="2899859"/>
              <a:ext cx="1017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938589" y="1733141"/>
            <a:ext cx="1669583" cy="493918"/>
            <a:chOff x="2850395" y="3694550"/>
            <a:chExt cx="3506867" cy="493918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28060" y="2025412"/>
            <a:ext cx="2290108" cy="552330"/>
            <a:chOff x="2850395" y="3694550"/>
            <a:chExt cx="4810245" cy="55233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940966" y="2290147"/>
            <a:ext cx="1653969" cy="493918"/>
            <a:chOff x="2850395" y="3694550"/>
            <a:chExt cx="3474070" cy="49391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50395" y="3694550"/>
              <a:ext cx="3408095" cy="391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927679" y="2565231"/>
            <a:ext cx="2290108" cy="552330"/>
            <a:chOff x="2850395" y="3694550"/>
            <a:chExt cx="4810245" cy="55233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61" name="Multiply 60"/>
          <p:cNvSpPr/>
          <p:nvPr/>
        </p:nvSpPr>
        <p:spPr>
          <a:xfrm rot="812648">
            <a:off x="9540788" y="1985093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 rot="812648">
            <a:off x="9540789" y="2509059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7906206" y="3243899"/>
            <a:ext cx="2294686" cy="650305"/>
            <a:chOff x="6382206" y="3243898"/>
            <a:chExt cx="2294686" cy="650305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6386784" y="3243898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20848332">
              <a:off x="6382206" y="3432538"/>
              <a:ext cx="1017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906205" y="3748927"/>
            <a:ext cx="2311582" cy="1208265"/>
            <a:chOff x="6382205" y="3748926"/>
            <a:chExt cx="2311582" cy="1208265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386784" y="3748926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6403679" y="4032372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6386784" y="4312258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20848332">
              <a:off x="6382925" y="3932203"/>
              <a:ext cx="1017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20848332">
              <a:off x="6382206" y="4212964"/>
              <a:ext cx="1017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rot="20848332">
              <a:off x="6382205" y="4495526"/>
              <a:ext cx="1017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81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Maximum segment size (MSS)</a:t>
            </a:r>
          </a:p>
          <a:p>
            <a:pPr lvl="1"/>
            <a:r>
              <a:rPr lang="en-US" dirty="0"/>
              <a:t>Essentially, what is the hosts MTU</a:t>
            </a:r>
          </a:p>
          <a:p>
            <a:pPr lvl="1"/>
            <a:r>
              <a:rPr lang="en-US" dirty="0"/>
              <a:t>Saves on path discovery overhead</a:t>
            </a:r>
          </a:p>
          <a:p>
            <a:r>
              <a:rPr lang="en-US" dirty="0"/>
              <a:t>Timestamp</a:t>
            </a:r>
          </a:p>
          <a:p>
            <a:pPr lvl="1"/>
            <a:r>
              <a:rPr lang="en-US" dirty="0"/>
              <a:t>When was the packet sent (approximately)?</a:t>
            </a:r>
          </a:p>
          <a:p>
            <a:pPr lvl="1"/>
            <a:r>
              <a:rPr lang="en-US" dirty="0"/>
              <a:t>Used to prevent sequence number wraparound</a:t>
            </a:r>
          </a:p>
          <a:p>
            <a:pPr lvl="1"/>
            <a:r>
              <a:rPr lang="en-US" dirty="0"/>
              <a:t>PAWS algorithm</a:t>
            </a:r>
          </a:p>
        </p:txBody>
      </p:sp>
    </p:spTree>
    <p:extLst>
      <p:ext uri="{BB962C8B-B14F-4D97-AF65-F5344CB8AC3E}">
        <p14:creationId xmlns:p14="http://schemas.microsoft.com/office/powerpoint/2010/main" val="373549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TCP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vast majority of Internet traffic is TCP</a:t>
            </a:r>
          </a:p>
          <a:p>
            <a:r>
              <a:rPr lang="en-US" dirty="0"/>
              <a:t>However, many issues with the protocol</a:t>
            </a:r>
          </a:p>
          <a:p>
            <a:pPr lvl="1"/>
            <a:r>
              <a:rPr lang="en-US" dirty="0"/>
              <a:t>Lack of fairness</a:t>
            </a:r>
          </a:p>
          <a:p>
            <a:pPr lvl="1"/>
            <a:r>
              <a:rPr lang="en-US" dirty="0"/>
              <a:t>Synchronization of flows</a:t>
            </a:r>
          </a:p>
          <a:p>
            <a:pPr lvl="1"/>
            <a:r>
              <a:rPr lang="en-US" dirty="0"/>
              <a:t>Poor performance with small flows</a:t>
            </a:r>
          </a:p>
          <a:p>
            <a:pPr lvl="1"/>
            <a:r>
              <a:rPr lang="en-US" dirty="0"/>
              <a:t>Really poor performance on wireless networks</a:t>
            </a:r>
          </a:p>
          <a:p>
            <a:pPr lvl="1"/>
            <a:r>
              <a:rPr lang="en-US" dirty="0"/>
              <a:t>Susceptibility to denial of service</a:t>
            </a:r>
          </a:p>
        </p:txBody>
      </p:sp>
    </p:spTree>
    <p:extLst>
      <p:ext uri="{BB962C8B-B14F-4D97-AF65-F5344CB8AC3E}">
        <p14:creationId xmlns:p14="http://schemas.microsoft.com/office/powerpoint/2010/main" val="7695213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of Flows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1879325" y="1962511"/>
            <a:ext cx="3802937" cy="499730"/>
          </a:xfrm>
        </p:spPr>
        <p:txBody>
          <a:bodyPr>
            <a:normAutofit/>
          </a:bodyPr>
          <a:lstStyle/>
          <a:p>
            <a:r>
              <a:rPr lang="en-US" sz="2400" dirty="0"/>
              <a:t>Ideal bandwidth sharing</a:t>
            </a:r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0282" y="1286055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89114" y="2462242"/>
            <a:ext cx="3968212" cy="1242363"/>
            <a:chOff x="165114" y="2462241"/>
            <a:chExt cx="3968212" cy="1242363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 rot="16200000">
              <a:off x="6738" y="2908177"/>
              <a:ext cx="779059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627421" y="3136587"/>
              <a:ext cx="326135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627421" y="3689975"/>
              <a:ext cx="350590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627421" y="3192495"/>
              <a:ext cx="3261356" cy="0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624810" y="2686482"/>
              <a:ext cx="326396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3"/>
            <p:cNvSpPr>
              <a:spLocks noChangeShapeType="1"/>
            </p:cNvSpPr>
            <p:nvPr/>
          </p:nvSpPr>
          <p:spPr bwMode="auto">
            <a:xfrm>
              <a:off x="624810" y="2462241"/>
              <a:ext cx="0" cy="1242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85934" y="2462242"/>
            <a:ext cx="3948987" cy="1242363"/>
            <a:chOff x="4861933" y="2462241"/>
            <a:chExt cx="3948987" cy="1242363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 rot="16200000">
              <a:off x="4703557" y="2913641"/>
              <a:ext cx="779059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49" name="Line 4"/>
            <p:cNvSpPr>
              <a:spLocks noChangeShapeType="1"/>
            </p:cNvSpPr>
            <p:nvPr/>
          </p:nvSpPr>
          <p:spPr bwMode="auto">
            <a:xfrm>
              <a:off x="5305015" y="3689975"/>
              <a:ext cx="350590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5302404" y="2686482"/>
              <a:ext cx="326396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V="1">
              <a:off x="5295713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 flipH="1">
              <a:off x="5891591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 flipV="1">
              <a:off x="5909062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 flipH="1">
              <a:off x="6504940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 flipV="1">
              <a:off x="6498813" y="290428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 flipH="1">
              <a:off x="7094691" y="289335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2"/>
            <p:cNvSpPr>
              <a:spLocks noChangeShapeType="1"/>
            </p:cNvSpPr>
            <p:nvPr/>
          </p:nvSpPr>
          <p:spPr bwMode="auto">
            <a:xfrm flipV="1">
              <a:off x="7087558" y="289881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 flipH="1">
              <a:off x="7683436" y="2887887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 flipV="1">
              <a:off x="7683549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 flipH="1">
              <a:off x="8279427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 flipV="1">
              <a:off x="5570586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H="1">
              <a:off x="6166464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 flipV="1">
              <a:off x="6183935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4"/>
            <p:cNvSpPr>
              <a:spLocks noChangeShapeType="1"/>
            </p:cNvSpPr>
            <p:nvPr/>
          </p:nvSpPr>
          <p:spPr bwMode="auto">
            <a:xfrm flipH="1">
              <a:off x="6779813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 flipV="1">
              <a:off x="6773686" y="288788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4"/>
            <p:cNvSpPr>
              <a:spLocks noChangeShapeType="1"/>
            </p:cNvSpPr>
            <p:nvPr/>
          </p:nvSpPr>
          <p:spPr bwMode="auto">
            <a:xfrm flipH="1">
              <a:off x="7369564" y="287695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 flipV="1">
              <a:off x="7362431" y="288242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 flipH="1">
              <a:off x="7958309" y="2871492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12"/>
            <p:cNvSpPr>
              <a:spLocks noChangeShapeType="1"/>
            </p:cNvSpPr>
            <p:nvPr/>
          </p:nvSpPr>
          <p:spPr bwMode="auto">
            <a:xfrm flipV="1">
              <a:off x="7958422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 flipH="1">
              <a:off x="8554300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 flipV="1">
              <a:off x="5311006" y="2893352"/>
              <a:ext cx="259580" cy="218653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 flipH="1">
              <a:off x="5570585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"/>
            <p:cNvSpPr>
              <a:spLocks noChangeShapeType="1"/>
            </p:cNvSpPr>
            <p:nvPr/>
          </p:nvSpPr>
          <p:spPr bwMode="auto">
            <a:xfrm>
              <a:off x="5302404" y="2462241"/>
              <a:ext cx="0" cy="1242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362381" y="4717516"/>
            <a:ext cx="4394794" cy="1833562"/>
            <a:chOff x="2838381" y="4717516"/>
            <a:chExt cx="4394794" cy="1833562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V="1">
              <a:off x="3292583" y="5181448"/>
              <a:ext cx="684929" cy="5529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H="1">
              <a:off x="3977512" y="5184575"/>
              <a:ext cx="1" cy="83927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 rot="16200000">
              <a:off x="2680005" y="5508671"/>
              <a:ext cx="779059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37" name="Line 4"/>
            <p:cNvSpPr>
              <a:spLocks noChangeShapeType="1"/>
            </p:cNvSpPr>
            <p:nvPr/>
          </p:nvSpPr>
          <p:spPr bwMode="auto">
            <a:xfrm>
              <a:off x="3309183" y="6536447"/>
              <a:ext cx="3923992" cy="1103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3300688" y="5001327"/>
              <a:ext cx="393248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"/>
            <p:cNvSpPr>
              <a:spLocks noChangeShapeType="1"/>
            </p:cNvSpPr>
            <p:nvPr/>
          </p:nvSpPr>
          <p:spPr bwMode="auto">
            <a:xfrm flipH="1">
              <a:off x="3306571" y="4717516"/>
              <a:ext cx="2612" cy="18335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977513" y="5442767"/>
              <a:ext cx="636949" cy="59411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 flipH="1">
              <a:off x="4614460" y="5442767"/>
              <a:ext cx="1" cy="64437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4614462" y="5634296"/>
              <a:ext cx="573496" cy="45242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 flipH="1">
              <a:off x="5187957" y="5635115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V="1">
              <a:off x="5172548" y="5646045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 flipH="1">
              <a:off x="5768427" y="5634296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 flipV="1">
              <a:off x="5781270" y="5656955"/>
              <a:ext cx="573496" cy="45242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 flipH="1">
              <a:off x="6354765" y="5657774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6339356" y="5668704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4"/>
            <p:cNvSpPr>
              <a:spLocks noChangeShapeType="1"/>
            </p:cNvSpPr>
            <p:nvPr/>
          </p:nvSpPr>
          <p:spPr bwMode="auto">
            <a:xfrm flipH="1">
              <a:off x="6935235" y="5656955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 flipV="1">
              <a:off x="3293046" y="5860507"/>
              <a:ext cx="684467" cy="54066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 flipH="1">
              <a:off x="3977512" y="5880275"/>
              <a:ext cx="1" cy="3972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 flipV="1">
              <a:off x="3977513" y="5764956"/>
              <a:ext cx="636950" cy="503518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 flipH="1">
              <a:off x="4614460" y="5761820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 flipV="1">
              <a:off x="4598107" y="5764956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H="1">
              <a:off x="5172548" y="5766259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 flipV="1">
              <a:off x="5187071" y="5766259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 flipH="1">
              <a:off x="5761512" y="5767562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2"/>
            <p:cNvSpPr>
              <a:spLocks noChangeShapeType="1"/>
            </p:cNvSpPr>
            <p:nvPr/>
          </p:nvSpPr>
          <p:spPr bwMode="auto">
            <a:xfrm flipV="1">
              <a:off x="5761512" y="5777886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 flipH="1">
              <a:off x="6335953" y="5779189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 flipV="1">
              <a:off x="6346586" y="5779189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 flipH="1">
              <a:off x="6921027" y="5780492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3"/>
          <p:cNvSpPr txBox="1">
            <a:spLocks noChangeArrowheads="1"/>
          </p:cNvSpPr>
          <p:nvPr/>
        </p:nvSpPr>
        <p:spPr>
          <a:xfrm>
            <a:off x="6043629" y="1591097"/>
            <a:ext cx="4485834" cy="9271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Oscillating, but high overall utilization</a:t>
            </a: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>
          <a:xfrm>
            <a:off x="4593534" y="4253945"/>
            <a:ext cx="4485834" cy="4635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 reality, flows synchronize</a:t>
            </a:r>
          </a:p>
        </p:txBody>
      </p:sp>
      <p:grpSp>
        <p:nvGrpSpPr>
          <p:cNvPr id="100" name="Group 99"/>
          <p:cNvGrpSpPr/>
          <p:nvPr/>
        </p:nvGrpSpPr>
        <p:grpSpPr>
          <a:xfrm flipH="1">
            <a:off x="1672335" y="4826276"/>
            <a:ext cx="2498653" cy="1232982"/>
            <a:chOff x="1191443" y="4863146"/>
            <a:chExt cx="5209363" cy="1398648"/>
          </a:xfrm>
        </p:grpSpPr>
        <p:sp>
          <p:nvSpPr>
            <p:cNvPr id="101" name="Rectangular Callout 100"/>
            <p:cNvSpPr/>
            <p:nvPr/>
          </p:nvSpPr>
          <p:spPr>
            <a:xfrm>
              <a:off x="1191443" y="4876798"/>
              <a:ext cx="5181603" cy="1384996"/>
            </a:xfrm>
            <a:prstGeom prst="wedgeRectCallout">
              <a:avLst>
                <a:gd name="adj1" fmla="val -98598"/>
                <a:gd name="adj2" fmla="val -219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19207" y="4863146"/>
              <a:ext cx="5181599" cy="136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One flow causes all flows to drop packets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 flipH="1">
            <a:off x="7916737" y="4717263"/>
            <a:ext cx="2498653" cy="830997"/>
            <a:chOff x="1191443" y="4863146"/>
            <a:chExt cx="5209363" cy="1449550"/>
          </a:xfrm>
        </p:grpSpPr>
        <p:sp>
          <p:nvSpPr>
            <p:cNvPr id="104" name="Rectangular Callout 103"/>
            <p:cNvSpPr/>
            <p:nvPr/>
          </p:nvSpPr>
          <p:spPr>
            <a:xfrm>
              <a:off x="1191443" y="4876797"/>
              <a:ext cx="5181603" cy="1384997"/>
            </a:xfrm>
            <a:prstGeom prst="wedgeRectCallout">
              <a:avLst>
                <a:gd name="adj1" fmla="val 47286"/>
                <a:gd name="adj2" fmla="val 999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219207" y="4863146"/>
              <a:ext cx="5181599" cy="144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Periodic lulls of low utilization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0441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Flows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Problem: TCP is biased against short flows</a:t>
            </a:r>
          </a:p>
          <a:p>
            <a:pPr lvl="1"/>
            <a:r>
              <a:rPr lang="en-US" dirty="0"/>
              <a:t>1 RTT wasted  for connection setup (SYN, SYN/ACK)</a:t>
            </a:r>
          </a:p>
          <a:p>
            <a:pPr lvl="1"/>
            <a:r>
              <a:rPr lang="en-US" i="1" dirty="0" err="1"/>
              <a:t>cwnd</a:t>
            </a:r>
            <a:r>
              <a:rPr lang="en-US" dirty="0"/>
              <a:t> always starts at 1</a:t>
            </a:r>
          </a:p>
          <a:p>
            <a:r>
              <a:rPr lang="en-US" dirty="0"/>
              <a:t>Vast majority of Internet traffic is short flows</a:t>
            </a:r>
          </a:p>
          <a:p>
            <a:pPr lvl="1"/>
            <a:r>
              <a:rPr lang="en-US" dirty="0"/>
              <a:t>Mostly HTTP transfers, &lt;100KB</a:t>
            </a:r>
          </a:p>
          <a:p>
            <a:pPr lvl="1"/>
            <a:r>
              <a:rPr lang="en-US" dirty="0"/>
              <a:t>Most TCP flows never leave slow start!</a:t>
            </a:r>
          </a:p>
          <a:p>
            <a:r>
              <a:rPr lang="en-US" dirty="0"/>
              <a:t>Proposed solutions (driven by Google):</a:t>
            </a:r>
          </a:p>
          <a:p>
            <a:pPr lvl="1"/>
            <a:r>
              <a:rPr lang="en-US" dirty="0"/>
              <a:t>Increase initial </a:t>
            </a:r>
            <a:r>
              <a:rPr lang="en-US" i="1" dirty="0" err="1"/>
              <a:t>cwnd</a:t>
            </a:r>
            <a:r>
              <a:rPr lang="en-US" dirty="0"/>
              <a:t> to 10</a:t>
            </a:r>
          </a:p>
          <a:p>
            <a:pPr lvl="1"/>
            <a:r>
              <a:rPr lang="en-US" dirty="0"/>
              <a:t>TCP Fast Open: use cryptographic hashes to identify receivers, eliminate the need for three-way handshake</a:t>
            </a:r>
          </a:p>
        </p:txBody>
      </p:sp>
    </p:spTree>
    <p:extLst>
      <p:ext uri="{BB962C8B-B14F-4D97-AF65-F5344CB8AC3E}">
        <p14:creationId xmlns:p14="http://schemas.microsoft.com/office/powerpoint/2010/main" val="36645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0464800" cy="5105400"/>
          </a:xfrm>
        </p:spPr>
        <p:txBody>
          <a:bodyPr/>
          <a:lstStyle/>
          <a:p>
            <a:r>
              <a:rPr lang="en-US" dirty="0"/>
              <a:t>Problem: Tahoe and Reno assume loss = congestion</a:t>
            </a:r>
          </a:p>
          <a:p>
            <a:pPr lvl="1"/>
            <a:r>
              <a:rPr lang="en-US" dirty="0"/>
              <a:t>True on the WAN, bit errors are very rare</a:t>
            </a:r>
          </a:p>
          <a:p>
            <a:pPr lvl="1"/>
            <a:r>
              <a:rPr lang="en-US" dirty="0"/>
              <a:t>False on wireless, interference is very common</a:t>
            </a:r>
          </a:p>
          <a:p>
            <a:r>
              <a:rPr lang="en-US" dirty="0"/>
              <a:t>TCP throughput ~ 1/</a:t>
            </a:r>
            <a:r>
              <a:rPr lang="en-US" dirty="0" err="1"/>
              <a:t>sqrt</a:t>
            </a:r>
            <a:r>
              <a:rPr lang="en-US" dirty="0"/>
              <a:t>(drop rate)</a:t>
            </a:r>
          </a:p>
          <a:p>
            <a:pPr lvl="1"/>
            <a:r>
              <a:rPr lang="en-US" dirty="0"/>
              <a:t>Even a few interference drops can kill performance</a:t>
            </a:r>
          </a:p>
          <a:p>
            <a:r>
              <a:rPr lang="en-US" dirty="0"/>
              <a:t>Possible solutions:</a:t>
            </a:r>
          </a:p>
          <a:p>
            <a:pPr lvl="1"/>
            <a:r>
              <a:rPr lang="en-US" dirty="0"/>
              <a:t>Break layering, push data link info up to TCP</a:t>
            </a:r>
          </a:p>
          <a:p>
            <a:pPr lvl="1"/>
            <a:r>
              <a:rPr lang="en-US" dirty="0"/>
              <a:t>Use delay-based congestion detection (TCP Vegas)</a:t>
            </a:r>
          </a:p>
          <a:p>
            <a:pPr lvl="1"/>
            <a:r>
              <a:rPr lang="en-US" dirty="0"/>
              <a:t>Explicit congestion notification (ECN)</a:t>
            </a:r>
          </a:p>
          <a:p>
            <a:pPr lvl="2"/>
            <a:r>
              <a:rPr lang="en-US" dirty="0"/>
              <a:t>Routers mark </a:t>
            </a:r>
            <a:r>
              <a:rPr lang="en-US"/>
              <a:t>the 1-bit </a:t>
            </a:r>
            <a:r>
              <a:rPr lang="en-US" dirty="0"/>
              <a:t>ECN field in the TCP header to indicate congestion</a:t>
            </a:r>
          </a:p>
        </p:txBody>
      </p:sp>
    </p:spTree>
    <p:extLst>
      <p:ext uri="{BB962C8B-B14F-4D97-AF65-F5344CB8AC3E}">
        <p14:creationId xmlns:p14="http://schemas.microsoft.com/office/powerpoint/2010/main" val="92467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UDP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Invented after TCP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Not all applications can tolerate TCP</a:t>
            </a:r>
          </a:p>
          <a:p>
            <a:r>
              <a:rPr lang="en-US" dirty="0"/>
              <a:t>Custom protocols can be built on top of UDP</a:t>
            </a:r>
          </a:p>
          <a:p>
            <a:pPr lvl="1"/>
            <a:r>
              <a:rPr lang="en-US" dirty="0"/>
              <a:t>Reliability? Strict ordering?</a:t>
            </a:r>
          </a:p>
          <a:p>
            <a:pPr lvl="1"/>
            <a:r>
              <a:rPr lang="en-US" dirty="0"/>
              <a:t>Flow control? Congestion control?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RTMP – real-time media streaming (e.g. voice, video)</a:t>
            </a:r>
          </a:p>
          <a:p>
            <a:pPr lvl="1"/>
            <a:r>
              <a:rPr lang="en-US" dirty="0" err="1"/>
              <a:t>uTP</a:t>
            </a:r>
            <a:r>
              <a:rPr lang="en-US" dirty="0"/>
              <a:t> – “</a:t>
            </a:r>
            <a:r>
              <a:rPr lang="en-US" dirty="0" err="1"/>
              <a:t>microtransport</a:t>
            </a:r>
            <a:r>
              <a:rPr lang="en-US" dirty="0"/>
              <a:t>” protocol used by </a:t>
            </a:r>
            <a:r>
              <a:rPr lang="en-US" dirty="0" err="1"/>
              <a:t>BitTorrent</a:t>
            </a:r>
            <a:endParaRPr lang="en-US" dirty="0"/>
          </a:p>
          <a:p>
            <a:pPr lvl="1"/>
            <a:r>
              <a:rPr lang="en-US" dirty="0"/>
              <a:t>QUIC – app-level transport protocol developed by Google to speed up HTTP</a:t>
            </a:r>
          </a:p>
        </p:txBody>
      </p:sp>
    </p:spTree>
    <p:extLst>
      <p:ext uri="{BB962C8B-B14F-4D97-AF65-F5344CB8AC3E}">
        <p14:creationId xmlns:p14="http://schemas.microsoft.com/office/powerpoint/2010/main" val="101593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 </a:t>
            </a:r>
            <a:r>
              <a:rPr lang="en-US" dirty="0">
                <a:solidFill>
                  <a:srgbClr val="FF0000"/>
                </a:solidFill>
              </a:rPr>
              <a:t>(S2 Start Here)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0312400" cy="4428460"/>
          </a:xfrm>
        </p:spPr>
        <p:txBody>
          <a:bodyPr/>
          <a:lstStyle/>
          <a:p>
            <a:r>
              <a:rPr lang="en-US" dirty="0"/>
              <a:t>Problem: TCP connections require state</a:t>
            </a:r>
          </a:p>
          <a:p>
            <a:pPr lvl="1"/>
            <a:r>
              <a:rPr lang="en-US" dirty="0"/>
              <a:t>Initial SYN allocates resources on the server</a:t>
            </a:r>
          </a:p>
          <a:p>
            <a:pPr lvl="1"/>
            <a:r>
              <a:rPr lang="en-US" dirty="0"/>
              <a:t>State must persist for several minutes (RTO)</a:t>
            </a:r>
          </a:p>
          <a:p>
            <a:r>
              <a:rPr lang="en-US" dirty="0"/>
              <a:t>SYN flood: send enough SYNs to a server to allocate all memory/meltdown the kernel</a:t>
            </a:r>
          </a:p>
          <a:p>
            <a:r>
              <a:rPr lang="en-US" dirty="0"/>
              <a:t>Solution: SYN cookies</a:t>
            </a:r>
          </a:p>
          <a:p>
            <a:pPr lvl="1"/>
            <a:r>
              <a:rPr lang="en-US" dirty="0"/>
              <a:t>Idea: don’t store initial state on the server</a:t>
            </a:r>
          </a:p>
          <a:p>
            <a:pPr lvl="1"/>
            <a:r>
              <a:rPr lang="en-US" dirty="0"/>
              <a:t>Securely insert state into the SYN/ACK packet</a:t>
            </a:r>
          </a:p>
          <a:p>
            <a:pPr lvl="1"/>
            <a:r>
              <a:rPr lang="en-US" dirty="0"/>
              <a:t>Client will reflect the state back to the server</a:t>
            </a:r>
          </a:p>
        </p:txBody>
      </p:sp>
    </p:spTree>
    <p:extLst>
      <p:ext uri="{BB962C8B-B14F-4D97-AF65-F5344CB8AC3E}">
        <p14:creationId xmlns:p14="http://schemas.microsoft.com/office/powerpoint/2010/main" val="20198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Cookies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2785730"/>
            <a:ext cx="8839200" cy="4072270"/>
          </a:xfrm>
        </p:spPr>
        <p:txBody>
          <a:bodyPr>
            <a:normAutofit/>
          </a:bodyPr>
          <a:lstStyle/>
          <a:p>
            <a:r>
              <a:rPr lang="en-US" dirty="0"/>
              <a:t>Did the client really send me a SYN recently?</a:t>
            </a:r>
          </a:p>
          <a:p>
            <a:pPr lvl="1"/>
            <a:r>
              <a:rPr lang="en-US" dirty="0"/>
              <a:t>Timestamp: freshness check</a:t>
            </a:r>
          </a:p>
          <a:p>
            <a:pPr lvl="1"/>
            <a:r>
              <a:rPr lang="en-US" dirty="0"/>
              <a:t>Cryptographic hash: prevents spoofed packets</a:t>
            </a:r>
          </a:p>
          <a:p>
            <a:r>
              <a:rPr lang="en-US" dirty="0"/>
              <a:t>Maximum segment size (MSS)</a:t>
            </a:r>
          </a:p>
          <a:p>
            <a:pPr lvl="1"/>
            <a:r>
              <a:rPr lang="en-US" dirty="0"/>
              <a:t>Usually stated by the client during initial SYN</a:t>
            </a:r>
          </a:p>
          <a:p>
            <a:pPr lvl="1"/>
            <a:r>
              <a:rPr lang="en-US" dirty="0"/>
              <a:t>Server should store this value…</a:t>
            </a:r>
          </a:p>
          <a:p>
            <a:pPr lvl="1"/>
            <a:r>
              <a:rPr lang="en-US" dirty="0"/>
              <a:t>Reflect the clients value back through them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7936" y="1990271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Sequence Number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7938" y="1990271"/>
            <a:ext cx="1729895" cy="38365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Timestamp</a:t>
            </a:r>
          </a:p>
        </p:txBody>
      </p:sp>
      <p:sp>
        <p:nvSpPr>
          <p:cNvPr id="7" name="Rectangle 6"/>
          <p:cNvSpPr/>
          <p:nvPr/>
        </p:nvSpPr>
        <p:spPr>
          <a:xfrm>
            <a:off x="9572062" y="149413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8" name="Rectangle 7"/>
          <p:cNvSpPr/>
          <p:nvPr/>
        </p:nvSpPr>
        <p:spPr>
          <a:xfrm>
            <a:off x="2248490" y="149413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8386" y="149413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77833" y="1990271"/>
            <a:ext cx="956929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5315" y="149413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4761" y="1990271"/>
            <a:ext cx="4636746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Crypto Hash of Client IP &amp; Port</a:t>
            </a:r>
          </a:p>
        </p:txBody>
      </p:sp>
    </p:spTree>
    <p:extLst>
      <p:ext uri="{BB962C8B-B14F-4D97-AF65-F5344CB8AC3E}">
        <p14:creationId xmlns:p14="http://schemas.microsoft.com/office/powerpoint/2010/main" val="6548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Cookies in Practice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Effective at mitigating SYN floods</a:t>
            </a:r>
          </a:p>
          <a:p>
            <a:pPr lvl="1"/>
            <a:r>
              <a:rPr lang="en-US" dirty="0"/>
              <a:t>Compatible with all TCP versions</a:t>
            </a:r>
          </a:p>
          <a:p>
            <a:pPr lvl="1"/>
            <a:r>
              <a:rPr lang="en-US" dirty="0"/>
              <a:t>Only need to modify the server</a:t>
            </a:r>
          </a:p>
          <a:p>
            <a:pPr lvl="1"/>
            <a:r>
              <a:rPr lang="en-US" dirty="0"/>
              <a:t>No need for client support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MSS limited to 3 bits, may be smaller than clients actual MSS</a:t>
            </a:r>
          </a:p>
          <a:p>
            <a:pPr lvl="1"/>
            <a:r>
              <a:rPr lang="en-US" dirty="0"/>
              <a:t>Server forgets all other TCP options included with the client’s SYN</a:t>
            </a:r>
          </a:p>
          <a:p>
            <a:pPr lvl="2"/>
            <a:r>
              <a:rPr lang="en-US" dirty="0"/>
              <a:t>SACK support, window scaling, etc.</a:t>
            </a:r>
          </a:p>
        </p:txBody>
      </p:sp>
    </p:spTree>
    <p:extLst>
      <p:ext uri="{BB962C8B-B14F-4D97-AF65-F5344CB8AC3E}">
        <p14:creationId xmlns:p14="http://schemas.microsoft.com/office/powerpoint/2010/main" val="15638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2296634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UDP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67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76674</TotalTime>
  <Words>4448</Words>
  <Application>Microsoft Macintosh PowerPoint</Application>
  <PresentationFormat>Widescreen</PresentationFormat>
  <Paragraphs>1050</Paragraphs>
  <Slides>82</Slides>
  <Notes>19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3" baseType="lpstr">
      <vt:lpstr>Arial</vt:lpstr>
      <vt:lpstr>Calibri</vt:lpstr>
      <vt:lpstr>Cambria Math</vt:lpstr>
      <vt:lpstr>Consolas</vt:lpstr>
      <vt:lpstr>Constantia</vt:lpstr>
      <vt:lpstr>Tw Cen MT</vt:lpstr>
      <vt:lpstr>Wingdings</vt:lpstr>
      <vt:lpstr>Wingdings 2</vt:lpstr>
      <vt:lpstr>Median</vt:lpstr>
      <vt:lpstr>Chart</vt:lpstr>
      <vt:lpstr>Bitmap Image</vt:lpstr>
      <vt:lpstr>CS 3700 Networks and Distributed Systems</vt:lpstr>
      <vt:lpstr>Transport Layer</vt:lpstr>
      <vt:lpstr>Outline</vt:lpstr>
      <vt:lpstr>The Case for Multiplexing</vt:lpstr>
      <vt:lpstr>Demultiplexing Traffic</vt:lpstr>
      <vt:lpstr>Layering, Revisited</vt:lpstr>
      <vt:lpstr>User Datagram Protocol (UDP)</vt:lpstr>
      <vt:lpstr>Uses for UDP</vt:lpstr>
      <vt:lpstr>Outline</vt:lpstr>
      <vt:lpstr>Transmission Control Protocol</vt:lpstr>
      <vt:lpstr>Connection Setup</vt:lpstr>
      <vt:lpstr>Three Way Handshake</vt:lpstr>
      <vt:lpstr>Connection Setup Issues</vt:lpstr>
      <vt:lpstr>Connection Tear Down</vt:lpstr>
      <vt:lpstr>Sequence Number Space</vt:lpstr>
      <vt:lpstr>Bidirectional Communication</vt:lpstr>
      <vt:lpstr>Flow Control </vt:lpstr>
      <vt:lpstr>Flow Control: Sender Side</vt:lpstr>
      <vt:lpstr>Sliding Window Example</vt:lpstr>
      <vt:lpstr>What Should the Receiver ACK? </vt:lpstr>
      <vt:lpstr>Sequence Numbers, Revisited</vt:lpstr>
      <vt:lpstr>Silly Window Syndrome</vt:lpstr>
      <vt:lpstr>Nagle’s Algorithm</vt:lpstr>
      <vt:lpstr>Error Detection</vt:lpstr>
      <vt:lpstr>Retransmission Time Outs (RTO)</vt:lpstr>
      <vt:lpstr>Round Trip Time Estimation</vt:lpstr>
      <vt:lpstr>RTT Sample Ambiguity</vt:lpstr>
      <vt:lpstr>Outline</vt:lpstr>
      <vt:lpstr>What is Congestion?</vt:lpstr>
      <vt:lpstr>Why is Congestion Bad?</vt:lpstr>
      <vt:lpstr>The Danger of Increasing Load</vt:lpstr>
      <vt:lpstr>Cong. Control vs. Cong. Avoidance</vt:lpstr>
      <vt:lpstr>Advertised Window, Revisited</vt:lpstr>
      <vt:lpstr>Goals of Congestion Control</vt:lpstr>
      <vt:lpstr>General Approaches</vt:lpstr>
      <vt:lpstr>TCP Congestion Control</vt:lpstr>
      <vt:lpstr>Congestion Window (cwnd)</vt:lpstr>
      <vt:lpstr>Two Basic Components</vt:lpstr>
      <vt:lpstr>Rate Adjustment</vt:lpstr>
      <vt:lpstr>Utilization and Fairness</vt:lpstr>
      <vt:lpstr>Multiplicative Increase, Additive Decrease</vt:lpstr>
      <vt:lpstr>Additive Increase, Additive Decrease</vt:lpstr>
      <vt:lpstr>Multiplicative Increase, Multiplicative Decrease</vt:lpstr>
      <vt:lpstr>Additive Increase, Multiplicative Decrease</vt:lpstr>
      <vt:lpstr>Implementing Congestion Control</vt:lpstr>
      <vt:lpstr>Slow Start</vt:lpstr>
      <vt:lpstr>Slow Start Example</vt:lpstr>
      <vt:lpstr>Congestion Avoidance</vt:lpstr>
      <vt:lpstr>Congestion Avoidance Example</vt:lpstr>
      <vt:lpstr>TCP Pseudocode</vt:lpstr>
      <vt:lpstr>The Big Picture</vt:lpstr>
      <vt:lpstr>Outline</vt:lpstr>
      <vt:lpstr>Congestion Control Goals, revisited</vt:lpstr>
      <vt:lpstr>The Evolution of TCP</vt:lpstr>
      <vt:lpstr>TCP Reno: Fast Retransmit</vt:lpstr>
      <vt:lpstr>TCP Reno: Fast Recovery</vt:lpstr>
      <vt:lpstr>Fast Retransmit and Fast Recovery (S2 End here)</vt:lpstr>
      <vt:lpstr>Many TCP Variants…</vt:lpstr>
      <vt:lpstr>TCP in the Real World</vt:lpstr>
      <vt:lpstr>High Bandwidth-Delay Product</vt:lpstr>
      <vt:lpstr>Poor Performance of TCP Reno CC</vt:lpstr>
      <vt:lpstr>Fairness</vt:lpstr>
      <vt:lpstr>Goals</vt:lpstr>
      <vt:lpstr>Compound TCP Implementation</vt:lpstr>
      <vt:lpstr>Compound TCP Example</vt:lpstr>
      <vt:lpstr>TCP CUBIC Implementation</vt:lpstr>
      <vt:lpstr>TCP CUBIC Example</vt:lpstr>
      <vt:lpstr>Simulations of CUBIC Flows</vt:lpstr>
      <vt:lpstr>Deploying TCP Variants</vt:lpstr>
      <vt:lpstr>Initial Window Size</vt:lpstr>
      <vt:lpstr>Outline</vt:lpstr>
      <vt:lpstr>Common TCP Options</vt:lpstr>
      <vt:lpstr>Window Scaling</vt:lpstr>
      <vt:lpstr>SACK: Selective Acknowledgment</vt:lpstr>
      <vt:lpstr>Other Common Options</vt:lpstr>
      <vt:lpstr>Issues with TCP</vt:lpstr>
      <vt:lpstr>Synchronization of Flows</vt:lpstr>
      <vt:lpstr>Small Flows</vt:lpstr>
      <vt:lpstr>Wireless Networks</vt:lpstr>
      <vt:lpstr>Denial of Service (S2 Start Here)</vt:lpstr>
      <vt:lpstr>SYN Cookies</vt:lpstr>
      <vt:lpstr>SYN Cookies 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Jackson, Alden</cp:lastModifiedBy>
  <cp:revision>1058</cp:revision>
  <cp:lastPrinted>2012-08-22T04:00:45Z</cp:lastPrinted>
  <dcterms:created xsi:type="dcterms:W3CDTF">2012-01-03T02:22:46Z</dcterms:created>
  <dcterms:modified xsi:type="dcterms:W3CDTF">2020-02-10T14:57:25Z</dcterms:modified>
</cp:coreProperties>
</file>