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388" r:id="rId2"/>
    <p:sldId id="390" r:id="rId3"/>
    <p:sldId id="392" r:id="rId4"/>
    <p:sldId id="394" r:id="rId5"/>
    <p:sldId id="391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10" r:id="rId15"/>
    <p:sldId id="402" r:id="rId16"/>
    <p:sldId id="403" r:id="rId17"/>
    <p:sldId id="405" r:id="rId18"/>
    <p:sldId id="406" r:id="rId19"/>
    <p:sldId id="404" r:id="rId20"/>
    <p:sldId id="412" r:id="rId21"/>
    <p:sldId id="413" r:id="rId22"/>
    <p:sldId id="407" r:id="rId23"/>
    <p:sldId id="408" r:id="rId24"/>
    <p:sldId id="409" r:id="rId2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4"/>
            <p14:sldId id="391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10"/>
            <p14:sldId id="402"/>
            <p14:sldId id="403"/>
            <p14:sldId id="405"/>
            <p14:sldId id="406"/>
            <p14:sldId id="404"/>
            <p14:sldId id="412"/>
            <p14:sldId id="413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0169" autoAdjust="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431696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8282032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Bridging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(From Hub to Switch by Way of Tree)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8/19/15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0724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learn addresses using a simple heuristic</a:t>
            </a:r>
          </a:p>
          <a:p>
            <a:pPr lvl="1"/>
            <a:r>
              <a:rPr lang="en-US" dirty="0"/>
              <a:t>Look at the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  <a:r>
              <a:rPr lang="en-US" dirty="0"/>
              <a:t> of frames that arrive on each port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45492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38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53614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5602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20" y="606312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3050600" y="647335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4538060" y="652526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17732" y="629442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2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22" y="529666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5318" y="630048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8414" y="5925096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4280" y="5925096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0967"/>
              </p:ext>
            </p:extLst>
          </p:nvPr>
        </p:nvGraphicFramePr>
        <p:xfrm>
          <a:off x="5602192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31949"/>
              </p:ext>
            </p:extLst>
          </p:nvPr>
        </p:nvGraphicFramePr>
        <p:xfrm>
          <a:off x="5602188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2175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10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4128633" y="4639112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7438236" y="3363985"/>
            <a:ext cx="3035933" cy="954107"/>
            <a:chOff x="1219200" y="4876799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3" y="4876799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Delete old entries after a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3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5 L 0.14635 0.002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18828 -1.85185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Learning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972969" cy="50319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=FF&gt;</a:t>
            </a:r>
          </a:p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=CC, </a:t>
            </a:r>
            <a:r>
              <a:rPr lang="en-US" dirty="0" err="1"/>
              <a:t>Dest</a:t>
            </a:r>
            <a:r>
              <a:rPr lang="en-US" dirty="0"/>
              <a:t>=AA&gt;</a:t>
            </a:r>
          </a:p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=EE, </a:t>
            </a:r>
            <a:r>
              <a:rPr lang="en-US" dirty="0" err="1"/>
              <a:t>Dest</a:t>
            </a:r>
            <a:r>
              <a:rPr lang="en-US" dirty="0"/>
              <a:t>=CC&gt;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0001098" y="5268287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36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9447424" y="5268287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1" idx="0"/>
          </p:cNvCxnSpPr>
          <p:nvPr/>
        </p:nvCxnSpPr>
        <p:spPr>
          <a:xfrm rot="5400000" flipH="1" flipV="1">
            <a:off x="5684678" y="4031915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8" y="342071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3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53229" y="64474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14026" y="64474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123362" y="5268286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00" y="577623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V="1">
            <a:off x="7569688" y="5268286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97" y="577623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75493" y="64474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290" y="64474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161736" y="5268287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74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5608062" y="5268287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71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213867" y="6447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4664" y="644746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V="1">
            <a:off x="6856386" y="4068165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7174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0446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46" name="Elbow Connector 45"/>
          <p:cNvCxnSpPr/>
          <p:nvPr/>
        </p:nvCxnSpPr>
        <p:spPr>
          <a:xfrm rot="5400000" flipH="1" flipV="1">
            <a:off x="7860592" y="4031915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62" y="342071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Elbow Connector 47"/>
          <p:cNvCxnSpPr/>
          <p:nvPr/>
        </p:nvCxnSpPr>
        <p:spPr>
          <a:xfrm rot="16200000" flipV="1">
            <a:off x="9032300" y="4068165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03088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06360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88732" y="505354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0996" y="505354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9370" y="505354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18062552">
            <a:off x="5729014" y="432031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3600000">
            <a:off x="6751040" y="4329849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6977414">
            <a:off x="7512907" y="5473417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3599064">
            <a:off x="8061754" y="5466322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8062552">
            <a:off x="7865961" y="432031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3600000">
            <a:off x="8894683" y="431654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6977414">
            <a:off x="9365490" y="5484958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599064">
            <a:off x="9914337" y="5477863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5338"/>
              </p:ext>
            </p:extLst>
          </p:nvPr>
        </p:nvGraphicFramePr>
        <p:xfrm>
          <a:off x="6544866" y="20700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04258"/>
              </p:ext>
            </p:extLst>
          </p:nvPr>
        </p:nvGraphicFramePr>
        <p:xfrm>
          <a:off x="8743158" y="207140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50210"/>
              </p:ext>
            </p:extLst>
          </p:nvPr>
        </p:nvGraphicFramePr>
        <p:xfrm>
          <a:off x="6544866" y="246988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20796"/>
              </p:ext>
            </p:extLst>
          </p:nvPr>
        </p:nvGraphicFramePr>
        <p:xfrm>
          <a:off x="8743158" y="247547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11057"/>
              </p:ext>
            </p:extLst>
          </p:nvPr>
        </p:nvGraphicFramePr>
        <p:xfrm>
          <a:off x="6546733" y="286976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78512"/>
              </p:ext>
            </p:extLst>
          </p:nvPr>
        </p:nvGraphicFramePr>
        <p:xfrm>
          <a:off x="8745025" y="287115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Right Arrow 64"/>
          <p:cNvSpPr/>
          <p:nvPr/>
        </p:nvSpPr>
        <p:spPr>
          <a:xfrm rot="18000000">
            <a:off x="5494825" y="5449528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3599064">
            <a:off x="6066571" y="546896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8000000">
            <a:off x="7536673" y="5416102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4400000">
            <a:off x="6735506" y="430815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8761283" y="3481431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7200000">
            <a:off x="5719202" y="434594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7200000">
            <a:off x="5467453" y="5489404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457044" y="1637134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63300" y="1637134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2</a:t>
            </a:r>
          </a:p>
        </p:txBody>
      </p:sp>
      <p:sp>
        <p:nvSpPr>
          <p:cNvPr id="75" name="Right Arrow 74"/>
          <p:cNvSpPr/>
          <p:nvPr/>
        </p:nvSpPr>
        <p:spPr>
          <a:xfrm rot="18000000">
            <a:off x="9399878" y="5441087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3599064">
            <a:off x="9905933" y="546896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4400000">
            <a:off x="8881158" y="429089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7200000">
            <a:off x="7811067" y="4407718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7200000">
            <a:off x="7513586" y="5480528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0694" y="3420962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6" grpId="3" animBg="1"/>
      <p:bldP spid="67" grpId="0" animBg="1"/>
      <p:bldP spid="67" grpId="1" animBg="1"/>
      <p:bldP spid="68" grpId="2" animBg="1"/>
      <p:bldP spid="68" grpId="3" animBg="1"/>
      <p:bldP spid="68" grpId="4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1" y="1600200"/>
            <a:ext cx="4745518" cy="501477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en-US" dirty="0"/>
              <a:t>This continues to infinity</a:t>
            </a:r>
          </a:p>
          <a:p>
            <a:pPr lvl="1"/>
            <a:r>
              <a:rPr lang="en-US" dirty="0"/>
              <a:t>How do we stop this?</a:t>
            </a:r>
          </a:p>
          <a:p>
            <a:r>
              <a:rPr lang="en-US" dirty="0"/>
              <a:t>Remove loops from the topology</a:t>
            </a:r>
          </a:p>
          <a:p>
            <a:pPr lvl="1"/>
            <a:r>
              <a:rPr lang="en-US" dirty="0"/>
              <a:t>Without physically unplugging cables</a:t>
            </a:r>
          </a:p>
          <a:p>
            <a:r>
              <a:rPr lang="en-US" dirty="0"/>
              <a:t>802.1 uses an algorithm to build and maintain a </a:t>
            </a:r>
            <a:r>
              <a:rPr lang="en-US" dirty="0">
                <a:solidFill>
                  <a:schemeClr val="accent1"/>
                </a:solidFill>
              </a:rPr>
              <a:t>spanning tree </a:t>
            </a:r>
            <a:r>
              <a:rPr lang="en-US" dirty="0"/>
              <a:t>for routing</a:t>
            </a:r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8512465" y="4360221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106" y="399151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8255918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56" y="575908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7702244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53" y="575908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8846" y="64303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38356" y="433969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297226" y="2217344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81" y="186495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7784860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178" y="186495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84860" y="287844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7125669" y="4360222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28" y="399151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91430" y="433969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3552" y="5036395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7014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2348" y="367026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8432244" y="3230808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991" y="367026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8809"/>
              </p:ext>
            </p:extLst>
          </p:nvPr>
        </p:nvGraphicFramePr>
        <p:xfrm>
          <a:off x="5713340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5168"/>
              </p:ext>
            </p:extLst>
          </p:nvPr>
        </p:nvGraphicFramePr>
        <p:xfrm>
          <a:off x="9689512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295224" y="6430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68846" y="14956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95224" y="14956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7605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6785738" y="4450371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8517645" y="4450179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7543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8013208" y="2348071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08723"/>
              </p:ext>
            </p:extLst>
          </p:nvPr>
        </p:nvGraphicFramePr>
        <p:xfrm>
          <a:off x="5713340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92799"/>
              </p:ext>
            </p:extLst>
          </p:nvPr>
        </p:nvGraphicFramePr>
        <p:xfrm>
          <a:off x="9689512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7475617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7945613" y="3648543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7013"/>
              </p:ext>
            </p:extLst>
          </p:nvPr>
        </p:nvGraphicFramePr>
        <p:xfrm>
          <a:off x="5713340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5372"/>
              </p:ext>
            </p:extLst>
          </p:nvPr>
        </p:nvGraphicFramePr>
        <p:xfrm>
          <a:off x="9689512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095500"/>
          </a:xfrm>
        </p:spPr>
        <p:txBody>
          <a:bodyPr/>
          <a:lstStyle/>
          <a:p>
            <a:r>
              <a:rPr lang="en-US" dirty="0"/>
              <a:t>A subset of edges in a graph that:</a:t>
            </a:r>
          </a:p>
          <a:p>
            <a:pPr lvl="1"/>
            <a:r>
              <a:rPr lang="en-US" dirty="0"/>
              <a:t>Span all nodes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 not create any cycles</a:t>
            </a:r>
          </a:p>
          <a:p>
            <a:r>
              <a:rPr lang="en-US" dirty="0"/>
              <a:t>This structure is a tree</a:t>
            </a:r>
          </a:p>
        </p:txBody>
      </p:sp>
      <p:sp>
        <p:nvSpPr>
          <p:cNvPr id="5" name="Oval 4"/>
          <p:cNvSpPr/>
          <p:nvPr/>
        </p:nvSpPr>
        <p:spPr>
          <a:xfrm>
            <a:off x="1895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95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933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933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933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848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848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2390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4429126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4429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4181475" y="4376738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4181475" y="5491163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6096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4429126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2143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2390775" y="5243513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2318241" y="5656753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4429126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4181475" y="4376738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4181475" y="54911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6096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2143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2390775" y="5243513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95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895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3933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3933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3933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5848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5848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0" name="Oval 59"/>
          <p:cNvSpPr/>
          <p:nvPr/>
        </p:nvSpPr>
        <p:spPr>
          <a:xfrm>
            <a:off x="8876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10171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9299331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9124215" y="3356464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10171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8105040" y="4470889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8105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57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857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/>
          <p:cNvSpPr/>
          <p:nvPr/>
        </p:nvSpPr>
        <p:spPr>
          <a:xfrm>
            <a:off x="9924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8876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9924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9924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Striped Right Arrow 91"/>
          <p:cNvSpPr/>
          <p:nvPr/>
        </p:nvSpPr>
        <p:spPr>
          <a:xfrm>
            <a:off x="6515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Poem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002157" y="1600200"/>
            <a:ext cx="4558747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Algorhyme</a:t>
            </a:r>
            <a:endParaRPr lang="en-US" sz="1800" b="1" dirty="0"/>
          </a:p>
          <a:p>
            <a:pPr marL="1234440" lvl="1" indent="-914400">
              <a:buNone/>
            </a:pPr>
            <a:r>
              <a:rPr lang="en-US" sz="1800" dirty="0"/>
              <a:t>I think that I shall never see</a:t>
            </a:r>
          </a:p>
          <a:p>
            <a:pPr marL="1234440" lvl="1" indent="-914400">
              <a:buNone/>
            </a:pPr>
            <a:r>
              <a:rPr lang="en-US" sz="1800" dirty="0"/>
              <a:t>a graph more lovely than a tree.</a:t>
            </a:r>
          </a:p>
          <a:p>
            <a:pPr marL="1234440" lvl="1" indent="-914400">
              <a:buNone/>
            </a:pPr>
            <a:r>
              <a:rPr lang="en-US" sz="1800" dirty="0"/>
              <a:t>A tree whose crucial property</a:t>
            </a:r>
          </a:p>
          <a:p>
            <a:pPr marL="1234440" lvl="1" indent="-914400">
              <a:buNone/>
            </a:pPr>
            <a:r>
              <a:rPr lang="en-US" sz="1800" dirty="0"/>
              <a:t>is loop-free connectivity.</a:t>
            </a:r>
          </a:p>
          <a:p>
            <a:pPr marL="1234440" lvl="1" indent="-914400">
              <a:buNone/>
            </a:pPr>
            <a:r>
              <a:rPr lang="en-US" sz="1800" dirty="0"/>
              <a:t>A tree that must be sure to span</a:t>
            </a:r>
          </a:p>
          <a:p>
            <a:pPr marL="1234440" lvl="1" indent="-914400">
              <a:buNone/>
            </a:pPr>
            <a:r>
              <a:rPr lang="en-US" sz="1800" dirty="0"/>
              <a:t>so packet can reach every LAN.</a:t>
            </a:r>
          </a:p>
          <a:p>
            <a:pPr marL="1234440" lvl="1" indent="-914400">
              <a:buNone/>
            </a:pPr>
            <a:r>
              <a:rPr lang="en-US" sz="1800" dirty="0"/>
              <a:t>First, the root must be selected.</a:t>
            </a:r>
          </a:p>
          <a:p>
            <a:pPr marL="1234440" lvl="1" indent="-914400">
              <a:buNone/>
            </a:pPr>
            <a:r>
              <a:rPr lang="en-US" sz="1800" dirty="0"/>
              <a:t>By ID, it is elected.</a:t>
            </a:r>
          </a:p>
          <a:p>
            <a:pPr marL="1234440" lvl="1" indent="-914400">
              <a:buNone/>
            </a:pPr>
            <a:r>
              <a:rPr lang="en-US" sz="1800" dirty="0"/>
              <a:t>Least-cost paths from root are traced.</a:t>
            </a:r>
          </a:p>
          <a:p>
            <a:pPr marL="1234440" lvl="1" indent="-914400">
              <a:buNone/>
            </a:pPr>
            <a:r>
              <a:rPr lang="en-US" sz="1800" dirty="0"/>
              <a:t>In the tree, these paths are placed.</a:t>
            </a:r>
          </a:p>
          <a:p>
            <a:pPr marL="1234440" lvl="1" indent="-914400">
              <a:buNone/>
            </a:pPr>
            <a:r>
              <a:rPr lang="en-US" sz="1800" dirty="0"/>
              <a:t>A mesh is made by folks like me,</a:t>
            </a:r>
          </a:p>
          <a:p>
            <a:pPr marL="1234440" lvl="1" indent="-914400">
              <a:buNone/>
            </a:pPr>
            <a:r>
              <a:rPr lang="en-US" sz="1800" dirty="0"/>
              <a:t>then bridges find a spanning tree.</a:t>
            </a:r>
          </a:p>
          <a:p>
            <a:pPr marL="0" indent="0">
              <a:buNone/>
            </a:pPr>
            <a:r>
              <a:rPr lang="en-US" sz="1800" dirty="0"/>
              <a:t>			- </a:t>
            </a:r>
            <a:r>
              <a:rPr lang="en-US" sz="1800" dirty="0" err="1"/>
              <a:t>Radia</a:t>
            </a:r>
            <a:r>
              <a:rPr lang="en-US" sz="1800" dirty="0"/>
              <a:t> Perlman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58" y="2012017"/>
            <a:ext cx="1937967" cy="27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6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Bridges exchange Configuration Bridge Protocol Data Units (</a:t>
            </a:r>
            <a:r>
              <a:rPr lang="en-US" dirty="0">
                <a:solidFill>
                  <a:schemeClr val="accent1"/>
                </a:solidFill>
              </a:rPr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Locate the next hop closest to the root, and its port</a:t>
            </a:r>
          </a:p>
          <a:p>
            <a:pPr lvl="1"/>
            <a:r>
              <a:rPr lang="en-US" dirty="0"/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7129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Bridge ID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BID</a:t>
            </a:r>
            <a:r>
              <a:rPr lang="en-US" dirty="0"/>
              <a:t>) = &lt;Random Number&gt;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Root Bridge</a:t>
            </a:r>
            <a:r>
              <a:rPr lang="en-US" dirty="0"/>
              <a:t>: bridge with the lowest BID in the tree</a:t>
            </a:r>
          </a:p>
          <a:p>
            <a:r>
              <a:rPr lang="en-US" dirty="0">
                <a:solidFill>
                  <a:schemeClr val="accent1"/>
                </a:solidFill>
              </a:rPr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dirty="0">
                <a:solidFill>
                  <a:schemeClr val="accent1"/>
                </a:solidFill>
              </a:rPr>
              <a:t>Port ID</a:t>
            </a:r>
          </a:p>
          <a:p>
            <a:r>
              <a:rPr lang="en-US" dirty="0">
                <a:solidFill>
                  <a:schemeClr val="accent1"/>
                </a:solidFill>
              </a:rPr>
              <a:t>Root Port</a:t>
            </a:r>
            <a:r>
              <a:rPr lang="en-US" dirty="0"/>
              <a:t>: port that forwards to the root on each bridge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Designated Bridge</a:t>
            </a:r>
            <a:r>
              <a:rPr lang="en-US" dirty="0"/>
              <a:t>: the bridge on a LAN that provides the minimal cost path to the root</a:t>
            </a:r>
          </a:p>
          <a:p>
            <a:pPr lvl="1"/>
            <a:r>
              <a:rPr lang="en-US" dirty="0"/>
              <a:t>The designated bridge on each LAN is unique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83328"/>
            <a:ext cx="8839200" cy="5022273"/>
          </a:xfrm>
        </p:spPr>
        <p:txBody>
          <a:bodyPr/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BPDUs: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received BPDUs,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/>
              <a:t>A new root port (what interface goes towards the root)</a:t>
            </a:r>
          </a:p>
          <a:p>
            <a:pPr lvl="1"/>
            <a:r>
              <a:rPr lang="en-US" dirty="0"/>
              <a:t>A new designated bridge (who is the next hop to root)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95772" y="3025525"/>
            <a:ext cx="5192088" cy="400110"/>
            <a:chOff x="1938564" y="1885296"/>
            <a:chExt cx="5192088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63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BPDUs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399" y="3779520"/>
            <a:ext cx="10608365" cy="2926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R1 &lt; R2: use BPDU1</a:t>
            </a:r>
          </a:p>
          <a:p>
            <a:pPr marL="0" indent="0">
              <a:buNone/>
            </a:pPr>
            <a:r>
              <a:rPr lang="en-US" dirty="0"/>
              <a:t>else if R1 == R2 and Cost1 &lt; Cost2: use BPDU1</a:t>
            </a:r>
          </a:p>
          <a:p>
            <a:pPr marL="0" indent="0">
              <a:buNone/>
            </a:pPr>
            <a:r>
              <a:rPr lang="en-US" dirty="0"/>
              <a:t>else if R1 == R2 and Cost1 == Cost 2 and B1 &lt; B2: use BPDU1</a:t>
            </a:r>
          </a:p>
          <a:p>
            <a:pPr marL="0" indent="0">
              <a:buNone/>
            </a:pPr>
            <a:r>
              <a:rPr lang="en-US" dirty="0"/>
              <a:t>else: use BPDU2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30850" y="2944135"/>
            <a:ext cx="2596044" cy="400110"/>
            <a:chOff x="1938565" y="1885296"/>
            <a:chExt cx="259604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85250" y="2944135"/>
            <a:ext cx="2596044" cy="400110"/>
            <a:chOff x="1938565" y="1885296"/>
            <a:chExt cx="2596044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78349" y="248247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2749" y="248247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829332" y="4298840"/>
            <a:ext cx="355328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29332" y="4867800"/>
            <a:ext cx="772106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66360" y="5355480"/>
            <a:ext cx="948473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766360" y="5930183"/>
            <a:ext cx="268170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Construction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3505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3943030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6673245" y="2791101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7067134" y="2581566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5929146" y="4943038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4646973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5501670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3943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1927935" y="2473555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1927935" y="2791100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8324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20176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2671064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1927935" y="4135420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1927935" y="4452965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44943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386363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2671064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3526369" y="6015735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3040843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57" y="62682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68" y="574394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3783971" y="6540039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46461" y="6507871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246460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51385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833677" y="2793117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833676" y="2479962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95" y="28666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95" y="223595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9138601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5797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6249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44" y="156502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28" y="156502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6249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7" y="260674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7" y="41909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3" y="260674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04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2" y="41909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87" y="62875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7" y="62875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13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13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26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04" y="623608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81" y="574619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988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576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20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67829" y="2145081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0: 0/0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4442" y="2167656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12/0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69073" y="2101212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3/0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39107" y="37292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27/0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39984" y="36829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41/0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54228" y="5801264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9/0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6058" y="5793382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68/0</a:t>
            </a:r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3943030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3505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02802" y="3682957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0/1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29402" y="2167655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0/1</a:t>
            </a:r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6673245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12305" y="3673755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3/1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40286" y="5764993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9/1</a:t>
            </a:r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5501670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12304" y="3682956"/>
            <a:ext cx="117051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69070" y="2099795"/>
            <a:ext cx="100059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0/2</a:t>
            </a:r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3943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6673245" y="2791101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38414" y="5764992"/>
            <a:ext cx="117051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3/2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28432" y="5793381"/>
            <a:ext cx="100059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3/2</a:t>
            </a:r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4679622" y="4943839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5961795" y="4975687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38049" y="5769544"/>
            <a:ext cx="117051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0/3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27864" y="5795532"/>
            <a:ext cx="1000595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0/3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6310099" y="6215182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6748159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Above the 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11828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</a:p>
          <a:p>
            <a:pPr lvl="1"/>
            <a:r>
              <a:rPr lang="en-US" dirty="0"/>
              <a:t>How do we connect LANs?</a:t>
            </a:r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between LANs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Plug-and-play, self configuration</a:t>
            </a:r>
          </a:p>
          <a:p>
            <a:pPr lvl="1"/>
            <a:r>
              <a:rPr lang="en-US" dirty="0"/>
              <a:t>How to resolve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206610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4271" y="1263440"/>
            <a:ext cx="7112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81511" y="1600200"/>
            <a:ext cx="640729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each bridge must decide to </a:t>
            </a:r>
            <a:r>
              <a:rPr lang="en-US" dirty="0">
                <a:solidFill>
                  <a:srgbClr val="00B050"/>
                </a:solidFill>
              </a:rPr>
              <a:t>enable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disable</a:t>
            </a:r>
            <a:r>
              <a:rPr lang="en-US" dirty="0"/>
              <a:t> each port</a:t>
            </a:r>
          </a:p>
          <a:p>
            <a:r>
              <a:rPr lang="en-US" dirty="0"/>
              <a:t>Reasons to keep a port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receive no BPDUs on that port</a:t>
            </a:r>
          </a:p>
          <a:p>
            <a:pPr lvl="2"/>
            <a:r>
              <a:rPr lang="en-US" dirty="0"/>
              <a:t>Indicates there are no other bridges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The port is a root port</a:t>
            </a:r>
          </a:p>
          <a:p>
            <a:pPr lvl="2"/>
            <a:r>
              <a:rPr lang="en-US" dirty="0"/>
              <a:t>You need to be able to forward packets to the root of the spanning tree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are the designated bridge for that LAN</a:t>
            </a:r>
          </a:p>
          <a:p>
            <a:pPr lvl="2"/>
            <a:r>
              <a:rPr lang="en-US" dirty="0"/>
              <a:t>All other bridges on that LAN have a longer path to the root, or their bridge ID is higher than yours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58" y="548793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94" y="297253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1" y="54879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12" idx="1"/>
          </p:cNvCxnSpPr>
          <p:nvPr/>
        </p:nvCxnSpPr>
        <p:spPr>
          <a:xfrm>
            <a:off x="809388" y="3993322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1"/>
          </p:cNvCxnSpPr>
          <p:nvPr/>
        </p:nvCxnSpPr>
        <p:spPr>
          <a:xfrm flipV="1">
            <a:off x="809388" y="4310867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43522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3721536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94914" y="418206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7" idx="3"/>
          </p:cNvCxnSpPr>
          <p:nvPr/>
        </p:nvCxnSpPr>
        <p:spPr>
          <a:xfrm flipH="1">
            <a:off x="3771983" y="3950104"/>
            <a:ext cx="448271" cy="3607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3"/>
          </p:cNvCxnSpPr>
          <p:nvPr/>
        </p:nvCxnSpPr>
        <p:spPr>
          <a:xfrm flipH="1" flipV="1">
            <a:off x="3771983" y="4310866"/>
            <a:ext cx="448271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435223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37215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514381" y="418206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26" idx="0"/>
          </p:cNvCxnSpPr>
          <p:nvPr/>
        </p:nvCxnSpPr>
        <p:spPr>
          <a:xfrm flipH="1">
            <a:off x="2523332" y="1968743"/>
            <a:ext cx="223265" cy="3730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6" idx="0"/>
          </p:cNvCxnSpPr>
          <p:nvPr/>
        </p:nvCxnSpPr>
        <p:spPr>
          <a:xfrm>
            <a:off x="2239892" y="1976899"/>
            <a:ext cx="283440" cy="3649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58" y="166294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35" y="167653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394531" y="2341840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5" idx="0"/>
            <a:endCxn id="12" idx="2"/>
          </p:cNvCxnSpPr>
          <p:nvPr/>
        </p:nvCxnSpPr>
        <p:spPr>
          <a:xfrm flipV="1">
            <a:off x="1414300" y="4439667"/>
            <a:ext cx="9415" cy="104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17" idx="2"/>
          </p:cNvCxnSpPr>
          <p:nvPr/>
        </p:nvCxnSpPr>
        <p:spPr>
          <a:xfrm flipH="1" flipV="1">
            <a:off x="3643182" y="4439667"/>
            <a:ext cx="19541" cy="1048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0"/>
            <a:endCxn id="6" idx="1"/>
          </p:cNvCxnSpPr>
          <p:nvPr/>
        </p:nvCxnSpPr>
        <p:spPr>
          <a:xfrm rot="5400000" flipH="1" flipV="1">
            <a:off x="1238919" y="3341691"/>
            <a:ext cx="1025171" cy="65557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0"/>
            <a:endCxn id="6" idx="3"/>
          </p:cNvCxnSpPr>
          <p:nvPr/>
        </p:nvCxnSpPr>
        <p:spPr>
          <a:xfrm rot="16200000" flipV="1">
            <a:off x="2786495" y="3325377"/>
            <a:ext cx="1025171" cy="68820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6" idx="0"/>
          </p:cNvCxnSpPr>
          <p:nvPr/>
        </p:nvCxnSpPr>
        <p:spPr>
          <a:xfrm flipH="1">
            <a:off x="2517136" y="2599442"/>
            <a:ext cx="6196" cy="373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3"/>
            <a:endCxn id="7" idx="1"/>
          </p:cNvCxnSpPr>
          <p:nvPr/>
        </p:nvCxnSpPr>
        <p:spPr>
          <a:xfrm flipV="1">
            <a:off x="1852141" y="5672291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499582" y="2481182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3299080" y="1934735"/>
            <a:ext cx="764381" cy="542273"/>
          </a:xfrm>
          <a:prstGeom prst="wedgeRectCallout">
            <a:avLst>
              <a:gd name="adj1" fmla="val -140459"/>
              <a:gd name="adj2" fmla="val 130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3886871" y="2655127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599440" y="4963801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27067" y="509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052151" y="6113320"/>
            <a:ext cx="764381" cy="542273"/>
          </a:xfrm>
          <a:prstGeom prst="wedgeRectCallout">
            <a:avLst>
              <a:gd name="adj1" fmla="val 55363"/>
              <a:gd name="adj2" fmla="val -117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3038033" y="6119602"/>
            <a:ext cx="764381" cy="542273"/>
          </a:xfrm>
          <a:prstGeom prst="wedgeRectCallout">
            <a:avLst>
              <a:gd name="adj1" fmla="val -43612"/>
              <a:gd name="adj2" fmla="val -119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23925" y="3303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462" y="499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749" y="49995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3299080" y="1934735"/>
            <a:ext cx="764381" cy="542273"/>
          </a:xfrm>
          <a:prstGeom prst="wedgeRectCallout">
            <a:avLst>
              <a:gd name="adj1" fmla="val -140459"/>
              <a:gd name="adj2" fmla="val 13016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  <a:endParaRPr lang="en-US" sz="2800" dirty="0"/>
          </a:p>
        </p:txBody>
      </p:sp>
      <p:sp>
        <p:nvSpPr>
          <p:cNvPr id="62" name="Rectangular Callout 61"/>
          <p:cNvSpPr/>
          <p:nvPr/>
        </p:nvSpPr>
        <p:spPr>
          <a:xfrm>
            <a:off x="4597023" y="4967055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3" name="Rectangular Callout 62"/>
          <p:cNvSpPr/>
          <p:nvPr/>
        </p:nvSpPr>
        <p:spPr>
          <a:xfrm>
            <a:off x="127066" y="509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01607" y="2480219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pic>
        <p:nvPicPr>
          <p:cNvPr id="6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31" y="616202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2484717" y="5658474"/>
            <a:ext cx="1" cy="503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ular Callout 71"/>
          <p:cNvSpPr/>
          <p:nvPr/>
        </p:nvSpPr>
        <p:spPr>
          <a:xfrm>
            <a:off x="1052151" y="6113320"/>
            <a:ext cx="764381" cy="542273"/>
          </a:xfrm>
          <a:prstGeom prst="wedgeRectCallout">
            <a:avLst>
              <a:gd name="adj1" fmla="val 55363"/>
              <a:gd name="adj2" fmla="val -11793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3032786" y="6115453"/>
            <a:ext cx="764381" cy="542273"/>
          </a:xfrm>
          <a:prstGeom prst="wedgeRectCallout">
            <a:avLst>
              <a:gd name="adj1" fmla="val -43612"/>
              <a:gd name="adj2" fmla="val -119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</a:t>
            </a:r>
          </a:p>
        </p:txBody>
      </p:sp>
      <p:sp>
        <p:nvSpPr>
          <p:cNvPr id="74" name="Rectangular Callout 73"/>
          <p:cNvSpPr/>
          <p:nvPr/>
        </p:nvSpPr>
        <p:spPr>
          <a:xfrm>
            <a:off x="3884589" y="2655126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A3CBF6-D08F-FD4C-B7C2-8AEC55F45ABB}"/>
              </a:ext>
            </a:extLst>
          </p:cNvPr>
          <p:cNvSpPr/>
          <p:nvPr/>
        </p:nvSpPr>
        <p:spPr>
          <a:xfrm>
            <a:off x="2361443" y="554348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ular Callout 77"/>
          <p:cNvSpPr/>
          <p:nvPr/>
        </p:nvSpPr>
        <p:spPr>
          <a:xfrm>
            <a:off x="1596735" y="5393632"/>
            <a:ext cx="764381" cy="542273"/>
          </a:xfrm>
          <a:prstGeom prst="wedgeRectCallout">
            <a:avLst>
              <a:gd name="adj1" fmla="val 13046"/>
              <a:gd name="adj2" fmla="val 11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2732994" y="5393629"/>
            <a:ext cx="764381" cy="542273"/>
          </a:xfrm>
          <a:prstGeom prst="wedgeRectCallout">
            <a:avLst>
              <a:gd name="adj1" fmla="val -8112"/>
              <a:gd name="adj2" fmla="val 11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Designated 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4271" y="1263440"/>
            <a:ext cx="7112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81511" y="1600200"/>
            <a:ext cx="640729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each bridge must decide to </a:t>
            </a:r>
            <a:r>
              <a:rPr lang="en-US" dirty="0">
                <a:solidFill>
                  <a:srgbClr val="00B050"/>
                </a:solidFill>
              </a:rPr>
              <a:t>enable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disable</a:t>
            </a:r>
            <a:r>
              <a:rPr lang="en-US" dirty="0"/>
              <a:t> each port</a:t>
            </a:r>
          </a:p>
          <a:p>
            <a:r>
              <a:rPr lang="en-US" dirty="0"/>
              <a:t>Reasons to keep a port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receive no BPDUs on that port</a:t>
            </a:r>
          </a:p>
          <a:p>
            <a:pPr lvl="2"/>
            <a:r>
              <a:rPr lang="en-US" dirty="0"/>
              <a:t>Indicates there are no other bridges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It is the root port</a:t>
            </a:r>
          </a:p>
          <a:p>
            <a:pPr lvl="2"/>
            <a:r>
              <a:rPr lang="en-US" dirty="0"/>
              <a:t>You need to be able to forward packets to the root of the spanning tree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are the designated bridge for that LAN</a:t>
            </a:r>
          </a:p>
          <a:p>
            <a:pPr lvl="2"/>
            <a:r>
              <a:rPr lang="en-US" dirty="0"/>
              <a:t>All other bridges on that LAN have a longer path to the root, or their bridge ID is higher than yours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58" y="421793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94" y="221053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1" y="42179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809388" y="3231321"/>
            <a:ext cx="60181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2959536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3662723" y="3184849"/>
            <a:ext cx="4862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29595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Elbow Connector 39"/>
          <p:cNvCxnSpPr>
            <a:stCxn id="5" idx="0"/>
            <a:endCxn id="6" idx="1"/>
          </p:cNvCxnSpPr>
          <p:nvPr/>
        </p:nvCxnSpPr>
        <p:spPr>
          <a:xfrm rot="5400000" flipH="1" flipV="1">
            <a:off x="835276" y="2973919"/>
            <a:ext cx="1823043" cy="6649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0"/>
            <a:endCxn id="6" idx="3"/>
          </p:cNvCxnSpPr>
          <p:nvPr/>
        </p:nvCxnSpPr>
        <p:spPr>
          <a:xfrm rot="16200000" flipV="1">
            <a:off x="2397329" y="2952542"/>
            <a:ext cx="1823042" cy="70774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499582" y="1719182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3886871" y="1893127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599440" y="3693801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27067" y="382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27066" y="4779802"/>
            <a:ext cx="764381" cy="542273"/>
          </a:xfrm>
          <a:prstGeom prst="wedgeRectCallout">
            <a:avLst>
              <a:gd name="adj1" fmla="val 104190"/>
              <a:gd name="adj2" fmla="val -73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4602270" y="4706532"/>
            <a:ext cx="764381" cy="542273"/>
          </a:xfrm>
          <a:prstGeom prst="wedgeRectCallout">
            <a:avLst>
              <a:gd name="adj1" fmla="val -161611"/>
              <a:gd name="adj2" fmla="val -61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23925" y="2541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462" y="372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749" y="37295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</a:t>
            </a:r>
          </a:p>
        </p:txBody>
      </p:sp>
      <p:sp>
        <p:nvSpPr>
          <p:cNvPr id="62" name="Rectangular Callout 61"/>
          <p:cNvSpPr/>
          <p:nvPr/>
        </p:nvSpPr>
        <p:spPr>
          <a:xfrm>
            <a:off x="4597023" y="3697055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3" name="Rectangular Callout 62"/>
          <p:cNvSpPr/>
          <p:nvPr/>
        </p:nvSpPr>
        <p:spPr>
          <a:xfrm>
            <a:off x="127066" y="382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01607" y="1718219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809389" y="5763610"/>
            <a:ext cx="59326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ular Callout 71"/>
          <p:cNvSpPr/>
          <p:nvPr/>
        </p:nvSpPr>
        <p:spPr>
          <a:xfrm>
            <a:off x="127066" y="4785989"/>
            <a:ext cx="764381" cy="542273"/>
          </a:xfrm>
          <a:prstGeom prst="wedgeRectCallout">
            <a:avLst>
              <a:gd name="adj1" fmla="val 104190"/>
              <a:gd name="adj2" fmla="val -7549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4597023" y="4702383"/>
            <a:ext cx="764381" cy="542273"/>
          </a:xfrm>
          <a:prstGeom prst="wedgeRectCallout">
            <a:avLst>
              <a:gd name="adj1" fmla="val -159983"/>
              <a:gd name="adj2" fmla="val -6051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sp>
        <p:nvSpPr>
          <p:cNvPr id="74" name="Rectangular Callout 73"/>
          <p:cNvSpPr/>
          <p:nvPr/>
        </p:nvSpPr>
        <p:spPr>
          <a:xfrm>
            <a:off x="3884589" y="1893126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3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662723" y="5740544"/>
            <a:ext cx="4862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5515230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3" y="620715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5" idx="2"/>
            <a:endCxn id="69" idx="1"/>
          </p:cNvCxnSpPr>
          <p:nvPr/>
        </p:nvCxnSpPr>
        <p:spPr>
          <a:xfrm rot="16200000" flipH="1">
            <a:off x="859326" y="5141619"/>
            <a:ext cx="1804860" cy="6949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" y="5515230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/>
          <p:cNvCxnSpPr>
            <a:stCxn id="7" idx="2"/>
            <a:endCxn id="69" idx="3"/>
          </p:cNvCxnSpPr>
          <p:nvPr/>
        </p:nvCxnSpPr>
        <p:spPr>
          <a:xfrm rot="5400000">
            <a:off x="2421380" y="5150162"/>
            <a:ext cx="1804861" cy="6778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ular Callout 75"/>
          <p:cNvSpPr/>
          <p:nvPr/>
        </p:nvSpPr>
        <p:spPr>
          <a:xfrm>
            <a:off x="1597662" y="5393632"/>
            <a:ext cx="764381" cy="542273"/>
          </a:xfrm>
          <a:prstGeom prst="wedgeRectCallout">
            <a:avLst>
              <a:gd name="adj1" fmla="val 12233"/>
              <a:gd name="adj2" fmla="val 11836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2732994" y="5393632"/>
            <a:ext cx="764381" cy="542273"/>
          </a:xfrm>
          <a:prstGeom prst="wedgeRectCallout">
            <a:avLst>
              <a:gd name="adj1" fmla="val -6484"/>
              <a:gd name="adj2" fmla="val 118365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342968" y="57834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B69C86-E399-D046-83B3-CC7357070A2D}"/>
              </a:ext>
            </a:extLst>
          </p:cNvPr>
          <p:cNvSpPr/>
          <p:nvPr/>
        </p:nvSpPr>
        <p:spPr>
          <a:xfrm>
            <a:off x="3533921" y="3064037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06D563-B4E1-8D4F-8726-A543C206C774}"/>
              </a:ext>
            </a:extLst>
          </p:cNvPr>
          <p:cNvSpPr/>
          <p:nvPr/>
        </p:nvSpPr>
        <p:spPr>
          <a:xfrm>
            <a:off x="3550462" y="560548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AA38A6-0E71-0947-AFF2-8FC1861D6F3F}"/>
              </a:ext>
            </a:extLst>
          </p:cNvPr>
          <p:cNvSpPr/>
          <p:nvPr/>
        </p:nvSpPr>
        <p:spPr>
          <a:xfrm>
            <a:off x="1290723" y="309779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60AF90-F244-C649-8DF4-1E5D9439897C}"/>
              </a:ext>
            </a:extLst>
          </p:cNvPr>
          <p:cNvSpPr/>
          <p:nvPr/>
        </p:nvSpPr>
        <p:spPr>
          <a:xfrm>
            <a:off x="1279868" y="565463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4" grpId="0" animBg="1"/>
      <p:bldP spid="76" grpId="0" animBg="1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vs. Switches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8001518" cy="5105400"/>
          </a:xfrm>
        </p:spPr>
        <p:txBody>
          <a:bodyPr/>
          <a:lstStyle/>
          <a:p>
            <a:r>
              <a:rPr lang="en-US" dirty="0"/>
              <a:t>Bridges make it possible to increase LAN capacity</a:t>
            </a:r>
          </a:p>
          <a:p>
            <a:pPr lvl="1"/>
            <a:r>
              <a:rPr lang="en-US" dirty="0"/>
              <a:t>Reduces the amount of broadcast packets</a:t>
            </a:r>
          </a:p>
          <a:p>
            <a:pPr lvl="1"/>
            <a:r>
              <a:rPr lang="en-US" dirty="0"/>
              <a:t>No loops</a:t>
            </a:r>
          </a:p>
          <a:p>
            <a:r>
              <a:rPr lang="en-US" dirty="0"/>
              <a:t>Switch is a special case of a bridge</a:t>
            </a:r>
          </a:p>
          <a:p>
            <a:pPr lvl="1"/>
            <a:r>
              <a:rPr lang="en-US" dirty="0"/>
              <a:t>Each port is connected to a </a:t>
            </a:r>
            <a:r>
              <a:rPr lang="en-US" dirty="0">
                <a:solidFill>
                  <a:schemeClr val="accent1"/>
                </a:solidFill>
              </a:rPr>
              <a:t>single </a:t>
            </a:r>
            <a:r>
              <a:rPr lang="en-US" dirty="0"/>
              <a:t>host</a:t>
            </a:r>
          </a:p>
          <a:p>
            <a:pPr lvl="2"/>
            <a:r>
              <a:rPr lang="en-US" dirty="0"/>
              <a:t>Either a client machine</a:t>
            </a:r>
          </a:p>
          <a:p>
            <a:pPr lvl="2"/>
            <a:r>
              <a:rPr lang="en-US" dirty="0"/>
              <a:t>Or another switch</a:t>
            </a:r>
          </a:p>
          <a:p>
            <a:pPr lvl="1"/>
            <a:r>
              <a:rPr lang="en-US" dirty="0"/>
              <a:t>Thus, there are no collision domains</a:t>
            </a:r>
          </a:p>
          <a:p>
            <a:pPr lvl="1"/>
            <a:r>
              <a:rPr lang="en-US" dirty="0"/>
              <a:t>No need for CSMA/CD! Simplifies hardware.</a:t>
            </a:r>
          </a:p>
          <a:p>
            <a:pPr lvl="1"/>
            <a:r>
              <a:rPr lang="en-US" dirty="0"/>
              <a:t>Can have different speeds on each port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18" y="3049178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141" y="304917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9080401" y="3233532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91" y="37232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endCxn id="10" idx="0"/>
          </p:cNvCxnSpPr>
          <p:nvPr/>
        </p:nvCxnSpPr>
        <p:spPr>
          <a:xfrm>
            <a:off x="9712977" y="3219715"/>
            <a:ext cx="1" cy="503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9948757" y="2028122"/>
            <a:ext cx="1271736" cy="758098"/>
          </a:xfrm>
          <a:prstGeom prst="wedgeRectCallout">
            <a:avLst>
              <a:gd name="adj1" fmla="val -12797"/>
              <a:gd name="adj2" fmla="val 976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 hosts on 1 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7385" y="4271247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Not a legal network with switches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1688A-C7AB-5A49-83BD-054FE48721B2}"/>
              </a:ext>
            </a:extLst>
          </p:cNvPr>
          <p:cNvCxnSpPr>
            <a:cxnSpLocks/>
          </p:cNvCxnSpPr>
          <p:nvPr/>
        </p:nvCxnSpPr>
        <p:spPr>
          <a:xfrm>
            <a:off x="8500150" y="5341429"/>
            <a:ext cx="941041" cy="11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271552-6710-B94E-ACB4-D8868587AD35}"/>
              </a:ext>
            </a:extLst>
          </p:cNvPr>
          <p:cNvCxnSpPr/>
          <p:nvPr/>
        </p:nvCxnSpPr>
        <p:spPr>
          <a:xfrm flipV="1">
            <a:off x="9685639" y="5355291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7C706032-13E7-984C-8C4E-B826301A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35" y="5175083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black_server.png">
            <a:extLst>
              <a:ext uri="{FF2B5EF4-FFF2-40B4-BE49-F238E27FC236}">
                <a16:creationId xmlns:a16="http://schemas.microsoft.com/office/drawing/2014/main" id="{85AD742F-C06F-0E49-B4D3-099A61F9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779" y="513161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85979617-F87B-4149-91FF-648FF127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91" y="5168104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5DE56EAB-9822-8B44-BF0B-3A8A5EB58702}"/>
              </a:ext>
            </a:extLst>
          </p:cNvPr>
          <p:cNvSpPr/>
          <p:nvPr/>
        </p:nvSpPr>
        <p:spPr>
          <a:xfrm>
            <a:off x="7835941" y="5834797"/>
            <a:ext cx="1271736" cy="758098"/>
          </a:xfrm>
          <a:prstGeom prst="wedgeRectCallout">
            <a:avLst>
              <a:gd name="adj1" fmla="val 92779"/>
              <a:gd name="adj2" fmla="val -85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 host per 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2B099-8F6E-4B41-BC64-162262B72479}"/>
              </a:ext>
            </a:extLst>
          </p:cNvPr>
          <p:cNvSpPr txBox="1"/>
          <p:nvPr/>
        </p:nvSpPr>
        <p:spPr>
          <a:xfrm>
            <a:off x="10372118" y="339253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0E80A-EE56-C643-926E-A182AD2664AE}"/>
              </a:ext>
            </a:extLst>
          </p:cNvPr>
          <p:cNvSpPr txBox="1"/>
          <p:nvPr/>
        </p:nvSpPr>
        <p:spPr>
          <a:xfrm>
            <a:off x="8098882" y="339253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29116-F0C4-6445-8142-4F1AED85D266}"/>
              </a:ext>
            </a:extLst>
          </p:cNvPr>
          <p:cNvSpPr txBox="1"/>
          <p:nvPr/>
        </p:nvSpPr>
        <p:spPr>
          <a:xfrm>
            <a:off x="7947721" y="48785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1EED4-45A2-5747-AA46-D31F12155DD1}"/>
              </a:ext>
            </a:extLst>
          </p:cNvPr>
          <p:cNvSpPr txBox="1"/>
          <p:nvPr/>
        </p:nvSpPr>
        <p:spPr>
          <a:xfrm>
            <a:off x="9361050" y="486411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25459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95375" y="1600200"/>
            <a:ext cx="8991600" cy="5105400"/>
          </a:xfrm>
        </p:spPr>
        <p:txBody>
          <a:bodyPr/>
          <a:lstStyle/>
          <a:p>
            <a:r>
              <a:rPr lang="en-US" dirty="0"/>
              <a:t>Capabilities of switches:</a:t>
            </a:r>
          </a:p>
          <a:p>
            <a:pPr lvl="1"/>
            <a:r>
              <a:rPr lang="en-US" dirty="0"/>
              <a:t>Network-wide routing based on MAC addresses</a:t>
            </a:r>
          </a:p>
          <a:p>
            <a:pPr lvl="1"/>
            <a:r>
              <a:rPr lang="en-US" dirty="0"/>
              <a:t>Learn routes to new hosts automatically</a:t>
            </a:r>
          </a:p>
          <a:p>
            <a:pPr lvl="1"/>
            <a:r>
              <a:rPr lang="en-US" dirty="0"/>
              <a:t>Resolve loops</a:t>
            </a:r>
          </a:p>
          <a:p>
            <a:r>
              <a:rPr lang="en-US" dirty="0"/>
              <a:t>Could the whole Internet be one switching domain?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Flooding packets to locate unknown hosts</a:t>
            </a:r>
          </a:p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Spanning tree does not balance load</a:t>
            </a:r>
          </a:p>
          <a:p>
            <a:pPr lvl="1"/>
            <a:r>
              <a:rPr lang="en-US" dirty="0"/>
              <a:t>Hot spots</a:t>
            </a:r>
          </a:p>
          <a:p>
            <a:r>
              <a:rPr lang="en-US" dirty="0"/>
              <a:t>Extremely Poor Scalability</a:t>
            </a:r>
          </a:p>
          <a:p>
            <a:pPr lvl="1"/>
            <a:r>
              <a:rPr lang="en-US" dirty="0"/>
              <a:t>Every switch needs every MAC address on the Internet in its routing table!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IP addresses these problems (next lecture…)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00" y="4150427"/>
            <a:ext cx="10491304" cy="15215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1523999" y="4700948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Pros: Simplicity</a:t>
            </a:r>
          </a:p>
          <a:p>
            <a:pPr lvl="1"/>
            <a:r>
              <a:rPr lang="en-US" sz="2400" dirty="0"/>
              <a:t>Hardware is stupid and cheap</a:t>
            </a:r>
          </a:p>
          <a:p>
            <a:r>
              <a:rPr lang="en-US" sz="2800" dirty="0"/>
              <a:t>Cons: No scalability</a:t>
            </a:r>
          </a:p>
          <a:p>
            <a:pPr lvl="1"/>
            <a:r>
              <a:rPr lang="en-US" sz="2400" dirty="0"/>
              <a:t>More hosts = more collisions = pandemonium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47567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1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4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002414" y="2227996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510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18566" y="2227996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7526643" y="2227996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9387840" y="2012711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95772" y="3848668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2261495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79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50231" y="3489277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76457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883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883305" y="4317519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749078" y="4658232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8288303" y="3023609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95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90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Bridging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688910"/>
          </a:xfrm>
        </p:spPr>
        <p:txBody>
          <a:bodyPr/>
          <a:lstStyle/>
          <a:p>
            <a:r>
              <a:rPr lang="en-US" dirty="0"/>
              <a:t>Need a device that can </a:t>
            </a:r>
            <a:r>
              <a:rPr lang="en-US" dirty="0">
                <a:solidFill>
                  <a:schemeClr val="accent1"/>
                </a:solidFill>
              </a:rPr>
              <a:t>bridge</a:t>
            </a:r>
            <a:r>
              <a:rPr lang="en-US" dirty="0"/>
              <a:t> different LANs</a:t>
            </a:r>
          </a:p>
          <a:p>
            <a:pPr lvl="1"/>
            <a:r>
              <a:rPr lang="en-US" dirty="0"/>
              <a:t>Only forward packets to intended recipients</a:t>
            </a:r>
          </a:p>
          <a:p>
            <a:pPr lvl="1"/>
            <a:r>
              <a:rPr lang="en-US" dirty="0"/>
              <a:t>Much less broadcasting!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766437" y="4989271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473285" y="4989271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73285" y="4356171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24276" y="4904351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31124" y="4904351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31124" y="4271251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88" y="438391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51" y="534537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51" y="364647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96897" y="4611964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21" name="Oval 20"/>
          <p:cNvSpPr/>
          <p:nvPr/>
        </p:nvSpPr>
        <p:spPr>
          <a:xfrm>
            <a:off x="3434454" y="472732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0163" y="472732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27" y="4611963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9" y="446883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2" y="543029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2" y="373139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7676615" y="481224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02671" y="32667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2671" y="62762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1370" y="4752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1640" y="317255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1640" y="618205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10339" y="46578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1609000" y="3169424"/>
            <a:ext cx="2367946" cy="954107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04"/>
                <a:gd name="adj2" fmla="val 899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Packet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5845890" y="3172550"/>
            <a:ext cx="2256781" cy="954107"/>
            <a:chOff x="1219200" y="4876799"/>
            <a:chExt cx="5181605" cy="1384995"/>
          </a:xfrm>
        </p:grpSpPr>
        <p:sp>
          <p:nvSpPr>
            <p:cNvPr id="34" name="Rectangular Callout 3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0139"/>
                <a:gd name="adj2" fmla="val 949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Packet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0215" y="4188914"/>
            <a:ext cx="99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4753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12" grpId="0" animBg="1"/>
      <p:bldP spid="12" grpId="1" animBg="1"/>
      <p:bldP spid="12" grpId="2" animBg="1"/>
      <p:bldP spid="24" grpId="0"/>
      <p:bldP spid="25" grpId="0"/>
      <p:bldP spid="2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53568" y="4166328"/>
            <a:ext cx="9050030" cy="2607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Bridging limits the size of collision domains</a:t>
            </a:r>
          </a:p>
          <a:p>
            <a:pPr lvl="1"/>
            <a:r>
              <a:rPr lang="en-US" dirty="0"/>
              <a:t>Vastly improves scalability</a:t>
            </a:r>
          </a:p>
          <a:p>
            <a:pPr lvl="1"/>
            <a:r>
              <a:rPr lang="en-US" dirty="0"/>
              <a:t>Question: could the whole Internet be one bridging domain?</a:t>
            </a:r>
          </a:p>
          <a:p>
            <a:r>
              <a:rPr lang="en-US" dirty="0"/>
              <a:t>Tradeoff: bridges are more complex than hubs</a:t>
            </a:r>
          </a:p>
          <a:p>
            <a:pPr lvl="1"/>
            <a:r>
              <a:rPr lang="en-US" dirty="0"/>
              <a:t>Physical layer device vs. data link layer device</a:t>
            </a:r>
          </a:p>
          <a:p>
            <a:pPr lvl="1"/>
            <a:r>
              <a:rPr lang="en-US" dirty="0"/>
              <a:t>Need memory buffers, packet processing hardware, routing tables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21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64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076416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114672" y="1607987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125632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163889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2021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4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076416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14672" y="2859885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4125632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163889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8955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02611" y="3727260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1" y="3439215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20" y="414382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9043920" y="2924052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9" y="259895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7988098" y="1837547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7148895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07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8076943" y="2001467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48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6260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6260875" y="3658854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7890948" y="3713613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7484541" y="2915793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603643" y="2560195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70620" y="3482780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03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3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637835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486375" y="2517839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37835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601160" y="1538199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Internals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14573" y="5360234"/>
            <a:ext cx="9144000" cy="1467920"/>
          </a:xfrm>
        </p:spPr>
        <p:txBody>
          <a:bodyPr>
            <a:normAutofit/>
          </a:bodyPr>
          <a:lstStyle/>
          <a:p>
            <a:r>
              <a:rPr lang="en-US" sz="2400" dirty="0"/>
              <a:t>Bridges have memory buffers to queue packets</a:t>
            </a:r>
          </a:p>
          <a:p>
            <a:r>
              <a:rPr lang="en-US" sz="2400" dirty="0"/>
              <a:t>Bridge is intelligent, only forwards packets to the correct output</a:t>
            </a:r>
          </a:p>
          <a:p>
            <a:r>
              <a:rPr lang="en-US" sz="2400" dirty="0"/>
              <a:t>Bridges are high performance, full N * line rate is possible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035" y="1965956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618" y="2443627"/>
            <a:ext cx="1071350" cy="196527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Fabric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219" y="2443627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7218" y="2989538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7219" y="353544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27219" y="4081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35965" y="2443627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5964" y="2989538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35965" y="353544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5965" y="4081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42215" y="198196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9041" y="1981963"/>
            <a:ext cx="113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Outputs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496629" y="2496181"/>
            <a:ext cx="588939" cy="217577"/>
            <a:chOff x="3515823" y="2399968"/>
            <a:chExt cx="588939" cy="217577"/>
          </a:xfrm>
        </p:grpSpPr>
        <p:grpSp>
          <p:nvGrpSpPr>
            <p:cNvPr id="29" name="Group 28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4497864" y="3044523"/>
            <a:ext cx="588939" cy="217577"/>
            <a:chOff x="3515823" y="2399968"/>
            <a:chExt cx="588939" cy="217577"/>
          </a:xfrm>
        </p:grpSpPr>
        <p:grpSp>
          <p:nvGrpSpPr>
            <p:cNvPr id="43" name="Group 42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4496336" y="3590434"/>
            <a:ext cx="588939" cy="217577"/>
            <a:chOff x="3515823" y="2399968"/>
            <a:chExt cx="588939" cy="217577"/>
          </a:xfrm>
        </p:grpSpPr>
        <p:grpSp>
          <p:nvGrpSpPr>
            <p:cNvPr id="56" name="Group 55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4499270" y="4136344"/>
            <a:ext cx="588939" cy="217577"/>
            <a:chOff x="3515823" y="2399968"/>
            <a:chExt cx="588939" cy="217577"/>
          </a:xfrm>
        </p:grpSpPr>
        <p:grpSp>
          <p:nvGrpSpPr>
            <p:cNvPr id="69" name="Group 68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 rot="10800000">
            <a:off x="2187591" y="4144117"/>
            <a:ext cx="588939" cy="217577"/>
            <a:chOff x="3515823" y="2399968"/>
            <a:chExt cx="588939" cy="217577"/>
          </a:xfrm>
        </p:grpSpPr>
        <p:grpSp>
          <p:nvGrpSpPr>
            <p:cNvPr id="82" name="Group 81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rot="10800000">
            <a:off x="2188018" y="3590434"/>
            <a:ext cx="588939" cy="217577"/>
            <a:chOff x="3515823" y="2399968"/>
            <a:chExt cx="588939" cy="217577"/>
          </a:xfrm>
        </p:grpSpPr>
        <p:grpSp>
          <p:nvGrpSpPr>
            <p:cNvPr id="95" name="Group 94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 rot="10800000">
            <a:off x="2186183" y="3044523"/>
            <a:ext cx="588939" cy="217577"/>
            <a:chOff x="3515823" y="2399968"/>
            <a:chExt cx="588939" cy="217577"/>
          </a:xfrm>
        </p:grpSpPr>
        <p:grpSp>
          <p:nvGrpSpPr>
            <p:cNvPr id="108" name="Group 107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 rot="10800000">
            <a:off x="2184775" y="2498612"/>
            <a:ext cx="588939" cy="217577"/>
            <a:chOff x="3515823" y="2399968"/>
            <a:chExt cx="588939" cy="217577"/>
          </a:xfrm>
        </p:grpSpPr>
        <p:grpSp>
          <p:nvGrpSpPr>
            <p:cNvPr id="121" name="Group 120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4" name="Straight Arrow Connector 133"/>
          <p:cNvCxnSpPr/>
          <p:nvPr/>
        </p:nvCxnSpPr>
        <p:spPr>
          <a:xfrm>
            <a:off x="1596348" y="2612030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96348" y="3155213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96348" y="3701124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596348" y="4258099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085275" y="2612030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085275" y="3155213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085275" y="3701124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085275" y="4258099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836901" y="2615322"/>
            <a:ext cx="372459" cy="298216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836901" y="3151408"/>
            <a:ext cx="372459" cy="16567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803071" y="3594240"/>
            <a:ext cx="406289" cy="10307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2803071" y="3962410"/>
            <a:ext cx="406289" cy="29796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5" idx="1"/>
          </p:cNvCxnSpPr>
          <p:nvPr/>
        </p:nvCxnSpPr>
        <p:spPr>
          <a:xfrm flipV="1">
            <a:off x="4063505" y="2607401"/>
            <a:ext cx="372460" cy="27610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6" idx="1"/>
          </p:cNvCxnSpPr>
          <p:nvPr/>
        </p:nvCxnSpPr>
        <p:spPr>
          <a:xfrm flipV="1">
            <a:off x="4063506" y="3153311"/>
            <a:ext cx="372459" cy="13374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7" idx="1"/>
          </p:cNvCxnSpPr>
          <p:nvPr/>
        </p:nvCxnSpPr>
        <p:spPr>
          <a:xfrm>
            <a:off x="4063505" y="3615748"/>
            <a:ext cx="372460" cy="8347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8" idx="1"/>
          </p:cNvCxnSpPr>
          <p:nvPr/>
        </p:nvCxnSpPr>
        <p:spPr>
          <a:xfrm>
            <a:off x="4029675" y="3962410"/>
            <a:ext cx="406290" cy="282723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159983" y="1504291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Bridge</a:t>
            </a:r>
          </a:p>
        </p:txBody>
      </p:sp>
      <p:grpSp>
        <p:nvGrpSpPr>
          <p:cNvPr id="169" name="Group 168"/>
          <p:cNvGrpSpPr/>
          <p:nvPr/>
        </p:nvGrpSpPr>
        <p:grpSpPr>
          <a:xfrm flipH="1">
            <a:off x="3262928" y="4685212"/>
            <a:ext cx="3209734" cy="498645"/>
            <a:chOff x="1219200" y="4876799"/>
            <a:chExt cx="5181605" cy="1384995"/>
          </a:xfrm>
        </p:grpSpPr>
        <p:sp>
          <p:nvSpPr>
            <p:cNvPr id="170" name="Rectangular Callout 16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3701"/>
                <a:gd name="adj2" fmla="val -1452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219204" y="4876799"/>
              <a:ext cx="5181601" cy="121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Makes routing decisions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6733481" y="1965956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021300" y="1504291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Hub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8350739" y="2142565"/>
            <a:ext cx="0" cy="2266340"/>
          </a:xfrm>
          <a:prstGeom prst="line">
            <a:avLst/>
          </a:prstGeom>
          <a:ln w="571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6114915" y="2612030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8454703" y="3145743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8454703" y="3701124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454703" y="4260370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 flipH="1">
            <a:off x="355600" y="4661060"/>
            <a:ext cx="2533269" cy="523220"/>
            <a:chOff x="1219200" y="4876799"/>
            <a:chExt cx="5181605" cy="1384995"/>
          </a:xfrm>
        </p:grpSpPr>
        <p:sp>
          <p:nvSpPr>
            <p:cNvPr id="167" name="Rectangular Callout 16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4793"/>
                <a:gd name="adj2" fmla="val -978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19204" y="4876799"/>
              <a:ext cx="5181601" cy="122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Memory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2" grpId="0" animBg="1"/>
      <p:bldP spid="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en-US" dirty="0"/>
              <a:t>Original form of Ethernet switch</a:t>
            </a:r>
          </a:p>
          <a:p>
            <a:r>
              <a:rPr lang="en-US" dirty="0"/>
              <a:t>Connect multiple IEEE 802 LANs at layer 2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Reduce the collision domain</a:t>
            </a:r>
          </a:p>
          <a:p>
            <a:pPr lvl="1"/>
            <a:r>
              <a:rPr lang="en-US" dirty="0"/>
              <a:t>Complete transparency</a:t>
            </a:r>
          </a:p>
          <a:p>
            <a:pPr lvl="2"/>
            <a:r>
              <a:rPr lang="en-US" dirty="0"/>
              <a:t>“Plug-and-play,” self-configuring</a:t>
            </a:r>
          </a:p>
          <a:p>
            <a:pPr lvl="2"/>
            <a:r>
              <a:rPr lang="en-US" dirty="0"/>
              <a:t>No hardware of software changes on hosts/hubs</a:t>
            </a:r>
          </a:p>
          <a:p>
            <a:pPr lvl="2"/>
            <a:r>
              <a:rPr lang="en-US" dirty="0"/>
              <a:t>Should not impact existing LAN operations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21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64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76415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14671" y="5527843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125631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163888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8955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002609" y="5402239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0" y="610717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69" y="514185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9043919" y="5592010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8" y="5266915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6260874" y="6326812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7890947" y="638157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570619" y="615073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03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38355" y="1354675"/>
            <a:ext cx="8440755" cy="2192533"/>
            <a:chOff x="414979" y="3333623"/>
            <a:chExt cx="8263530" cy="1523216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14376" y="3471299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Forwarding of frames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Learning of (MAC) Addresses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Spanning Tree Algorithm (to handle loops)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4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1850752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58645"/>
              </p:ext>
            </p:extLst>
          </p:nvPr>
        </p:nvGraphicFramePr>
        <p:xfrm>
          <a:off x="3594852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bridge maintains a </a:t>
            </a:r>
            <a:r>
              <a:rPr lang="en-US" dirty="0">
                <a:solidFill>
                  <a:schemeClr val="accent1"/>
                </a:solidFill>
              </a:rPr>
              <a:t>forwarding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4869"/>
              </p:ext>
            </p:extLst>
          </p:nvPr>
        </p:nvGraphicFramePr>
        <p:xfrm>
          <a:off x="3594848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7189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7059707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983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660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95717" y="4843349"/>
            <a:ext cx="8848165" cy="20079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/>
              <a:t>If the destination MAC isn’t in the forwarding table, broadcast the frame on all ports except 1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32852" y="3137645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27180" y="3290046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35276" y="1828799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3227" y="144351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5131" y="427410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7699" y="290250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8754" y="2902502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99534" y="3137645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05" y="28435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5864679" y="18287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4678" y="18287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4679" y="296704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4679" y="296704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01302 0.1622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810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66974</TotalTime>
  <Words>1478</Words>
  <Application>Microsoft Macintosh PowerPoint</Application>
  <PresentationFormat>Widescreen</PresentationFormat>
  <Paragraphs>404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Just Above the Data Link Layer</vt:lpstr>
      <vt:lpstr>Recap</vt:lpstr>
      <vt:lpstr>The Case for Bridging</vt:lpstr>
      <vt:lpstr>Bridging the LANs</vt:lpstr>
      <vt:lpstr>Bridge Internals</vt:lpstr>
      <vt:lpstr>Bridges</vt:lpstr>
      <vt:lpstr>Frame Forwarding Tables</vt:lpstr>
      <vt:lpstr>Frame Forwarding in Action</vt:lpstr>
      <vt:lpstr>Learning Addresses</vt:lpstr>
      <vt:lpstr>Complicated Learning Example</vt:lpstr>
      <vt:lpstr>The Danger of Loops</vt:lpstr>
      <vt:lpstr>Spanning Tree Definition</vt:lpstr>
      <vt:lpstr>Spanning Tree Poem</vt:lpstr>
      <vt:lpstr>802.1 Spanning Tree Approach</vt:lpstr>
      <vt:lpstr>Definitions</vt:lpstr>
      <vt:lpstr>Determining the Root</vt:lpstr>
      <vt:lpstr>Comparing BPDUs</vt:lpstr>
      <vt:lpstr>Spanning Tree Construction</vt:lpstr>
      <vt:lpstr>Designated Bridges</vt:lpstr>
      <vt:lpstr>More Designated Bridges</vt:lpstr>
      <vt:lpstr>Bridges vs. Switches</vt:lpstr>
      <vt:lpstr>Switching the Internet</vt:lpstr>
      <vt:lpstr>Limitations of MAC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860</cp:revision>
  <cp:lastPrinted>2012-08-22T04:00:45Z</cp:lastPrinted>
  <dcterms:created xsi:type="dcterms:W3CDTF">2012-01-03T02:22:46Z</dcterms:created>
  <dcterms:modified xsi:type="dcterms:W3CDTF">2020-01-22T19:48:00Z</dcterms:modified>
</cp:coreProperties>
</file>