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5"/>
  </p:notesMasterIdLst>
  <p:handoutMasterIdLst>
    <p:handoutMasterId r:id="rId66"/>
  </p:handoutMasterIdLst>
  <p:sldIdLst>
    <p:sldId id="388" r:id="rId2"/>
    <p:sldId id="452" r:id="rId3"/>
    <p:sldId id="392" r:id="rId4"/>
    <p:sldId id="393" r:id="rId5"/>
    <p:sldId id="394" r:id="rId6"/>
    <p:sldId id="395" r:id="rId7"/>
    <p:sldId id="391" r:id="rId8"/>
    <p:sldId id="398" r:id="rId9"/>
    <p:sldId id="399" r:id="rId10"/>
    <p:sldId id="453" r:id="rId11"/>
    <p:sldId id="400" r:id="rId12"/>
    <p:sldId id="401" r:id="rId13"/>
    <p:sldId id="404" r:id="rId14"/>
    <p:sldId id="405" r:id="rId15"/>
    <p:sldId id="451" r:id="rId16"/>
    <p:sldId id="454" r:id="rId17"/>
    <p:sldId id="427" r:id="rId18"/>
    <p:sldId id="406" r:id="rId19"/>
    <p:sldId id="428" r:id="rId20"/>
    <p:sldId id="430" r:id="rId21"/>
    <p:sldId id="455" r:id="rId22"/>
    <p:sldId id="431" r:id="rId23"/>
    <p:sldId id="407" r:id="rId24"/>
    <p:sldId id="429" r:id="rId25"/>
    <p:sldId id="432" r:id="rId26"/>
    <p:sldId id="433" r:id="rId27"/>
    <p:sldId id="434" r:id="rId28"/>
    <p:sldId id="456" r:id="rId29"/>
    <p:sldId id="435" r:id="rId30"/>
    <p:sldId id="411" r:id="rId31"/>
    <p:sldId id="412" r:id="rId32"/>
    <p:sldId id="413" r:id="rId33"/>
    <p:sldId id="457" r:id="rId34"/>
    <p:sldId id="425" r:id="rId35"/>
    <p:sldId id="426" r:id="rId36"/>
    <p:sldId id="396" r:id="rId37"/>
    <p:sldId id="414" r:id="rId38"/>
    <p:sldId id="417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64" r:id="rId55"/>
    <p:sldId id="465" r:id="rId56"/>
    <p:sldId id="421" r:id="rId57"/>
    <p:sldId id="419" r:id="rId58"/>
    <p:sldId id="458" r:id="rId59"/>
    <p:sldId id="459" r:id="rId60"/>
    <p:sldId id="460" r:id="rId61"/>
    <p:sldId id="461" r:id="rId62"/>
    <p:sldId id="462" r:id="rId63"/>
    <p:sldId id="463" r:id="rId6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52"/>
            <p14:sldId id="392"/>
            <p14:sldId id="393"/>
            <p14:sldId id="394"/>
            <p14:sldId id="395"/>
            <p14:sldId id="391"/>
            <p14:sldId id="398"/>
            <p14:sldId id="399"/>
            <p14:sldId id="453"/>
            <p14:sldId id="400"/>
            <p14:sldId id="401"/>
            <p14:sldId id="404"/>
            <p14:sldId id="405"/>
            <p14:sldId id="451"/>
            <p14:sldId id="454"/>
            <p14:sldId id="427"/>
            <p14:sldId id="406"/>
            <p14:sldId id="428"/>
            <p14:sldId id="430"/>
            <p14:sldId id="455"/>
            <p14:sldId id="431"/>
            <p14:sldId id="407"/>
            <p14:sldId id="429"/>
            <p14:sldId id="432"/>
            <p14:sldId id="433"/>
            <p14:sldId id="434"/>
            <p14:sldId id="456"/>
            <p14:sldId id="435"/>
            <p14:sldId id="411"/>
            <p14:sldId id="412"/>
            <p14:sldId id="413"/>
            <p14:sldId id="457"/>
            <p14:sldId id="425"/>
            <p14:sldId id="426"/>
            <p14:sldId id="396"/>
            <p14:sldId id="414"/>
            <p14:sldId id="417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64"/>
            <p14:sldId id="465"/>
            <p14:sldId id="421"/>
            <p14:sldId id="419"/>
            <p14:sldId id="458"/>
            <p14:sldId id="459"/>
            <p14:sldId id="460"/>
            <p14:sldId id="461"/>
            <p14:sldId id="462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85" autoAdjust="0"/>
    <p:restoredTop sz="90169" autoAdjust="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8C837D5B-A021-BE2C-4A01-510948F6D2C4}"/>
    <pc:docChg chg="addSld modSld sldOrd modSection">
      <pc:chgData name="Jackson, Alden" userId="S::awjacks@northeastern.edu::057f6ed4-5b0d-4701-ad80-193f163f4b8a" providerId="AD" clId="Web-{8C837D5B-A021-BE2C-4A01-510948F6D2C4}" dt="2019-02-19T16:31:27.360" v="513" actId="20577"/>
      <pc:docMkLst>
        <pc:docMk/>
      </pc:docMkLst>
      <pc:sldChg chg="addSp delSp modSp">
        <pc:chgData name="Jackson, Alden" userId="S::awjacks@northeastern.edu::057f6ed4-5b0d-4701-ad80-193f163f4b8a" providerId="AD" clId="Web-{8C837D5B-A021-BE2C-4A01-510948F6D2C4}" dt="2019-02-19T16:03:24.251" v="206" actId="20577"/>
        <pc:sldMkLst>
          <pc:docMk/>
          <pc:sldMk cId="1976921684" sldId="399"/>
        </pc:sldMkLst>
        <pc:spChg chg="add del mod">
          <ac:chgData name="Jackson, Alden" userId="S::awjacks@northeastern.edu::057f6ed4-5b0d-4701-ad80-193f163f4b8a" providerId="AD" clId="Web-{8C837D5B-A021-BE2C-4A01-510948F6D2C4}" dt="2019-02-19T16:03:24.251" v="206" actId="20577"/>
          <ac:spMkLst>
            <pc:docMk/>
            <pc:sldMk cId="1976921684" sldId="399"/>
            <ac:spMk id="4" creationId="{00000000-0000-0000-0000-000000000000}"/>
          </ac:spMkLst>
        </pc:spChg>
        <pc:spChg chg="add del mod">
          <ac:chgData name="Jackson, Alden" userId="S::awjacks@northeastern.edu::057f6ed4-5b0d-4701-ad80-193f163f4b8a" providerId="AD" clId="Web-{8C837D5B-A021-BE2C-4A01-510948F6D2C4}" dt="2019-02-19T16:03:07.095" v="195"/>
          <ac:spMkLst>
            <pc:docMk/>
            <pc:sldMk cId="1976921684" sldId="399"/>
            <ac:spMk id="25" creationId="{1E960847-37C0-4874-B720-7E0DD26281D6}"/>
          </ac:spMkLst>
        </pc:spChg>
      </pc:sldChg>
      <pc:sldChg chg="modSp">
        <pc:chgData name="Jackson, Alden" userId="S::awjacks@northeastern.edu::057f6ed4-5b0d-4701-ad80-193f163f4b8a" providerId="AD" clId="Web-{8C837D5B-A021-BE2C-4A01-510948F6D2C4}" dt="2019-02-19T15:58:24.564" v="161" actId="20577"/>
        <pc:sldMkLst>
          <pc:docMk/>
          <pc:sldMk cId="4217140687" sldId="400"/>
        </pc:sldMkLst>
        <pc:spChg chg="mod">
          <ac:chgData name="Jackson, Alden" userId="S::awjacks@northeastern.edu::057f6ed4-5b0d-4701-ad80-193f163f4b8a" providerId="AD" clId="Web-{8C837D5B-A021-BE2C-4A01-510948F6D2C4}" dt="2019-02-19T15:58:24.564" v="161" actId="20577"/>
          <ac:spMkLst>
            <pc:docMk/>
            <pc:sldMk cId="4217140687" sldId="400"/>
            <ac:spMk id="4" creationId="{00000000-0000-0000-0000-000000000000}"/>
          </ac:spMkLst>
        </pc:spChg>
      </pc:sldChg>
      <pc:sldChg chg="ord">
        <pc:chgData name="Jackson, Alden" userId="S::awjacks@northeastern.edu::057f6ed4-5b0d-4701-ad80-193f163f4b8a" providerId="AD" clId="Web-{8C837D5B-A021-BE2C-4A01-510948F6D2C4}" dt="2019-02-19T16:19:19.845" v="380"/>
        <pc:sldMkLst>
          <pc:docMk/>
          <pc:sldMk cId="1449741532" sldId="451"/>
        </pc:sldMkLst>
      </pc:sldChg>
      <pc:sldChg chg="modSp new mod ord modShow">
        <pc:chgData name="Jackson, Alden" userId="S::awjacks@northeastern.edu::057f6ed4-5b0d-4701-ad80-193f163f4b8a" providerId="AD" clId="Web-{8C837D5B-A021-BE2C-4A01-510948F6D2C4}" dt="2019-02-19T15:53:50.486" v="150"/>
        <pc:sldMkLst>
          <pc:docMk/>
          <pc:sldMk cId="3657614744" sldId="452"/>
        </pc:sldMkLst>
        <pc:spChg chg="mod">
          <ac:chgData name="Jackson, Alden" userId="S::awjacks@northeastern.edu::057f6ed4-5b0d-4701-ad80-193f163f4b8a" providerId="AD" clId="Web-{8C837D5B-A021-BE2C-4A01-510948F6D2C4}" dt="2019-02-19T15:46:55.908" v="55" actId="20577"/>
          <ac:spMkLst>
            <pc:docMk/>
            <pc:sldMk cId="3657614744" sldId="452"/>
            <ac:spMk id="2" creationId="{F8720684-B799-4F76-95FE-9E5BA6E63796}"/>
          </ac:spMkLst>
        </pc:spChg>
        <pc:spChg chg="mod">
          <ac:chgData name="Jackson, Alden" userId="S::awjacks@northeastern.edu::057f6ed4-5b0d-4701-ad80-193f163f4b8a" providerId="AD" clId="Web-{8C837D5B-A021-BE2C-4A01-510948F6D2C4}" dt="2019-02-19T15:53:26.658" v="148" actId="20577"/>
          <ac:spMkLst>
            <pc:docMk/>
            <pc:sldMk cId="3657614744" sldId="452"/>
            <ac:spMk id="4" creationId="{3051431B-5D2F-4C45-9D0A-6E5EFE3C0FB6}"/>
          </ac:spMkLst>
        </pc:spChg>
      </pc:sldChg>
      <pc:sldChg chg="modSp new">
        <pc:chgData name="Jackson, Alden" userId="S::awjacks@northeastern.edu::057f6ed4-5b0d-4701-ad80-193f163f4b8a" providerId="AD" clId="Web-{8C837D5B-A021-BE2C-4A01-510948F6D2C4}" dt="2019-02-19T16:08:34.751" v="242" actId="20577"/>
        <pc:sldMkLst>
          <pc:docMk/>
          <pc:sldMk cId="2171274450" sldId="453"/>
        </pc:sldMkLst>
        <pc:spChg chg="mod">
          <ac:chgData name="Jackson, Alden" userId="S::awjacks@northeastern.edu::057f6ed4-5b0d-4701-ad80-193f163f4b8a" providerId="AD" clId="Web-{8C837D5B-A021-BE2C-4A01-510948F6D2C4}" dt="2019-02-19T16:07:32.048" v="233" actId="20577"/>
          <ac:spMkLst>
            <pc:docMk/>
            <pc:sldMk cId="2171274450" sldId="453"/>
            <ac:spMk id="2" creationId="{A5D71453-E78D-444E-BBB8-E0EC4B075445}"/>
          </ac:spMkLst>
        </pc:spChg>
        <pc:spChg chg="mod">
          <ac:chgData name="Jackson, Alden" userId="S::awjacks@northeastern.edu::057f6ed4-5b0d-4701-ad80-193f163f4b8a" providerId="AD" clId="Web-{8C837D5B-A021-BE2C-4A01-510948F6D2C4}" dt="2019-02-19T16:08:34.751" v="242" actId="20577"/>
          <ac:spMkLst>
            <pc:docMk/>
            <pc:sldMk cId="2171274450" sldId="453"/>
            <ac:spMk id="4" creationId="{5402448B-9CEF-4583-AD03-4D82D943910E}"/>
          </ac:spMkLst>
        </pc:spChg>
      </pc:sldChg>
      <pc:sldChg chg="addSp modSp new mod ord modClrScheme chgLayout">
        <pc:chgData name="Jackson, Alden" userId="S::awjacks@northeastern.edu::057f6ed4-5b0d-4701-ad80-193f163f4b8a" providerId="AD" clId="Web-{8C837D5B-A021-BE2C-4A01-510948F6D2C4}" dt="2019-02-19T16:19:09.407" v="378"/>
        <pc:sldMkLst>
          <pc:docMk/>
          <pc:sldMk cId="701367491" sldId="454"/>
        </pc:sldMkLst>
        <pc:spChg chg="mod ord">
          <ac:chgData name="Jackson, Alden" userId="S::awjacks@northeastern.edu::057f6ed4-5b0d-4701-ad80-193f163f4b8a" providerId="AD" clId="Web-{8C837D5B-A021-BE2C-4A01-510948F6D2C4}" dt="2019-02-19T16:12:15.439" v="284"/>
          <ac:spMkLst>
            <pc:docMk/>
            <pc:sldMk cId="701367491" sldId="454"/>
            <ac:spMk id="2" creationId="{5F53DB3D-6B85-4A73-A6AD-ED423CD78DEB}"/>
          </ac:spMkLst>
        </pc:spChg>
        <pc:spChg chg="mod ord">
          <ac:chgData name="Jackson, Alden" userId="S::awjacks@northeastern.edu::057f6ed4-5b0d-4701-ad80-193f163f4b8a" providerId="AD" clId="Web-{8C837D5B-A021-BE2C-4A01-510948F6D2C4}" dt="2019-02-19T16:12:15.439" v="284"/>
          <ac:spMkLst>
            <pc:docMk/>
            <pc:sldMk cId="701367491" sldId="454"/>
            <ac:spMk id="3" creationId="{6CC5C8DE-E607-440A-BD45-31B7697D70A1}"/>
          </ac:spMkLst>
        </pc:spChg>
        <pc:spChg chg="mod ord">
          <ac:chgData name="Jackson, Alden" userId="S::awjacks@northeastern.edu::057f6ed4-5b0d-4701-ad80-193f163f4b8a" providerId="AD" clId="Web-{8C837D5B-A021-BE2C-4A01-510948F6D2C4}" dt="2019-02-19T16:18:39.876" v="373" actId="20577"/>
          <ac:spMkLst>
            <pc:docMk/>
            <pc:sldMk cId="701367491" sldId="454"/>
            <ac:spMk id="4" creationId="{801EE64E-B80D-49A3-86E7-7CD9DF9694A6}"/>
          </ac:spMkLst>
        </pc:spChg>
        <pc:spChg chg="add mod ord">
          <ac:chgData name="Jackson, Alden" userId="S::awjacks@northeastern.edu::057f6ed4-5b0d-4701-ad80-193f163f4b8a" providerId="AD" clId="Web-{8C837D5B-A021-BE2C-4A01-510948F6D2C4}" dt="2019-02-19T16:18:37.032" v="370" actId="20577"/>
          <ac:spMkLst>
            <pc:docMk/>
            <pc:sldMk cId="701367491" sldId="454"/>
            <ac:spMk id="5" creationId="{44A7B4FA-0161-4FA9-9288-AA031DBA3D4C}"/>
          </ac:spMkLst>
        </pc:spChg>
      </pc:sldChg>
      <pc:sldChg chg="modSp new ord">
        <pc:chgData name="Jackson, Alden" userId="S::awjacks@northeastern.edu::057f6ed4-5b0d-4701-ad80-193f163f4b8a" providerId="AD" clId="Web-{8C837D5B-A021-BE2C-4A01-510948F6D2C4}" dt="2019-02-19T16:25:01.782" v="399"/>
        <pc:sldMkLst>
          <pc:docMk/>
          <pc:sldMk cId="1972263197" sldId="455"/>
        </pc:sldMkLst>
        <pc:spChg chg="mod">
          <ac:chgData name="Jackson, Alden" userId="S::awjacks@northeastern.edu::057f6ed4-5b0d-4701-ad80-193f163f4b8a" providerId="AD" clId="Web-{8C837D5B-A021-BE2C-4A01-510948F6D2C4}" dt="2019-02-19T16:24:45.266" v="397" actId="20577"/>
          <ac:spMkLst>
            <pc:docMk/>
            <pc:sldMk cId="1972263197" sldId="455"/>
            <ac:spMk id="2" creationId="{9758E70C-E75F-4125-B615-61A16663722B}"/>
          </ac:spMkLst>
        </pc:spChg>
        <pc:spChg chg="mod">
          <ac:chgData name="Jackson, Alden" userId="S::awjacks@northeastern.edu::057f6ed4-5b0d-4701-ad80-193f163f4b8a" providerId="AD" clId="Web-{8C837D5B-A021-BE2C-4A01-510948F6D2C4}" dt="2019-02-19T16:17:27.391" v="341" actId="20577"/>
          <ac:spMkLst>
            <pc:docMk/>
            <pc:sldMk cId="1972263197" sldId="455"/>
            <ac:spMk id="3" creationId="{5E0BE71F-C0E1-4DEA-8D6E-1459AF49737B}"/>
          </ac:spMkLst>
        </pc:spChg>
        <pc:spChg chg="mod">
          <ac:chgData name="Jackson, Alden" userId="S::awjacks@northeastern.edu::057f6ed4-5b0d-4701-ad80-193f163f4b8a" providerId="AD" clId="Web-{8C837D5B-A021-BE2C-4A01-510948F6D2C4}" dt="2019-02-19T16:17:18.329" v="338" actId="20577"/>
          <ac:spMkLst>
            <pc:docMk/>
            <pc:sldMk cId="1972263197" sldId="455"/>
            <ac:spMk id="4" creationId="{E21A8A85-4A11-4276-B06F-79FCF243ED83}"/>
          </ac:spMkLst>
        </pc:spChg>
      </pc:sldChg>
      <pc:sldChg chg="delSp modSp new mod modClrScheme chgLayout">
        <pc:chgData name="Jackson, Alden" userId="S::awjacks@northeastern.edu::057f6ed4-5b0d-4701-ad80-193f163f4b8a" providerId="AD" clId="Web-{8C837D5B-A021-BE2C-4A01-510948F6D2C4}" dt="2019-02-19T16:29:14" v="467" actId="20577"/>
        <pc:sldMkLst>
          <pc:docMk/>
          <pc:sldMk cId="1427107831" sldId="456"/>
        </pc:sldMkLst>
        <pc:spChg chg="mod ord">
          <ac:chgData name="Jackson, Alden" userId="S::awjacks@northeastern.edu::057f6ed4-5b0d-4701-ad80-193f163f4b8a" providerId="AD" clId="Web-{8C837D5B-A021-BE2C-4A01-510948F6D2C4}" dt="2019-02-19T16:27:33.157" v="444"/>
          <ac:spMkLst>
            <pc:docMk/>
            <pc:sldMk cId="1427107831" sldId="456"/>
            <ac:spMk id="2" creationId="{DF16BA2E-A46C-44D4-B9C8-35F6605197C6}"/>
          </ac:spMkLst>
        </pc:spChg>
        <pc:spChg chg="mod ord">
          <ac:chgData name="Jackson, Alden" userId="S::awjacks@northeastern.edu::057f6ed4-5b0d-4701-ad80-193f163f4b8a" providerId="AD" clId="Web-{8C837D5B-A021-BE2C-4A01-510948F6D2C4}" dt="2019-02-19T16:29:14" v="467" actId="20577"/>
          <ac:spMkLst>
            <pc:docMk/>
            <pc:sldMk cId="1427107831" sldId="456"/>
            <ac:spMk id="3" creationId="{485C4A0D-5E1F-42DA-AECB-B970215AAA70}"/>
          </ac:spMkLst>
        </pc:spChg>
        <pc:spChg chg="del mod">
          <ac:chgData name="Jackson, Alden" userId="S::awjacks@northeastern.edu::057f6ed4-5b0d-4701-ad80-193f163f4b8a" providerId="AD" clId="Web-{8C837D5B-A021-BE2C-4A01-510948F6D2C4}" dt="2019-02-19T16:27:33.157" v="444"/>
          <ac:spMkLst>
            <pc:docMk/>
            <pc:sldMk cId="1427107831" sldId="456"/>
            <ac:spMk id="4" creationId="{F0A3E159-59E3-4270-8AD6-D5690674A4E4}"/>
          </ac:spMkLst>
        </pc:spChg>
        <pc:spChg chg="mod ord">
          <ac:chgData name="Jackson, Alden" userId="S::awjacks@northeastern.edu::057f6ed4-5b0d-4701-ad80-193f163f4b8a" providerId="AD" clId="Web-{8C837D5B-A021-BE2C-4A01-510948F6D2C4}" dt="2019-02-19T16:27:33.157" v="444"/>
          <ac:spMkLst>
            <pc:docMk/>
            <pc:sldMk cId="1427107831" sldId="456"/>
            <ac:spMk id="5" creationId="{91A410F1-BEC4-43E7-BBFB-348757EB7EEF}"/>
          </ac:spMkLst>
        </pc:spChg>
      </pc:sldChg>
      <pc:sldChg chg="modSp new">
        <pc:chgData name="Jackson, Alden" userId="S::awjacks@northeastern.edu::057f6ed4-5b0d-4701-ad80-193f163f4b8a" providerId="AD" clId="Web-{8C837D5B-A021-BE2C-4A01-510948F6D2C4}" dt="2019-02-19T16:31:27.360" v="512" actId="20577"/>
        <pc:sldMkLst>
          <pc:docMk/>
          <pc:sldMk cId="2552701193" sldId="457"/>
        </pc:sldMkLst>
        <pc:spChg chg="mod">
          <ac:chgData name="Jackson, Alden" userId="S::awjacks@northeastern.edu::057f6ed4-5b0d-4701-ad80-193f163f4b8a" providerId="AD" clId="Web-{8C837D5B-A021-BE2C-4A01-510948F6D2C4}" dt="2019-02-19T16:30:20.954" v="497" actId="20577"/>
          <ac:spMkLst>
            <pc:docMk/>
            <pc:sldMk cId="2552701193" sldId="457"/>
            <ac:spMk id="2" creationId="{91F55835-0DCD-4DD5-83F2-79919C7C8B82}"/>
          </ac:spMkLst>
        </pc:spChg>
        <pc:spChg chg="mod">
          <ac:chgData name="Jackson, Alden" userId="S::awjacks@northeastern.edu::057f6ed4-5b0d-4701-ad80-193f163f4b8a" providerId="AD" clId="Web-{8C837D5B-A021-BE2C-4A01-510948F6D2C4}" dt="2019-02-19T16:31:27.360" v="512" actId="20577"/>
          <ac:spMkLst>
            <pc:docMk/>
            <pc:sldMk cId="2552701193" sldId="457"/>
            <ac:spMk id="4" creationId="{75D2035E-2029-491C-978E-0DD17FBEB755}"/>
          </ac:spMkLst>
        </pc:spChg>
      </pc:sldChg>
    </pc:docChg>
  </pc:docChgLst>
  <pc:docChgLst>
    <pc:chgData name="Jackson, Alden" userId="S::awjacks@northeastern.edu::057f6ed4-5b0d-4701-ad80-193f163f4b8a" providerId="AD" clId="Web-{C7369BC3-0E8F-D475-FDBE-6F240A87FE70}"/>
    <pc:docChg chg="addSld modSld sldOrd modSection">
      <pc:chgData name="Jackson, Alden" userId="S::awjacks@northeastern.edu::057f6ed4-5b0d-4701-ad80-193f163f4b8a" providerId="AD" clId="Web-{C7369BC3-0E8F-D475-FDBE-6F240A87FE70}" dt="2019-02-21T19:30:03.099" v="2908" actId="20577"/>
      <pc:docMkLst>
        <pc:docMk/>
      </pc:docMkLst>
      <pc:sldChg chg="modSp">
        <pc:chgData name="Jackson, Alden" userId="S::awjacks@northeastern.edu::057f6ed4-5b0d-4701-ad80-193f163f4b8a" providerId="AD" clId="Web-{C7369BC3-0E8F-D475-FDBE-6F240A87FE70}" dt="2019-02-21T17:18:16.269" v="4" actId="20577"/>
        <pc:sldMkLst>
          <pc:docMk/>
          <pc:sldMk cId="2064973252" sldId="396"/>
        </pc:sldMkLst>
        <pc:spChg chg="mod">
          <ac:chgData name="Jackson, Alden" userId="S::awjacks@northeastern.edu::057f6ed4-5b0d-4701-ad80-193f163f4b8a" providerId="AD" clId="Web-{C7369BC3-0E8F-D475-FDBE-6F240A87FE70}" dt="2019-02-21T17:18:16.269" v="4" actId="20577"/>
          <ac:spMkLst>
            <pc:docMk/>
            <pc:sldMk cId="2064973252" sldId="396"/>
            <ac:spMk id="6" creationId="{00000000-0000-0000-0000-000000000000}"/>
          </ac:spMkLst>
        </pc:spChg>
      </pc:sldChg>
      <pc:sldChg chg="modSp mod modShow">
        <pc:chgData name="Jackson, Alden" userId="S::awjacks@northeastern.edu::057f6ed4-5b0d-4701-ad80-193f163f4b8a" providerId="AD" clId="Web-{C7369BC3-0E8F-D475-FDBE-6F240A87FE70}" dt="2019-02-21T17:21:16.643" v="11"/>
        <pc:sldMkLst>
          <pc:docMk/>
          <pc:sldMk cId="1064613080" sldId="448"/>
        </pc:sldMkLst>
        <pc:spChg chg="mod">
          <ac:chgData name="Jackson, Alden" userId="S::awjacks@northeastern.edu::057f6ed4-5b0d-4701-ad80-193f163f4b8a" providerId="AD" clId="Web-{C7369BC3-0E8F-D475-FDBE-6F240A87FE70}" dt="2019-02-21T17:21:10.190" v="7" actId="20577"/>
          <ac:spMkLst>
            <pc:docMk/>
            <pc:sldMk cId="1064613080" sldId="448"/>
            <ac:spMk id="3" creationId="{00000000-0000-0000-0000-000000000000}"/>
          </ac:spMkLst>
        </pc:spChg>
      </pc:sldChg>
      <pc:sldChg chg="mod modShow">
        <pc:chgData name="Jackson, Alden" userId="S::awjacks@northeastern.edu::057f6ed4-5b0d-4701-ad80-193f163f4b8a" providerId="AD" clId="Web-{C7369BC3-0E8F-D475-FDBE-6F240A87FE70}" dt="2019-02-21T17:21:16.597" v="10"/>
        <pc:sldMkLst>
          <pc:docMk/>
          <pc:sldMk cId="1237377008" sldId="449"/>
        </pc:sldMkLst>
      </pc:sldChg>
      <pc:sldChg chg="mod modShow">
        <pc:chgData name="Jackson, Alden" userId="S::awjacks@northeastern.edu::057f6ed4-5b0d-4701-ad80-193f163f4b8a" providerId="AD" clId="Web-{C7369BC3-0E8F-D475-FDBE-6F240A87FE70}" dt="2019-02-21T17:21:16.534" v="9"/>
        <pc:sldMkLst>
          <pc:docMk/>
          <pc:sldMk cId="1120540096" sldId="450"/>
        </pc:sldMkLst>
      </pc:sldChg>
      <pc:sldChg chg="add ord replId">
        <pc:chgData name="Jackson, Alden" userId="S::awjacks@northeastern.edu::057f6ed4-5b0d-4701-ad80-193f163f4b8a" providerId="AD" clId="Web-{C7369BC3-0E8F-D475-FDBE-6F240A87FE70}" dt="2019-02-21T17:23:46.800" v="13"/>
        <pc:sldMkLst>
          <pc:docMk/>
          <pc:sldMk cId="1530156949" sldId="458"/>
        </pc:sldMkLst>
      </pc:sldChg>
      <pc:sldChg chg="addSp modSp new addAnim modAnim">
        <pc:chgData name="Jackson, Alden" userId="S::awjacks@northeastern.edu::057f6ed4-5b0d-4701-ad80-193f163f4b8a" providerId="AD" clId="Web-{C7369BC3-0E8F-D475-FDBE-6F240A87FE70}" dt="2019-02-21T19:30:03.099" v="2907" actId="20577"/>
        <pc:sldMkLst>
          <pc:docMk/>
          <pc:sldMk cId="965650624" sldId="459"/>
        </pc:sldMkLst>
        <pc:spChg chg="mod">
          <ac:chgData name="Jackson, Alden" userId="S::awjacks@northeastern.edu::057f6ed4-5b0d-4701-ad80-193f163f4b8a" providerId="AD" clId="Web-{C7369BC3-0E8F-D475-FDBE-6F240A87FE70}" dt="2019-02-21T17:24:15.972" v="33" actId="20577"/>
          <ac:spMkLst>
            <pc:docMk/>
            <pc:sldMk cId="965650624" sldId="459"/>
            <ac:spMk id="2" creationId="{94B64F3B-629D-458E-8BCD-7B9B0203C6D5}"/>
          </ac:spMkLst>
        </pc:spChg>
        <pc:spChg chg="mod">
          <ac:chgData name="Jackson, Alden" userId="S::awjacks@northeastern.edu::057f6ed4-5b0d-4701-ad80-193f163f4b8a" providerId="AD" clId="Web-{C7369BC3-0E8F-D475-FDBE-6F240A87FE70}" dt="2019-02-21T19:30:03.099" v="2907" actId="20577"/>
          <ac:spMkLst>
            <pc:docMk/>
            <pc:sldMk cId="965650624" sldId="459"/>
            <ac:spMk id="4" creationId="{67C2D967-DA50-4E00-9A6E-3BFA087D7779}"/>
          </ac:spMkLst>
        </pc:spChg>
        <pc:spChg chg="add mod">
          <ac:chgData name="Jackson, Alden" userId="S::awjacks@northeastern.edu::057f6ed4-5b0d-4701-ad80-193f163f4b8a" providerId="AD" clId="Web-{C7369BC3-0E8F-D475-FDBE-6F240A87FE70}" dt="2019-02-21T19:15:58.803" v="2849"/>
          <ac:spMkLst>
            <pc:docMk/>
            <pc:sldMk cId="965650624" sldId="459"/>
            <ac:spMk id="5" creationId="{E1166D81-1BE6-400A-8351-211F1DC1EB93}"/>
          </ac:spMkLst>
        </pc:spChg>
      </pc:sldChg>
      <pc:sldChg chg="modSp add replId addAnim modAnim">
        <pc:chgData name="Jackson, Alden" userId="S::awjacks@northeastern.edu::057f6ed4-5b0d-4701-ad80-193f163f4b8a" providerId="AD" clId="Web-{C7369BC3-0E8F-D475-FDBE-6F240A87FE70}" dt="2019-02-21T19:17:31.177" v="2855"/>
        <pc:sldMkLst>
          <pc:docMk/>
          <pc:sldMk cId="1218718783" sldId="460"/>
        </pc:sldMkLst>
        <pc:spChg chg="mod">
          <ac:chgData name="Jackson, Alden" userId="S::awjacks@northeastern.edu::057f6ed4-5b0d-4701-ad80-193f163f4b8a" providerId="AD" clId="Web-{C7369BC3-0E8F-D475-FDBE-6F240A87FE70}" dt="2019-02-21T17:37:14.580" v="601" actId="20577"/>
          <ac:spMkLst>
            <pc:docMk/>
            <pc:sldMk cId="1218718783" sldId="460"/>
            <ac:spMk id="2" creationId="{94B64F3B-629D-458E-8BCD-7B9B0203C6D5}"/>
          </ac:spMkLst>
        </pc:spChg>
        <pc:spChg chg="mod">
          <ac:chgData name="Jackson, Alden" userId="S::awjacks@northeastern.edu::057f6ed4-5b0d-4701-ad80-193f163f4b8a" providerId="AD" clId="Web-{C7369BC3-0E8F-D475-FDBE-6F240A87FE70}" dt="2019-02-21T17:40:46.798" v="704" actId="20577"/>
          <ac:spMkLst>
            <pc:docMk/>
            <pc:sldMk cId="1218718783" sldId="460"/>
            <ac:spMk id="4" creationId="{67C2D967-DA50-4E00-9A6E-3BFA087D7779}"/>
          </ac:spMkLst>
        </pc:spChg>
      </pc:sldChg>
      <pc:sldChg chg="modSp new addAnim modAnim">
        <pc:chgData name="Jackson, Alden" userId="S::awjacks@northeastern.edu::057f6ed4-5b0d-4701-ad80-193f163f4b8a" providerId="AD" clId="Web-{C7369BC3-0E8F-D475-FDBE-6F240A87FE70}" dt="2019-02-21T19:21:00.880" v="2881" actId="20577"/>
        <pc:sldMkLst>
          <pc:docMk/>
          <pc:sldMk cId="3017427234" sldId="461"/>
        </pc:sldMkLst>
        <pc:spChg chg="mod">
          <ac:chgData name="Jackson, Alden" userId="S::awjacks@northeastern.edu::057f6ed4-5b0d-4701-ad80-193f163f4b8a" providerId="AD" clId="Web-{C7369BC3-0E8F-D475-FDBE-6F240A87FE70}" dt="2019-02-21T19:07:16.559" v="2780" actId="20577"/>
          <ac:spMkLst>
            <pc:docMk/>
            <pc:sldMk cId="3017427234" sldId="461"/>
            <ac:spMk id="2" creationId="{8B09AB53-4F3A-4B45-BD4E-B89CA9368D5B}"/>
          </ac:spMkLst>
        </pc:spChg>
        <pc:spChg chg="mod">
          <ac:chgData name="Jackson, Alden" userId="S::awjacks@northeastern.edu::057f6ed4-5b0d-4701-ad80-193f163f4b8a" providerId="AD" clId="Web-{C7369BC3-0E8F-D475-FDBE-6F240A87FE70}" dt="2019-02-21T19:21:00.880" v="2881" actId="20577"/>
          <ac:spMkLst>
            <pc:docMk/>
            <pc:sldMk cId="3017427234" sldId="461"/>
            <ac:spMk id="4" creationId="{71098EA5-1349-446F-BB2B-2C8385FDB441}"/>
          </ac:spMkLst>
        </pc:spChg>
      </pc:sldChg>
      <pc:sldChg chg="modSp new addAnim modAnim">
        <pc:chgData name="Jackson, Alden" userId="S::awjacks@northeastern.edu::057f6ed4-5b0d-4701-ad80-193f163f4b8a" providerId="AD" clId="Web-{C7369BC3-0E8F-D475-FDBE-6F240A87FE70}" dt="2019-02-21T19:19:38.005" v="2870"/>
        <pc:sldMkLst>
          <pc:docMk/>
          <pc:sldMk cId="551177926" sldId="462"/>
        </pc:sldMkLst>
        <pc:spChg chg="mod">
          <ac:chgData name="Jackson, Alden" userId="S::awjacks@northeastern.edu::057f6ed4-5b0d-4701-ad80-193f163f4b8a" providerId="AD" clId="Web-{C7369BC3-0E8F-D475-FDBE-6F240A87FE70}" dt="2019-02-21T18:02:26.781" v="1464" actId="20577"/>
          <ac:spMkLst>
            <pc:docMk/>
            <pc:sldMk cId="551177926" sldId="462"/>
            <ac:spMk id="2" creationId="{777680DC-CCF9-4DCF-B351-F452F9647DE3}"/>
          </ac:spMkLst>
        </pc:spChg>
        <pc:spChg chg="mod">
          <ac:chgData name="Jackson, Alden" userId="S::awjacks@northeastern.edu::057f6ed4-5b0d-4701-ad80-193f163f4b8a" providerId="AD" clId="Web-{C7369BC3-0E8F-D475-FDBE-6F240A87FE70}" dt="2019-02-21T19:06:44.980" v="2778" actId="20577"/>
          <ac:spMkLst>
            <pc:docMk/>
            <pc:sldMk cId="551177926" sldId="462"/>
            <ac:spMk id="4" creationId="{7DC335A3-442C-48C9-B716-701183E8890E}"/>
          </ac:spMkLst>
        </pc:spChg>
      </pc:sldChg>
      <pc:sldChg chg="modSp new addAnim modAnim">
        <pc:chgData name="Jackson, Alden" userId="S::awjacks@northeastern.edu::057f6ed4-5b0d-4701-ad80-193f163f4b8a" providerId="AD" clId="Web-{C7369BC3-0E8F-D475-FDBE-6F240A87FE70}" dt="2019-02-21T19:19:29.068" v="2868"/>
        <pc:sldMkLst>
          <pc:docMk/>
          <pc:sldMk cId="3793663965" sldId="463"/>
        </pc:sldMkLst>
        <pc:spChg chg="mod">
          <ac:chgData name="Jackson, Alden" userId="S::awjacks@northeastern.edu::057f6ed4-5b0d-4701-ad80-193f163f4b8a" providerId="AD" clId="Web-{C7369BC3-0E8F-D475-FDBE-6F240A87FE70}" dt="2019-02-21T18:20:56.468" v="1888" actId="20577"/>
          <ac:spMkLst>
            <pc:docMk/>
            <pc:sldMk cId="3793663965" sldId="463"/>
            <ac:spMk id="2" creationId="{7E6F6D52-3286-48C3-BDCF-060C565A302B}"/>
          </ac:spMkLst>
        </pc:spChg>
        <pc:spChg chg="mod">
          <ac:chgData name="Jackson, Alden" userId="S::awjacks@northeastern.edu::057f6ed4-5b0d-4701-ad80-193f163f4b8a" providerId="AD" clId="Web-{C7369BC3-0E8F-D475-FDBE-6F240A87FE70}" dt="2019-02-21T19:04:27.434" v="2690" actId="20577"/>
          <ac:spMkLst>
            <pc:docMk/>
            <pc:sldMk cId="3793663965" sldId="463"/>
            <ac:spMk id="4" creationId="{F102AA6E-E983-45B6-AFAC-6280A2128B11}"/>
          </ac:spMkLst>
        </pc:spChg>
      </pc:sldChg>
    </pc:docChg>
  </pc:docChgLst>
  <pc:docChgLst>
    <pc:chgData name="Jackson, Alden" userId="S::awjacks@northeastern.edu::057f6ed4-5b0d-4701-ad80-193f163f4b8a" providerId="AD" clId="Web-{B6516497-6F98-B958-19B1-D271A36A4F79}"/>
    <pc:docChg chg="modSld">
      <pc:chgData name="Jackson, Alden" userId="S::awjacks@northeastern.edu::057f6ed4-5b0d-4701-ad80-193f163f4b8a" providerId="AD" clId="Web-{B6516497-6F98-B958-19B1-D271A36A4F79}" dt="2019-02-14T19:03:17.266" v="26" actId="20577"/>
      <pc:docMkLst>
        <pc:docMk/>
      </pc:docMkLst>
      <pc:sldChg chg="modSp">
        <pc:chgData name="Jackson, Alden" userId="S::awjacks@northeastern.edu::057f6ed4-5b0d-4701-ad80-193f163f4b8a" providerId="AD" clId="Web-{B6516497-6F98-B958-19B1-D271A36A4F79}" dt="2019-02-14T19:03:09.375" v="24" actId="20577"/>
        <pc:sldMkLst>
          <pc:docMk/>
          <pc:sldMk cId="225339035" sldId="392"/>
        </pc:sldMkLst>
        <pc:spChg chg="mod">
          <ac:chgData name="Jackson, Alden" userId="S::awjacks@northeastern.edu::057f6ed4-5b0d-4701-ad80-193f163f4b8a" providerId="AD" clId="Web-{B6516497-6F98-B958-19B1-D271A36A4F79}" dt="2019-02-14T19:03:09.375" v="24" actId="20577"/>
          <ac:spMkLst>
            <pc:docMk/>
            <pc:sldMk cId="225339035" sldId="39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is.northeastern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oury.northeaster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is.northeastern.edu" TargetMode="External"/><Relationship Id="rId4" Type="http://schemas.openxmlformats.org/officeDocument/2006/relationships/hyperlink" Target="http://www.khoury.northeastern.edu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-phishing-site.com/" TargetMode="External"/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society.org/deploy360/dnssec/map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labs.apnic.net/dnssec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9200322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DNS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(What’s in a Name?)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10/15/18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1453-E78D-444E-BBB8-E0EC4B07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00891"/>
            <a:ext cx="11785600" cy="990600"/>
          </a:xfrm>
        </p:spPr>
        <p:txBody>
          <a:bodyPr/>
          <a:lstStyle/>
          <a:p>
            <a:r>
              <a:rPr lang="en-US" dirty="0"/>
              <a:t>Exercise #1 dig www.ccs.neu.edu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9C6BD-73E4-4016-BCD4-C0B842E9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448B-9CEF-4583-AD03-4D82D94391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; &lt;&lt;&gt;&gt; </a:t>
            </a:r>
            <a:r>
              <a:rPr lang="en-US" dirty="0" err="1"/>
              <a:t>DiG</a:t>
            </a:r>
            <a:r>
              <a:rPr lang="en-US" dirty="0"/>
              <a:t> 9.10.6 &lt;&lt;&gt;&gt; </a:t>
            </a:r>
            <a:r>
              <a:rPr lang="en-US" dirty="0">
                <a:hlinkClick r:id="rId2"/>
              </a:rPr>
              <a:t>www.ccs.neu.edu</a:t>
            </a:r>
            <a:endParaRPr lang="en-US"/>
          </a:p>
          <a:p>
            <a:pPr>
              <a:buNone/>
            </a:pPr>
            <a:r>
              <a:rPr lang="en-US" dirty="0"/>
              <a:t>;; global options: +</a:t>
            </a:r>
            <a:r>
              <a:rPr lang="en-US" dirty="0" err="1"/>
              <a:t>cmd</a:t>
            </a:r>
          </a:p>
          <a:p>
            <a:pPr>
              <a:buNone/>
            </a:pPr>
            <a:r>
              <a:rPr lang="en-US" dirty="0"/>
              <a:t>;; Got answer:</a:t>
            </a:r>
          </a:p>
          <a:p>
            <a:pPr>
              <a:buNone/>
            </a:pPr>
            <a:r>
              <a:rPr lang="en-US" dirty="0"/>
              <a:t>;; -&gt;&gt;HEADER&lt;&lt;- opcode: QUERY, status: NOERROR, id: 50636</a:t>
            </a:r>
          </a:p>
          <a:p>
            <a:pPr>
              <a:buNone/>
            </a:pPr>
            <a:r>
              <a:rPr lang="en-US" dirty="0"/>
              <a:t>;; flags: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ra; </a:t>
            </a:r>
            <a:r>
              <a:rPr lang="en-US" dirty="0">
                <a:solidFill>
                  <a:srgbClr val="0070C0"/>
                </a:solidFill>
              </a:rPr>
              <a:t>QUERY: 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ANSWER: 2,</a:t>
            </a:r>
            <a:r>
              <a:rPr lang="en-US" dirty="0"/>
              <a:t> AUTHORITY: 0, ADDITIONAL: 1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/>
              <a:t>;; OPT PSEUDOSECTION:</a:t>
            </a:r>
          </a:p>
          <a:p>
            <a:pPr>
              <a:buNone/>
            </a:pPr>
            <a:r>
              <a:rPr lang="en-US" dirty="0"/>
              <a:t>; EDNS: version: 0, flags:; </a:t>
            </a:r>
            <a:r>
              <a:rPr lang="en-US" dirty="0" err="1"/>
              <a:t>udp</a:t>
            </a:r>
            <a:r>
              <a:rPr lang="en-US" dirty="0"/>
              <a:t>: 4096</a:t>
            </a:r>
          </a:p>
          <a:p>
            <a:pPr>
              <a:buNone/>
            </a:pP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; QUESTION SECTION: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;www.ccs.neu.edu.        IN    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/>
              <a:t>;</a:t>
            </a:r>
            <a:r>
              <a:rPr lang="en-US" dirty="0">
                <a:solidFill>
                  <a:srgbClr val="00B050"/>
                </a:solidFill>
              </a:rPr>
              <a:t>; ANSWER SECTION: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hlinkClick r:id="rId2"/>
              </a:rPr>
              <a:t>www.ccs.neu.edu</a:t>
            </a:r>
            <a:r>
              <a:rPr lang="en-US" dirty="0">
                <a:solidFill>
                  <a:srgbClr val="00B050"/>
                </a:solidFill>
              </a:rPr>
              <a:t>.    183    IN    CNAME    presscache.ccs.neu.edu.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presscache.ccs.neu.edu.    183    IN    A    52.70.229.197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/>
              <a:t>;; Query time: 58 </a:t>
            </a:r>
            <a:r>
              <a:rPr lang="en-US" dirty="0" err="1"/>
              <a:t>msec</a:t>
            </a:r>
          </a:p>
          <a:p>
            <a:pPr>
              <a:buNone/>
            </a:pPr>
            <a:r>
              <a:rPr lang="en-US" dirty="0"/>
              <a:t>;; SERVER: 155.33.33.75#53(155.33.33.75)</a:t>
            </a:r>
          </a:p>
          <a:p>
            <a:pPr>
              <a:buNone/>
            </a:pPr>
            <a:r>
              <a:rPr lang="en-US" dirty="0"/>
              <a:t>;; WHEN: Tue Feb 19 11:05:55 EST 2019</a:t>
            </a:r>
          </a:p>
          <a:p>
            <a:pPr marL="0" indent="0">
              <a:buNone/>
            </a:pPr>
            <a:r>
              <a:rPr lang="en-US" dirty="0"/>
              <a:t>;; MSG SIZE  rcvd: 85</a:t>
            </a:r>
          </a:p>
        </p:txBody>
      </p:sp>
    </p:spTree>
    <p:extLst>
      <p:ext uri="{BB962C8B-B14F-4D97-AF65-F5344CB8AC3E}">
        <p14:creationId xmlns:p14="http://schemas.microsoft.com/office/powerpoint/2010/main" val="217127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69916" y="3737388"/>
            <a:ext cx="6505636" cy="3033527"/>
          </a:xfrm>
        </p:spPr>
        <p:txBody>
          <a:bodyPr vert="horz" anchor="t">
            <a:normAutofit/>
          </a:bodyPr>
          <a:lstStyle/>
          <a:p>
            <a:r>
              <a:rPr lang="en-US" dirty="0"/>
              <a:t>Tree is divided into zones</a:t>
            </a:r>
          </a:p>
          <a:p>
            <a:pPr lvl="1"/>
            <a:r>
              <a:rPr lang="en-US" dirty="0"/>
              <a:t>Each zone has an administrator</a:t>
            </a:r>
          </a:p>
          <a:p>
            <a:pPr lvl="1"/>
            <a:r>
              <a:rPr lang="en-US" dirty="0"/>
              <a:t>Responsible for that part of the hierarchy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Khoury controls *.ccs.neu.edu</a:t>
            </a:r>
          </a:p>
          <a:p>
            <a:pPr lvl="1"/>
            <a:r>
              <a:rPr lang="en-US" dirty="0"/>
              <a:t>NEU controls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7867" y="1567933"/>
            <a:ext cx="72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08" y="2606551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02216" y="260655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7951" y="2606551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88726" y="2606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6909" y="260655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0571" y="2606551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5581" y="260655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4835" y="26065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6231" y="260655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9299" y="3586263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76891" y="358626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790" y="470749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21820" y="59702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9186" y="597024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921" y="597024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3055370" y="2029598"/>
            <a:ext cx="279275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4133396" y="2029598"/>
            <a:ext cx="1714730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5259514" y="2029598"/>
            <a:ext cx="588613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5848127" y="2029598"/>
            <a:ext cx="40285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5848127" y="2029598"/>
            <a:ext cx="1403933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2098852" y="2029598"/>
            <a:ext cx="374927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5848126" y="2029598"/>
            <a:ext cx="2404440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848126" y="2029598"/>
            <a:ext cx="32516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5848126" y="2029598"/>
            <a:ext cx="41020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2123228" y="3068216"/>
            <a:ext cx="932142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3055371" y="3068215"/>
            <a:ext cx="191787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1905042" y="4047928"/>
            <a:ext cx="218187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1905041" y="5169159"/>
            <a:ext cx="11688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1905042" y="5169159"/>
            <a:ext cx="1143033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1905041" y="5169159"/>
            <a:ext cx="2237090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301343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596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807706" y="348856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941336" y="348856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929114" y="2508848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739439" y="2507021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900554" y="2505194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926723" y="250336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807707" y="2508848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7055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3" y="4876799"/>
              <a:ext cx="5181602" cy="127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2521843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3" y="4876799"/>
              <a:ext cx="5181602" cy="127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Verisign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192079" y="2743291"/>
            <a:ext cx="2121138" cy="845253"/>
            <a:chOff x="1219200" y="4876799"/>
            <a:chExt cx="5181605" cy="2318280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3" y="4876799"/>
              <a:ext cx="5181602" cy="231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Northeastern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of each DNS server:</a:t>
            </a:r>
          </a:p>
          <a:p>
            <a:pPr lvl="1"/>
            <a:r>
              <a:rPr lang="en-US" dirty="0"/>
              <a:t>Authority over a portion of the hierarchy</a:t>
            </a:r>
          </a:p>
          <a:p>
            <a:pPr lvl="2"/>
            <a:r>
              <a:rPr lang="en-US" dirty="0"/>
              <a:t>No need to store all DNS names</a:t>
            </a:r>
          </a:p>
          <a:p>
            <a:pPr lvl="1"/>
            <a:r>
              <a:rPr lang="en-US" dirty="0"/>
              <a:t>Store all the records for hosts/domains in its zone</a:t>
            </a:r>
          </a:p>
          <a:p>
            <a:pPr lvl="2"/>
            <a:r>
              <a:rPr lang="en-US" dirty="0"/>
              <a:t>May be replicated for robustness</a:t>
            </a:r>
          </a:p>
          <a:p>
            <a:pPr lvl="1"/>
            <a:r>
              <a:rPr lang="en-US" dirty="0"/>
              <a:t>Know the addresses of the root servers</a:t>
            </a:r>
          </a:p>
          <a:p>
            <a:pPr lvl="2"/>
            <a:r>
              <a:rPr lang="en-US" dirty="0"/>
              <a:t>Resolve queries for unknown names</a:t>
            </a:r>
          </a:p>
          <a:p>
            <a:r>
              <a:rPr lang="en-US" dirty="0"/>
              <a:t>Root servers know about all TLDs</a:t>
            </a:r>
          </a:p>
          <a:p>
            <a:pPr lvl="1"/>
            <a:r>
              <a:rPr lang="en-US" dirty="0"/>
              <a:t>The buck stops at the root servers</a:t>
            </a:r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Responsible for the Root Zone File</a:t>
            </a:r>
          </a:p>
          <a:p>
            <a:pPr lvl="1"/>
            <a:r>
              <a:rPr lang="en-US" sz="2400" dirty="0"/>
              <a:t>Lists the TLDs and who controls them</a:t>
            </a:r>
          </a:p>
          <a:p>
            <a:pPr lvl="1"/>
            <a:r>
              <a:rPr lang="en-US" sz="2400" dirty="0"/>
              <a:t>~2MB in size</a:t>
            </a:r>
          </a:p>
          <a:p>
            <a:pPr lvl="1"/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en-US" sz="2800" dirty="0"/>
              <a:t>Administered by ICANN</a:t>
            </a:r>
          </a:p>
          <a:p>
            <a:pPr lvl="1"/>
            <a:r>
              <a:rPr lang="en-US" sz="2400" dirty="0"/>
              <a:t>13 root servers, labeled A</a:t>
            </a:r>
            <a:r>
              <a:rPr lang="en-US" sz="2400" dirty="0">
                <a:sym typeface="Wingdings" pitchFamily="2" charset="2"/>
              </a:rPr>
              <a:t>M</a:t>
            </a:r>
          </a:p>
          <a:p>
            <a:pPr lvl="1"/>
            <a:r>
              <a:rPr lang="en-US" sz="2400" dirty="0"/>
              <a:t>6 are </a:t>
            </a:r>
            <a:r>
              <a:rPr lang="en-US" sz="2400" dirty="0" err="1"/>
              <a:t>anycasted</a:t>
            </a:r>
            <a:r>
              <a:rPr lang="en-US" sz="2400" dirty="0"/>
              <a:t>, i.e. they are globally replicated</a:t>
            </a:r>
          </a:p>
          <a:p>
            <a:r>
              <a:rPr lang="en-US" sz="2800" dirty="0"/>
              <a:t>Contacted when names cannot be resolved</a:t>
            </a:r>
          </a:p>
          <a:p>
            <a:pPr lvl="1"/>
            <a:r>
              <a:rPr lang="en-US" sz="2400" dirty="0"/>
              <a:t>In practice, most systems cache this information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(Old) 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5347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367D-815F-4018-8FDA-8752347B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(New) Map of the Roots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EF522-4DB4-4FFB-9AF3-358650F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CB06F-5322-4EB7-BBE3-8032774D8F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6" y="1788301"/>
            <a:ext cx="10158487" cy="4729197"/>
          </a:xfrm>
        </p:spPr>
      </p:pic>
    </p:spTree>
    <p:extLst>
      <p:ext uri="{BB962C8B-B14F-4D97-AF65-F5344CB8AC3E}">
        <p14:creationId xmlns:p14="http://schemas.microsoft.com/office/powerpoint/2010/main" val="144974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DB3D-6B85-4A73-A6AD-ED423CD7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#2: dig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E64E-B80D-49A3-86E7-7CD9DF9694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5264727"/>
          </a:xfrm>
        </p:spPr>
        <p:txBody>
          <a:bodyPr vert="horz" anchor="t">
            <a:normAutofit/>
          </a:bodyPr>
          <a:lstStyle/>
          <a:p>
            <a:pPr>
              <a:buNone/>
            </a:pPr>
            <a:r>
              <a:rPr lang="en-US" sz="1400" dirty="0"/>
              <a:t>; &lt;&lt;&gt;&gt; </a:t>
            </a:r>
            <a:r>
              <a:rPr lang="en-US" sz="1400" dirty="0" err="1"/>
              <a:t>DiG</a:t>
            </a:r>
            <a:r>
              <a:rPr lang="en-US" sz="1400" dirty="0"/>
              <a:t> 9.10.6 &lt;&lt;&gt;&gt;</a:t>
            </a:r>
          </a:p>
          <a:p>
            <a:pPr>
              <a:buNone/>
            </a:pPr>
            <a:r>
              <a:rPr lang="en-US" sz="1400" dirty="0"/>
              <a:t>;; global options: +</a:t>
            </a:r>
            <a:r>
              <a:rPr lang="en-US" sz="1400" dirty="0" err="1"/>
              <a:t>cmd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;; Got answer:</a:t>
            </a:r>
          </a:p>
          <a:p>
            <a:pPr>
              <a:buNone/>
            </a:pPr>
            <a:r>
              <a:rPr lang="en-US" sz="1400" dirty="0"/>
              <a:t>;; -&gt;&gt;HEADER&lt;&lt;- opcode: QUERY, status: NOERROR, id: 57991</a:t>
            </a:r>
          </a:p>
          <a:p>
            <a:pPr>
              <a:buNone/>
            </a:pPr>
            <a:r>
              <a:rPr lang="en-US" sz="1400" dirty="0"/>
              <a:t>;; flags: </a:t>
            </a:r>
            <a:r>
              <a:rPr lang="en-US" sz="1400" dirty="0" err="1"/>
              <a:t>qr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 ra; </a:t>
            </a:r>
            <a:r>
              <a:rPr lang="en-US" sz="1400" dirty="0">
                <a:solidFill>
                  <a:srgbClr val="0070C0"/>
                </a:solidFill>
              </a:rPr>
              <a:t>QUERY: 1</a:t>
            </a:r>
            <a:r>
              <a:rPr lang="en-US" sz="1400" dirty="0"/>
              <a:t>, A</a:t>
            </a:r>
            <a:r>
              <a:rPr lang="en-US" sz="1400" dirty="0">
                <a:solidFill>
                  <a:srgbClr val="00B050"/>
                </a:solidFill>
              </a:rPr>
              <a:t>NSWER: 13,</a:t>
            </a:r>
            <a:r>
              <a:rPr lang="en-US" sz="1400" dirty="0"/>
              <a:t> AUTHORITY: 0, ADDITIONAL: 1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;; OPT PSEUDOSECTION:</a:t>
            </a:r>
          </a:p>
          <a:p>
            <a:pPr>
              <a:buNone/>
            </a:pPr>
            <a:r>
              <a:rPr lang="en-US" sz="1400" dirty="0"/>
              <a:t>; EDNS: version: 0, flags:; </a:t>
            </a:r>
            <a:r>
              <a:rPr lang="en-US" sz="1400" dirty="0" err="1"/>
              <a:t>udp</a:t>
            </a:r>
            <a:r>
              <a:rPr lang="en-US" sz="1400" dirty="0"/>
              <a:t>: 4096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;; QUESTION SECTION: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;.                IN    NS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7B4FA-0161-4FA9-9288-AA031DBA3D4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5223163"/>
          </a:xfrm>
        </p:spPr>
        <p:txBody>
          <a:bodyPr vert="horz" anchor="t"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 ;; ANSWER SECTION: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k.root-servers.net.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a.root-servers.net.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f.root-servers.net.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l.root-servers.net.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g.root-servers.net.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j.root-servers.net.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b.root-servers.net.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e.root-servers.net.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h.root-servers.net.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m.root-servers.net.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d.root-servers.net.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c.root-servers.net.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.            95556    IN    NS    i.root-servers.net.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5C8DE-E607-440A-BD45-31B7697D70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00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6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Nameserver and Authorities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1448" y="3790121"/>
            <a:ext cx="4556407" cy="2983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Local </a:t>
            </a:r>
            <a:r>
              <a:rPr lang="en-US" dirty="0" err="1">
                <a:solidFill>
                  <a:schemeClr val="accent1"/>
                </a:solidFill>
              </a:rPr>
              <a:t>nameserver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handles queries on behalf of clients</a:t>
            </a:r>
          </a:p>
          <a:p>
            <a:r>
              <a:rPr lang="en-US" dirty="0">
                <a:solidFill>
                  <a:schemeClr val="accent1"/>
                </a:solidFill>
              </a:rPr>
              <a:t>Authoritative </a:t>
            </a:r>
            <a:r>
              <a:rPr lang="en-US" dirty="0" err="1">
                <a:solidFill>
                  <a:schemeClr val="accent1"/>
                </a:solidFill>
              </a:rPr>
              <a:t>nameservers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/>
              <a:t>know the zone mappings for a subset of the </a:t>
            </a:r>
            <a:r>
              <a:rPr lang="en-US" dirty="0" err="1"/>
              <a:t>heirarchy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6475552" y="28006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64" y="356447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61" y="578965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63" y="514171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62" y="341997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2211" y="6439879"/>
            <a:ext cx="67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30885" y="5762205"/>
            <a:ext cx="631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4855" y="4039403"/>
            <a:ext cx="18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0663" y="1454670"/>
            <a:ext cx="199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3622" y="4217007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561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 flipH="1">
            <a:off x="2789780" y="1869428"/>
            <a:ext cx="3022270" cy="54357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>
                <a:solidFill>
                  <a:sysClr val="window" lastClr="FFFFFF"/>
                </a:solidFill>
              </a:rPr>
              <a:t>Where is www.google.com?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800061" y="3000612"/>
            <a:ext cx="2238704" cy="570853"/>
          </a:xfrm>
          <a:prstGeom prst="wedgeRectCallout">
            <a:avLst>
              <a:gd name="adj1" fmla="val 68369"/>
              <a:gd name="adj2" fmla="val 64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</a:t>
            </a:r>
            <a:r>
              <a:rPr lang="en-US" sz="2000" dirty="0" err="1"/>
              <a:t>nameserver</a:t>
            </a:r>
            <a:endParaRPr lang="en-US" sz="2000" dirty="0"/>
          </a:p>
        </p:txBody>
      </p:sp>
      <p:sp>
        <p:nvSpPr>
          <p:cNvPr id="29" name="Rectangular Callout 28"/>
          <p:cNvSpPr/>
          <p:nvPr/>
        </p:nvSpPr>
        <p:spPr>
          <a:xfrm>
            <a:off x="5036272" y="5916231"/>
            <a:ext cx="2238704" cy="570853"/>
          </a:xfrm>
          <a:prstGeom prst="wedgeRectCallout">
            <a:avLst>
              <a:gd name="adj1" fmla="val 67665"/>
              <a:gd name="adj2" fmla="val -3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Root </a:t>
            </a:r>
            <a:r>
              <a:rPr lang="en-US" sz="2000" dirty="0" err="1"/>
              <a:t>nameserver</a:t>
            </a:r>
            <a:endParaRPr lang="en-US" sz="2000" dirty="0"/>
          </a:p>
        </p:txBody>
      </p:sp>
      <p:sp>
        <p:nvSpPr>
          <p:cNvPr id="30" name="Rectangular Callout 29"/>
          <p:cNvSpPr/>
          <p:nvPr/>
        </p:nvSpPr>
        <p:spPr>
          <a:xfrm>
            <a:off x="10368748" y="5569804"/>
            <a:ext cx="1326977" cy="870075"/>
          </a:xfrm>
          <a:prstGeom prst="wedgeRectCallout">
            <a:avLst>
              <a:gd name="adj1" fmla="val -78073"/>
              <a:gd name="adj2" fmla="val -38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Authority for *.com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10321451" y="2942894"/>
            <a:ext cx="1632083" cy="1046010"/>
          </a:xfrm>
          <a:prstGeom prst="wedgeRectCallout">
            <a:avLst>
              <a:gd name="adj1" fmla="val -71311"/>
              <a:gd name="adj2" fmla="val 32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Authority for *google.com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235" y="1578761"/>
            <a:ext cx="1366100" cy="1270928"/>
            <a:chOff x="1972286" y="1544211"/>
            <a:chExt cx="1366100" cy="127092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8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Domain Name 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10370" cy="5105400"/>
          </a:xfrm>
        </p:spPr>
        <p:txBody>
          <a:bodyPr>
            <a:normAutofit/>
          </a:bodyPr>
          <a:lstStyle/>
          <a:p>
            <a:r>
              <a:rPr lang="en-US" dirty="0"/>
              <a:t>Every host knows a local DNS server</a:t>
            </a:r>
          </a:p>
          <a:p>
            <a:pPr lvl="1"/>
            <a:r>
              <a:rPr lang="en-US" dirty="0"/>
              <a:t>Sends all queries to the local DNS server</a:t>
            </a:r>
          </a:p>
          <a:p>
            <a:r>
              <a:rPr lang="en-US" dirty="0"/>
              <a:t>If the local DNS can answer the query, then you’re done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is also the authoritative server for that name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has cached the record for that name</a:t>
            </a:r>
          </a:p>
          <a:p>
            <a:r>
              <a:rPr lang="en-US" dirty="0"/>
              <a:t>Otherwise, go down the hierarchy and search for the authoritative name server</a:t>
            </a:r>
          </a:p>
          <a:p>
            <a:pPr lvl="1"/>
            <a:r>
              <a:rPr lang="en-US" dirty="0"/>
              <a:t>Every local DNS server knows the root servers</a:t>
            </a:r>
          </a:p>
          <a:p>
            <a:pPr lvl="1"/>
            <a:r>
              <a:rPr lang="en-US" dirty="0"/>
              <a:t>Use cache to skip steps if possible</a:t>
            </a:r>
          </a:p>
          <a:p>
            <a:pPr lvl="2"/>
            <a:r>
              <a:rPr lang="en-US" dirty="0"/>
              <a:t>e.g. skip the root and go directly to .</a:t>
            </a:r>
            <a:r>
              <a:rPr lang="en-US" dirty="0" err="1"/>
              <a:t>edu</a:t>
            </a:r>
            <a:r>
              <a:rPr lang="en-US" dirty="0"/>
              <a:t> if the root file is cached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Packet Format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67164" y="2704018"/>
          <a:ext cx="6636512" cy="193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2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TxID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Question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Answer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Authority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Additional Record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Question and answer data (Resource Records, variable length)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1139" y="2282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6831" y="228297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0269" y="228297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32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74251" y="1114528"/>
            <a:ext cx="3413536" cy="1051434"/>
          </a:xfrm>
          <a:prstGeom prst="wedgeRectCallout">
            <a:avLst>
              <a:gd name="adj1" fmla="val 39037"/>
              <a:gd name="adj2" fmla="val 109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number used to match requests and responses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710698" y="773436"/>
            <a:ext cx="5977479" cy="1246942"/>
          </a:xfrm>
          <a:prstGeom prst="wedgeRectCallout">
            <a:avLst>
              <a:gd name="adj1" fmla="val -20782"/>
              <a:gd name="adj2" fmla="val 99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Query/response?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Authoritative/non-authoritative response?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Success/failure?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621970" y="5044338"/>
            <a:ext cx="8991600" cy="1661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2900" dirty="0"/>
          </a:p>
        </p:txBody>
      </p:sp>
      <p:sp>
        <p:nvSpPr>
          <p:cNvPr id="12" name="Rectangle 11"/>
          <p:cNvSpPr/>
          <p:nvPr/>
        </p:nvSpPr>
        <p:spPr>
          <a:xfrm>
            <a:off x="2455068" y="3076978"/>
            <a:ext cx="6643026" cy="8175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9475304" y="2934179"/>
            <a:ext cx="2637670" cy="1889354"/>
          </a:xfrm>
          <a:prstGeom prst="wedgeRectCallout">
            <a:avLst>
              <a:gd name="adj1" fmla="val -72542"/>
              <a:gd name="adj2" fmla="val -28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many records are there of each type in the response payload?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301139" y="4823534"/>
            <a:ext cx="8334204" cy="1882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DNS is a UDP-based protocol on port 53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No TCP means no connections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TxIDs</a:t>
            </a:r>
            <a:r>
              <a:rPr lang="en-US" sz="2400" dirty="0"/>
              <a:t> are needed to correlate requests and responses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Serves as authentication for responses</a:t>
            </a:r>
          </a:p>
        </p:txBody>
      </p:sp>
    </p:spTree>
    <p:extLst>
      <p:ext uri="{BB962C8B-B14F-4D97-AF65-F5344CB8AC3E}">
        <p14:creationId xmlns:p14="http://schemas.microsoft.com/office/powerpoint/2010/main" val="226247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684-B799-4F76-95FE-9E5BA6E6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Identifiers, Monikers, Nicknames, Aliases, 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89EFA-CA7F-401B-8C37-B02D868B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1431B-5D2F-4C45-9D0A-6E5EFE3C0F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/>
              <a:t>People have multiple identifiers</a:t>
            </a:r>
          </a:p>
          <a:p>
            <a:pPr lvl="1"/>
            <a:r>
              <a:rPr lang="en-US" dirty="0"/>
              <a:t>SSNs, Name/nickname, passport #, driver’s license #, phone #, …</a:t>
            </a:r>
          </a:p>
          <a:p>
            <a:pPr lvl="1"/>
            <a:r>
              <a:rPr lang="en-US" dirty="0"/>
              <a:t>directories, phone books, registries</a:t>
            </a:r>
          </a:p>
          <a:p>
            <a:r>
              <a:rPr lang="en-US" dirty="0"/>
              <a:t>Internet hosts have multiple identifiers too </a:t>
            </a:r>
          </a:p>
          <a:p>
            <a:pPr lvl="1"/>
            <a:r>
              <a:rPr lang="en-US" dirty="0"/>
              <a:t>IPv4/IPv6 addresses (10.107.98.101, fe80::ba:1373:76bd:18e1)</a:t>
            </a:r>
          </a:p>
          <a:p>
            <a:pPr lvl="2"/>
            <a:r>
              <a:rPr lang="en-US" dirty="0"/>
              <a:t>Used to address packets</a:t>
            </a:r>
          </a:p>
          <a:p>
            <a:pPr lvl="2"/>
            <a:r>
              <a:rPr lang="en-US" dirty="0"/>
              <a:t>Processed by routers</a:t>
            </a:r>
          </a:p>
          <a:p>
            <a:pPr lvl="1"/>
            <a:r>
              <a:rPr lang="en-US" dirty="0"/>
              <a:t>“Name”, </a:t>
            </a:r>
            <a:r>
              <a:rPr lang="en-US" dirty="0">
                <a:hlinkClick r:id="rId2"/>
              </a:rPr>
              <a:t>www.khoury.northeastern.edu</a:t>
            </a:r>
            <a:endParaRPr lang="en-US" dirty="0"/>
          </a:p>
          <a:p>
            <a:pPr lvl="2"/>
            <a:r>
              <a:rPr lang="en-US" dirty="0"/>
              <a:t>Used by humans (who are really bad remembering strings of numbers)</a:t>
            </a:r>
          </a:p>
          <a:p>
            <a:pPr lvl="2"/>
            <a:r>
              <a:rPr lang="en-US" dirty="0"/>
              <a:t>Aliases may point to same host</a:t>
            </a:r>
          </a:p>
          <a:p>
            <a:pPr lvl="1"/>
            <a:r>
              <a:rPr lang="en-US" dirty="0"/>
              <a:t>How to map between Names and IP addresses?  Why is this needed?  Remember </a:t>
            </a:r>
            <a:r>
              <a:rPr lang="en-US" dirty="0" err="1"/>
              <a:t>arp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024"/>
            <a:ext cx="10515600" cy="1141452"/>
          </a:xfrm>
        </p:spPr>
        <p:txBody>
          <a:bodyPr/>
          <a:lstStyle/>
          <a:p>
            <a:r>
              <a:rPr lang="en-US" dirty="0"/>
              <a:t>DNS responses may contain more than a single answer</a:t>
            </a:r>
          </a:p>
          <a:p>
            <a:r>
              <a:rPr lang="en-US" dirty="0"/>
              <a:t>Example: resolving cyclic dependency</a:t>
            </a:r>
          </a:p>
        </p:txBody>
      </p:sp>
      <p:pic>
        <p:nvPicPr>
          <p:cNvPr id="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67" y="347953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1025" y="4132072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42150" y="2793857"/>
            <a:ext cx="3348875" cy="1738325"/>
          </a:xfrm>
          <a:prstGeom prst="wedgeRectCallout">
            <a:avLst>
              <a:gd name="adj1" fmla="val 73015"/>
              <a:gd name="adj2" fmla="val 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7423" y="2932293"/>
          <a:ext cx="3099753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91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56" y="348184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92406" y="4132072"/>
            <a:ext cx="67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919200" y="2504946"/>
            <a:ext cx="4249291" cy="2451367"/>
          </a:xfrm>
          <a:prstGeom prst="wedgeRectCallout">
            <a:avLst>
              <a:gd name="adj1" fmla="val -64198"/>
              <a:gd name="adj2" fmla="val 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4976"/>
              </p:ext>
            </p:extLst>
          </p:nvPr>
        </p:nvGraphicFramePr>
        <p:xfrm>
          <a:off x="8024142" y="2639694"/>
          <a:ext cx="398171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NS a.gtld-server.com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A a.gtld-server.com 12.56.10.1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5064732"/>
            <a:ext cx="10515600" cy="114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Known as </a:t>
            </a:r>
            <a:r>
              <a:rPr lang="en-US" sz="2900" dirty="0">
                <a:solidFill>
                  <a:schemeClr val="accent1"/>
                </a:solidFill>
              </a:rPr>
              <a:t>glue records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Additional responses can contain any type of record (i.e. A, NS, etc.)</a:t>
            </a:r>
          </a:p>
        </p:txBody>
      </p:sp>
      <p:sp>
        <p:nvSpPr>
          <p:cNvPr id="13" name="Up Arrow 12"/>
          <p:cNvSpPr/>
          <p:nvPr/>
        </p:nvSpPr>
        <p:spPr>
          <a:xfrm rot="5400000">
            <a:off x="5615815" y="3340812"/>
            <a:ext cx="540731" cy="104178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3980" y="4474057"/>
            <a:ext cx="3615210" cy="387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E70C-E75F-4125-B615-61A16663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#2: dig (from a different DNS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E71F-C0E1-4DEA-8D6E-1459AF4973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5264727"/>
          </a:xfrm>
        </p:spPr>
        <p:txBody>
          <a:bodyPr vert="horz" anchor="t"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$ dig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; &lt;&lt;&gt;&gt; </a:t>
            </a:r>
            <a:r>
              <a:rPr lang="en-US" dirty="0" err="1"/>
              <a:t>DiG</a:t>
            </a:r>
            <a:r>
              <a:rPr lang="en-US" dirty="0"/>
              <a:t> 9.10.6 &lt;&lt;&gt;&gt;</a:t>
            </a:r>
          </a:p>
          <a:p>
            <a:pPr>
              <a:buNone/>
            </a:pPr>
            <a:r>
              <a:rPr lang="en-US" dirty="0"/>
              <a:t>;; global options: +</a:t>
            </a:r>
            <a:r>
              <a:rPr lang="en-US" dirty="0" err="1"/>
              <a:t>cmd</a:t>
            </a:r>
          </a:p>
          <a:p>
            <a:pPr>
              <a:buNone/>
            </a:pPr>
            <a:r>
              <a:rPr lang="en-US" dirty="0"/>
              <a:t>;; Got answer:</a:t>
            </a:r>
          </a:p>
          <a:p>
            <a:pPr>
              <a:buNone/>
            </a:pPr>
            <a:r>
              <a:rPr lang="en-US" dirty="0"/>
              <a:t>;; -&gt;&gt;HEADER&lt;&lt;- opcode: QUERY, status: NOERROR, id: 7982</a:t>
            </a:r>
          </a:p>
          <a:p>
            <a:pPr>
              <a:buNone/>
            </a:pPr>
            <a:r>
              <a:rPr lang="en-US" dirty="0"/>
              <a:t>;; flags: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ra ad; QUERY: 1, ANSWER: 13, AUTHORITY: 0, A</a:t>
            </a:r>
            <a:r>
              <a:rPr lang="en-US" dirty="0">
                <a:solidFill>
                  <a:srgbClr val="7030A0"/>
                </a:solidFill>
              </a:rPr>
              <a:t>DDITIONAL: 2</a:t>
            </a:r>
            <a:r>
              <a:rPr lang="en-US" dirty="0"/>
              <a:t>5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;; OPT PSEUDOSECTION:</a:t>
            </a:r>
          </a:p>
          <a:p>
            <a:pPr>
              <a:buNone/>
            </a:pPr>
            <a:r>
              <a:rPr lang="en-US" dirty="0"/>
              <a:t>; EDNS: version: 0, flags:; </a:t>
            </a:r>
            <a:r>
              <a:rPr lang="en-US" dirty="0" err="1"/>
              <a:t>udp</a:t>
            </a:r>
            <a:r>
              <a:rPr lang="en-US" dirty="0"/>
              <a:t>: 512</a:t>
            </a:r>
          </a:p>
          <a:p>
            <a:pPr>
              <a:buNone/>
            </a:pPr>
            <a:r>
              <a:rPr lang="en-US" dirty="0"/>
              <a:t>;; QUESTION SECTION:</a:t>
            </a:r>
          </a:p>
          <a:p>
            <a:pPr>
              <a:buNone/>
            </a:pPr>
            <a:r>
              <a:rPr lang="en-US" dirty="0"/>
              <a:t>;. IN NS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;; ANSWER SECTION:</a:t>
            </a:r>
          </a:p>
          <a:p>
            <a:pPr>
              <a:buNone/>
            </a:pPr>
            <a:r>
              <a:rPr lang="en-US" dirty="0"/>
              <a:t>. 495128 IN NS g.root-servers.net.</a:t>
            </a:r>
          </a:p>
          <a:p>
            <a:pPr>
              <a:buNone/>
            </a:pPr>
            <a:r>
              <a:rPr lang="en-US" dirty="0"/>
              <a:t>. 495128 IN NS h.root-servers.net.</a:t>
            </a:r>
          </a:p>
          <a:p>
            <a:pPr>
              <a:buNone/>
            </a:pPr>
            <a:r>
              <a:rPr lang="en-US" dirty="0"/>
              <a:t>. 495128 IN NS i.root-servers.net.</a:t>
            </a:r>
          </a:p>
          <a:p>
            <a:pPr>
              <a:buNone/>
            </a:pPr>
            <a:r>
              <a:rPr lang="en-US" dirty="0"/>
              <a:t>. 495128 IN NS a.root-servers.net.</a:t>
            </a:r>
          </a:p>
          <a:p>
            <a:pPr>
              <a:buNone/>
            </a:pPr>
            <a:r>
              <a:rPr lang="en-US" dirty="0"/>
              <a:t>. 495128 IN NS j.root-servers.net.</a:t>
            </a:r>
          </a:p>
          <a:p>
            <a:pPr>
              <a:buNone/>
            </a:pPr>
            <a:r>
              <a:rPr lang="en-US" dirty="0"/>
              <a:t>. 495128 IN NS k.root-servers.net.</a:t>
            </a:r>
          </a:p>
          <a:p>
            <a:pPr>
              <a:buNone/>
            </a:pPr>
            <a:r>
              <a:rPr lang="en-US" dirty="0"/>
              <a:t>. 495128 IN NS l.root-servers.net.</a:t>
            </a:r>
          </a:p>
          <a:p>
            <a:pPr>
              <a:buNone/>
            </a:pPr>
            <a:r>
              <a:rPr lang="en-US" dirty="0"/>
              <a:t>. 495128 IN NS m.root-servers.net.</a:t>
            </a:r>
          </a:p>
          <a:p>
            <a:pPr>
              <a:buNone/>
            </a:pPr>
            <a:r>
              <a:rPr lang="en-US" dirty="0"/>
              <a:t>. 495128 IN NS b.root-servers.net.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A8A85-4A11-4276-B06F-79FCF243ED8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5264727"/>
          </a:xfrm>
        </p:spPr>
        <p:txBody>
          <a:bodyPr vert="horz" anchor="t"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. 495128 IN NS c.root-servers.net.</a:t>
            </a:r>
          </a:p>
          <a:p>
            <a:pPr>
              <a:buNone/>
            </a:pPr>
            <a:r>
              <a:rPr lang="en-US" dirty="0"/>
              <a:t>. 495128 IN NS d.root-servers.net.</a:t>
            </a:r>
          </a:p>
          <a:p>
            <a:pPr>
              <a:buNone/>
            </a:pPr>
            <a:r>
              <a:rPr lang="en-US" dirty="0"/>
              <a:t>. 495128 IN NS e.root-servers.net.</a:t>
            </a:r>
          </a:p>
          <a:p>
            <a:pPr>
              <a:buNone/>
            </a:pPr>
            <a:r>
              <a:rPr lang="en-US" dirty="0"/>
              <a:t>. 495128 IN NS f.root-servers.net.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;</a:t>
            </a:r>
            <a:r>
              <a:rPr lang="en-US" dirty="0">
                <a:solidFill>
                  <a:srgbClr val="7030A0"/>
                </a:solidFill>
              </a:rPr>
              <a:t>; ADDITIONAL SECTION: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m.root-servers.net. 581533 IN A 202.12.27.33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m.root-servers.net. 581549 IN AAAA 2001:dc3::35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b.root-servers.net. 581606 IN A 199.9.14.201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b.root-servers.net. 603914 IN AAAA 2001:500:200::b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c.root-servers.net. 581876 IN A 192.33.4.12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c.root-servers.net. 597962 IN AAAA 2001:500:2::c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d.root-servers.net. 582264 IN A 199.7.91.13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e.root-servers.net. 581732 IN A 192.203.230.10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e.root-servers.net. 584857 IN AAAA 2001:500:a8::e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f.root-servers.net. 581589 IN A 192.5.5.241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f.root-servers.net. 584857 IN AAAA 2001:500:2f::f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g.root-servers.net. 583191 IN A 192.112.36.4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g.root-servers.net. 602400 IN AAAA 2001:500:12::d0d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h.root-servers.net. 581545 IN A 198.97.190.53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i.root-servers.net. 583032 IN A 192.36.148.17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i.root-servers.net. 584858 IN AAAA 2001:7fe::53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a.root-servers.net. 581529 IN A 198.41.0.4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a.root-servers.net. 581542 IN AAAA 2001:503:ba3e::2:30</a:t>
            </a:r>
          </a:p>
          <a:p>
            <a:pPr>
              <a:buNone/>
            </a:pPr>
            <a:r>
              <a:rPr lang="en-US" dirty="0"/>
              <a:t>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8BC88-562F-4869-A972-84A1FAB7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70000" lnSpcReduction="20000"/>
          </a:bodyPr>
          <a:lstStyle/>
          <a:p>
            <a:fld id="{283B9EA5-CE9A-4950-A80C-5ADF06B45B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8333567" y="4257107"/>
            <a:ext cx="3800309" cy="2470697"/>
          </a:xfrm>
          <a:prstGeom prst="wedgeRectCallout">
            <a:avLst>
              <a:gd name="adj1" fmla="val -67659"/>
              <a:gd name="adj2" fmla="val -1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ular Callout 35"/>
          <p:cNvSpPr/>
          <p:nvPr/>
        </p:nvSpPr>
        <p:spPr>
          <a:xfrm>
            <a:off x="8241945" y="1704930"/>
            <a:ext cx="3865090" cy="2158560"/>
          </a:xfrm>
          <a:prstGeom prst="wedgeRectCallout">
            <a:avLst>
              <a:gd name="adj1" fmla="val -63429"/>
              <a:gd name="adj2" fmla="val 2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84275" y="4304521"/>
            <a:ext cx="4243522" cy="2453564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418003" y="2161500"/>
            <a:ext cx="3348875" cy="1738325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Iterative DNS Query Example</a:t>
            </a:r>
          </a:p>
        </p:txBody>
      </p:sp>
      <p:sp>
        <p:nvSpPr>
          <p:cNvPr id="6" name="Up Arrow 5"/>
          <p:cNvSpPr/>
          <p:nvPr/>
        </p:nvSpPr>
        <p:spPr>
          <a:xfrm rot="10800000">
            <a:off x="4245106" y="2377555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13" y="1571657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18" y="314141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89" y="551109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1" y="4863153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0" y="314141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39239" y="6161320"/>
            <a:ext cx="67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9752" y="5483646"/>
            <a:ext cx="198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1883" y="3760844"/>
            <a:ext cx="18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7691" y="1176111"/>
            <a:ext cx="199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176" y="3793952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79009" y="2377554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4603229" y="4139651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5671443" y="3198526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5621959" y="2591500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5602869" y="2588047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5612463" y="3185887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4570222" y="4059704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4245106" y="2377556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086728" y="1669806"/>
            <a:ext cx="17889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 flipH="1">
            <a:off x="981011" y="1459171"/>
            <a:ext cx="2827307" cy="54357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>
                <a:solidFill>
                  <a:sysClr val="window" lastClr="FFFFFF"/>
                </a:solidFill>
              </a:rPr>
              <a:t>Where is www.google.com?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64738" y="2301634"/>
          <a:ext cx="30997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19929"/>
              </p:ext>
            </p:extLst>
          </p:nvPr>
        </p:nvGraphicFramePr>
        <p:xfrm>
          <a:off x="196256" y="4438876"/>
          <a:ext cx="401629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NS a.gtld-server.com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A a.gtld-server.com 12.56.10.1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445728" y="4398572"/>
          <a:ext cx="3581146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NS ns1.google.com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A ns1.google.com 8.8.0.1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403339" y="1849978"/>
          <a:ext cx="358114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A www.google.com 182.0.7.34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ular Callout 38"/>
          <p:cNvSpPr/>
          <p:nvPr/>
        </p:nvSpPr>
        <p:spPr>
          <a:xfrm>
            <a:off x="426541" y="2159802"/>
            <a:ext cx="3348875" cy="1738325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73276" y="2299936"/>
          <a:ext cx="30997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ectangular Callout 40"/>
          <p:cNvSpPr/>
          <p:nvPr/>
        </p:nvSpPr>
        <p:spPr>
          <a:xfrm>
            <a:off x="426541" y="2177236"/>
            <a:ext cx="3348875" cy="1738325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81814" y="2315672"/>
          <a:ext cx="3099753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91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www.google.com?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132360" y="1459171"/>
            <a:ext cx="1040984" cy="1009667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9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4" grpId="0" animBg="1"/>
      <p:bldP spid="34" grpId="1" animBg="1"/>
      <p:bldP spid="33" grpId="0" animBg="1"/>
      <p:bldP spid="33" grpId="1" animBg="1"/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7" grpId="0" animBg="1"/>
      <p:bldP spid="39" grpId="0" animBg="1"/>
      <p:bldP spid="39" grpId="1" animBg="1"/>
      <p:bldP spid="41" grpId="0" animBg="1"/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DNS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2542493"/>
            <a:ext cx="4354286" cy="3842657"/>
          </a:xfrm>
        </p:spPr>
        <p:txBody>
          <a:bodyPr>
            <a:normAutofit/>
          </a:bodyPr>
          <a:lstStyle/>
          <a:p>
            <a:r>
              <a:rPr lang="en-US" sz="2400" dirty="0"/>
              <a:t>Puts the burden of resolution on the contacted name server</a:t>
            </a:r>
          </a:p>
          <a:p>
            <a:r>
              <a:rPr lang="en-US" sz="2400" dirty="0"/>
              <a:t>How does </a:t>
            </a:r>
            <a:r>
              <a:rPr lang="en-US" sz="2400" dirty="0" err="1"/>
              <a:t>asgard</a:t>
            </a:r>
            <a:r>
              <a:rPr lang="en-US" sz="2400" dirty="0"/>
              <a:t> know who to forward responses too?</a:t>
            </a:r>
          </a:p>
          <a:p>
            <a:pPr lvl="1"/>
            <a:r>
              <a:rPr lang="en-US" sz="2100" dirty="0"/>
              <a:t>Random IDs embedded in DNS queries</a:t>
            </a:r>
          </a:p>
          <a:p>
            <a:r>
              <a:rPr lang="en-US" sz="2400" dirty="0"/>
              <a:t>What have we said about keeping state in the network?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6528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90" y="341997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61" y="578965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63" y="514171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862" y="341997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44236" y="6439879"/>
            <a:ext cx="63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4673" y="576220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9224" y="4039403"/>
            <a:ext cx="1754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8750" y="1454670"/>
            <a:ext cx="191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5101" y="4072511"/>
            <a:ext cx="2097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561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6886201" y="4418210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8524294" y="5513439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326989" y="4419412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9326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8500309" y="555008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6855388" y="4384864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6528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239000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1948543" y="1737730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96785" y="194159"/>
            <a:ext cx="5683250" cy="6569075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accent6"/>
                </a:solidFill>
              </a:rPr>
              <a:t>[cbw@ativ9 ~]</a:t>
            </a:r>
            <a:r>
              <a:rPr lang="en-US" b="1" dirty="0">
                <a:solidFill>
                  <a:schemeClr val="bg1"/>
                </a:solidFill>
              </a:rPr>
              <a:t> dig google.com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 &lt;&lt;&gt;&gt; </a:t>
            </a:r>
            <a:r>
              <a:rPr lang="en-US" b="1" dirty="0" err="1">
                <a:solidFill>
                  <a:schemeClr val="bg1"/>
                </a:solidFill>
              </a:rPr>
              <a:t>DiG</a:t>
            </a:r>
            <a:r>
              <a:rPr lang="en-US" b="1" dirty="0">
                <a:solidFill>
                  <a:schemeClr val="bg1"/>
                </a:solidFill>
              </a:rPr>
              <a:t> 9.9.5-3ubuntu0.1-Ubuntu &lt;&lt;&gt;&gt; google.com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global options: +</a:t>
            </a:r>
            <a:r>
              <a:rPr lang="en-US" b="1" dirty="0" err="1">
                <a:solidFill>
                  <a:schemeClr val="bg1"/>
                </a:solidFill>
              </a:rPr>
              <a:t>cmd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Got answer: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-&gt;&gt;HEADER&lt;&lt;- opcode: QUERY, status: NOERROR, id: 39348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flags: </a:t>
            </a:r>
            <a:r>
              <a:rPr lang="en-US" b="1" dirty="0" err="1">
                <a:solidFill>
                  <a:schemeClr val="bg1"/>
                </a:solidFill>
              </a:rPr>
              <a:t>qr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ra</a:t>
            </a:r>
            <a:r>
              <a:rPr lang="en-US" b="1" dirty="0">
                <a:solidFill>
                  <a:schemeClr val="bg1"/>
                </a:solidFill>
              </a:rPr>
              <a:t>; QUERY: 1, ANSWER: 16, AUTHORITY: 4, ADDITIONAL: 5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OPT PSEUDOSECTION: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 EDNS: version: 0, flags:; </a:t>
            </a:r>
            <a:r>
              <a:rPr lang="en-US" b="1" dirty="0" err="1">
                <a:solidFill>
                  <a:schemeClr val="bg1"/>
                </a:solidFill>
              </a:rPr>
              <a:t>udp</a:t>
            </a:r>
            <a:r>
              <a:rPr lang="en-US" b="1" dirty="0">
                <a:solidFill>
                  <a:schemeClr val="bg1"/>
                </a:solidFill>
              </a:rPr>
              <a:t>: 4096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QUESTION SECTION: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;google.com.                    IN      A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ANSWER SECTION: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4.53.56.93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4.53.56.94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4.53.56.104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4.53.56.109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4.53.56.99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161     IN      A       4.53.56.113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AUTHORITY SECTION: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156797  IN      NS      ns2.google.com.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google.com.             156797  IN      NS      ns1.google.com.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;; ADDITIONAL SECTION: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ns2.google.com.         330052  IN      A       216.239.34.10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ns1.google.com.         330052  IN      A       216.239.32.10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826128" y="1428137"/>
            <a:ext cx="3581012" cy="468980"/>
          </a:xfrm>
          <a:prstGeom prst="wedgeRectCallout">
            <a:avLst>
              <a:gd name="adj1" fmla="val 70442"/>
              <a:gd name="adj2" fmla="val -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 info from the response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793079" y="2518929"/>
            <a:ext cx="2614061" cy="468980"/>
          </a:xfrm>
          <a:prstGeom prst="wedgeRectCallout">
            <a:avLst>
              <a:gd name="adj1" fmla="val 77004"/>
              <a:gd name="adj2" fmla="val 2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original question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714976" y="3761435"/>
            <a:ext cx="1692164" cy="468980"/>
          </a:xfrm>
          <a:prstGeom prst="wedgeRectCallout">
            <a:avLst>
              <a:gd name="adj1" fmla="val 93464"/>
              <a:gd name="adj2" fmla="val 1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Answers(s)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842616" y="5043697"/>
            <a:ext cx="2564524" cy="468980"/>
          </a:xfrm>
          <a:prstGeom prst="wedgeRectCallout">
            <a:avLst>
              <a:gd name="adj1" fmla="val 77275"/>
              <a:gd name="adj2" fmla="val 16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Authority information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425940" y="5975856"/>
            <a:ext cx="1981200" cy="468980"/>
          </a:xfrm>
          <a:prstGeom prst="wedgeRectCallout">
            <a:avLst>
              <a:gd name="adj1" fmla="val 86294"/>
              <a:gd name="adj2" fmla="val 15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Glue records</a:t>
            </a:r>
          </a:p>
        </p:txBody>
      </p:sp>
    </p:spTree>
    <p:extLst>
      <p:ext uri="{BB962C8B-B14F-4D97-AF65-F5344CB8AC3E}">
        <p14:creationId xmlns:p14="http://schemas.microsoft.com/office/powerpoint/2010/main" val="1836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Queries and Resource Records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queries have two fields: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en-US" dirty="0"/>
              <a:t>Resource record is the response to a query</a:t>
            </a:r>
          </a:p>
          <a:p>
            <a:pPr lvl="1"/>
            <a:r>
              <a:rPr lang="en-US" dirty="0"/>
              <a:t>Four fields: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en-US" dirty="0"/>
              <a:t>There may be multiple records returned for one query</a:t>
            </a:r>
          </a:p>
          <a:p>
            <a:r>
              <a:rPr lang="en-US" dirty="0"/>
              <a:t>What are do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Depends on the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of query and response</a:t>
            </a:r>
          </a:p>
        </p:txBody>
      </p:sp>
    </p:spTree>
    <p:extLst>
      <p:ext uri="{BB962C8B-B14F-4D97-AF65-F5344CB8AC3E}">
        <p14:creationId xmlns:p14="http://schemas.microsoft.com/office/powerpoint/2010/main" val="30123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199" y="1600200"/>
            <a:ext cx="6701183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domain name</a:t>
            </a:r>
          </a:p>
          <a:p>
            <a:pPr lvl="1"/>
            <a:r>
              <a:rPr lang="en-US" dirty="0"/>
              <a:t>Value = IP address</a:t>
            </a:r>
          </a:p>
          <a:p>
            <a:pPr lvl="1"/>
            <a:r>
              <a:rPr lang="en-US" dirty="0"/>
              <a:t>A is IPv4, AAAA is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partial domain</a:t>
            </a:r>
          </a:p>
          <a:p>
            <a:pPr lvl="1"/>
            <a:r>
              <a:rPr lang="en-US" dirty="0"/>
              <a:t>Value = name of DNS server for this domain</a:t>
            </a:r>
          </a:p>
          <a:p>
            <a:pPr lvl="1"/>
            <a:r>
              <a:rPr lang="en-US" dirty="0"/>
              <a:t>“Go send your query to this other server”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368717" y="169769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70483" y="1864665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68718" y="281870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345472" y="2985668"/>
              <a:ext cx="81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68717" y="450621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70483" y="4673180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68718" y="562721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45472" y="5794183"/>
              <a:ext cx="81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3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Types, Continued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5958110" cy="5105400"/>
          </a:xfrm>
        </p:spPr>
        <p:txBody>
          <a:bodyPr/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canonical hostname</a:t>
            </a:r>
          </a:p>
          <a:p>
            <a:pPr lvl="1"/>
            <a:r>
              <a:rPr lang="en-US" dirty="0"/>
              <a:t>Useful for aliasing</a:t>
            </a:r>
          </a:p>
          <a:p>
            <a:pPr lvl="1"/>
            <a:r>
              <a:rPr lang="en-US" dirty="0"/>
              <a:t>CDNs use this</a:t>
            </a:r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canonical name of mail server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07666" y="1600200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70483" y="1864665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07667" y="2721203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345472" y="2985668"/>
              <a:ext cx="81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7666" y="4408715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70483" y="4673180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7667" y="5529718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45472" y="5794183"/>
              <a:ext cx="81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A2E-A46C-44D4-B9C8-35F66051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#3: dig </a:t>
            </a:r>
            <a:r>
              <a:rPr lang="en-US" dirty="0">
                <a:hlinkClick r:id="rId3"/>
              </a:rPr>
              <a:t>www.khoury.northeastern.edu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(S1)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10F1-BEC4-43E7-BBFB-348757EB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0D-5E1F-42DA-AECB-B970215AAA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Autofit/>
          </a:bodyPr>
          <a:lstStyle/>
          <a:p>
            <a:pPr>
              <a:buNone/>
            </a:pPr>
            <a:r>
              <a:rPr lang="en-US" sz="1400" dirty="0"/>
              <a:t>; &lt;&lt;&gt;&gt; </a:t>
            </a:r>
            <a:r>
              <a:rPr lang="en-US" sz="1400" dirty="0" err="1"/>
              <a:t>DiG</a:t>
            </a:r>
            <a:r>
              <a:rPr lang="en-US" sz="1400" dirty="0"/>
              <a:t> 9.10.6 &lt;&lt;&gt;&gt; </a:t>
            </a:r>
            <a:r>
              <a:rPr lang="en-US" sz="1400" dirty="0">
                <a:hlinkClick r:id="rId4"/>
              </a:rPr>
              <a:t>www.khoury.northeastern.edu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;; global options: +</a:t>
            </a:r>
            <a:r>
              <a:rPr lang="en-US" sz="1400" dirty="0" err="1"/>
              <a:t>cmd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;; Got answer:</a:t>
            </a:r>
          </a:p>
          <a:p>
            <a:pPr>
              <a:buNone/>
            </a:pPr>
            <a:r>
              <a:rPr lang="en-US" sz="1400" dirty="0"/>
              <a:t>;; -&gt;&gt;HEADER&lt;&lt;- opcode: QUERY, status: NOERROR, id: 20630</a:t>
            </a:r>
          </a:p>
          <a:p>
            <a:pPr>
              <a:buNone/>
            </a:pPr>
            <a:r>
              <a:rPr lang="en-US" sz="1400" dirty="0"/>
              <a:t>;; flags: </a:t>
            </a:r>
            <a:r>
              <a:rPr lang="en-US" sz="1400" dirty="0" err="1"/>
              <a:t>qr</a:t>
            </a:r>
            <a:r>
              <a:rPr lang="en-US" sz="1400" dirty="0"/>
              <a:t> aa </a:t>
            </a:r>
            <a:r>
              <a:rPr lang="en-US" sz="1400" dirty="0" err="1"/>
              <a:t>rd</a:t>
            </a:r>
            <a:r>
              <a:rPr lang="en-US" sz="1400" dirty="0"/>
              <a:t> ra; </a:t>
            </a:r>
            <a:r>
              <a:rPr lang="en-US" sz="1400" dirty="0">
                <a:solidFill>
                  <a:srgbClr val="0070C0"/>
                </a:solidFill>
              </a:rPr>
              <a:t>QUERY: 1,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ANSWER: 4</a:t>
            </a:r>
            <a:r>
              <a:rPr lang="en-US" sz="1400" dirty="0"/>
              <a:t>, AUTHORITY: 0, ADDITIONAL: 1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;; OPT PSEUDOSECTION:</a:t>
            </a:r>
          </a:p>
          <a:p>
            <a:pPr>
              <a:buNone/>
            </a:pPr>
            <a:r>
              <a:rPr lang="en-US" sz="1400" dirty="0"/>
              <a:t>; EDNS: version: 0, flags:; </a:t>
            </a:r>
            <a:r>
              <a:rPr lang="en-US" sz="1400" dirty="0" err="1"/>
              <a:t>udp</a:t>
            </a:r>
            <a:r>
              <a:rPr lang="en-US" sz="1400" dirty="0"/>
              <a:t>: 4096</a:t>
            </a:r>
          </a:p>
          <a:p>
            <a:pPr>
              <a:buNone/>
            </a:pPr>
            <a:r>
              <a:rPr lang="en-US" sz="1400" dirty="0"/>
              <a:t>;</a:t>
            </a:r>
            <a:r>
              <a:rPr lang="en-US" sz="1400" dirty="0">
                <a:solidFill>
                  <a:srgbClr val="0070C0"/>
                </a:solidFill>
              </a:rPr>
              <a:t>; QUESTION SECTION: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;www.khoury.northeastern.edu.    IN    A</a:t>
            </a:r>
          </a:p>
          <a:p>
            <a:pPr marL="0" indent="0"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;; ANSWER SECTION: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khoury.northeastern.edu. 28800    IN    DNAME    ccis.northeastern.edu.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hlinkClick r:id="rId4"/>
              </a:rPr>
              <a:t>www.khoury.northeastern.edu</a:t>
            </a:r>
            <a:r>
              <a:rPr lang="en-US" sz="1400" dirty="0">
                <a:solidFill>
                  <a:srgbClr val="00B050"/>
                </a:solidFill>
              </a:rPr>
              <a:t>. 28800 IN    CNAME    </a:t>
            </a:r>
            <a:r>
              <a:rPr lang="en-US" sz="1400" dirty="0">
                <a:solidFill>
                  <a:srgbClr val="00B050"/>
                </a:solidFill>
                <a:hlinkClick r:id="rId5"/>
              </a:rPr>
              <a:t>www.ccis.northeastern.edu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  <a:hlinkClick r:id="rId5"/>
              </a:rPr>
              <a:t>www.ccis.northeastern.edu</a:t>
            </a:r>
            <a:r>
              <a:rPr lang="en-US" sz="1400" dirty="0">
                <a:solidFill>
                  <a:srgbClr val="00B050"/>
                </a:solidFill>
              </a:rPr>
              <a:t>. 300    IN    CNAME    presscache.ccis.northeastern.edu.</a:t>
            </a:r>
          </a:p>
          <a:p>
            <a:pPr>
              <a:buNone/>
            </a:pPr>
            <a:r>
              <a:rPr lang="en-US" sz="1400" dirty="0">
                <a:solidFill>
                  <a:srgbClr val="00B050"/>
                </a:solidFill>
              </a:rPr>
              <a:t>presscache.ccis.northeastern.edu. 300 IN A    52.70.229.197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710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Lookups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32143" cy="5105400"/>
          </a:xfrm>
        </p:spPr>
        <p:txBody>
          <a:bodyPr/>
          <a:lstStyle/>
          <a:p>
            <a:r>
              <a:rPr lang="en-US" dirty="0"/>
              <a:t>What about the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name</a:t>
            </a:r>
            <a:r>
              <a:rPr lang="en-US" dirty="0">
                <a:sym typeface="Wingdings" pitchFamily="2" charset="2"/>
              </a:rPr>
              <a:t> mapping?</a:t>
            </a:r>
          </a:p>
          <a:p>
            <a:r>
              <a:rPr lang="en-US" dirty="0"/>
              <a:t>Separate server hierarchy stores reverse mappings</a:t>
            </a:r>
          </a:p>
          <a:p>
            <a:pPr lvl="1"/>
            <a:r>
              <a:rPr lang="en-US" dirty="0"/>
              <a:t>Rooted at in-</a:t>
            </a:r>
            <a:r>
              <a:rPr lang="en-US" dirty="0" err="1"/>
              <a:t>addr.arpa</a:t>
            </a:r>
            <a:r>
              <a:rPr lang="en-US" dirty="0"/>
              <a:t> and ip6.arpa</a:t>
            </a:r>
          </a:p>
          <a:p>
            <a:r>
              <a:rPr lang="en-US" dirty="0"/>
              <a:t>Additional DNS record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: PTR</a:t>
            </a:r>
          </a:p>
          <a:p>
            <a:pPr lvl="1"/>
            <a:r>
              <a:rPr lang="en-US" dirty="0"/>
              <a:t>Name = IP address</a:t>
            </a:r>
          </a:p>
          <a:p>
            <a:pPr lvl="1"/>
            <a:r>
              <a:rPr lang="en-US" dirty="0"/>
              <a:t>Value = domain name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34170" y="3499050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70483" y="4673180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34171" y="4620053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345472" y="5794183"/>
              <a:ext cx="816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0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Involvement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If you want to…</a:t>
            </a:r>
          </a:p>
          <a:p>
            <a:pPr lvl="1"/>
            <a:r>
              <a:rPr lang="en-US" dirty="0"/>
              <a:t>Call someone, you need to ask for their phone number</a:t>
            </a:r>
          </a:p>
          <a:p>
            <a:pPr lvl="2"/>
            <a:r>
              <a:rPr lang="en-US" dirty="0"/>
              <a:t>You can’t just dial “P R O F  J A C K S O N”</a:t>
            </a:r>
          </a:p>
          <a:p>
            <a:pPr lvl="1"/>
            <a:r>
              <a:rPr lang="en-US" dirty="0"/>
              <a:t>Mail someone, you need to get their address first</a:t>
            </a:r>
          </a:p>
          <a:p>
            <a:r>
              <a:rPr lang="en-US" dirty="0"/>
              <a:t>What about the Internet?</a:t>
            </a:r>
          </a:p>
          <a:p>
            <a:pPr lvl="1"/>
            <a:r>
              <a:rPr lang="en-US" dirty="0"/>
              <a:t>If you need to reach Google, you need their IP</a:t>
            </a:r>
          </a:p>
          <a:p>
            <a:pPr lvl="1"/>
            <a:r>
              <a:rPr lang="en-US" dirty="0"/>
              <a:t>Does anyone know Google’s IP?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People can’t remember IP addresses</a:t>
            </a:r>
          </a:p>
          <a:p>
            <a:pPr lvl="1"/>
            <a:r>
              <a:rPr lang="en-US" dirty="0"/>
              <a:t>Need human readable names that map to IPs</a:t>
            </a:r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gives us very powerful capabilities</a:t>
            </a:r>
          </a:p>
          <a:p>
            <a:pPr lvl="1"/>
            <a:r>
              <a:rPr lang="en-US" dirty="0"/>
              <a:t>Not only easier for humans to reference machines!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Changing the IPs of machines becomes trivial</a:t>
            </a:r>
          </a:p>
          <a:p>
            <a:pPr lvl="1"/>
            <a:r>
              <a:rPr lang="en-US" dirty="0"/>
              <a:t>e.g. you want to move your web server to a new host</a:t>
            </a:r>
          </a:p>
          <a:p>
            <a:pPr lvl="1"/>
            <a:r>
              <a:rPr lang="en-US" dirty="0"/>
              <a:t>Just change the DNS record!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Load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23998"/>
            <a:ext cx="8839200" cy="598714"/>
          </a:xfrm>
        </p:spPr>
        <p:txBody>
          <a:bodyPr/>
          <a:lstStyle/>
          <a:p>
            <a:r>
              <a:rPr lang="en-US" dirty="0"/>
              <a:t>One machine can have many aliases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88" y="2407294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0310" y="2115270"/>
            <a:ext cx="181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126" y="2580692"/>
            <a:ext cx="229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0546" y="3059654"/>
            <a:ext cx="2631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4665870" y="2315326"/>
            <a:ext cx="1179760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4611560" y="2780747"/>
            <a:ext cx="123407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4592036" y="3059655"/>
            <a:ext cx="1253594" cy="2000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6216" y="3070540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0176" y="2092210"/>
            <a:ext cx="222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christo.blogspot.com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1902" y="257861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sandi.blogspot.com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6787145" y="2778670"/>
            <a:ext cx="1184756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6787145" y="2292266"/>
            <a:ext cx="120303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6787145" y="3059655"/>
            <a:ext cx="1139070" cy="2109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683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domain can map to multiple machines</a:t>
            </a:r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14" y="414516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64536" y="5133353"/>
            <a:ext cx="191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5580188" y="5333408"/>
            <a:ext cx="2118168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5580188" y="4996896"/>
            <a:ext cx="2642418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5580189" y="4571028"/>
            <a:ext cx="1461525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5580189" y="5333408"/>
            <a:ext cx="1035657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607" y="4571028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57" y="544769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46" y="587356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35" y="1536028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2547225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95" y="2653818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8915383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30" y="4275791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2123319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8705836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3255549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8125663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09607" y="4653789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DNS responses may vary based on geography, ISP, </a:t>
              </a:r>
              <a:r>
                <a:rPr lang="en-US" sz="3200" dirty="0" err="1">
                  <a:solidFill>
                    <a:schemeClr val="bg1"/>
                  </a:solidFill>
                </a:rPr>
                <a:t>etc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5835-0DCD-4DD5-83F2-79919C7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#4: dig www.northeastern.edu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98899-9BC8-4D44-A1C9-271FF147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2035E-2029-491C-978E-0DD17FBEB7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; &lt;&lt;&gt;&gt; </a:t>
            </a:r>
            <a:r>
              <a:rPr lang="en-US" dirty="0" err="1"/>
              <a:t>DiG</a:t>
            </a:r>
            <a:r>
              <a:rPr lang="en-US" dirty="0"/>
              <a:t> 9.10.6 &lt;&lt;&gt;&gt; </a:t>
            </a:r>
            <a:r>
              <a:rPr lang="en-US" dirty="0">
                <a:hlinkClick r:id="rId2"/>
              </a:rPr>
              <a:t>www.northeastern.edu</a:t>
            </a:r>
            <a:endParaRPr lang="en-US"/>
          </a:p>
          <a:p>
            <a:pPr>
              <a:buNone/>
            </a:pPr>
            <a:r>
              <a:rPr lang="en-US" dirty="0"/>
              <a:t>;; global options: +</a:t>
            </a:r>
            <a:r>
              <a:rPr lang="en-US" dirty="0" err="1"/>
              <a:t>cmd</a:t>
            </a:r>
          </a:p>
          <a:p>
            <a:pPr>
              <a:buNone/>
            </a:pPr>
            <a:r>
              <a:rPr lang="en-US" dirty="0"/>
              <a:t>;; Got answer:</a:t>
            </a:r>
          </a:p>
          <a:p>
            <a:pPr>
              <a:buNone/>
            </a:pPr>
            <a:r>
              <a:rPr lang="en-US" dirty="0"/>
              <a:t>;; -&gt;&gt;HEADER&lt;&lt;- opcode: QUERY, status: NOERROR, id: 31072</a:t>
            </a:r>
          </a:p>
          <a:p>
            <a:pPr>
              <a:buNone/>
            </a:pPr>
            <a:r>
              <a:rPr lang="en-US" dirty="0"/>
              <a:t>;; flags: </a:t>
            </a:r>
            <a:r>
              <a:rPr lang="en-US" dirty="0" err="1"/>
              <a:t>qr</a:t>
            </a:r>
            <a:r>
              <a:rPr lang="en-US" dirty="0"/>
              <a:t> aa </a:t>
            </a:r>
            <a:r>
              <a:rPr lang="en-US" dirty="0" err="1"/>
              <a:t>rd</a:t>
            </a:r>
            <a:r>
              <a:rPr lang="en-US" dirty="0"/>
              <a:t> ra; </a:t>
            </a:r>
            <a:r>
              <a:rPr lang="en-US" dirty="0">
                <a:solidFill>
                  <a:srgbClr val="0070C0"/>
                </a:solidFill>
              </a:rPr>
              <a:t>QUERY: 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ANSWER: 4,</a:t>
            </a:r>
            <a:r>
              <a:rPr lang="en-US" dirty="0"/>
              <a:t> AUTHORITY: 0, ADDITIONAL: 1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/>
              <a:t>;; OPT PSEUDOSECTION:</a:t>
            </a:r>
          </a:p>
          <a:p>
            <a:pPr>
              <a:buNone/>
            </a:pPr>
            <a:r>
              <a:rPr lang="en-US" dirty="0"/>
              <a:t>; EDNS: version: 0, flags:; </a:t>
            </a:r>
            <a:r>
              <a:rPr lang="en-US" dirty="0" err="1"/>
              <a:t>udp</a:t>
            </a:r>
            <a:r>
              <a:rPr lang="en-US" dirty="0"/>
              <a:t>: 4096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;; QUESTION SECTION: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;www.northeastern.edu.        IN    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;; ANSWER SECTION: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hlinkClick r:id="rId2"/>
              </a:rPr>
              <a:t>www.northeastern.edu</a:t>
            </a:r>
            <a:r>
              <a:rPr lang="en-US" dirty="0">
                <a:solidFill>
                  <a:srgbClr val="00B050"/>
                </a:solidFill>
              </a:rPr>
              <a:t>.    300    IN    CNAME    northeastern.edu.edgekey.net.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northeastern.edu.edgekey.net. 172 IN    CNAME    e12215.dscb.akamaiedge.net.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e12215.dscb.akamaiedge.net. 17    IN    A    72.247.11.80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e12215.dscb.akamaiedge.net. 17    IN    A    72.247.11.50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01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Propagation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8795" y="1600200"/>
            <a:ext cx="10978623" cy="1992086"/>
          </a:xfrm>
        </p:spPr>
        <p:txBody>
          <a:bodyPr/>
          <a:lstStyle/>
          <a:p>
            <a:r>
              <a:rPr lang="en-US" dirty="0"/>
              <a:t>How many of you have purchased a domain name?</a:t>
            </a:r>
          </a:p>
          <a:p>
            <a:pPr lvl="1"/>
            <a:r>
              <a:rPr lang="en-US" dirty="0"/>
              <a:t>Did you notice that it took ~72 hours for your name to become accessible?</a:t>
            </a:r>
          </a:p>
          <a:p>
            <a:pPr lvl="1"/>
            <a:r>
              <a:rPr lang="en-US" dirty="0"/>
              <a:t>This delay is called DNS Propagation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60" y="442422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38" y="393435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31" y="393435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14" y="442422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3413" y="4584579"/>
            <a:ext cx="63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2341" y="455484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1199" y="5043649"/>
            <a:ext cx="182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1888" y="3555051"/>
            <a:ext cx="2402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371" y="5076757"/>
            <a:ext cx="2097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219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2453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6799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3883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5367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768795" y="5889225"/>
            <a:ext cx="9899201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would this process fail for a new DNS name?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vs. Freshness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628147"/>
          </a:xfrm>
        </p:spPr>
        <p:txBody>
          <a:bodyPr/>
          <a:lstStyle/>
          <a:p>
            <a:r>
              <a:rPr lang="en-US" dirty="0"/>
              <a:t>DNS Propagation delay is caused by caching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2" y="345710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0263" y="4109637"/>
            <a:ext cx="2097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3739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6694715" y="2228349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Root Zone File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</a:t>
              </a:r>
              <a:r>
                <a:rPr lang="en-US" sz="2400" kern="0" dirty="0" err="1">
                  <a:solidFill>
                    <a:sysClr val="window" lastClr="FFFFFF"/>
                  </a:solidFill>
                </a:rPr>
                <a:t>.net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 Zone File</a:t>
              </a:r>
            </a:p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Etc.</a:t>
              </a: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07" y="411389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16" y="432042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88" y="57450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74582" y="4764124"/>
            <a:ext cx="63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126" y="494091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7673" y="6364448"/>
            <a:ext cx="182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0486" y="6297348"/>
            <a:ext cx="2402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108372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694973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Where is </a:t>
              </a:r>
            </a:p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4317179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That name does not exist.</a:t>
              </a: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3789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676396" y="4855111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Zone files may be cached for 1-72 hours</a:t>
            </a:r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Privacy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0464800" cy="5105400"/>
          </a:xfrm>
        </p:spPr>
        <p:txBody>
          <a:bodyPr/>
          <a:lstStyle/>
          <a:p>
            <a:r>
              <a:rPr lang="en-US" dirty="0"/>
              <a:t>Without DNS…</a:t>
            </a:r>
          </a:p>
          <a:p>
            <a:pPr lvl="1"/>
            <a:r>
              <a:rPr lang="en-US" dirty="0"/>
              <a:t>How could you get to any websites?</a:t>
            </a:r>
          </a:p>
          <a:p>
            <a:r>
              <a:rPr lang="en-US" dirty="0"/>
              <a:t>You are your </a:t>
            </a:r>
            <a:r>
              <a:rPr lang="en-US" dirty="0" err="1"/>
              <a:t>mailserver</a:t>
            </a:r>
            <a:endParaRPr lang="en-US" dirty="0"/>
          </a:p>
          <a:p>
            <a:pPr lvl="1"/>
            <a:r>
              <a:rPr lang="en-US" dirty="0"/>
              <a:t>When you sign up for websites, you use your email address</a:t>
            </a:r>
          </a:p>
          <a:p>
            <a:pPr lvl="1"/>
            <a:r>
              <a:rPr lang="en-US" dirty="0"/>
              <a:t>What if someone hijacks the DNS for your mail server?</a:t>
            </a:r>
          </a:p>
          <a:p>
            <a:r>
              <a:rPr lang="en-US" dirty="0"/>
              <a:t>DNS is the root of trust for the web</a:t>
            </a:r>
          </a:p>
          <a:p>
            <a:pPr lvl="1"/>
            <a:r>
              <a:rPr lang="en-US" dirty="0"/>
              <a:t>When a user types </a:t>
            </a:r>
            <a:r>
              <a:rPr lang="en-US" dirty="0">
                <a:hlinkClick r:id="rId2"/>
              </a:rPr>
              <a:t>www.bankofamerica.com</a:t>
            </a:r>
            <a:r>
              <a:rPr lang="en-US" dirty="0"/>
              <a:t>, they expect to be taken to their bank’s website</a:t>
            </a:r>
          </a:p>
          <a:p>
            <a:pPr lvl="1"/>
            <a:r>
              <a:rPr lang="en-US" dirty="0"/>
              <a:t>What if the DNS record is compromised?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Flood DNS servers with requests until they fail</a:t>
            </a:r>
          </a:p>
          <a:p>
            <a:r>
              <a:rPr lang="en-US" dirty="0"/>
              <a:t>October 2002: massive </a:t>
            </a:r>
            <a:r>
              <a:rPr lang="en-US" dirty="0" err="1"/>
              <a:t>DDoS</a:t>
            </a:r>
            <a:r>
              <a:rPr lang="en-US" dirty="0"/>
              <a:t> against the root name servers</a:t>
            </a:r>
          </a:p>
          <a:p>
            <a:pPr lvl="1"/>
            <a:r>
              <a:rPr lang="en-US" dirty="0"/>
              <a:t>What was the effect?</a:t>
            </a:r>
          </a:p>
          <a:p>
            <a:pPr lvl="1"/>
            <a:r>
              <a:rPr lang="en-US" dirty="0"/>
              <a:t>… users didn’t even notice</a:t>
            </a:r>
          </a:p>
          <a:p>
            <a:pPr lvl="1"/>
            <a:r>
              <a:rPr lang="en-US" dirty="0"/>
              <a:t>Root zone file is cached almost everywhere</a:t>
            </a:r>
          </a:p>
          <a:p>
            <a:r>
              <a:rPr lang="en-US" dirty="0"/>
              <a:t>More targeted attacks can be effective</a:t>
            </a:r>
          </a:p>
          <a:p>
            <a:pPr lvl="1"/>
            <a:r>
              <a:rPr lang="en-US" dirty="0"/>
              <a:t>Local DNS server </a:t>
            </a:r>
            <a:r>
              <a:rPr lang="en-US" dirty="0">
                <a:sym typeface="Wingdings" pitchFamily="2" charset="2"/>
              </a:rPr>
              <a:t> cannot access DNS</a:t>
            </a:r>
          </a:p>
          <a:p>
            <a:pPr lvl="1"/>
            <a:r>
              <a:rPr lang="en-US" dirty="0">
                <a:sym typeface="Wingdings" pitchFamily="2" charset="2"/>
              </a:rPr>
              <a:t>Authoritative server  cannot access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Hijacking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shutting DNS down, what if we could inject arbitrary records?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www.bankofamerica.com</a:t>
            </a:r>
            <a:r>
              <a:rPr lang="en-US" dirty="0"/>
              <a:t> CNAME </a:t>
            </a:r>
            <a:r>
              <a:rPr lang="en-US" dirty="0">
                <a:hlinkClick r:id="rId3"/>
              </a:rPr>
              <a:t>www.my-phishing-site.com</a:t>
            </a:r>
            <a:endParaRPr lang="en-US" dirty="0"/>
          </a:p>
          <a:p>
            <a:r>
              <a:rPr lang="en-US" dirty="0"/>
              <a:t>Three types of attacks</a:t>
            </a:r>
          </a:p>
          <a:p>
            <a:pPr lvl="1"/>
            <a:r>
              <a:rPr lang="en-US" dirty="0"/>
              <a:t>Old school attack: record injection</a:t>
            </a:r>
          </a:p>
          <a:p>
            <a:pPr lvl="1"/>
            <a:r>
              <a:rPr lang="en-US" dirty="0"/>
              <a:t>Somewhat old school attack: response spoofing</a:t>
            </a:r>
          </a:p>
          <a:p>
            <a:pPr lvl="1"/>
            <a:r>
              <a:rPr lang="en-US" dirty="0"/>
              <a:t>New, deadly attack: The </a:t>
            </a:r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34281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and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Addresses, e.g. 129.10.117.100</a:t>
            </a:r>
          </a:p>
          <a:p>
            <a:pPr lvl="1"/>
            <a:r>
              <a:rPr lang="en-US" dirty="0"/>
              <a:t>Computer usable labels for machines</a:t>
            </a:r>
          </a:p>
          <a:p>
            <a:pPr lvl="1"/>
            <a:r>
              <a:rPr lang="en-US" dirty="0"/>
              <a:t>Conform to structure of the network</a:t>
            </a:r>
          </a:p>
          <a:p>
            <a:r>
              <a:rPr lang="en-US" dirty="0"/>
              <a:t>Names, e.g.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en-US" dirty="0"/>
              <a:t>Human usable labels for machines</a:t>
            </a:r>
          </a:p>
          <a:p>
            <a:pPr lvl="1"/>
            <a:r>
              <a:rPr lang="en-US" dirty="0"/>
              <a:t>Conform to organizational structure</a:t>
            </a:r>
          </a:p>
          <a:p>
            <a:r>
              <a:rPr lang="en-US" dirty="0"/>
              <a:t>How do you map from one to the other?</a:t>
            </a:r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Threat Model and Attacker Goals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1" y="2253087"/>
            <a:ext cx="1141413" cy="1141413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18" y="5048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84" y="2253087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73037" y="2950520"/>
            <a:ext cx="145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  <a:p>
            <a:pPr algn="ctr"/>
            <a:r>
              <a:rPr lang="en-US" sz="2000" dirty="0" err="1"/>
              <a:t>Nameserver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901" y="4978125"/>
            <a:ext cx="1894027" cy="1236872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6304966" y="1518914"/>
            <a:ext cx="2348753" cy="1785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Honest DNS Servers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42" y="121814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22" y="166202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83540" y="1161395"/>
            <a:ext cx="2037976" cy="818777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302" y="626805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2" y="626805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102.32.0.1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916071" y="3498076"/>
            <a:ext cx="3360389" cy="2816909"/>
          </a:xfrm>
          <a:prstGeom prst="cloudCallout">
            <a:avLst>
              <a:gd name="adj1" fmla="val -58626"/>
              <a:gd name="adj2" fmla="val 670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want to add a record to that local </a:t>
            </a:r>
            <a:r>
              <a:rPr lang="en-US" sz="2000" dirty="0" err="1"/>
              <a:t>nameserver</a:t>
            </a:r>
            <a:r>
              <a:rPr lang="en-US" sz="2000" dirty="0"/>
              <a:t> that directs www.bofa.com </a:t>
            </a:r>
            <a:r>
              <a:rPr lang="en-US" sz="2000" dirty="0">
                <a:sym typeface="Wingdings" panose="05000000000000000000" pitchFamily="2" charset="2"/>
              </a:rPr>
              <a:t> 6.6.6.6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98592" y="2550410"/>
            <a:ext cx="1618710" cy="79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16520" y="2831257"/>
            <a:ext cx="1557003" cy="20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69275" y="3532094"/>
            <a:ext cx="7639" cy="13402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45334" y="3532094"/>
            <a:ext cx="2007609" cy="146370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616456" y="2158886"/>
            <a:ext cx="1634932" cy="3995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582725" y="2462306"/>
            <a:ext cx="1620851" cy="3957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8381712" y="3304463"/>
            <a:ext cx="3708478" cy="3401137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 attacker, may send DNS packets</a:t>
            </a:r>
          </a:p>
          <a:p>
            <a:r>
              <a:rPr lang="en-US" dirty="0"/>
              <a:t>Remote attacker, may not eavesdrop</a:t>
            </a:r>
          </a:p>
          <a:p>
            <a:r>
              <a:rPr lang="en-US" dirty="0"/>
              <a:t>Attacker may control their own domains and DNS servers</a:t>
            </a:r>
          </a:p>
        </p:txBody>
      </p:sp>
    </p:spTree>
    <p:extLst>
      <p:ext uri="{BB962C8B-B14F-4D97-AF65-F5344CB8AC3E}">
        <p14:creationId xmlns:p14="http://schemas.microsoft.com/office/powerpoint/2010/main" val="40722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Record Injection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7" y="2283552"/>
            <a:ext cx="1141413" cy="1141413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18" y="5048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43" y="163625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04862" y="891390"/>
            <a:ext cx="145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  <a:p>
            <a:pPr algn="ctr"/>
            <a:r>
              <a:rPr lang="en-US" sz="2000" dirty="0" err="1"/>
              <a:t>Nameserver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901" y="4978125"/>
            <a:ext cx="1894027" cy="1236872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8929038" y="583020"/>
            <a:ext cx="2348753" cy="1785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Honest DNS Servers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14" y="28224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94" y="72613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83540" y="1161395"/>
            <a:ext cx="2037976" cy="818777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302" y="626805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2" y="626805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98592" y="2072545"/>
            <a:ext cx="3434020" cy="4778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16521" y="2368569"/>
            <a:ext cx="3416091" cy="4626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45334" y="3532094"/>
            <a:ext cx="2007609" cy="146370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058" y="5315233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12" y="5629862"/>
            <a:ext cx="536786" cy="5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39018" y="6166648"/>
            <a:ext cx="1717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ns.attacker.net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8313409" y="2542790"/>
            <a:ext cx="3800309" cy="2470697"/>
          </a:xfrm>
          <a:prstGeom prst="wedgeRectCallout">
            <a:avLst>
              <a:gd name="adj1" fmla="val -41711"/>
              <a:gd name="adj2" fmla="val 715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425570" y="2684255"/>
          <a:ext cx="3581146" cy="2225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www.attacker.net?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www.attacker.net 128.1.2.0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A www.bofa.com 6.6.6.6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Rectangular Callout 33"/>
          <p:cNvSpPr/>
          <p:nvPr/>
        </p:nvSpPr>
        <p:spPr>
          <a:xfrm>
            <a:off x="4976022" y="4785000"/>
            <a:ext cx="2272210" cy="818777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4159218" y="2494416"/>
            <a:ext cx="1669148" cy="25544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15876" y="2406144"/>
            <a:ext cx="2041636" cy="28163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096001" y="2494301"/>
            <a:ext cx="1949773" cy="270008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441226" y="1779326"/>
            <a:ext cx="828400" cy="82840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6452853" y="1401912"/>
            <a:ext cx="2352337" cy="4861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439724" y="1706961"/>
            <a:ext cx="2345295" cy="454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4" grpId="0" animBg="1"/>
      <p:bldP spid="3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Bailiwick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injection attacks no longer work in practice</a:t>
            </a:r>
          </a:p>
          <a:p>
            <a:r>
              <a:rPr lang="en-US" dirty="0"/>
              <a:t>All modern DNS servers implement </a:t>
            </a:r>
            <a:r>
              <a:rPr lang="en-US" dirty="0">
                <a:solidFill>
                  <a:schemeClr val="accent1"/>
                </a:solidFill>
              </a:rPr>
              <a:t>bailiwick checking</a:t>
            </a:r>
          </a:p>
          <a:p>
            <a:pPr lvl="1"/>
            <a:r>
              <a:rPr lang="en-US" dirty="0"/>
              <a:t>Only records related to the requested domain are accepted in responses</a:t>
            </a:r>
          </a:p>
          <a:p>
            <a:pPr lvl="1"/>
            <a:r>
              <a:rPr lang="en-US" dirty="0"/>
              <a:t>In other words, DNS servers are less trusting of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9090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Response Spoofing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" y="2260551"/>
            <a:ext cx="1141413" cy="1141413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87" y="5048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59613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53794" y="851277"/>
            <a:ext cx="145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  <a:p>
            <a:pPr algn="ctr"/>
            <a:r>
              <a:rPr lang="en-US" sz="2000" dirty="0" err="1"/>
              <a:t>Nameserver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901" y="4978125"/>
            <a:ext cx="1894027" cy="1236872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8929038" y="583020"/>
            <a:ext cx="2348753" cy="1785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Honest DNS Servers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14" y="28224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94" y="72613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667667" y="5568092"/>
            <a:ext cx="2037976" cy="818777"/>
          </a:xfrm>
          <a:prstGeom prst="wedgeRectCallout">
            <a:avLst>
              <a:gd name="adj1" fmla="val 72109"/>
              <a:gd name="adj2" fmla="val -33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9271" y="626805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2" y="626805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5066" y="2442814"/>
            <a:ext cx="392272" cy="25542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16521" y="2368569"/>
            <a:ext cx="3416091" cy="4626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45334" y="3532094"/>
            <a:ext cx="3446575" cy="1724661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7137183" y="4554173"/>
            <a:ext cx="3800309" cy="2113989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31428"/>
              </p:ext>
            </p:extLst>
          </p:nvPr>
        </p:nvGraphicFramePr>
        <p:xfrm>
          <a:off x="7249344" y="4695638"/>
          <a:ext cx="358114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</a:t>
                      </a:r>
                      <a:r>
                        <a:rPr lang="en-US"/>
                        <a:t>www.bofa.com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www.bofa.com 6.6.6.6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5741187" y="2543717"/>
            <a:ext cx="327717" cy="2505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490157" y="1758924"/>
            <a:ext cx="828400" cy="82840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6452853" y="1401912"/>
            <a:ext cx="2352337" cy="4861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439724" y="1706961"/>
            <a:ext cx="2345295" cy="454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7106911" y="2600362"/>
            <a:ext cx="3348875" cy="1738325"/>
          </a:xfrm>
          <a:prstGeom prst="wedgeRectCallout">
            <a:avLst>
              <a:gd name="adj1" fmla="val -73388"/>
              <a:gd name="adj2" fmla="val -6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14727"/>
              </p:ext>
            </p:extLst>
          </p:nvPr>
        </p:nvGraphicFramePr>
        <p:xfrm>
          <a:off x="7262184" y="2756232"/>
          <a:ext cx="3099753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91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www.bofa.com?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5866171" y="2518341"/>
            <a:ext cx="176041" cy="2477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63138" y="2536476"/>
            <a:ext cx="378725" cy="2493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8" idx="2"/>
          </p:cNvCxnSpPr>
          <p:nvPr/>
        </p:nvCxnSpPr>
        <p:spPr>
          <a:xfrm flipV="1">
            <a:off x="5497185" y="2573210"/>
            <a:ext cx="299969" cy="2404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983937" y="2565771"/>
            <a:ext cx="182404" cy="2447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616872" y="2631101"/>
            <a:ext cx="313424" cy="2347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32612" y="2560538"/>
            <a:ext cx="304269" cy="241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6646410" y="1824253"/>
            <a:ext cx="544316" cy="544316"/>
          </a:xfrm>
          <a:prstGeom prst="mathMultiply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021924" y="1985875"/>
            <a:ext cx="3363576" cy="464557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6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Response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info does the attacker need to spoof a DNS response?</a:t>
            </a:r>
          </a:p>
          <a:p>
            <a:pPr lvl="1"/>
            <a:r>
              <a:rPr lang="en-US" dirty="0"/>
              <a:t>IP address of the target </a:t>
            </a:r>
            <a:r>
              <a:rPr lang="en-US" dirty="0" err="1"/>
              <a:t>nameserver</a:t>
            </a:r>
            <a:r>
              <a:rPr lang="en-US" dirty="0"/>
              <a:t> and true authoritative </a:t>
            </a:r>
            <a:r>
              <a:rPr lang="en-US" dirty="0" err="1"/>
              <a:t>nameserver</a:t>
            </a:r>
            <a:endParaRPr lang="en-US" dirty="0"/>
          </a:p>
          <a:p>
            <a:pPr lvl="2"/>
            <a:r>
              <a:rPr lang="en-US" dirty="0"/>
              <a:t>Easy, both pieces of info are readily available</a:t>
            </a:r>
          </a:p>
          <a:p>
            <a:pPr lvl="1"/>
            <a:r>
              <a:rPr lang="en-US" dirty="0"/>
              <a:t>Source port used by the authoritative </a:t>
            </a:r>
            <a:r>
              <a:rPr lang="en-US" dirty="0" err="1"/>
              <a:t>nameserver</a:t>
            </a:r>
            <a:endParaRPr lang="en-US" dirty="0"/>
          </a:p>
          <a:p>
            <a:pPr lvl="2"/>
            <a:r>
              <a:rPr lang="en-US" dirty="0"/>
              <a:t>Easy, it must be 53</a:t>
            </a:r>
          </a:p>
          <a:p>
            <a:pPr lvl="1"/>
            <a:r>
              <a:rPr lang="en-US" dirty="0"/>
              <a:t>The question in the query</a:t>
            </a:r>
          </a:p>
          <a:p>
            <a:pPr lvl="2"/>
            <a:r>
              <a:rPr lang="en-US" dirty="0"/>
              <a:t>Easy, the attacker can choose the targeted domain name</a:t>
            </a:r>
          </a:p>
          <a:p>
            <a:pPr lvl="1"/>
            <a:r>
              <a:rPr lang="en-US" dirty="0"/>
              <a:t>Response port used by the target when they made the request</a:t>
            </a:r>
          </a:p>
          <a:p>
            <a:pPr lvl="1"/>
            <a:r>
              <a:rPr lang="en-US" dirty="0" err="1"/>
              <a:t>TxID</a:t>
            </a:r>
            <a:r>
              <a:rPr lang="en-US" dirty="0"/>
              <a:t> in the query</a:t>
            </a:r>
          </a:p>
          <a:p>
            <a:r>
              <a:rPr lang="en-US" dirty="0"/>
              <a:t>Old DNS servers used one port for all queries and incremented </a:t>
            </a:r>
            <a:r>
              <a:rPr lang="en-US" dirty="0" err="1"/>
              <a:t>TxID</a:t>
            </a:r>
            <a:r>
              <a:rPr lang="en-US" dirty="0"/>
              <a:t> monotonically</a:t>
            </a:r>
          </a:p>
          <a:p>
            <a:pPr lvl="1"/>
            <a:r>
              <a:rPr lang="en-US" dirty="0"/>
              <a:t>Attacker can query the target DNS server for a domain they control and observe the query at their own DNS server</a:t>
            </a:r>
          </a:p>
          <a:p>
            <a:pPr lvl="1"/>
            <a:r>
              <a:rPr lang="en-US" dirty="0"/>
              <a:t>The query reveals the port used by the target, as well as the approximate </a:t>
            </a:r>
            <a:r>
              <a:rPr lang="en-US" dirty="0" err="1"/>
              <a:t>TxID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Inspecting the Target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4" y="1984968"/>
            <a:ext cx="1141413" cy="1141413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18" y="5048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43" y="163625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04862" y="891390"/>
            <a:ext cx="145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  <a:p>
            <a:pPr algn="ctr"/>
            <a:r>
              <a:rPr lang="en-US" sz="2000" dirty="0" err="1"/>
              <a:t>Nameserver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901" y="4978125"/>
            <a:ext cx="1894027" cy="1236872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8929038" y="583020"/>
            <a:ext cx="2348753" cy="1785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Honest DNS Servers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14" y="28224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94" y="72613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17302" y="626805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2" y="626805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102.32.0.1</a:t>
            </a:r>
          </a:p>
        </p:txBody>
      </p: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058" y="5315233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12" y="5629862"/>
            <a:ext cx="536786" cy="5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39018" y="6166648"/>
            <a:ext cx="1717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ns.attacker.net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976022" y="4785000"/>
            <a:ext cx="2272210" cy="818777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4159218" y="2494416"/>
            <a:ext cx="1669148" cy="25544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15876" y="2406144"/>
            <a:ext cx="2041636" cy="28163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452853" y="1401912"/>
            <a:ext cx="2352337" cy="4861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439724" y="1706961"/>
            <a:ext cx="2345295" cy="454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8202239" y="2704808"/>
            <a:ext cx="3348875" cy="1738325"/>
          </a:xfrm>
          <a:prstGeom prst="wedgeRectCallout">
            <a:avLst>
              <a:gd name="adj1" fmla="val -100216"/>
              <a:gd name="adj2" fmla="val -69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57679"/>
              </p:ext>
            </p:extLst>
          </p:nvPr>
        </p:nvGraphicFramePr>
        <p:xfrm>
          <a:off x="8357512" y="2860678"/>
          <a:ext cx="3099753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91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12347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</a:t>
                      </a:r>
                      <a:r>
                        <a:rPr lang="en-US" dirty="0" err="1"/>
                        <a:t>www.attacker.net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57512" y="2829787"/>
            <a:ext cx="1525275" cy="387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Successful Response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Attacker must infer the response port of the target </a:t>
            </a:r>
            <a:r>
              <a:rPr lang="en-US" dirty="0" err="1"/>
              <a:t>nameserver</a:t>
            </a:r>
            <a:r>
              <a:rPr lang="en-US" dirty="0"/>
              <a:t> and </a:t>
            </a:r>
            <a:r>
              <a:rPr lang="en-US" dirty="0" err="1"/>
              <a:t>TxID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Attacker’s response must outrace the legitimate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attack must be executed after the target </a:t>
            </a:r>
            <a:r>
              <a:rPr lang="en-US" dirty="0" err="1"/>
              <a:t>nameserver</a:t>
            </a:r>
            <a:r>
              <a:rPr lang="en-US" dirty="0"/>
              <a:t> is queried for a domain that is not in the cache</a:t>
            </a:r>
          </a:p>
          <a:p>
            <a:pPr lvl="1"/>
            <a:r>
              <a:rPr lang="en-US" dirty="0"/>
              <a:t>If the target domain name is already cached, no queries will be sent</a:t>
            </a:r>
          </a:p>
          <a:p>
            <a:pPr lvl="1"/>
            <a:r>
              <a:rPr lang="en-US" dirty="0"/>
              <a:t>The attacker can send the initial query to the </a:t>
            </a:r>
            <a:r>
              <a:rPr lang="en-US" dirty="0" err="1"/>
              <a:t>nameserver</a:t>
            </a:r>
            <a:r>
              <a:rPr lang="en-US" dirty="0"/>
              <a:t>, but if the attack fails the legitimate response will be cached until the TTL expires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attack is successful, the record for a single domain is poisoned</a:t>
            </a:r>
          </a:p>
        </p:txBody>
      </p:sp>
    </p:spTree>
    <p:extLst>
      <p:ext uri="{BB962C8B-B14F-4D97-AF65-F5344CB8AC3E}">
        <p14:creationId xmlns:p14="http://schemas.microsoft.com/office/powerpoint/2010/main" val="25738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96277"/>
            <a:ext cx="10867331" cy="4990109"/>
          </a:xfrm>
        </p:spPr>
        <p:txBody>
          <a:bodyPr/>
          <a:lstStyle/>
          <a:p>
            <a:r>
              <a:rPr lang="en-US" dirty="0"/>
              <a:t>Variation of the response spoofing attack that is much more powerful</a:t>
            </a:r>
          </a:p>
          <a:p>
            <a:pPr lvl="1"/>
            <a:r>
              <a:rPr lang="en-US" dirty="0"/>
              <a:t>Discovered by notable security researcher Dan </a:t>
            </a:r>
            <a:r>
              <a:rPr lang="en-US" dirty="0" err="1"/>
              <a:t>Kaminsky</a:t>
            </a:r>
            <a:r>
              <a:rPr lang="en-US" dirty="0"/>
              <a:t> in 2008</a:t>
            </a:r>
          </a:p>
          <a:p>
            <a:r>
              <a:rPr lang="en-US" dirty="0"/>
              <a:t>Poisons glue records rather than A records</a:t>
            </a:r>
          </a:p>
          <a:p>
            <a:pPr lvl="1"/>
            <a:r>
              <a:rPr lang="en-US" dirty="0"/>
              <a:t>Attacker repeatedly makes queries for non-existent subdomains of the target domain</a:t>
            </a:r>
          </a:p>
          <a:p>
            <a:pPr lvl="2"/>
            <a:r>
              <a:rPr lang="en-US" dirty="0"/>
              <a:t>Since these subdomains do not exist, they are guaranteed to not be in the target </a:t>
            </a:r>
            <a:r>
              <a:rPr lang="en-US" dirty="0" err="1"/>
              <a:t>nameservers</a:t>
            </a:r>
            <a:r>
              <a:rPr lang="en-US" dirty="0"/>
              <a:t> cache</a:t>
            </a:r>
          </a:p>
          <a:p>
            <a:pPr lvl="1"/>
            <a:r>
              <a:rPr lang="en-US" dirty="0"/>
              <a:t>Attacker then attempts to spoof a response with a poison glue record</a:t>
            </a:r>
          </a:p>
          <a:p>
            <a:pPr lvl="2"/>
            <a:r>
              <a:rPr lang="en-US" dirty="0"/>
              <a:t>The attacker can attempt the attack an infinite number of times until success</a:t>
            </a:r>
          </a:p>
          <a:p>
            <a:r>
              <a:rPr lang="en-US" dirty="0"/>
              <a:t>On success, entire zone is poisoned, rather than a single domain name</a:t>
            </a:r>
          </a:p>
        </p:txBody>
      </p:sp>
    </p:spTree>
    <p:extLst>
      <p:ext uri="{BB962C8B-B14F-4D97-AF65-F5344CB8AC3E}">
        <p14:creationId xmlns:p14="http://schemas.microsoft.com/office/powerpoint/2010/main" val="2409610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7" y="2261184"/>
            <a:ext cx="1141413" cy="1141413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18" y="5048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59613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53794" y="851277"/>
            <a:ext cx="145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  <a:p>
            <a:pPr algn="ctr"/>
            <a:r>
              <a:rPr lang="en-US" sz="2000" dirty="0" err="1"/>
              <a:t>Nameserver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9901" y="4978125"/>
            <a:ext cx="1894027" cy="1236872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8929038" y="583020"/>
            <a:ext cx="2348753" cy="1785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Honest DNS Servers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414" y="28224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94" y="72613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83540" y="1161395"/>
            <a:ext cx="2037976" cy="818777"/>
          </a:xfrm>
          <a:prstGeom prst="wedgeRectCallout">
            <a:avLst>
              <a:gd name="adj1" fmla="val 282"/>
              <a:gd name="adj2" fmla="val 10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302" y="6268052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72" y="6268052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98592" y="2072545"/>
            <a:ext cx="3434020" cy="4778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16521" y="2368569"/>
            <a:ext cx="3416091" cy="4626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45334" y="3532094"/>
            <a:ext cx="2007609" cy="146370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5580531" y="3821103"/>
            <a:ext cx="3842028" cy="2847060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736881" y="3958160"/>
          <a:ext cx="3581146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aaaa.bofa.com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A:</a:t>
                      </a:r>
                      <a:r>
                        <a:rPr lang="en-US" baseline="0" dirty="0"/>
                        <a:t> aaaa.bofa.com = 127.0.0.1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NS</a:t>
                      </a:r>
                      <a:r>
                        <a:rPr lang="en-US" baseline="0" dirty="0"/>
                        <a:t> = ns1.bofa.com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ns1.bofa.com = 6.6.6.8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4159218" y="2494416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5487341" y="1757507"/>
            <a:ext cx="828400" cy="82840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6452853" y="1401912"/>
            <a:ext cx="2352337" cy="4861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439724" y="1706961"/>
            <a:ext cx="2345295" cy="454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39210" y="2444226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20302" y="2450892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8524" y="2514796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30653" y="2568710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445711" y="2572510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29175" y="2451108"/>
            <a:ext cx="1669148" cy="2554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1916169" y="3808799"/>
            <a:ext cx="2037976" cy="818777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aaaa.bofa.com?</a:t>
            </a:r>
          </a:p>
        </p:txBody>
      </p:sp>
      <p:pic>
        <p:nvPicPr>
          <p:cNvPr id="3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677" y="496651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devil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131" y="5281145"/>
            <a:ext cx="536786" cy="5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0166637" y="5817931"/>
            <a:ext cx="1717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ns.attacker.net</a:t>
            </a:r>
          </a:p>
          <a:p>
            <a:pPr algn="ctr"/>
            <a:r>
              <a:rPr lang="en-US" sz="2000" dirty="0"/>
              <a:t>6.6.6.8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863491" y="2352854"/>
            <a:ext cx="1703049" cy="26136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1901046" y="3812942"/>
            <a:ext cx="2037976" cy="818777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aaab.bofa.com?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5618211" y="3850091"/>
            <a:ext cx="3842028" cy="2847060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774561" y="3987148"/>
          <a:ext cx="3581146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4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: 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Q: Where is aaab.bofa.com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aaab.bofa.com 127.0.0.1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Auth</a:t>
                      </a:r>
                      <a:r>
                        <a:rPr lang="en-US" dirty="0"/>
                        <a:t>: NS</a:t>
                      </a:r>
                      <a:r>
                        <a:rPr lang="en-US" baseline="0" dirty="0"/>
                        <a:t> ns1.bofa.com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Addl</a:t>
                      </a:r>
                      <a:r>
                        <a:rPr lang="en-US" dirty="0"/>
                        <a:t>: A ns1.bofa.com 6.6.6.8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6461779" y="1934386"/>
            <a:ext cx="4093898" cy="29767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61779" y="2168380"/>
            <a:ext cx="3971930" cy="288047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2" grpId="1" animBg="1"/>
      <p:bldP spid="34" grpId="0" animBg="1"/>
      <p:bldP spid="34" grpId="1" animBg="1"/>
      <p:bldP spid="51" grpId="0" animBg="1"/>
      <p:bldP spid="51" grpId="1" animBg="1"/>
      <p:bldP spid="51" grpId="2" animBg="1"/>
      <p:bldP spid="53" grpId="0" animBg="1"/>
      <p:bldP spid="53" grpId="1" animBg="1"/>
      <p:bldP spid="53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the </a:t>
            </a:r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Kaminsky</a:t>
            </a:r>
            <a:r>
              <a:rPr lang="en-US" dirty="0"/>
              <a:t> attack relies on fundamental properties of the DNS protocol</a:t>
            </a:r>
          </a:p>
          <a:p>
            <a:pPr lvl="1"/>
            <a:r>
              <a:rPr lang="en-US" dirty="0"/>
              <a:t>Specifically, the ability to respond with NS records and glue to any query</a:t>
            </a:r>
          </a:p>
          <a:p>
            <a:pPr lvl="1"/>
            <a:r>
              <a:rPr lang="en-US" dirty="0"/>
              <a:t>The functionality is essential for DNS, it </a:t>
            </a:r>
            <a:r>
              <a:rPr lang="en-US" b="1" dirty="0"/>
              <a:t>cannot be disabled</a:t>
            </a:r>
          </a:p>
          <a:p>
            <a:r>
              <a:rPr lang="en-US" dirty="0"/>
              <a:t>How do you mitigate the </a:t>
            </a:r>
            <a:r>
              <a:rPr lang="en-US" dirty="0" err="1"/>
              <a:t>Kaminsky</a:t>
            </a:r>
            <a:r>
              <a:rPr lang="en-US" dirty="0"/>
              <a:t> attack?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Make it harder to spoof DNS responses</a:t>
            </a:r>
          </a:p>
          <a:p>
            <a:pPr lvl="2"/>
            <a:r>
              <a:rPr lang="en-US" dirty="0"/>
              <a:t>All modern DNS servers randomize the </a:t>
            </a:r>
            <a:r>
              <a:rPr lang="en-US" dirty="0" err="1"/>
              <a:t>TxID</a:t>
            </a:r>
            <a:r>
              <a:rPr lang="en-US" dirty="0"/>
              <a:t> and query port for every request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</a:t>
            </a:r>
            <a:r>
              <a:rPr lang="en-US" dirty="0" err="1"/>
              <a:t>TxIDs</a:t>
            </a:r>
            <a:r>
              <a:rPr lang="en-US" dirty="0"/>
              <a:t> * 2</a:t>
            </a:r>
            <a:r>
              <a:rPr lang="en-US" baseline="30000" dirty="0"/>
              <a:t>16</a:t>
            </a:r>
            <a:r>
              <a:rPr lang="en-US" dirty="0"/>
              <a:t> query ports = 2</a:t>
            </a:r>
            <a:r>
              <a:rPr lang="en-US" baseline="30000" dirty="0"/>
              <a:t>32</a:t>
            </a:r>
            <a:r>
              <a:rPr lang="en-US" dirty="0"/>
              <a:t> messages needed to spoof successfully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Use heuristics to detect flood of spoofed responses</a:t>
            </a:r>
          </a:p>
          <a:p>
            <a:r>
              <a:rPr lang="en-US" dirty="0"/>
              <a:t>Despite this mitigation, almost all existing DNS servers are still fundamentally vulnerable to Kaminsky attacks</a:t>
            </a:r>
          </a:p>
        </p:txBody>
      </p:sp>
    </p:spTree>
    <p:extLst>
      <p:ext uri="{BB962C8B-B14F-4D97-AF65-F5344CB8AC3E}">
        <p14:creationId xmlns:p14="http://schemas.microsoft.com/office/powerpoint/2010/main" val="38113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DNS, all mappings were in </a:t>
            </a:r>
            <a:r>
              <a:rPr lang="en-US" i="1" dirty="0"/>
              <a:t>hosts.txt</a:t>
            </a:r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en-US" dirty="0"/>
              <a:t>on Linux</a:t>
            </a:r>
          </a:p>
          <a:p>
            <a:pPr lvl="1"/>
            <a:r>
              <a:rPr lang="en-US" i="1" dirty="0"/>
              <a:t>C:\Windows\System32\drivers\etc\hosts </a:t>
            </a:r>
            <a:r>
              <a:rPr lang="en-US" dirty="0"/>
              <a:t>on Windows</a:t>
            </a:r>
          </a:p>
          <a:p>
            <a:r>
              <a:rPr lang="en-US" dirty="0"/>
              <a:t>Centralized, manual system</a:t>
            </a:r>
          </a:p>
          <a:p>
            <a:pPr lvl="1"/>
            <a:r>
              <a:rPr lang="en-US" dirty="0"/>
              <a:t>Changes were submitted to SRI via email</a:t>
            </a:r>
          </a:p>
          <a:p>
            <a:pPr lvl="1"/>
            <a:r>
              <a:rPr lang="en-US" dirty="0"/>
              <a:t>Machines periodically FTP new copies of </a:t>
            </a:r>
            <a:r>
              <a:rPr lang="en-US" i="1" dirty="0"/>
              <a:t>hosts.txt</a:t>
            </a:r>
          </a:p>
          <a:p>
            <a:pPr lvl="1"/>
            <a:r>
              <a:rPr lang="en-US" dirty="0"/>
              <a:t>Administrators could pick names at their discretion</a:t>
            </a:r>
          </a:p>
          <a:p>
            <a:pPr lvl="1"/>
            <a:r>
              <a:rPr lang="en-US" dirty="0"/>
              <a:t>Any name was allowed</a:t>
            </a:r>
          </a:p>
          <a:p>
            <a:pPr lvl="2"/>
            <a:r>
              <a:rPr lang="en-US" dirty="0" err="1"/>
              <a:t>christos_server_at_neu_pwns_joo_lol_kthxbye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DNS Hijacks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633536"/>
          </a:xfrm>
        </p:spPr>
        <p:txBody>
          <a:bodyPr/>
          <a:lstStyle/>
          <a:p>
            <a:r>
              <a:rPr lang="en-US" dirty="0"/>
              <a:t>Infect the target user’s OS or browser with a virus/</a:t>
            </a:r>
            <a:r>
              <a:rPr lang="en-US" dirty="0" err="1"/>
              <a:t>trojan</a:t>
            </a:r>
            <a:endParaRPr lang="en-US" dirty="0"/>
          </a:p>
          <a:p>
            <a:pPr lvl="1"/>
            <a:r>
              <a:rPr lang="en-US" dirty="0"/>
              <a:t>e.g. Many </a:t>
            </a:r>
            <a:r>
              <a:rPr lang="en-US" dirty="0" err="1"/>
              <a:t>trojans</a:t>
            </a:r>
            <a:r>
              <a:rPr lang="en-US" dirty="0"/>
              <a:t> change entries in /</a:t>
            </a:r>
            <a:r>
              <a:rPr lang="en-US" dirty="0" err="1"/>
              <a:t>etc</a:t>
            </a:r>
            <a:r>
              <a:rPr lang="en-US" dirty="0"/>
              <a:t>/hosts</a:t>
            </a:r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en-US" dirty="0"/>
              <a:t>Man-in-the-middle</a:t>
            </a:r>
          </a:p>
          <a:p>
            <a:pPr lvl="1"/>
            <a:r>
              <a:rPr lang="en-US" dirty="0"/>
              <a:t>DNS is not encrypted or strongly authenticated</a:t>
            </a:r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50" y="4614736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6431881" y="4832558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680" y="44723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4508560" y="483606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289361" y="4535359"/>
            <a:ext cx="1366100" cy="1270928"/>
            <a:chOff x="1972286" y="1544211"/>
            <a:chExt cx="1366100" cy="12709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42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for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Domain Name System Security Extensions (DNSSEC)</a:t>
            </a:r>
          </a:p>
          <a:p>
            <a:pPr lvl="1"/>
            <a:r>
              <a:rPr lang="en-US" dirty="0"/>
              <a:t>Integrates a public key infrastructure (PKI) into DNS</a:t>
            </a:r>
          </a:p>
          <a:p>
            <a:pPr lvl="1"/>
            <a:r>
              <a:rPr lang="en-US" dirty="0"/>
              <a:t>Provides end-to-end authentication and integrity, but not </a:t>
            </a:r>
            <a:r>
              <a:rPr lang="en-US" u="sng" dirty="0"/>
              <a:t>confidentiality</a:t>
            </a:r>
          </a:p>
          <a:p>
            <a:r>
              <a:rPr lang="en-US" dirty="0"/>
              <a:t>Prevents DNS hijacking!</a:t>
            </a:r>
          </a:p>
          <a:p>
            <a:pPr lvl="1"/>
            <a:r>
              <a:rPr lang="en-US" dirty="0"/>
              <a:t>But, complex to deploy, some performance overhead, much power given to DNS root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the roots since July 2010</a:t>
            </a:r>
          </a:p>
          <a:p>
            <a:pPr lvl="1"/>
            <a:r>
              <a:rPr lang="en-US" dirty="0"/>
              <a:t>Verisign enabled it on .com and </a:t>
            </a:r>
            <a:r>
              <a:rPr lang="en-US" dirty="0" err="1"/>
              <a:t>.net</a:t>
            </a:r>
            <a:r>
              <a:rPr lang="en-US" dirty="0"/>
              <a:t> in January 2011</a:t>
            </a:r>
          </a:p>
          <a:p>
            <a:pPr lvl="1"/>
            <a:r>
              <a:rPr lang="en-US" dirty="0"/>
              <a:t>Comcast was the first major ISP to support it (January 2012)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3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709530"/>
            <a:ext cx="10515600" cy="5148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Cryptographically sign critical resource records</a:t>
            </a:r>
          </a:p>
          <a:p>
            <a:pPr lvl="1"/>
            <a:r>
              <a:rPr lang="en-US" dirty="0"/>
              <a:t>Resolver can verify the cryptographic signature</a:t>
            </a:r>
          </a:p>
          <a:p>
            <a:r>
              <a:rPr lang="en-US" dirty="0"/>
              <a:t>Four new resource </a:t>
            </a:r>
            <a:r>
              <a:rPr lang="en-US" dirty="0">
                <a:solidFill>
                  <a:schemeClr val="accent1"/>
                </a:solidFill>
              </a:rPr>
              <a:t>types</a:t>
            </a:r>
          </a:p>
          <a:p>
            <a:pPr lvl="1"/>
            <a:r>
              <a:rPr lang="en-US" dirty="0"/>
              <a:t>DNSKEY</a:t>
            </a:r>
          </a:p>
          <a:p>
            <a:pPr lvl="2"/>
            <a:r>
              <a:rPr lang="en-US" dirty="0"/>
              <a:t>Public key for a zone</a:t>
            </a:r>
          </a:p>
          <a:p>
            <a:pPr lvl="2"/>
            <a:r>
              <a:rPr lang="en-US" dirty="0"/>
              <a:t>Signed by the private key of the parent zone</a:t>
            </a:r>
          </a:p>
          <a:p>
            <a:pPr lvl="2"/>
            <a:r>
              <a:rPr lang="en-US" dirty="0"/>
              <a:t>Signatures from the root servers are trusted by default</a:t>
            </a:r>
          </a:p>
          <a:p>
            <a:pPr lvl="1"/>
            <a:r>
              <a:rPr lang="en-US" dirty="0"/>
              <a:t>DS</a:t>
            </a:r>
          </a:p>
          <a:p>
            <a:pPr lvl="2"/>
            <a:r>
              <a:rPr lang="en-US" dirty="0"/>
              <a:t>Delegated signer</a:t>
            </a:r>
          </a:p>
          <a:p>
            <a:pPr lvl="1"/>
            <a:r>
              <a:rPr lang="en-US" dirty="0"/>
              <a:t>RRSIG</a:t>
            </a:r>
          </a:p>
          <a:p>
            <a:pPr lvl="2"/>
            <a:r>
              <a:rPr lang="en-US" dirty="0"/>
              <a:t>Digital signature of a specific resource record</a:t>
            </a:r>
          </a:p>
          <a:p>
            <a:pPr lvl="2"/>
            <a:r>
              <a:rPr lang="en-US" dirty="0"/>
              <a:t>Signed by the private key of the zone</a:t>
            </a:r>
          </a:p>
          <a:p>
            <a:pPr lvl="1"/>
            <a:r>
              <a:rPr lang="en-US" dirty="0"/>
              <a:t>NSEC*</a:t>
            </a:r>
          </a:p>
          <a:p>
            <a:pPr lvl="2"/>
            <a:r>
              <a:rPr lang="en-US" dirty="0"/>
              <a:t>Signed denial of record existence</a:t>
            </a:r>
          </a:p>
        </p:txBody>
      </p:sp>
      <p:sp>
        <p:nvSpPr>
          <p:cNvPr id="6" name="Rectangular Callout 5"/>
          <p:cNvSpPr/>
          <p:nvPr/>
        </p:nvSpPr>
        <p:spPr>
          <a:xfrm flipH="1">
            <a:off x="7611764" y="5249863"/>
            <a:ext cx="2394064" cy="1005472"/>
          </a:xfrm>
          <a:prstGeom prst="wedgeRectCallout">
            <a:avLst>
              <a:gd name="adj1" fmla="val 84476"/>
              <a:gd name="adj2" fmla="val -11742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Prevents hijacking and spoofing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8925398" y="2915014"/>
            <a:ext cx="2957238" cy="1005472"/>
          </a:xfrm>
          <a:prstGeom prst="wedgeRectCallout">
            <a:avLst>
              <a:gd name="adj1" fmla="val 72119"/>
              <a:gd name="adj2" fmla="val 50657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>
                <a:solidFill>
                  <a:sysClr val="window" lastClr="FFFFFF"/>
                </a:solidFill>
              </a:rPr>
              <a:t>Creates a hierarchy of trust within each zone</a:t>
            </a:r>
            <a:endParaRPr lang="en-US" sz="2000" kern="0" dirty="0">
              <a:solidFill>
                <a:sysClr val="window" lastClr="FFFFFF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817114" y="2968487"/>
            <a:ext cx="333060" cy="190399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8501905" y="4726888"/>
            <a:ext cx="3584077" cy="1568408"/>
          </a:xfrm>
          <a:prstGeom prst="wedgeRectCallout">
            <a:avLst>
              <a:gd name="adj1" fmla="val -76503"/>
              <a:gd name="adj2" fmla="val -3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NS ns1.google.com</a:t>
            </a:r>
          </a:p>
          <a:p>
            <a:pPr algn="ctr"/>
            <a:r>
              <a:rPr lang="en-US" sz="2400" dirty="0"/>
              <a:t>A ns1.google.com 8.8.0.2</a:t>
            </a:r>
          </a:p>
          <a:p>
            <a:pPr algn="ctr"/>
            <a:r>
              <a:rPr lang="en-US" sz="2400" dirty="0"/>
              <a:t>DS google.com</a:t>
            </a:r>
          </a:p>
          <a:p>
            <a:pPr algn="ctr"/>
            <a:r>
              <a:rPr lang="en-US" sz="2400" dirty="0"/>
              <a:t>DNSKEY </a:t>
            </a:r>
            <a:r>
              <a:rPr lang="en-US" sz="2400" dirty="0" err="1"/>
              <a:t>P</a:t>
            </a:r>
            <a:r>
              <a:rPr lang="en-US" sz="2400" baseline="-25000" dirty="0" err="1"/>
              <a:t>com</a:t>
            </a:r>
            <a:endParaRPr lang="en-US" sz="2400" baseline="-25000" dirty="0"/>
          </a:p>
        </p:txBody>
      </p:sp>
      <p:sp>
        <p:nvSpPr>
          <p:cNvPr id="36" name="Rectangular Callout 35"/>
          <p:cNvSpPr/>
          <p:nvPr/>
        </p:nvSpPr>
        <p:spPr>
          <a:xfrm>
            <a:off x="8030620" y="1730483"/>
            <a:ext cx="4016670" cy="1417820"/>
          </a:xfrm>
          <a:prstGeom prst="wedgeRectCallout">
            <a:avLst>
              <a:gd name="adj1" fmla="val -59141"/>
              <a:gd name="adj2" fmla="val 50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www.google.com 128.1.0.4</a:t>
            </a:r>
          </a:p>
          <a:p>
            <a:pPr algn="ctr"/>
            <a:r>
              <a:rPr lang="en-US" sz="2400" dirty="0"/>
              <a:t>DNSKEY </a:t>
            </a:r>
            <a:r>
              <a:rPr lang="en-US" sz="2400" dirty="0" err="1"/>
              <a:t>P</a:t>
            </a:r>
            <a:r>
              <a:rPr lang="en-US" sz="2400" baseline="-25000" dirty="0" err="1"/>
              <a:t>Google</a:t>
            </a:r>
            <a:endParaRPr lang="en-US" sz="2400" baseline="-25000" dirty="0"/>
          </a:p>
          <a:p>
            <a:pPr algn="ctr"/>
            <a:r>
              <a:rPr lang="en-US" sz="2400" dirty="0"/>
              <a:t>RRSIG {H(</a:t>
            </a:r>
            <a:r>
              <a:rPr lang="en-US" sz="2400" i="1" dirty="0"/>
              <a:t>A Record</a:t>
            </a:r>
            <a:r>
              <a:rPr lang="en-US" sz="2400" dirty="0"/>
              <a:t>)}</a:t>
            </a:r>
            <a:r>
              <a:rPr lang="en-US" sz="2400" baseline="-25000" dirty="0" err="1"/>
              <a:t>S</a:t>
            </a:r>
            <a:r>
              <a:rPr lang="en-US" sz="2400" baseline="-50000" dirty="0" err="1"/>
              <a:t>Google</a:t>
            </a:r>
            <a:endParaRPr lang="en-US" sz="2400" baseline="-50000" dirty="0"/>
          </a:p>
        </p:txBody>
      </p:sp>
      <p:sp>
        <p:nvSpPr>
          <p:cNvPr id="34" name="Rectangular Callout 33"/>
          <p:cNvSpPr/>
          <p:nvPr/>
        </p:nvSpPr>
        <p:spPr>
          <a:xfrm>
            <a:off x="166977" y="4726888"/>
            <a:ext cx="3951679" cy="1737590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NS a.gtld-server.com</a:t>
            </a:r>
          </a:p>
          <a:p>
            <a:pPr algn="ctr"/>
            <a:r>
              <a:rPr lang="en-US" sz="2400" dirty="0"/>
              <a:t>A a.gtld-server.com 143.7.0.1</a:t>
            </a:r>
          </a:p>
          <a:p>
            <a:pPr algn="ctr"/>
            <a:r>
              <a:rPr lang="en-US" sz="2400" dirty="0"/>
              <a:t>DS com</a:t>
            </a:r>
          </a:p>
          <a:p>
            <a:pPr algn="ctr"/>
            <a:r>
              <a:rPr lang="en-US" sz="2400" dirty="0"/>
              <a:t>DNSKEY </a:t>
            </a:r>
            <a:r>
              <a:rPr lang="en-US" sz="2400" dirty="0" err="1"/>
              <a:t>P</a:t>
            </a:r>
            <a:r>
              <a:rPr lang="en-US" sz="2400" baseline="-25000" dirty="0" err="1"/>
              <a:t>Root</a:t>
            </a:r>
            <a:endParaRPr lang="en-US" sz="24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1785600" cy="990600"/>
          </a:xfrm>
        </p:spPr>
        <p:txBody>
          <a:bodyPr/>
          <a:lstStyle/>
          <a:p>
            <a:r>
              <a:rPr lang="en-US" dirty="0"/>
              <a:t>DNSSEC Example</a:t>
            </a:r>
          </a:p>
        </p:txBody>
      </p:sp>
      <p:sp>
        <p:nvSpPr>
          <p:cNvPr id="6" name="Up Arrow 5"/>
          <p:cNvSpPr/>
          <p:nvPr/>
        </p:nvSpPr>
        <p:spPr>
          <a:xfrm rot="10800000">
            <a:off x="4182082" y="2370990"/>
            <a:ext cx="333649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13" y="1571657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18" y="314141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89" y="5511092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1" y="4863153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90" y="3141416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39239" y="6161320"/>
            <a:ext cx="67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9752" y="5483646"/>
            <a:ext cx="198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1883" y="3760844"/>
            <a:ext cx="18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7691" y="1176111"/>
            <a:ext cx="199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176" y="3793952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79009" y="2377554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4630241" y="2486891"/>
            <a:ext cx="333649" cy="5420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130854" y="1730483"/>
            <a:ext cx="1788935" cy="2691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 flipH="1">
            <a:off x="166977" y="1459171"/>
            <a:ext cx="3641341" cy="54357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" lastClr="FFFFFF"/>
                </a:solidFill>
              </a:rPr>
              <a:t>Where is </a:t>
            </a:r>
            <a:r>
              <a:rPr lang="en-US" sz="2400" kern="0" dirty="0">
                <a:solidFill>
                  <a:sysClr val="window" lastClr="FFFFFF"/>
                </a:solidFill>
              </a:rPr>
              <a:t>www.google.com</a:t>
            </a:r>
            <a:r>
              <a:rPr lang="en-US" sz="2000" kern="0" dirty="0">
                <a:solidFill>
                  <a:sysClr val="window" lastClr="FFFFFF"/>
                </a:solidFill>
              </a:rPr>
              <a:t>?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970642" y="2871610"/>
            <a:ext cx="2799322" cy="889234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Q: Where is www.google.com?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132360" y="1459171"/>
            <a:ext cx="1040984" cy="1009667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pic>
        <p:nvPicPr>
          <p:cNvPr id="44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54" y="341889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55" y="5130256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7" y="5928935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684156" y="4251052"/>
            <a:ext cx="709517" cy="1122686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32064" y="4180799"/>
            <a:ext cx="1721190" cy="760178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07381" y="3490132"/>
            <a:ext cx="1840685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75330" y="2269241"/>
            <a:ext cx="3711869" cy="8715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60974" y="5511092"/>
            <a:ext cx="2317911" cy="789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4913" y="5590871"/>
            <a:ext cx="2268263" cy="873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4" grpId="0" animBg="1"/>
      <p:bldP spid="6" grpId="0" animBg="1"/>
      <p:bldP spid="24" grpId="0" animBg="1"/>
      <p:bldP spid="25" grpId="0" animBg="1"/>
      <p:bldP spid="27" grpId="0" animBg="1"/>
      <p:bldP spid="41" grpId="0" animBg="1"/>
      <p:bldP spid="57" grpId="0" animBg="1"/>
      <p:bldP spid="58" grpId="0" animBg="1"/>
      <p:bldP spid="5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22D8-9D8F-A54F-878E-A44FBD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adoption by Country Code TLDs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1AAE1-1683-FF43-B783-74E5DD83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738D4-4CAC-E14C-918B-07E58CA7D0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0" y="1600200"/>
            <a:ext cx="8965580" cy="5105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DF7D8-9AC7-7A48-B94C-ACD1F2385BBC}"/>
              </a:ext>
            </a:extLst>
          </p:cNvPr>
          <p:cNvSpPr txBox="1"/>
          <p:nvPr/>
        </p:nvSpPr>
        <p:spPr>
          <a:xfrm>
            <a:off x="203200" y="6423949"/>
            <a:ext cx="5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https://www.internetsociety.org/deploy360/dnssec/maps/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67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3570-5F9D-5245-AD52-4277F30B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Validation Rate (10/2019)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13361-EE3F-794C-84D0-8D9A9B0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7DD02-D737-E243-B44D-D3C8A33B63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2" y="1600200"/>
            <a:ext cx="8214316" cy="5105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F576B-3B0B-BD41-9799-C5630C03D0FF}"/>
              </a:ext>
            </a:extLst>
          </p:cNvPr>
          <p:cNvSpPr txBox="1"/>
          <p:nvPr/>
        </p:nvSpPr>
        <p:spPr>
          <a:xfrm>
            <a:off x="358816" y="6359419"/>
            <a:ext cx="394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https://stats.labs.apnic.net/dnssec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18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September 2003: </a:t>
            </a:r>
            <a:r>
              <a:rPr lang="en-US" dirty="0" err="1"/>
              <a:t>Verisign</a:t>
            </a:r>
            <a:r>
              <a:rPr lang="en-US" dirty="0"/>
              <a:t> created DNS wildcards for *.com and *</a:t>
            </a:r>
            <a:r>
              <a:rPr lang="en-US" dirty="0" err="1"/>
              <a:t>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Essentially, catch-all records for unknown domains</a:t>
            </a:r>
          </a:p>
          <a:p>
            <a:pPr lvl="1"/>
            <a:r>
              <a:rPr lang="en-US" dirty="0"/>
              <a:t>Pointed to a search website run by </a:t>
            </a:r>
            <a:r>
              <a:rPr lang="en-US" dirty="0" err="1"/>
              <a:t>Verisign</a:t>
            </a:r>
            <a:endParaRPr lang="en-US" dirty="0"/>
          </a:p>
          <a:p>
            <a:pPr lvl="1"/>
            <a:r>
              <a:rPr lang="en-US" dirty="0"/>
              <a:t>Search website was full of advertisements</a:t>
            </a:r>
          </a:p>
          <a:p>
            <a:r>
              <a:rPr lang="en-US" dirty="0"/>
              <a:t>Extremely controversial move</a:t>
            </a:r>
          </a:p>
          <a:p>
            <a:pPr lvl="1"/>
            <a:r>
              <a:rPr lang="en-US" dirty="0"/>
              <a:t>Is this DNS hijacking?</a:t>
            </a:r>
          </a:p>
          <a:p>
            <a:pPr lvl="1"/>
            <a:r>
              <a:rPr lang="en-US" dirty="0"/>
              <a:t>Definitely abuse of trust by </a:t>
            </a:r>
            <a:r>
              <a:rPr lang="en-US" dirty="0" err="1"/>
              <a:t>Verisign</a:t>
            </a:r>
            <a:endParaRPr lang="en-US" dirty="0"/>
          </a:p>
          <a:p>
            <a:pPr lvl="1"/>
            <a:r>
              <a:rPr lang="en-US" dirty="0"/>
              <a:t>Site Finder was quickly shut down, lawsuits ensued</a:t>
            </a:r>
          </a:p>
        </p:txBody>
      </p:sp>
      <p:pic>
        <p:nvPicPr>
          <p:cNvPr id="1026" name="Picture 2" descr="D:\Classes\CS 4700\assets\opend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6" y="2612572"/>
            <a:ext cx="7890227" cy="36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to 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DNSSEC – cryptographically authenticated DNS entries</a:t>
            </a:r>
          </a:p>
          <a:p>
            <a:r>
              <a:rPr lang="en-US" dirty="0"/>
              <a:t>Caching: when, where, how much, etc.</a:t>
            </a:r>
          </a:p>
          <a:p>
            <a:r>
              <a:rPr lang="en-US" dirty="0"/>
              <a:t>Other uses for DNS (i.e. DNS hacks)</a:t>
            </a:r>
          </a:p>
          <a:p>
            <a:pPr lvl="1"/>
            <a:r>
              <a:rPr lang="en-US" dirty="0"/>
              <a:t>Content Delivery Networks (CDNs) and load balancing</a:t>
            </a:r>
          </a:p>
          <a:p>
            <a:pPr lvl="1"/>
            <a:r>
              <a:rPr lang="en-US" dirty="0"/>
              <a:t>Dynamic DNS (e.g. for mobile hosts)</a:t>
            </a:r>
          </a:p>
          <a:p>
            <a:r>
              <a:rPr lang="en-US" dirty="0"/>
              <a:t>DNS and botnets</a:t>
            </a:r>
          </a:p>
          <a:p>
            <a:r>
              <a:rPr lang="en-US" dirty="0"/>
              <a:t>Politics and growth of the DNS system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New TLDs (.xxx, .biz), eliminating TLDs altogether</a:t>
            </a:r>
          </a:p>
          <a:p>
            <a:pPr lvl="1"/>
            <a:r>
              <a:rPr lang="en-US" dirty="0"/>
              <a:t>Copyright, arbitration, squatting, typo-squatting</a:t>
            </a:r>
          </a:p>
        </p:txBody>
      </p:sp>
    </p:spTree>
    <p:extLst>
      <p:ext uri="{BB962C8B-B14F-4D97-AF65-F5344CB8AC3E}">
        <p14:creationId xmlns:p14="http://schemas.microsoft.com/office/powerpoint/2010/main" val="2544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Privacy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6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F3B-629D-458E-8BCD-7B9B020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sees your DNS requests?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E9928-2AB4-4459-AC9E-2E1606E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D967-DA50-4E00-9A6E-3BFA087D77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Your local DNS server </a:t>
            </a:r>
          </a:p>
          <a:p>
            <a:pPr lvl="1"/>
            <a:r>
              <a:rPr lang="en-US" dirty="0"/>
              <a:t>Who owns that server?</a:t>
            </a:r>
          </a:p>
          <a:p>
            <a:pPr lvl="1"/>
            <a:r>
              <a:rPr lang="en-US" dirty="0"/>
              <a:t>What can they figure out about you by what names you ask about?</a:t>
            </a:r>
          </a:p>
          <a:p>
            <a:pPr lvl="2"/>
            <a:r>
              <a:rPr lang="en-US" dirty="0"/>
              <a:t>Heath, Financial, Social, other private data...</a:t>
            </a:r>
          </a:p>
          <a:p>
            <a:pPr lvl="1"/>
            <a:r>
              <a:rPr lang="en-US" dirty="0"/>
              <a:t>What can they do with that information?  </a:t>
            </a:r>
            <a:r>
              <a:rPr lang="en-US" dirty="0">
                <a:solidFill>
                  <a:srgbClr val="00B050"/>
                </a:solidFill>
              </a:rPr>
              <a:t>$$$</a:t>
            </a:r>
          </a:p>
          <a:p>
            <a:r>
              <a:rPr lang="en-US" dirty="0"/>
              <a:t>Anyone who cares to look...</a:t>
            </a:r>
          </a:p>
          <a:p>
            <a:pPr lvl="1"/>
            <a:r>
              <a:rPr lang="en-US" dirty="0"/>
              <a:t>DNS on port 53 is not a confidential service and DNSSEC is not encrypted</a:t>
            </a:r>
          </a:p>
          <a:p>
            <a:r>
              <a:rPr lang="en-US" dirty="0"/>
              <a:t>Initially, privacy was </a:t>
            </a:r>
          </a:p>
          <a:p>
            <a:pPr lvl="1"/>
            <a:r>
              <a:rPr lang="en-US" dirty="0"/>
              <a:t>Not considered a requirement for DNS traffic, or </a:t>
            </a:r>
          </a:p>
          <a:p>
            <a:pPr lvl="1"/>
            <a:r>
              <a:rPr lang="en-US" dirty="0"/>
              <a:t>Assumed that network traffic was sufficiently private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66D81-1BE6-400A-8351-211F1DC1EB93}"/>
              </a:ext>
            </a:extLst>
          </p:cNvPr>
          <p:cNvSpPr txBox="1"/>
          <p:nvPr/>
        </p:nvSpPr>
        <p:spPr>
          <a:xfrm>
            <a:off x="0" y="5195455"/>
            <a:ext cx="8271163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56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Eventually, the </a:t>
            </a:r>
            <a:r>
              <a:rPr lang="en-US" i="1" dirty="0"/>
              <a:t>hosts.txt</a:t>
            </a:r>
            <a:r>
              <a:rPr lang="en-US" dirty="0"/>
              <a:t> system fell apart</a:t>
            </a:r>
          </a:p>
          <a:p>
            <a:pPr lvl="1"/>
            <a:r>
              <a:rPr lang="en-US" dirty="0"/>
              <a:t>Not scalable, SRI couldn’t handle the load</a:t>
            </a:r>
          </a:p>
          <a:p>
            <a:pPr lvl="1"/>
            <a:r>
              <a:rPr lang="en-US" dirty="0"/>
              <a:t>Hard to enforce uniqueness of names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en-US" dirty="0"/>
              <a:t>Many machines had inaccurate copies of </a:t>
            </a:r>
            <a:r>
              <a:rPr lang="en-US" i="1" dirty="0"/>
              <a:t>hosts.txt</a:t>
            </a:r>
          </a:p>
          <a:p>
            <a:r>
              <a:rPr lang="en-US" dirty="0"/>
              <a:t>Thus, DNS was born</a:t>
            </a:r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4F3B-629D-458E-8BCD-7B9B020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RFC 7258 "Pervasive Monitoring Is an Attack"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E9928-2AB4-4459-AC9E-2E1606E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D967-DA50-4E00-9A6E-3BFA087D77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"Pervasive Monitoring (PM) Is a Widespread Attack on Privacy"</a:t>
            </a:r>
          </a:p>
          <a:p>
            <a:pPr lvl="1"/>
            <a:r>
              <a:rPr lang="en-US" dirty="0"/>
              <a:t>PM is distinguished by being indiscriminate and very large scale</a:t>
            </a:r>
          </a:p>
          <a:p>
            <a:r>
              <a:rPr lang="en-US" dirty="0"/>
              <a:t>Surveillance through intrusive gathering of protocol artifacts, such as</a:t>
            </a:r>
          </a:p>
          <a:p>
            <a:pPr lvl="1"/>
            <a:r>
              <a:rPr lang="en-US" dirty="0"/>
              <a:t>application content</a:t>
            </a:r>
          </a:p>
          <a:p>
            <a:pPr lvl="1"/>
            <a:r>
              <a:rPr lang="en-US" dirty="0"/>
              <a:t>protocol metadata, e.g., headers.</a:t>
            </a:r>
            <a:endParaRPr lang="en-US"/>
          </a:p>
          <a:p>
            <a:pPr lvl="1"/>
            <a:r>
              <a:rPr lang="en-US" dirty="0"/>
              <a:t>active or passive wiretaps </a:t>
            </a:r>
          </a:p>
          <a:p>
            <a:pPr lvl="1"/>
            <a:r>
              <a:rPr lang="en-US" dirty="0"/>
              <a:t>traffic analysis, (e.g., correlation, timing or measuring packet sizes)</a:t>
            </a:r>
          </a:p>
          <a:p>
            <a:pPr lvl="1"/>
            <a:r>
              <a:rPr lang="en-US" dirty="0"/>
              <a:t>subverting the cryptographic keys used to secure protocols </a:t>
            </a:r>
          </a:p>
        </p:txBody>
      </p:sp>
    </p:spTree>
    <p:extLst>
      <p:ext uri="{BB962C8B-B14F-4D97-AF65-F5344CB8AC3E}">
        <p14:creationId xmlns:p14="http://schemas.microsoft.com/office/powerpoint/2010/main" val="12187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AB53-4F3A-4B45-BD4E-B89CA93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option do you have?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D778D-6A5B-468F-8536-5FC6C26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98EA5-1349-446F-BB2B-2C8385FDB4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77500" lnSpcReduction="20000"/>
          </a:bodyPr>
          <a:lstStyle/>
          <a:p>
            <a:r>
              <a:rPr lang="en-US" dirty="0"/>
              <a:t>Select your DNS provider</a:t>
            </a:r>
          </a:p>
          <a:p>
            <a:pPr lvl="1"/>
            <a:r>
              <a:rPr lang="en-US" dirty="0"/>
              <a:t>No need to rely on the default given by DHCP</a:t>
            </a:r>
          </a:p>
          <a:p>
            <a:pPr lvl="1"/>
            <a:r>
              <a:rPr lang="en-US" dirty="0"/>
              <a:t>There may be reasons to use/trust one DNS service over another</a:t>
            </a:r>
          </a:p>
          <a:p>
            <a:pPr lvl="2"/>
            <a:r>
              <a:rPr lang="en-US" dirty="0"/>
              <a:t>$$$</a:t>
            </a:r>
          </a:p>
          <a:p>
            <a:pPr lvl="2"/>
            <a:r>
              <a:rPr lang="en-US" dirty="0"/>
              <a:t>Speed</a:t>
            </a:r>
          </a:p>
          <a:p>
            <a:pPr lvl="2"/>
            <a:r>
              <a:rPr lang="en-US" dirty="0"/>
              <a:t>Resilience to attacks; Block domains associated with malicious activity</a:t>
            </a:r>
          </a:p>
          <a:p>
            <a:pPr lvl="2"/>
            <a:r>
              <a:rPr lang="en-US" dirty="0"/>
              <a:t>Privacy: Delete or not keep the IP addresses from requests 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Google DNS: 8.8.8.8</a:t>
            </a:r>
          </a:p>
          <a:p>
            <a:pPr lvl="2"/>
            <a:r>
              <a:rPr lang="en-US" dirty="0"/>
              <a:t>Fast, Resistant to DNS attacks (Kaminsky, …), keep request IP for 24 hours</a:t>
            </a:r>
          </a:p>
          <a:p>
            <a:pPr lvl="1"/>
            <a:r>
              <a:rPr lang="en-US" dirty="0"/>
              <a:t>Cloudflare &amp; APNIC: 1.1.1.1</a:t>
            </a:r>
          </a:p>
          <a:p>
            <a:pPr lvl="2"/>
            <a:r>
              <a:rPr lang="en-US" dirty="0"/>
              <a:t>Faster (according to dnsperf.com), does not log request IPs</a:t>
            </a:r>
          </a:p>
          <a:p>
            <a:pPr lvl="1"/>
            <a:r>
              <a:rPr lang="en-US" dirty="0"/>
              <a:t>Quad9: 9.9.9.9</a:t>
            </a:r>
          </a:p>
          <a:p>
            <a:pPr lvl="2"/>
            <a:r>
              <a:rPr lang="en-US" dirty="0"/>
              <a:t>Not for profit org, does not log request IPs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 your queries are still in the clear </a:t>
            </a:r>
          </a:p>
        </p:txBody>
      </p:sp>
    </p:spTree>
    <p:extLst>
      <p:ext uri="{BB962C8B-B14F-4D97-AF65-F5344CB8AC3E}">
        <p14:creationId xmlns:p14="http://schemas.microsoft.com/office/powerpoint/2010/main" val="301742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80DC-CCF9-4DCF-B351-F452F964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over TLS (DoT)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1F9A5-D40B-4CB7-885C-4BCD54E7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335A3-442C-48C9-B716-701183E889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Encrypt DNS queries and answers via the Transport Layer Security (TLS) protocol</a:t>
            </a:r>
          </a:p>
          <a:p>
            <a:r>
              <a:rPr lang="en-US" dirty="0"/>
              <a:t>Increase privacy and security</a:t>
            </a:r>
          </a:p>
          <a:p>
            <a:pPr lvl="1"/>
            <a:r>
              <a:rPr lang="en-US" dirty="0"/>
              <a:t>Prevent eavesdropping and data manipulation</a:t>
            </a:r>
          </a:p>
          <a:p>
            <a:r>
              <a:rPr lang="en-US" dirty="0"/>
              <a:t>For recursive servers over port 853 TLS over TCP</a:t>
            </a:r>
          </a:p>
          <a:p>
            <a:r>
              <a:rPr lang="en-US" dirty="0"/>
              <a:t>Multiple ways to authenticate the DNS server</a:t>
            </a:r>
          </a:p>
          <a:p>
            <a:pPr lvl="1"/>
            <a:r>
              <a:rPr lang="en-US" dirty="0"/>
              <a:t>Opportunistic, Public keys, Shared keys, …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Performance (TCP and TLS), use for many queries to amortize handshakes</a:t>
            </a:r>
          </a:p>
          <a:p>
            <a:pPr lvl="1"/>
            <a:r>
              <a:rPr lang="en-US" dirty="0"/>
              <a:t>No native client implementations (as of Spring 2019), install s/w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D52-3286-48C3-BDCF-060C565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over HTTPS (</a:t>
            </a:r>
            <a:r>
              <a:rPr lang="en-US" dirty="0" err="1"/>
              <a:t>DoH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C2D8F-7ECF-4E9E-B569-83FE70F6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AA6E-E983-45B6-AFAC-6280A2128B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/>
              <a:t>DNS queries and answers via HTTPS</a:t>
            </a:r>
          </a:p>
          <a:p>
            <a:r>
              <a:rPr lang="en-US" dirty="0"/>
              <a:t>Increase privacy and security, while improving performance</a:t>
            </a:r>
          </a:p>
          <a:p>
            <a:pPr lvl="1"/>
            <a:r>
              <a:rPr lang="en-US" dirty="0"/>
              <a:t>Prevent eavesdropping and data manipulation</a:t>
            </a:r>
          </a:p>
          <a:p>
            <a:r>
              <a:rPr lang="en-US" dirty="0" err="1"/>
              <a:t>DoH</a:t>
            </a:r>
            <a:r>
              <a:rPr lang="en-US" dirty="0"/>
              <a:t> Client selects server using client's URI template(s)</a:t>
            </a:r>
          </a:p>
          <a:p>
            <a:r>
              <a:rPr lang="en-US" dirty="0" err="1"/>
              <a:t>DoH</a:t>
            </a:r>
            <a:r>
              <a:rPr lang="en-US" dirty="0"/>
              <a:t> Server </a:t>
            </a:r>
          </a:p>
          <a:p>
            <a:pPr lvl="1"/>
            <a:r>
              <a:rPr lang="en-US" dirty="0"/>
              <a:t>DNS accepts requests in POST and GET messages: </a:t>
            </a:r>
            <a:r>
              <a:rPr lang="en-US" sz="2200" dirty="0">
                <a:latin typeface="Consolas"/>
              </a:rPr>
              <a:t>application/</a:t>
            </a:r>
            <a:r>
              <a:rPr lang="en-US" sz="2200" dirty="0" err="1">
                <a:latin typeface="Consolas"/>
              </a:rPr>
              <a:t>dns</a:t>
            </a:r>
            <a:r>
              <a:rPr lang="en-US" sz="2200" dirty="0">
                <a:latin typeface="Consolas"/>
              </a:rPr>
              <a:t>-message</a:t>
            </a:r>
          </a:p>
          <a:p>
            <a:pPr lvl="1"/>
            <a:r>
              <a:rPr lang="en-US" dirty="0"/>
              <a:t>If HTTP/2, can PUSH additional information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 err="1"/>
              <a:t>DoH</a:t>
            </a:r>
            <a:r>
              <a:rPr lang="en-US" dirty="0"/>
              <a:t> client implemented directly in app (hard to tell when queries do NOT use </a:t>
            </a:r>
            <a:r>
              <a:rPr lang="en-US" dirty="0" err="1"/>
              <a:t>DoH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DoH</a:t>
            </a:r>
            <a:r>
              <a:rPr lang="en-US" dirty="0"/>
              <a:t> proxy implemented on DNS server (connect on 53 or 853) or individual host </a:t>
            </a:r>
          </a:p>
          <a:p>
            <a:pPr lvl="1"/>
            <a:r>
              <a:rPr lang="en-US" dirty="0"/>
              <a:t>None of the above is an e2e encrypted 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at a High-Level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en-US" dirty="0"/>
              <a:t>Distributed database</a:t>
            </a:r>
          </a:p>
          <a:p>
            <a:pPr lvl="1"/>
            <a:r>
              <a:rPr lang="en-US" dirty="0"/>
              <a:t>No centralization</a:t>
            </a:r>
          </a:p>
          <a:p>
            <a:r>
              <a:rPr lang="en-US" dirty="0"/>
              <a:t>Simple client/server architecture</a:t>
            </a:r>
          </a:p>
          <a:p>
            <a:pPr lvl="1"/>
            <a:r>
              <a:rPr lang="en-US" dirty="0"/>
              <a:t>UDP port 53, some implementations also use TCP</a:t>
            </a:r>
          </a:p>
          <a:p>
            <a:r>
              <a:rPr lang="en-US" dirty="0"/>
              <a:t>Hierarchical namespace</a:t>
            </a:r>
          </a:p>
          <a:p>
            <a:pPr lvl="1"/>
            <a:r>
              <a:rPr lang="en-US" dirty="0"/>
              <a:t>As opposed to original, flat namespace</a:t>
            </a:r>
          </a:p>
          <a:p>
            <a:pPr lvl="1"/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9836" y="3542716"/>
            <a:ext cx="7565173" cy="3228199"/>
          </a:xfrm>
        </p:spPr>
        <p:txBody>
          <a:bodyPr vert="horz" anchor="t">
            <a:normAutofit/>
          </a:bodyPr>
          <a:lstStyle/>
          <a:p>
            <a:r>
              <a:rPr lang="en-US" dirty="0"/>
              <a:t>Top Level Domains (TLDs) are at the top</a:t>
            </a:r>
          </a:p>
          <a:p>
            <a:r>
              <a:rPr lang="en-US" dirty="0"/>
              <a:t>Each Domain Name is a subtree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Maximum tree depth: 128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Name collisions are avoided</a:t>
            </a:r>
          </a:p>
          <a:p>
            <a:pPr lvl="1"/>
            <a:r>
              <a:rPr lang="en-US" dirty="0">
                <a:sym typeface="Wingdings" pitchFamily="2" charset="2"/>
              </a:rPr>
              <a:t>neu.com vs neu.edu vs neu.org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7867" y="1524389"/>
            <a:ext cx="1823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(dot, “.”)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8238" y="256300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56646" y="256300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2381" y="256300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43156" y="25630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1339" y="256300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1532" y="2563007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5581" y="256300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4835" y="256300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6231" y="2563007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9299" y="3542719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8279" y="354271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790" y="46639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48998" y="466395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6776" y="466395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21820" y="59267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9186" y="592670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921" y="592670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3109801" y="1986054"/>
            <a:ext cx="329001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4187827" y="1986054"/>
            <a:ext cx="221198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5313944" y="1986054"/>
            <a:ext cx="1085872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 flipH="1">
            <a:off x="6305408" y="1986054"/>
            <a:ext cx="9440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6399816" y="1986054"/>
            <a:ext cx="90667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2009814" y="1986054"/>
            <a:ext cx="4390002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6399816" y="1986054"/>
            <a:ext cx="1852750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6399816" y="1986054"/>
            <a:ext cx="269994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6399816" y="1986054"/>
            <a:ext cx="35503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2123228" y="3024672"/>
            <a:ext cx="986572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3109801" y="3024671"/>
            <a:ext cx="768745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1905042" y="4004384"/>
            <a:ext cx="218187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2123228" y="4004384"/>
            <a:ext cx="731302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2123229" y="4004384"/>
            <a:ext cx="177609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1905041" y="5125615"/>
            <a:ext cx="11688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1905042" y="5125615"/>
            <a:ext cx="1143033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1905041" y="5125615"/>
            <a:ext cx="2237090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663714" y="2497690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596951" y="5828999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596996" y="4566248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807706" y="344501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793069" y="2495858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67202</TotalTime>
  <Words>5421</Words>
  <Application>Microsoft Macintosh PowerPoint</Application>
  <PresentationFormat>Widescreen</PresentationFormat>
  <Paragraphs>904</Paragraphs>
  <Slides>63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CS 3700 Networks and Distributed Systems</vt:lpstr>
      <vt:lpstr>Names, Identifiers, Monikers, Nicknames, Aliases, ...</vt:lpstr>
      <vt:lpstr>Human Involvement</vt:lpstr>
      <vt:lpstr>Internet Names and Addresses</vt:lpstr>
      <vt:lpstr>History</vt:lpstr>
      <vt:lpstr>Towards DNS</vt:lpstr>
      <vt:lpstr>Outline</vt:lpstr>
      <vt:lpstr>DNS at a High-Level</vt:lpstr>
      <vt:lpstr>Naming Hierarchy</vt:lpstr>
      <vt:lpstr>Exercise #1 dig www.ccs.neu.edu</vt:lpstr>
      <vt:lpstr>Hierarchical Administration</vt:lpstr>
      <vt:lpstr>Server Hierarchy</vt:lpstr>
      <vt:lpstr>Root Name Servers</vt:lpstr>
      <vt:lpstr>(Old) Map of the Roots</vt:lpstr>
      <vt:lpstr>(New) Map of the Roots</vt:lpstr>
      <vt:lpstr>Exercise #2: dig</vt:lpstr>
      <vt:lpstr>Local Nameserver and Authorities</vt:lpstr>
      <vt:lpstr>Basic Domain Name Resolution</vt:lpstr>
      <vt:lpstr>DNS Packet Format</vt:lpstr>
      <vt:lpstr>Glue Records</vt:lpstr>
      <vt:lpstr>Exercise #2: dig (from a different DNS server)</vt:lpstr>
      <vt:lpstr>Iterative DNS Query Example</vt:lpstr>
      <vt:lpstr>Recursive DNS Query</vt:lpstr>
      <vt:lpstr>PowerPoint Presentation</vt:lpstr>
      <vt:lpstr>DNS Queries and Resource Records</vt:lpstr>
      <vt:lpstr>DNS Types</vt:lpstr>
      <vt:lpstr>DNS Types, Continued</vt:lpstr>
      <vt:lpstr>Exercise #3: dig www.khoury.northeastern.edu (S1)</vt:lpstr>
      <vt:lpstr>Reverse Lookups</vt:lpstr>
      <vt:lpstr>DNS as Indirection Service</vt:lpstr>
      <vt:lpstr>Aliasing and Load Balancing</vt:lpstr>
      <vt:lpstr>Content Delivery Networks</vt:lpstr>
      <vt:lpstr>Exercise #4: dig www.northeastern.edu</vt:lpstr>
      <vt:lpstr>DNS Propagation</vt:lpstr>
      <vt:lpstr>Caching vs. Freshness</vt:lpstr>
      <vt:lpstr>Outline</vt:lpstr>
      <vt:lpstr>The Importance of DNS</vt:lpstr>
      <vt:lpstr>Denial Of Service</vt:lpstr>
      <vt:lpstr>Hijacking DNS</vt:lpstr>
      <vt:lpstr>Threat Model and Attacker Goals</vt:lpstr>
      <vt:lpstr>Record Injection</vt:lpstr>
      <vt:lpstr>Bailiwick Checking</vt:lpstr>
      <vt:lpstr>Response Spoofing</vt:lpstr>
      <vt:lpstr>Implementing Response Spoofing</vt:lpstr>
      <vt:lpstr>Inspecting the Target</vt:lpstr>
      <vt:lpstr>Conditions for Successful Response Spoofing</vt:lpstr>
      <vt:lpstr>Kaminsky Attack</vt:lpstr>
      <vt:lpstr>Kaminsky Attack</vt:lpstr>
      <vt:lpstr>Mitigating the Kaminsky Attack</vt:lpstr>
      <vt:lpstr>Additional DNS Hijacks</vt:lpstr>
      <vt:lpstr>Authentication for DNS</vt:lpstr>
      <vt:lpstr>DNSSEC Details</vt:lpstr>
      <vt:lpstr>DNSSEC Example</vt:lpstr>
      <vt:lpstr>DNSSEC adoption by Country Code TLDs</vt:lpstr>
      <vt:lpstr>DNSSEC Validation Rate (10/2019)</vt:lpstr>
      <vt:lpstr>Site Finder</vt:lpstr>
      <vt:lpstr>Much More to DNS</vt:lpstr>
      <vt:lpstr>Outline</vt:lpstr>
      <vt:lpstr>Who sees your DNS requests?</vt:lpstr>
      <vt:lpstr>IETF RFC 7258 "Pervasive Monitoring Is an Attack" </vt:lpstr>
      <vt:lpstr>What option do you have?</vt:lpstr>
      <vt:lpstr>DNS over TLS (DoT)</vt:lpstr>
      <vt:lpstr>DNS over HTTPS (DoH)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1634</cp:revision>
  <cp:lastPrinted>2012-08-22T04:00:45Z</cp:lastPrinted>
  <dcterms:created xsi:type="dcterms:W3CDTF">2012-01-03T02:22:46Z</dcterms:created>
  <dcterms:modified xsi:type="dcterms:W3CDTF">2019-12-09T02:54:00Z</dcterms:modified>
</cp:coreProperties>
</file>