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441" r:id="rId12"/>
    <p:sldId id="285" r:id="rId13"/>
    <p:sldId id="286" r:id="rId14"/>
    <p:sldId id="287" r:id="rId15"/>
    <p:sldId id="288" r:id="rId16"/>
    <p:sldId id="289" r:id="rId17"/>
    <p:sldId id="301" r:id="rId18"/>
    <p:sldId id="369" r:id="rId19"/>
    <p:sldId id="370" r:id="rId20"/>
    <p:sldId id="291" r:id="rId21"/>
    <p:sldId id="300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442" r:id="rId31"/>
    <p:sldId id="379" r:id="rId32"/>
    <p:sldId id="380" r:id="rId33"/>
    <p:sldId id="381" r:id="rId34"/>
    <p:sldId id="382" r:id="rId35"/>
    <p:sldId id="383" r:id="rId36"/>
    <p:sldId id="443" r:id="rId37"/>
    <p:sldId id="384" r:id="rId38"/>
    <p:sldId id="385" r:id="rId39"/>
    <p:sldId id="386" r:id="rId40"/>
    <p:sldId id="398" r:id="rId41"/>
    <p:sldId id="387" r:id="rId42"/>
    <p:sldId id="388" r:id="rId43"/>
    <p:sldId id="409" r:id="rId44"/>
    <p:sldId id="410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08" r:id="rId53"/>
    <p:sldId id="396" r:id="rId54"/>
    <p:sldId id="390" r:id="rId55"/>
    <p:sldId id="399" r:id="rId56"/>
    <p:sldId id="425" r:id="rId57"/>
    <p:sldId id="391" r:id="rId58"/>
    <p:sldId id="392" r:id="rId59"/>
    <p:sldId id="429" r:id="rId60"/>
    <p:sldId id="428" r:id="rId61"/>
    <p:sldId id="393" r:id="rId62"/>
    <p:sldId id="431" r:id="rId63"/>
    <p:sldId id="394" r:id="rId64"/>
    <p:sldId id="432" r:id="rId65"/>
    <p:sldId id="433" r:id="rId66"/>
    <p:sldId id="434" r:id="rId67"/>
    <p:sldId id="430" r:id="rId68"/>
    <p:sldId id="419" r:id="rId69"/>
    <p:sldId id="420" r:id="rId70"/>
    <p:sldId id="422" r:id="rId71"/>
    <p:sldId id="423" r:id="rId72"/>
    <p:sldId id="424" r:id="rId73"/>
    <p:sldId id="435" r:id="rId74"/>
    <p:sldId id="437" r:id="rId75"/>
    <p:sldId id="436" r:id="rId76"/>
    <p:sldId id="438" r:id="rId77"/>
    <p:sldId id="439" r:id="rId78"/>
    <p:sldId id="421" r:id="rId79"/>
    <p:sldId id="440" r:id="rId80"/>
    <p:sldId id="3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7E7E7"/>
    <a:srgbClr val="E9EBF5"/>
    <a:srgbClr val="FCFCFC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83" autoAdjust="0"/>
    <p:restoredTop sz="86376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outlineViewPr>
    <p:cViewPr>
      <p:scale>
        <a:sx n="33" d="100"/>
        <a:sy n="33" d="100"/>
      </p:scale>
      <p:origin x="0" y="-59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Alden" userId="S::awjacks@northeastern.edu::057f6ed4-5b0d-4701-ad80-193f163f4b8a" providerId="AD" clId="Web-{D9DBFF25-21A3-96B5-6336-58C79A9FB2BE}"/>
    <pc:docChg chg="addSld modSld sldOrd">
      <pc:chgData name="Jackson, Alden" userId="S::awjacks@northeastern.edu::057f6ed4-5b0d-4701-ad80-193f163f4b8a" providerId="AD" clId="Web-{D9DBFF25-21A3-96B5-6336-58C79A9FB2BE}" dt="2019-04-11T18:33:52.644" v="1134" actId="14100"/>
      <pc:docMkLst>
        <pc:docMk/>
      </pc:docMkLst>
      <pc:sldChg chg="modSp">
        <pc:chgData name="Jackson, Alden" userId="S::awjacks@northeastern.edu::057f6ed4-5b0d-4701-ad80-193f163f4b8a" providerId="AD" clId="Web-{D9DBFF25-21A3-96B5-6336-58C79A9FB2BE}" dt="2019-04-11T18:33:52.644" v="1134" actId="14100"/>
        <pc:sldMkLst>
          <pc:docMk/>
          <pc:sldMk cId="2554817103" sldId="420"/>
        </pc:sldMkLst>
        <pc:spChg chg="mod">
          <ac:chgData name="Jackson, Alden" userId="S::awjacks@northeastern.edu::057f6ed4-5b0d-4701-ad80-193f163f4b8a" providerId="AD" clId="Web-{D9DBFF25-21A3-96B5-6336-58C79A9FB2BE}" dt="2019-04-11T18:33:52.644" v="1134" actId="14100"/>
          <ac:spMkLst>
            <pc:docMk/>
            <pc:sldMk cId="2554817103" sldId="420"/>
            <ac:spMk id="3" creationId="{00000000-0000-0000-0000-000000000000}"/>
          </ac:spMkLst>
        </pc:spChg>
        <pc:spChg chg="mod">
          <ac:chgData name="Jackson, Alden" userId="S::awjacks@northeastern.edu::057f6ed4-5b0d-4701-ad80-193f163f4b8a" providerId="AD" clId="Web-{D9DBFF25-21A3-96B5-6336-58C79A9FB2BE}" dt="2019-04-11T18:30:00.283" v="1119" actId="1076"/>
          <ac:spMkLst>
            <pc:docMk/>
            <pc:sldMk cId="2554817103" sldId="420"/>
            <ac:spMk id="4" creationId="{00000000-0000-0000-0000-000000000000}"/>
          </ac:spMkLst>
        </pc:spChg>
      </pc:sldChg>
      <pc:sldChg chg="modSp new ord">
        <pc:chgData name="Jackson, Alden" userId="S::awjacks@northeastern.edu::057f6ed4-5b0d-4701-ad80-193f163f4b8a" providerId="AD" clId="Web-{D9DBFF25-21A3-96B5-6336-58C79A9FB2BE}" dt="2019-04-11T18:26:12.843" v="1115" actId="20577"/>
        <pc:sldMkLst>
          <pc:docMk/>
          <pc:sldMk cId="2873687755" sldId="443"/>
        </pc:sldMkLst>
        <pc:spChg chg="mod">
          <ac:chgData name="Jackson, Alden" userId="S::awjacks@northeastern.edu::057f6ed4-5b0d-4701-ad80-193f163f4b8a" providerId="AD" clId="Web-{D9DBFF25-21A3-96B5-6336-58C79A9FB2BE}" dt="2019-04-11T18:09:00.614" v="11" actId="20577"/>
          <ac:spMkLst>
            <pc:docMk/>
            <pc:sldMk cId="2873687755" sldId="443"/>
            <ac:spMk id="2" creationId="{7CA04567-1F97-4CC0-A6C8-6C683E44A2AB}"/>
          </ac:spMkLst>
        </pc:spChg>
        <pc:spChg chg="mod">
          <ac:chgData name="Jackson, Alden" userId="S::awjacks@northeastern.edu::057f6ed4-5b0d-4701-ad80-193f163f4b8a" providerId="AD" clId="Web-{D9DBFF25-21A3-96B5-6336-58C79A9FB2BE}" dt="2019-04-11T18:26:12.843" v="1115" actId="20577"/>
          <ac:spMkLst>
            <pc:docMk/>
            <pc:sldMk cId="2873687755" sldId="443"/>
            <ac:spMk id="3" creationId="{D778A3F5-4FD6-4F9E-BBB9-8CE7B3410A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99063-64AC-4561-B7DC-B7949D2628B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92AC4-46E6-48DF-9C15-A91B1350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968"/>
            <a:ext cx="10515600" cy="534468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387523"/>
            <a:ext cx="722168" cy="365125"/>
          </a:xfrm>
        </p:spPr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3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4345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78626"/>
            <a:ext cx="5157787" cy="4574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345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8626"/>
            <a:ext cx="5183188" cy="45740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87523"/>
            <a:ext cx="690995" cy="365125"/>
          </a:xfrm>
        </p:spPr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351155"/>
            <a:ext cx="727364" cy="365125"/>
          </a:xfrm>
        </p:spPr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9999" y="6366741"/>
            <a:ext cx="640773" cy="365125"/>
          </a:xfrm>
        </p:spPr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jpe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jpe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cans.io/" TargetMode="External"/><Relationship Id="rId2" Type="http://schemas.openxmlformats.org/officeDocument/2006/relationships/hyperlink" Target="http://zmap.io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jpeg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jpe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jpe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jpe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9.png"/><Relationship Id="rId5" Type="http://schemas.openxmlformats.org/officeDocument/2006/relationships/image" Target="../media/image1.pn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jpe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jhalderm.com/pub/papers/https-imc13.pdf" TargetMode="External"/><Relationship Id="rId2" Type="http://schemas.openxmlformats.org/officeDocument/2006/relationships/hyperlink" Target="https://wk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cs.neu.edu/home/cbw/pdf/liu-imc15.pdf" TargetMode="External"/><Relationship Id="rId4" Type="http://schemas.openxmlformats.org/officeDocument/2006/relationships/hyperlink" Target="http://www.ccs.neu.edu/home/cbw/pdf/imc254-zhang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22363"/>
            <a:ext cx="10657490" cy="2387600"/>
          </a:xfrm>
        </p:spPr>
        <p:txBody>
          <a:bodyPr>
            <a:normAutofit/>
          </a:bodyPr>
          <a:lstStyle/>
          <a:p>
            <a:r>
              <a:rPr lang="en-US" dirty="0"/>
              <a:t>CS 3700</a:t>
            </a:r>
            <a:br>
              <a:rPr lang="en-US" dirty="0"/>
            </a:br>
            <a:r>
              <a:rPr lang="en-US" dirty="0"/>
              <a:t>Networks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3200"/>
            <a:ext cx="9144000" cy="1244600"/>
          </a:xfrm>
        </p:spPr>
        <p:txBody>
          <a:bodyPr>
            <a:normAutofit/>
          </a:bodyPr>
          <a:lstStyle/>
          <a:p>
            <a:r>
              <a:rPr lang="en-US" sz="4000" dirty="0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166939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of identity claim made by a subject on behalf of a principal</a:t>
            </a:r>
          </a:p>
          <a:p>
            <a:r>
              <a:rPr lang="en-US" dirty="0"/>
              <a:t>Involves examination of factors or credentials</a:t>
            </a:r>
          </a:p>
          <a:p>
            <a:pPr lvl="1"/>
            <a:r>
              <a:rPr lang="en-US" dirty="0"/>
              <a:t>Something you </a:t>
            </a:r>
            <a:r>
              <a:rPr lang="en-US" i="1" dirty="0"/>
              <a:t>have</a:t>
            </a:r>
            <a:r>
              <a:rPr lang="en-US" dirty="0"/>
              <a:t> – e.g., a badge</a:t>
            </a:r>
          </a:p>
          <a:p>
            <a:pPr lvl="1"/>
            <a:r>
              <a:rPr lang="en-US" dirty="0"/>
              <a:t>Something you </a:t>
            </a:r>
            <a:r>
              <a:rPr lang="en-US" i="1" dirty="0"/>
              <a:t>know</a:t>
            </a:r>
            <a:r>
              <a:rPr lang="en-US" dirty="0"/>
              <a:t> – e.g., a password</a:t>
            </a:r>
          </a:p>
          <a:p>
            <a:pPr lvl="1"/>
            <a:r>
              <a:rPr lang="en-US" dirty="0"/>
              <a:t>Something you </a:t>
            </a:r>
            <a:r>
              <a:rPr lang="en-US" i="1" dirty="0"/>
              <a:t>are</a:t>
            </a:r>
            <a:r>
              <a:rPr lang="en-US" dirty="0"/>
              <a:t> – e.g., your fingerprint</a:t>
            </a:r>
          </a:p>
          <a:p>
            <a:r>
              <a:rPr lang="en-US" dirty="0"/>
              <a:t>Desirable properties include being </a:t>
            </a:r>
            <a:r>
              <a:rPr lang="en-US" i="1" dirty="0"/>
              <a:t>unforgeable</a:t>
            </a:r>
            <a:r>
              <a:rPr lang="en-US" dirty="0"/>
              <a:t>, </a:t>
            </a:r>
            <a:r>
              <a:rPr lang="en-US" i="1" dirty="0" err="1"/>
              <a:t>unguessable</a:t>
            </a:r>
            <a:r>
              <a:rPr lang="en-US" dirty="0"/>
              <a:t>, and </a:t>
            </a:r>
            <a:r>
              <a:rPr lang="en-US" i="1" dirty="0"/>
              <a:t>revocable</a:t>
            </a:r>
          </a:p>
        </p:txBody>
      </p:sp>
    </p:spTree>
    <p:extLst>
      <p:ext uri="{BB962C8B-B14F-4D97-AF65-F5344CB8AC3E}">
        <p14:creationId xmlns:p14="http://schemas.microsoft.com/office/powerpoint/2010/main" val="402486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0" y="2606351"/>
            <a:ext cx="10515600" cy="3483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Crypto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367541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is Fundamental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and practice of techniques for secure communication in the presence of adversaries</a:t>
            </a:r>
          </a:p>
          <a:p>
            <a:r>
              <a:rPr lang="en-US" dirty="0"/>
              <a:t>Critical for many important security properties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Authentication and non-repudiation</a:t>
            </a:r>
          </a:p>
          <a:p>
            <a:pPr lvl="1"/>
            <a:r>
              <a:rPr lang="en-US" dirty="0"/>
              <a:t>Anonymity</a:t>
            </a:r>
          </a:p>
          <a:p>
            <a:r>
              <a:rPr lang="en-US" dirty="0"/>
              <a:t>Two basic types</a:t>
            </a:r>
          </a:p>
          <a:p>
            <a:pPr lvl="1"/>
            <a:r>
              <a:rPr lang="en-US" dirty="0"/>
              <a:t>Symmetric key</a:t>
            </a:r>
          </a:p>
          <a:p>
            <a:pPr lvl="1"/>
            <a:r>
              <a:rPr lang="en-US" dirty="0"/>
              <a:t>Asymmetric key (a.k.a. public-key)</a:t>
            </a:r>
          </a:p>
        </p:txBody>
      </p:sp>
    </p:spTree>
    <p:extLst>
      <p:ext uri="{BB962C8B-B14F-4D97-AF65-F5344CB8AC3E}">
        <p14:creationId xmlns:p14="http://schemas.microsoft.com/office/powerpoint/2010/main" val="400808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that use a single key for encryption and decryption</a:t>
            </a:r>
          </a:p>
          <a:p>
            <a:pPr lvl="1"/>
            <a:r>
              <a:rPr lang="en-US" dirty="0"/>
              <a:t>i.e. the algorithm is reversible</a:t>
            </a:r>
          </a:p>
          <a:p>
            <a:pPr lvl="1"/>
            <a:r>
              <a:rPr lang="en-US" dirty="0"/>
              <a:t>Keys are a form of </a:t>
            </a:r>
            <a:r>
              <a:rPr lang="en-US" i="1" dirty="0"/>
              <a:t>shared secret</a:t>
            </a:r>
            <a:endParaRPr lang="en-US" dirty="0"/>
          </a:p>
          <a:p>
            <a:r>
              <a:rPr lang="en-US" dirty="0"/>
              <a:t>Ancient examples:</a:t>
            </a:r>
          </a:p>
          <a:p>
            <a:pPr lvl="1"/>
            <a:r>
              <a:rPr lang="en-US" dirty="0" err="1"/>
              <a:t>Caeser</a:t>
            </a:r>
            <a:r>
              <a:rPr lang="en-US" dirty="0"/>
              <a:t> shift – simple rotational cypher</a:t>
            </a:r>
          </a:p>
          <a:p>
            <a:pPr lvl="1"/>
            <a:r>
              <a:rPr lang="en-US" dirty="0" err="1"/>
              <a:t>Vigenère</a:t>
            </a:r>
            <a:r>
              <a:rPr lang="en-US" dirty="0"/>
              <a:t> – Multiple Caesar shifts with independent keys</a:t>
            </a:r>
          </a:p>
          <a:p>
            <a:r>
              <a:rPr lang="en-US" dirty="0"/>
              <a:t>Modern examples:</a:t>
            </a:r>
          </a:p>
          <a:p>
            <a:pPr lvl="1"/>
            <a:r>
              <a:rPr lang="en-US" dirty="0"/>
              <a:t>DES, 3DES, RC4, Blowfish, </a:t>
            </a:r>
            <a:r>
              <a:rPr lang="en-US" dirty="0" err="1"/>
              <a:t>Twofish</a:t>
            </a:r>
            <a:r>
              <a:rPr lang="en-US" dirty="0"/>
              <a:t>, </a:t>
            </a:r>
            <a:r>
              <a:rPr lang="en-US" b="1" dirty="0"/>
              <a:t>AES</a:t>
            </a:r>
          </a:p>
          <a:p>
            <a:pPr lvl="1"/>
            <a:r>
              <a:rPr lang="en-US" b="1" dirty="0"/>
              <a:t>Warning</a:t>
            </a:r>
            <a:r>
              <a:rPr lang="en-US" dirty="0"/>
              <a:t>: many of these methods are known to be vulnerable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690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418" y="146214"/>
            <a:ext cx="10515600" cy="883635"/>
          </a:xfrm>
        </p:spPr>
        <p:txBody>
          <a:bodyPr/>
          <a:lstStyle/>
          <a:p>
            <a:r>
              <a:rPr lang="en-US" dirty="0"/>
              <a:t>AES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0" y="1350424"/>
            <a:ext cx="879041" cy="879041"/>
          </a:xfrm>
          <a:prstGeom prst="rect">
            <a:avLst/>
          </a:prstGeom>
        </p:spPr>
      </p:pic>
      <p:pic>
        <p:nvPicPr>
          <p:cNvPr id="6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55" y="1155090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10" y="1350424"/>
            <a:ext cx="879041" cy="8790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0191" y="16696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0429" y="16696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8212" y="1666384"/>
            <a:ext cx="1609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Eavesdropper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88" y="3040276"/>
            <a:ext cx="653225" cy="6532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923476" y="3171047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0" y="4683568"/>
            <a:ext cx="653225" cy="653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20948" y="4814339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295980" y="2305235"/>
            <a:ext cx="777331" cy="588760"/>
            <a:chOff x="7838355" y="1165836"/>
            <a:chExt cx="777331" cy="588760"/>
          </a:xfrm>
        </p:grpSpPr>
        <p:pic>
          <p:nvPicPr>
            <p:cNvPr id="29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943833" y="3795755"/>
            <a:ext cx="1667190" cy="681798"/>
            <a:chOff x="8554486" y="3116189"/>
            <a:chExt cx="1667190" cy="681798"/>
          </a:xfrm>
        </p:grpSpPr>
        <p:sp>
          <p:nvSpPr>
            <p:cNvPr id="38" name="TextBox 37"/>
            <p:cNvSpPr txBox="1"/>
            <p:nvPr/>
          </p:nvSpPr>
          <p:spPr>
            <a:xfrm>
              <a:off x="9309310" y="3242747"/>
              <a:ext cx="9123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{M}</a:t>
              </a:r>
              <a:r>
                <a:rPr lang="en-US" sz="2000" baseline="-25000" dirty="0"/>
                <a:t>K</a:t>
              </a:r>
              <a:r>
                <a:rPr lang="en-US" sz="2000" baseline="-50000" dirty="0"/>
                <a:t>AES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486" y="3116189"/>
              <a:ext cx="653225" cy="6532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137" y="3402406"/>
              <a:ext cx="395581" cy="39558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749813" y="4150941"/>
            <a:ext cx="1667190" cy="681798"/>
            <a:chOff x="8554486" y="3116189"/>
            <a:chExt cx="1667190" cy="681798"/>
          </a:xfrm>
        </p:grpSpPr>
        <p:sp>
          <p:nvSpPr>
            <p:cNvPr id="42" name="TextBox 41"/>
            <p:cNvSpPr txBox="1"/>
            <p:nvPr/>
          </p:nvSpPr>
          <p:spPr>
            <a:xfrm>
              <a:off x="9309310" y="3242747"/>
              <a:ext cx="9123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{M}</a:t>
              </a:r>
              <a:r>
                <a:rPr lang="en-US" sz="2000" baseline="-25000" dirty="0"/>
                <a:t>K</a:t>
              </a:r>
              <a:r>
                <a:rPr lang="en-US" sz="2000" baseline="-50000" dirty="0"/>
                <a:t>AES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486" y="3116189"/>
              <a:ext cx="653225" cy="65322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137" y="3402406"/>
              <a:ext cx="395581" cy="395581"/>
            </a:xfrm>
            <a:prstGeom prst="rect">
              <a:avLst/>
            </a:prstGeom>
          </p:spPr>
        </p:pic>
      </p:grpSp>
      <p:sp>
        <p:nvSpPr>
          <p:cNvPr id="45" name="Multiply 44"/>
          <p:cNvSpPr/>
          <p:nvPr/>
        </p:nvSpPr>
        <p:spPr>
          <a:xfrm>
            <a:off x="4604085" y="4005213"/>
            <a:ext cx="944679" cy="94467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72860" y="2305235"/>
            <a:ext cx="777331" cy="588760"/>
            <a:chOff x="7838355" y="1165836"/>
            <a:chExt cx="777331" cy="588760"/>
          </a:xfrm>
        </p:grpSpPr>
        <p:pic>
          <p:nvPicPr>
            <p:cNvPr id="48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67909" y="2220936"/>
            <a:ext cx="751392" cy="758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18554 0.05903 C -0.22409 0.07222 -0.28203 0.07963 -0.34297 0.07963 C -0.41224 0.07963 -0.46757 0.07222 -0.50612 0.05903 L -0.6914 -7.40741E-7 " pathEditMode="relative" rAng="0" ptsTypes="AAAAA">
                                      <p:cBhvr>
                                        <p:cTn id="31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45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Symmetric Key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6146"/>
          </a:xfrm>
        </p:spPr>
        <p:txBody>
          <a:bodyPr/>
          <a:lstStyle/>
          <a:p>
            <a:r>
              <a:rPr lang="en-US" dirty="0"/>
              <a:t>How do you securely exchange keys with someone?</a:t>
            </a:r>
          </a:p>
          <a:p>
            <a:r>
              <a:rPr lang="en-US" dirty="0"/>
              <a:t>Easy to do if you can meet them in person</a:t>
            </a:r>
          </a:p>
          <a:p>
            <a:r>
              <a:rPr lang="en-US" dirty="0"/>
              <a:t>However, the Internet is untrusted</a:t>
            </a:r>
          </a:p>
          <a:p>
            <a:pPr lvl="1"/>
            <a:r>
              <a:rPr lang="en-US" dirty="0"/>
              <a:t>You can’t exchange shared secrets over an untrusted medium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3" y="4261575"/>
            <a:ext cx="879041" cy="879041"/>
          </a:xfrm>
          <a:prstGeom prst="rect">
            <a:avLst/>
          </a:prstGeo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638" y="4066241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93" y="4261575"/>
            <a:ext cx="879041" cy="8790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0974" y="458084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1212" y="458084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8995" y="4577535"/>
            <a:ext cx="1609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Eavesdropper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33643" y="5216386"/>
            <a:ext cx="777331" cy="588760"/>
            <a:chOff x="7838355" y="1165836"/>
            <a:chExt cx="777331" cy="588760"/>
          </a:xfrm>
        </p:grpSpPr>
        <p:pic>
          <p:nvPicPr>
            <p:cNvPr id="14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87986" y="5232042"/>
            <a:ext cx="777331" cy="588760"/>
            <a:chOff x="7838355" y="1165836"/>
            <a:chExt cx="777331" cy="588760"/>
          </a:xfrm>
        </p:grpSpPr>
        <p:pic>
          <p:nvPicPr>
            <p:cNvPr id="18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9644" y="5217633"/>
            <a:ext cx="777331" cy="588760"/>
            <a:chOff x="7838355" y="1165836"/>
            <a:chExt cx="777331" cy="588760"/>
          </a:xfrm>
        </p:grpSpPr>
        <p:pic>
          <p:nvPicPr>
            <p:cNvPr id="11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0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6944 0.0034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1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184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Public key cryptography, a.k.a. </a:t>
            </a:r>
            <a:r>
              <a:rPr lang="en-US" dirty="0">
                <a:solidFill>
                  <a:schemeClr val="accent1"/>
                </a:solidFill>
              </a:rPr>
              <a:t>asymmetric</a:t>
            </a:r>
            <a:r>
              <a:rPr lang="en-US" dirty="0"/>
              <a:t> cryptography</a:t>
            </a:r>
          </a:p>
          <a:p>
            <a:pPr lvl="1"/>
            <a:r>
              <a:rPr lang="en-US" dirty="0"/>
              <a:t>Each principal has two keys: private (secret) and public</a:t>
            </a:r>
          </a:p>
          <a:p>
            <a:pPr lvl="1"/>
            <a:r>
              <a:rPr lang="en-US" dirty="0"/>
              <a:t>A message encrypted with one key must be decrypted by the other</a:t>
            </a:r>
          </a:p>
          <a:p>
            <a:pPr lvl="1"/>
            <a:r>
              <a:rPr lang="en-US" dirty="0"/>
              <a:t>Thus, the public key can be sent in-the-clear over the Internet</a:t>
            </a:r>
          </a:p>
          <a:p>
            <a:r>
              <a:rPr lang="en-US" dirty="0"/>
              <a:t>Security is based on Very Hard Math Problems</a:t>
            </a:r>
          </a:p>
          <a:p>
            <a:pPr lvl="1"/>
            <a:r>
              <a:rPr lang="en-US" dirty="0"/>
              <a:t>O(1) time to verify a given solution for a given instance</a:t>
            </a:r>
          </a:p>
          <a:p>
            <a:pPr lvl="1"/>
            <a:r>
              <a:rPr lang="en-US" dirty="0"/>
              <a:t>Exponential time to check all possible solutions for a given instance</a:t>
            </a:r>
          </a:p>
          <a:p>
            <a:r>
              <a:rPr lang="en-US" dirty="0"/>
              <a:t>Forms the basis for most modern secure protocols</a:t>
            </a:r>
          </a:p>
          <a:p>
            <a:pPr lvl="1"/>
            <a:r>
              <a:rPr lang="en-US" dirty="0"/>
              <a:t>IPsec, SSL, TLS, S/MIME, PGP/GPG,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8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Invented by </a:t>
            </a:r>
            <a:r>
              <a:rPr lang="en-US" dirty="0" err="1"/>
              <a:t>Rivest</a:t>
            </a:r>
            <a:r>
              <a:rPr lang="en-US" dirty="0"/>
              <a:t>, Shamir, and </a:t>
            </a:r>
            <a:r>
              <a:rPr lang="en-US" dirty="0" err="1"/>
              <a:t>Adleman</a:t>
            </a:r>
            <a:r>
              <a:rPr lang="en-US" dirty="0"/>
              <a:t> in 1978</a:t>
            </a:r>
          </a:p>
          <a:p>
            <a:pPr lvl="1"/>
            <a:r>
              <a:rPr lang="en-US" dirty="0"/>
              <a:t>Equivalent system invented by Clifford Cox in 1973, but GCHQ classified it</a:t>
            </a:r>
          </a:p>
          <a:p>
            <a:r>
              <a:rPr lang="en-US" dirty="0"/>
              <a:t>RSA is the dominant public key cryptosystem today for historical reasons</a:t>
            </a:r>
          </a:p>
          <a:p>
            <a:pPr lvl="1"/>
            <a:r>
              <a:rPr lang="en-US" dirty="0"/>
              <a:t>Algorithm was commercialized by RSA Security</a:t>
            </a:r>
          </a:p>
          <a:p>
            <a:pPr lvl="1"/>
            <a:r>
              <a:rPr lang="en-US" b="0" dirty="0"/>
              <a:t>RSA Security created a </a:t>
            </a:r>
            <a:r>
              <a:rPr lang="en-US" b="0" dirty="0">
                <a:solidFill>
                  <a:schemeClr val="accent1"/>
                </a:solidFill>
              </a:rPr>
              <a:t>certificate authority </a:t>
            </a:r>
            <a:r>
              <a:rPr lang="en-US" b="0" dirty="0"/>
              <a:t>that eventually became Verisign</a:t>
            </a:r>
          </a:p>
        </p:txBody>
      </p:sp>
    </p:spTree>
    <p:extLst>
      <p:ext uri="{BB962C8B-B14F-4D97-AF65-F5344CB8AC3E}">
        <p14:creationId xmlns:p14="http://schemas.microsoft.com/office/powerpoint/2010/main" val="351978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9658-CF7F-4FD5-A467-CC892AFD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42EA5-8D05-48B8-9C27-FA1B5101B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Security is based on the difficulty of factoring the product of primes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are private, </a:t>
                </a:r>
                <a:r>
                  <a:rPr lang="en-US" dirty="0">
                    <a:solidFill>
                      <a:schemeClr val="accent1"/>
                    </a:solidFill>
                  </a:rPr>
                  <a:t>blue</a:t>
                </a:r>
                <a:r>
                  <a:rPr lang="en-US" dirty="0"/>
                  <a:t> are public</a:t>
                </a:r>
              </a:p>
              <a:p>
                <a:pPr lvl="1"/>
                <a:r>
                  <a:rPr lang="en-US" dirty="0"/>
                  <a:t>Choose two secret primes </a:t>
                </a:r>
                <a:r>
                  <a:rPr lang="en-US" i="1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and </a:t>
                </a:r>
                <a:r>
                  <a:rPr lang="en-US" i="1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i="1" dirty="0"/>
                  <a:t> =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pq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Choose </a:t>
                </a:r>
                <a:r>
                  <a:rPr lang="en-US" i="1" dirty="0">
                    <a:solidFill>
                      <a:schemeClr val="accent1"/>
                    </a:solidFill>
                  </a:rPr>
                  <a:t>e</a:t>
                </a:r>
                <a:r>
                  <a:rPr lang="en-US" dirty="0"/>
                  <a:t> such that </a:t>
                </a:r>
                <a:r>
                  <a:rPr lang="en-US" i="1" dirty="0"/>
                  <a:t>1 &lt; </a:t>
                </a:r>
                <a:r>
                  <a:rPr lang="en-US" i="1" dirty="0">
                    <a:solidFill>
                      <a:schemeClr val="accent1"/>
                    </a:solidFill>
                  </a:rPr>
                  <a:t>e</a:t>
                </a:r>
                <a:r>
                  <a:rPr lang="en-US" i="1" dirty="0"/>
                  <a:t> &lt; </a:t>
                </a:r>
                <a:r>
                  <a:rPr lang="en-US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i="1" dirty="0"/>
                  <a:t> – (</a:t>
                </a:r>
                <a:r>
                  <a:rPr lang="en-US" i="1" dirty="0">
                    <a:solidFill>
                      <a:srgbClr val="FF0000"/>
                    </a:solidFill>
                  </a:rPr>
                  <a:t>p</a:t>
                </a:r>
                <a:r>
                  <a:rPr lang="en-US" i="1" dirty="0"/>
                  <a:t> + </a:t>
                </a:r>
                <a:r>
                  <a:rPr lang="en-US" i="1" dirty="0">
                    <a:solidFill>
                      <a:srgbClr val="FF0000"/>
                    </a:solidFill>
                  </a:rPr>
                  <a:t>q</a:t>
                </a:r>
                <a:r>
                  <a:rPr lang="en-US" i="1" dirty="0"/>
                  <a:t> – 1)</a:t>
                </a:r>
                <a:r>
                  <a:rPr lang="en-US" dirty="0"/>
                  <a:t>, and </a:t>
                </a:r>
                <a:r>
                  <a:rPr lang="en-US" i="1" dirty="0" err="1"/>
                  <a:t>gcd</a:t>
                </a:r>
                <a:r>
                  <a:rPr lang="en-US" i="1" dirty="0"/>
                  <a:t>(</a:t>
                </a:r>
                <a:r>
                  <a:rPr lang="en-US" i="1" dirty="0">
                    <a:solidFill>
                      <a:schemeClr val="accent1"/>
                    </a:solidFill>
                  </a:rPr>
                  <a:t>e</a:t>
                </a:r>
                <a:r>
                  <a:rPr lang="en-US" i="1" dirty="0"/>
                  <a:t>, </a:t>
                </a:r>
                <a:r>
                  <a:rPr lang="en-US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i="1" dirty="0"/>
                  <a:t> – (</a:t>
                </a:r>
                <a:r>
                  <a:rPr lang="en-US" i="1" dirty="0">
                    <a:solidFill>
                      <a:srgbClr val="FF0000"/>
                    </a:solidFill>
                  </a:rPr>
                  <a:t>p</a:t>
                </a:r>
                <a:r>
                  <a:rPr lang="en-US" i="1" dirty="0"/>
                  <a:t> + </a:t>
                </a:r>
                <a:r>
                  <a:rPr lang="en-US" i="1" dirty="0">
                    <a:solidFill>
                      <a:srgbClr val="FF0000"/>
                    </a:solidFill>
                  </a:rPr>
                  <a:t>q</a:t>
                </a:r>
                <a:r>
                  <a:rPr lang="en-US" i="1" dirty="0"/>
                  <a:t> – 1)) = 1</a:t>
                </a:r>
              </a:p>
              <a:p>
                <a:pPr lvl="1"/>
                <a:r>
                  <a:rPr lang="en-US" dirty="0"/>
                  <a:t>&lt;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e</a:t>
                </a:r>
                <a:r>
                  <a:rPr lang="en-US" dirty="0"/>
                  <a:t>&gt; is the public key</a:t>
                </a:r>
              </a:p>
              <a:p>
                <a:pPr lvl="1"/>
                <a:r>
                  <a:rPr lang="en-US" dirty="0"/>
                  <a:t>Private key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%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Encryption and decryption</a:t>
                </a:r>
              </a:p>
              <a:p>
                <a:pPr lvl="1"/>
                <a:r>
                  <a:rPr lang="en-US" dirty="0"/>
                  <a:t>Given a message </a:t>
                </a:r>
                <a:r>
                  <a:rPr lang="en-US" i="1" dirty="0">
                    <a:solidFill>
                      <a:schemeClr val="accent1"/>
                    </a:solidFill>
                  </a:rPr>
                  <a:t>M</a:t>
                </a:r>
                <a:r>
                  <a:rPr lang="en-US" dirty="0"/>
                  <a:t>, </a:t>
                </a:r>
                <a:r>
                  <a:rPr lang="en-US" i="1" dirty="0"/>
                  <a:t>0 &lt; </a:t>
                </a:r>
                <a:r>
                  <a:rPr lang="en-US" i="1" dirty="0">
                    <a:solidFill>
                      <a:schemeClr val="accent1"/>
                    </a:solidFill>
                  </a:rPr>
                  <a:t>M</a:t>
                </a:r>
                <a:r>
                  <a:rPr lang="en-US" i="1" dirty="0"/>
                  <a:t> &lt; </a:t>
                </a:r>
                <a:r>
                  <a:rPr lang="en-US" i="1" dirty="0">
                    <a:solidFill>
                      <a:schemeClr val="accent1"/>
                    </a:solidFill>
                  </a:rPr>
                  <a:t>n</a:t>
                </a:r>
              </a:p>
              <a:p>
                <a:pPr lvl="1"/>
                <a:r>
                  <a:rPr lang="en-US" dirty="0"/>
                  <a:t>Compute ciphertext </a:t>
                </a:r>
                <a:r>
                  <a:rPr lang="en-US" i="1" dirty="0">
                    <a:solidFill>
                      <a:schemeClr val="accent1"/>
                    </a:solidFill>
                  </a:rPr>
                  <a:t>C</a:t>
                </a:r>
                <a:r>
                  <a:rPr lang="en-US" i="1" dirty="0"/>
                  <a:t> = </a:t>
                </a:r>
                <a:r>
                  <a:rPr lang="en-US" i="1" dirty="0">
                    <a:solidFill>
                      <a:schemeClr val="accent1"/>
                    </a:solidFill>
                  </a:rPr>
                  <a:t>M</a:t>
                </a:r>
                <a:r>
                  <a:rPr lang="en-US" i="1" baseline="30000" dirty="0">
                    <a:solidFill>
                      <a:schemeClr val="accent1"/>
                    </a:solidFill>
                  </a:rPr>
                  <a:t>e</a:t>
                </a:r>
                <a:r>
                  <a:rPr lang="en-US" i="1" dirty="0"/>
                  <a:t> % </a:t>
                </a:r>
                <a:r>
                  <a:rPr lang="en-US" i="1" dirty="0">
                    <a:solidFill>
                      <a:schemeClr val="accent1"/>
                    </a:solidFill>
                  </a:rPr>
                  <a:t>n</a:t>
                </a:r>
              </a:p>
              <a:p>
                <a:pPr lvl="1"/>
                <a:r>
                  <a:rPr lang="en-US" dirty="0"/>
                  <a:t>To decipher, compute </a:t>
                </a:r>
                <a:r>
                  <a:rPr lang="en-US" i="1" dirty="0">
                    <a:solidFill>
                      <a:schemeClr val="accent1"/>
                    </a:solidFill>
                  </a:rPr>
                  <a:t>C</a:t>
                </a:r>
                <a:r>
                  <a:rPr lang="en-US" i="1" baseline="30000" dirty="0">
                    <a:solidFill>
                      <a:srgbClr val="FF0000"/>
                    </a:solidFill>
                  </a:rPr>
                  <a:t>d</a:t>
                </a:r>
                <a:r>
                  <a:rPr lang="en-US" i="1" dirty="0"/>
                  <a:t> % </a:t>
                </a:r>
                <a:r>
                  <a:rPr lang="en-US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i="1" dirty="0"/>
                  <a:t> = (</a:t>
                </a:r>
                <a:r>
                  <a:rPr lang="en-US" i="1" dirty="0">
                    <a:solidFill>
                      <a:schemeClr val="accent1"/>
                    </a:solidFill>
                  </a:rPr>
                  <a:t>M</a:t>
                </a:r>
                <a:r>
                  <a:rPr lang="en-US" i="1" baseline="30000" dirty="0">
                    <a:solidFill>
                      <a:schemeClr val="accent1"/>
                    </a:solidFill>
                  </a:rPr>
                  <a:t>e</a:t>
                </a:r>
                <a:r>
                  <a:rPr lang="en-US" i="1" dirty="0"/>
                  <a:t> % </a:t>
                </a:r>
                <a:r>
                  <a:rPr lang="en-US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i="1" dirty="0"/>
                  <a:t>)</a:t>
                </a:r>
                <a:r>
                  <a:rPr lang="en-US" i="1" baseline="30000" dirty="0">
                    <a:solidFill>
                      <a:srgbClr val="FF0000"/>
                    </a:solidFill>
                  </a:rPr>
                  <a:t>d</a:t>
                </a:r>
                <a:r>
                  <a:rPr lang="en-US" i="1" dirty="0"/>
                  <a:t> % </a:t>
                </a:r>
                <a:r>
                  <a:rPr lang="en-US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i="1" dirty="0"/>
                  <a:t> = </a:t>
                </a:r>
                <a:r>
                  <a:rPr lang="en-US" i="1" dirty="0">
                    <a:solidFill>
                      <a:schemeClr val="accent1"/>
                    </a:solidFill>
                  </a:rPr>
                  <a:t>M</a:t>
                </a:r>
                <a:r>
                  <a:rPr lang="en-US" i="1" baseline="30000" dirty="0">
                    <a:solidFill>
                      <a:schemeClr val="accent1"/>
                    </a:solidFill>
                  </a:rPr>
                  <a:t>e</a:t>
                </a:r>
                <a:r>
                  <a:rPr lang="en-US" i="1" baseline="30000" dirty="0">
                    <a:solidFill>
                      <a:srgbClr val="FF0000"/>
                    </a:solidFill>
                  </a:rPr>
                  <a:t>d</a:t>
                </a:r>
                <a:r>
                  <a:rPr lang="en-US" i="1" dirty="0"/>
                  <a:t> % </a:t>
                </a:r>
                <a:r>
                  <a:rPr lang="en-US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i="1" dirty="0"/>
                  <a:t> = </a:t>
                </a:r>
                <a:r>
                  <a:rPr lang="en-US" i="1" dirty="0">
                    <a:solidFill>
                      <a:schemeClr val="accent1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42EA5-8D05-48B8-9C27-FA1B5101B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51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ED08-19DE-4326-B5AB-DD1FE181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3C64-9928-46A3-AB84-E607204D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i="1" dirty="0"/>
              <a:t> = 11, </a:t>
            </a: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i="1" dirty="0"/>
              <a:t> = 7,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i="1" dirty="0"/>
              <a:t> = </a:t>
            </a:r>
            <a:r>
              <a:rPr lang="en-US" i="1" dirty="0" err="1">
                <a:solidFill>
                  <a:srgbClr val="FF0000"/>
                </a:solidFill>
              </a:rPr>
              <a:t>pq</a:t>
            </a:r>
            <a:r>
              <a:rPr lang="en-US" i="1" dirty="0"/>
              <a:t> = 77,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i="1" dirty="0"/>
              <a:t> – (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i="1" dirty="0"/>
              <a:t> + </a:t>
            </a: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i="1" dirty="0"/>
              <a:t> – 1) = 60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e</a:t>
            </a:r>
            <a:r>
              <a:rPr lang="en-US" i="1" dirty="0"/>
              <a:t> = 37,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i="1" dirty="0"/>
              <a:t> = 13 (</a:t>
            </a:r>
            <a:r>
              <a:rPr lang="en-US" i="1" dirty="0" err="1">
                <a:solidFill>
                  <a:schemeClr val="accent1"/>
                </a:solidFill>
              </a:rPr>
              <a:t>e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i="1" dirty="0"/>
              <a:t> = 481, </a:t>
            </a:r>
            <a:r>
              <a:rPr lang="en-US" i="1" dirty="0" err="1">
                <a:solidFill>
                  <a:schemeClr val="accent1"/>
                </a:solidFill>
              </a:rPr>
              <a:t>e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i="1" dirty="0"/>
              <a:t> % 60 = 1)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>
                <a:solidFill>
                  <a:schemeClr val="accent1"/>
                </a:solidFill>
              </a:rPr>
              <a:t>M</a:t>
            </a:r>
            <a:r>
              <a:rPr lang="en-US" dirty="0"/>
              <a:t> </a:t>
            </a:r>
            <a:r>
              <a:rPr lang="en-US" i="1" dirty="0"/>
              <a:t>= 15 </a:t>
            </a:r>
            <a:r>
              <a:rPr lang="en-US" dirty="0"/>
              <a:t>then 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i="1" dirty="0"/>
              <a:t> = </a:t>
            </a:r>
            <a:r>
              <a:rPr lang="en-US" i="1" dirty="0">
                <a:solidFill>
                  <a:schemeClr val="accent1"/>
                </a:solidFill>
              </a:rPr>
              <a:t>M</a:t>
            </a:r>
            <a:r>
              <a:rPr lang="en-US" i="1" baseline="30000" dirty="0">
                <a:solidFill>
                  <a:schemeClr val="accent1"/>
                </a:solidFill>
              </a:rPr>
              <a:t>e</a:t>
            </a:r>
            <a:r>
              <a:rPr lang="en-US" i="1" dirty="0"/>
              <a:t> %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i="1" dirty="0"/>
              <a:t> = 15</a:t>
            </a:r>
            <a:r>
              <a:rPr lang="en-US" i="1" baseline="30000" dirty="0"/>
              <a:t>37</a:t>
            </a:r>
            <a:r>
              <a:rPr lang="en-US" i="1" dirty="0"/>
              <a:t> % 77 = 71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i="1" baseline="30000" dirty="0">
                <a:solidFill>
                  <a:srgbClr val="FF0000"/>
                </a:solidFill>
              </a:rPr>
              <a:t>d</a:t>
            </a:r>
            <a:r>
              <a:rPr lang="en-US" i="1" dirty="0"/>
              <a:t> % </a:t>
            </a:r>
            <a:r>
              <a:rPr lang="en-US" i="1" dirty="0">
                <a:solidFill>
                  <a:schemeClr val="accent1"/>
                </a:solidFill>
              </a:rPr>
              <a:t>n </a:t>
            </a:r>
            <a:r>
              <a:rPr lang="en-US" i="1" dirty="0"/>
              <a:t>= </a:t>
            </a:r>
            <a:r>
              <a:rPr lang="en-US" i="1" dirty="0">
                <a:solidFill>
                  <a:schemeClr val="accent1"/>
                </a:solidFill>
              </a:rPr>
              <a:t>M </a:t>
            </a:r>
            <a:r>
              <a:rPr lang="en-US" i="1" dirty="0"/>
              <a:t>= 71</a:t>
            </a:r>
            <a:r>
              <a:rPr lang="en-US" i="1" baseline="30000" dirty="0"/>
              <a:t>13</a:t>
            </a:r>
            <a:r>
              <a:rPr lang="en-US" i="1" dirty="0"/>
              <a:t> % 77 = 15</a:t>
            </a:r>
          </a:p>
        </p:txBody>
      </p:sp>
    </p:spTree>
    <p:extLst>
      <p:ext uri="{BB962C8B-B14F-4D97-AF65-F5344CB8AC3E}">
        <p14:creationId xmlns:p14="http://schemas.microsoft.com/office/powerpoint/2010/main" val="167756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0" y="2606351"/>
            <a:ext cx="10515600" cy="3483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Crypto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102186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418" y="60720"/>
            <a:ext cx="10515600" cy="1096073"/>
          </a:xfrm>
        </p:spPr>
        <p:txBody>
          <a:bodyPr/>
          <a:lstStyle/>
          <a:p>
            <a:r>
              <a:rPr lang="en-US" dirty="0"/>
              <a:t>Public Key Crypto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0" y="1350424"/>
            <a:ext cx="879041" cy="879041"/>
          </a:xfrm>
          <a:prstGeom prst="rect">
            <a:avLst/>
          </a:prstGeom>
        </p:spPr>
      </p:pic>
      <p:pic>
        <p:nvPicPr>
          <p:cNvPr id="6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55" y="1155090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10" y="1350424"/>
            <a:ext cx="879041" cy="8790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0191" y="16696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0429" y="16696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8212" y="1666384"/>
            <a:ext cx="1609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Eavesdropper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40359" y="2305235"/>
            <a:ext cx="586445" cy="588760"/>
            <a:chOff x="7838355" y="1165836"/>
            <a:chExt cx="586445" cy="588760"/>
          </a:xfrm>
        </p:grpSpPr>
        <p:pic>
          <p:nvPicPr>
            <p:cNvPr id="12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023921" y="1354486"/>
              <a:ext cx="400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2722" y="2305235"/>
            <a:ext cx="577020" cy="588760"/>
            <a:chOff x="7838355" y="1165836"/>
            <a:chExt cx="577020" cy="588760"/>
          </a:xfrm>
        </p:grpSpPr>
        <p:pic>
          <p:nvPicPr>
            <p:cNvPr id="15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023921" y="135448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  <a:r>
                <a:rPr lang="en-US" sz="2000" b="1" baseline="-25000" dirty="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26912" y="2399560"/>
            <a:ext cx="586445" cy="588760"/>
            <a:chOff x="7838355" y="1165836"/>
            <a:chExt cx="586445" cy="588760"/>
          </a:xfrm>
        </p:grpSpPr>
        <p:pic>
          <p:nvPicPr>
            <p:cNvPr id="18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023921" y="1354486"/>
              <a:ext cx="400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a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6455" y="2309138"/>
            <a:ext cx="586445" cy="588760"/>
            <a:chOff x="7838355" y="1165836"/>
            <a:chExt cx="586445" cy="588760"/>
          </a:xfrm>
        </p:grpSpPr>
        <p:pic>
          <p:nvPicPr>
            <p:cNvPr id="24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8023921" y="1354486"/>
              <a:ext cx="400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a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58" y="2335095"/>
            <a:ext cx="653225" cy="653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223546" y="2465866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8065" y="2199184"/>
            <a:ext cx="751392" cy="758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9" y="4658671"/>
            <a:ext cx="653225" cy="65322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93877" y="4789442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742015" y="2405008"/>
            <a:ext cx="777331" cy="588760"/>
            <a:chOff x="7838355" y="1165836"/>
            <a:chExt cx="777331" cy="588760"/>
          </a:xfrm>
        </p:grpSpPr>
        <p:pic>
          <p:nvPicPr>
            <p:cNvPr id="35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  <p:sp>
        <p:nvSpPr>
          <p:cNvPr id="37" name="Rectangular Callout 36"/>
          <p:cNvSpPr/>
          <p:nvPr/>
        </p:nvSpPr>
        <p:spPr>
          <a:xfrm>
            <a:off x="9786472" y="250092"/>
            <a:ext cx="2022573" cy="759289"/>
          </a:xfrm>
          <a:prstGeom prst="wedgeRectCallout">
            <a:avLst>
              <a:gd name="adj1" fmla="val 10466"/>
              <a:gd name="adj2" fmla="val 229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Brand new AES symmetric key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207350" y="3861593"/>
            <a:ext cx="777331" cy="588760"/>
            <a:chOff x="7838355" y="1165836"/>
            <a:chExt cx="777331" cy="588760"/>
          </a:xfrm>
        </p:grpSpPr>
        <p:pic>
          <p:nvPicPr>
            <p:cNvPr id="39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4244" y="3881586"/>
            <a:ext cx="912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{M}</a:t>
            </a:r>
            <a:r>
              <a:rPr lang="en-US" sz="2000" baseline="-25000" dirty="0"/>
              <a:t>K</a:t>
            </a:r>
            <a:r>
              <a:rPr lang="en-US" sz="2000" baseline="-50000" dirty="0"/>
              <a:t>AES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096000" y="4318077"/>
            <a:ext cx="6016314" cy="2450959"/>
          </a:xfrm>
        </p:spPr>
        <p:txBody>
          <a:bodyPr>
            <a:normAutofit fontScale="92500"/>
          </a:bodyPr>
          <a:lstStyle/>
          <a:p>
            <a:r>
              <a:rPr lang="en-US" dirty="0"/>
              <a:t>Why bother with the symmetric key?</a:t>
            </a:r>
          </a:p>
          <a:p>
            <a:pPr lvl="1"/>
            <a:r>
              <a:rPr lang="en-US" dirty="0"/>
              <a:t>Why not just encrypt </a:t>
            </a:r>
            <a:r>
              <a:rPr lang="en-US" i="1" dirty="0"/>
              <a:t>M</a:t>
            </a:r>
            <a:r>
              <a:rPr lang="en-US" dirty="0"/>
              <a:t> with </a:t>
            </a:r>
            <a:r>
              <a:rPr lang="en-US" i="1" dirty="0"/>
              <a:t>P</a:t>
            </a:r>
            <a:r>
              <a:rPr lang="en-US" i="1" baseline="-25000" dirty="0"/>
              <a:t>a</a:t>
            </a:r>
            <a:r>
              <a:rPr lang="en-US" dirty="0"/>
              <a:t>?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Asymmetric crypto is slow, symmetric is fast</a:t>
            </a:r>
          </a:p>
          <a:p>
            <a:pPr lvl="1"/>
            <a:r>
              <a:rPr lang="en-US" dirty="0"/>
              <a:t>Use asymmetric for K (which is small)</a:t>
            </a:r>
          </a:p>
          <a:p>
            <a:pPr lvl="1"/>
            <a:r>
              <a:rPr lang="en-US" dirty="0"/>
              <a:t>Use symmetric for M (which is large)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554486" y="3116189"/>
            <a:ext cx="2386425" cy="681798"/>
            <a:chOff x="8554486" y="3116189"/>
            <a:chExt cx="2386425" cy="681798"/>
          </a:xfrm>
        </p:grpSpPr>
        <p:sp>
          <p:nvSpPr>
            <p:cNvPr id="28" name="TextBox 27"/>
            <p:cNvSpPr txBox="1"/>
            <p:nvPr/>
          </p:nvSpPr>
          <p:spPr>
            <a:xfrm>
              <a:off x="9309310" y="3242747"/>
              <a:ext cx="1631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{M}</a:t>
              </a:r>
              <a:r>
                <a:rPr lang="en-US" sz="2000" baseline="-25000" dirty="0"/>
                <a:t>K</a:t>
              </a:r>
              <a:r>
                <a:rPr lang="en-US" sz="2000" baseline="-50000" dirty="0"/>
                <a:t>AES</a:t>
              </a:r>
              <a:r>
                <a:rPr lang="en-US" sz="2000" dirty="0"/>
                <a:t>{K</a:t>
              </a:r>
              <a:r>
                <a:rPr lang="en-US" sz="2000" baseline="-25000" dirty="0"/>
                <a:t>AES</a:t>
              </a:r>
              <a:r>
                <a:rPr lang="en-US" sz="2000" dirty="0"/>
                <a:t>}</a:t>
              </a:r>
              <a:r>
                <a:rPr lang="en-US" sz="2000" baseline="-25000" dirty="0"/>
                <a:t>P</a:t>
              </a:r>
              <a:r>
                <a:rPr lang="en-US" sz="2000" baseline="-50000" dirty="0"/>
                <a:t>a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486" y="3116189"/>
              <a:ext cx="653225" cy="65322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137" y="3402406"/>
              <a:ext cx="395581" cy="395581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4327714" y="3181080"/>
            <a:ext cx="2386425" cy="681798"/>
            <a:chOff x="8554486" y="3116189"/>
            <a:chExt cx="2386425" cy="681798"/>
          </a:xfrm>
        </p:grpSpPr>
        <p:sp>
          <p:nvSpPr>
            <p:cNvPr id="47" name="TextBox 46"/>
            <p:cNvSpPr txBox="1"/>
            <p:nvPr/>
          </p:nvSpPr>
          <p:spPr>
            <a:xfrm>
              <a:off x="9309310" y="3242747"/>
              <a:ext cx="1631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{M}</a:t>
              </a:r>
              <a:r>
                <a:rPr lang="en-US" sz="2000" baseline="-25000" dirty="0"/>
                <a:t>K</a:t>
              </a:r>
              <a:r>
                <a:rPr lang="en-US" sz="2000" baseline="-50000" dirty="0"/>
                <a:t>AES</a:t>
              </a:r>
              <a:r>
                <a:rPr lang="en-US" sz="2000" dirty="0"/>
                <a:t>{K</a:t>
              </a:r>
              <a:r>
                <a:rPr lang="en-US" sz="2000" baseline="-25000" dirty="0"/>
                <a:t>AES</a:t>
              </a:r>
              <a:r>
                <a:rPr lang="en-US" sz="2000" dirty="0"/>
                <a:t>}</a:t>
              </a:r>
              <a:r>
                <a:rPr lang="en-US" sz="2000" baseline="-25000" dirty="0"/>
                <a:t>P</a:t>
              </a:r>
              <a:r>
                <a:rPr lang="en-US" sz="2000" baseline="-50000" dirty="0"/>
                <a:t>a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486" y="3116189"/>
              <a:ext cx="653225" cy="65322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137" y="3402406"/>
              <a:ext cx="395581" cy="395581"/>
            </a:xfrm>
            <a:prstGeom prst="rect">
              <a:avLst/>
            </a:prstGeom>
          </p:spPr>
        </p:pic>
      </p:grpSp>
      <p:sp>
        <p:nvSpPr>
          <p:cNvPr id="33" name="Multiply 32"/>
          <p:cNvSpPr/>
          <p:nvPr/>
        </p:nvSpPr>
        <p:spPr>
          <a:xfrm>
            <a:off x="4181986" y="3035352"/>
            <a:ext cx="944679" cy="94467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214539" y="3764796"/>
            <a:ext cx="751392" cy="758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16563 0.06065 C 0.20013 0.07431 0.25196 0.08218 0.30625 0.08218 C 0.3681 0.08218 0.41758 0.07431 0.45209 0.06065 L 0.61784 -2.59259E-6 " pathEditMode="relative" rAng="0" ptsTypes="AAAAA">
                                      <p:cBhvr>
                                        <p:cTn id="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18555 0.05902 C -0.22409 0.07222 -0.28203 0.07962 -0.34297 0.07962 C -0.41224 0.07962 -0.46758 0.07222 -0.50612 0.05902 L -0.69141 4.81481E-6 " pathEditMode="relative" rAng="0" ptsTypes="AAAAA">
                                      <p:cBhvr>
                                        <p:cTn id="30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7" grpId="0" animBg="1"/>
      <p:bldP spid="41" grpId="0"/>
      <p:bldP spid="3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Cryptographic hash function transform input data into scrambled output data</a:t>
            </a:r>
          </a:p>
          <a:p>
            <a:pPr lvl="1"/>
            <a:r>
              <a:rPr lang="en-US" dirty="0"/>
              <a:t>Deterministic: hash(A) = hash(A)</a:t>
            </a:r>
          </a:p>
          <a:p>
            <a:pPr lvl="1"/>
            <a:r>
              <a:rPr lang="en-US" dirty="0"/>
              <a:t>High entropy:</a:t>
            </a:r>
          </a:p>
          <a:p>
            <a:pPr lvl="2"/>
            <a:r>
              <a:rPr lang="en-US" dirty="0"/>
              <a:t>md5(‘security’) = e91e6348157868de9dd8b25c81aebfb9</a:t>
            </a:r>
          </a:p>
          <a:p>
            <a:pPr lvl="2"/>
            <a:r>
              <a:rPr lang="en-US" dirty="0"/>
              <a:t>md5(‘security1’) = 8632c375e9eba096df51844a5a43ae93</a:t>
            </a:r>
          </a:p>
          <a:p>
            <a:pPr lvl="2"/>
            <a:r>
              <a:rPr lang="en-US" dirty="0"/>
              <a:t>md5(‘Security’) = 2fae32629d4ef4fc6341f1751b405e45</a:t>
            </a:r>
          </a:p>
          <a:p>
            <a:pPr lvl="1"/>
            <a:r>
              <a:rPr lang="en-US" dirty="0"/>
              <a:t>Collision resistant</a:t>
            </a:r>
          </a:p>
          <a:p>
            <a:pPr lvl="2"/>
            <a:r>
              <a:rPr lang="en-US" dirty="0"/>
              <a:t>Locating A’ such that hash(A) = hash(A’) takes a long time</a:t>
            </a:r>
          </a:p>
          <a:p>
            <a:pPr lvl="2"/>
            <a:r>
              <a:rPr lang="en-US" dirty="0"/>
              <a:t>Example: 2</a:t>
            </a:r>
            <a:r>
              <a:rPr lang="en-US" baseline="30000" dirty="0"/>
              <a:t>21</a:t>
            </a:r>
            <a:r>
              <a:rPr lang="en-US" dirty="0"/>
              <a:t> tries for md5</a:t>
            </a:r>
          </a:p>
          <a:p>
            <a:r>
              <a:rPr lang="en-US" dirty="0"/>
              <a:t>Examples: md5, sha1, sha256, sha512</a:t>
            </a:r>
          </a:p>
          <a:p>
            <a:pPr lvl="1"/>
            <a:r>
              <a:rPr lang="en-US" b="1" dirty="0"/>
              <a:t>Warning: md5 and sha1 are considered broken and unsafe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6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42" y="1430230"/>
            <a:ext cx="879041" cy="87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10" y="1350424"/>
            <a:ext cx="879041" cy="8790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9083" y="1749502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0429" y="16696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19251" y="2385041"/>
            <a:ext cx="586445" cy="588760"/>
            <a:chOff x="7838355" y="1165836"/>
            <a:chExt cx="586445" cy="588760"/>
          </a:xfrm>
        </p:grpSpPr>
        <p:pic>
          <p:nvPicPr>
            <p:cNvPr id="12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023921" y="1354486"/>
              <a:ext cx="400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51614" y="2385041"/>
            <a:ext cx="577020" cy="588760"/>
            <a:chOff x="7838355" y="1165836"/>
            <a:chExt cx="577020" cy="588760"/>
          </a:xfrm>
        </p:grpSpPr>
        <p:pic>
          <p:nvPicPr>
            <p:cNvPr id="15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023921" y="135448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  <a:r>
                <a:rPr lang="en-US" sz="2000" b="1" baseline="-25000" dirty="0"/>
                <a:t>a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15347" y="2388944"/>
            <a:ext cx="586445" cy="588760"/>
            <a:chOff x="7838355" y="1165836"/>
            <a:chExt cx="586445" cy="588760"/>
          </a:xfrm>
        </p:grpSpPr>
        <p:pic>
          <p:nvPicPr>
            <p:cNvPr id="24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8023921" y="1354486"/>
              <a:ext cx="400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32907" y="3175412"/>
            <a:ext cx="1052366" cy="653225"/>
            <a:chOff x="745789" y="4658671"/>
            <a:chExt cx="1052366" cy="65322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89" y="4658671"/>
              <a:ext cx="653225" cy="65322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93877" y="4789442"/>
              <a:ext cx="404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</a:p>
          </p:txBody>
        </p:sp>
      </p:grp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09600" y="5062018"/>
            <a:ext cx="11041606" cy="1589788"/>
          </a:xfrm>
        </p:spPr>
        <p:txBody>
          <a:bodyPr>
            <a:normAutofit/>
          </a:bodyPr>
          <a:lstStyle/>
          <a:p>
            <a:r>
              <a:rPr lang="en-US" dirty="0"/>
              <a:t>What can you infer about a signed message?</a:t>
            </a:r>
          </a:p>
          <a:p>
            <a:pPr lvl="1"/>
            <a:r>
              <a:rPr lang="en-US" dirty="0"/>
              <a:t>The holder of </a:t>
            </a:r>
            <a:r>
              <a:rPr lang="en-US" i="1" dirty="0"/>
              <a:t>S</a:t>
            </a:r>
            <a:r>
              <a:rPr lang="en-US" i="1" baseline="-25000" dirty="0"/>
              <a:t>a</a:t>
            </a:r>
            <a:r>
              <a:rPr lang="en-US" dirty="0"/>
              <a:t> must have produced the signature, since </a:t>
            </a:r>
            <a:r>
              <a:rPr lang="en-US" i="1"/>
              <a:t>P</a:t>
            </a:r>
            <a:r>
              <a:rPr lang="en-US" i="1" baseline="-25000"/>
              <a:t>a</a:t>
            </a:r>
            <a:r>
              <a:rPr lang="en-US"/>
              <a:t> decrypts </a:t>
            </a:r>
            <a:r>
              <a:rPr lang="en-US" dirty="0"/>
              <a:t>the hash</a:t>
            </a:r>
          </a:p>
          <a:p>
            <a:pPr lvl="1"/>
            <a:r>
              <a:rPr lang="en-US" dirty="0"/>
              <a:t>The message was not modified, otherwise the hash would not match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49577" y="3882655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H(M)</a:t>
            </a:r>
            <a:endParaRPr lang="en-US" sz="2000" baseline="-500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8548264" y="3751884"/>
            <a:ext cx="1052366" cy="653225"/>
            <a:chOff x="745789" y="4658671"/>
            <a:chExt cx="1052366" cy="65322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89" y="4658671"/>
              <a:ext cx="653225" cy="65322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393877" y="4789442"/>
              <a:ext cx="404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780533" y="4661908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H(M) ?= H(M)</a:t>
            </a:r>
            <a:endParaRPr lang="en-US" sz="2000" baseline="-50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03850" y="4032818"/>
            <a:ext cx="2114845" cy="653225"/>
            <a:chOff x="1723292" y="3911837"/>
            <a:chExt cx="2114845" cy="653225"/>
          </a:xfrm>
        </p:grpSpPr>
        <p:sp>
          <p:nvSpPr>
            <p:cNvPr id="40" name="TextBox 39"/>
            <p:cNvSpPr txBox="1"/>
            <p:nvPr/>
          </p:nvSpPr>
          <p:spPr>
            <a:xfrm>
              <a:off x="2540987" y="4074660"/>
              <a:ext cx="12971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M{H(M)}</a:t>
              </a:r>
              <a:r>
                <a:rPr lang="en-US" sz="2000" baseline="-25000" dirty="0"/>
                <a:t>S</a:t>
              </a:r>
              <a:r>
                <a:rPr lang="en-US" sz="2000" baseline="-50000" dirty="0"/>
                <a:t>a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723292" y="3911837"/>
              <a:ext cx="817695" cy="653225"/>
              <a:chOff x="1399248" y="3981906"/>
              <a:chExt cx="817695" cy="653225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9248" y="3981906"/>
                <a:ext cx="653225" cy="65322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5575" y="4274715"/>
                <a:ext cx="341368" cy="341368"/>
              </a:xfrm>
              <a:prstGeom prst="rect">
                <a:avLst/>
              </a:prstGeom>
            </p:spPr>
          </p:pic>
        </p:grpSp>
      </p:grpSp>
      <p:sp>
        <p:nvSpPr>
          <p:cNvPr id="30" name="Rectangle 29"/>
          <p:cNvSpPr/>
          <p:nvPr/>
        </p:nvSpPr>
        <p:spPr>
          <a:xfrm>
            <a:off x="2324266" y="2254760"/>
            <a:ext cx="751392" cy="758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29285" y="2262750"/>
            <a:ext cx="751392" cy="758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0.52005 -0.16134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3" y="-80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4789 -0.00301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30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vs. Signatures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/>
              <a:t>Public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encryption give you?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Confidentiality </a:t>
            </a:r>
            <a:r>
              <a:rPr lang="en-US" dirty="0"/>
              <a:t>– only the holder of the private key can read the message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Integrity – </a:t>
            </a:r>
            <a:r>
              <a:rPr lang="en-US" dirty="0"/>
              <a:t>if the message is modified, it will no longer decrypt properly</a:t>
            </a:r>
          </a:p>
          <a:p>
            <a:r>
              <a:rPr lang="en-US" dirty="0"/>
              <a:t>What does encryption not give you?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Authentication </a:t>
            </a:r>
            <a:r>
              <a:rPr lang="en-US" dirty="0"/>
              <a:t>– you have no idea who used your public key to encrypt the message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200" u="sng" dirty="0"/>
              <a:t>Digital Signatures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signatures give you?</a:t>
            </a:r>
          </a:p>
          <a:p>
            <a:pPr lvl="1"/>
            <a:r>
              <a:rPr lang="en-US" dirty="0"/>
              <a:t>(Weak)</a:t>
            </a:r>
            <a:r>
              <a:rPr lang="en-US" dirty="0">
                <a:solidFill>
                  <a:schemeClr val="accent1"/>
                </a:solidFill>
              </a:rPr>
              <a:t> Authentication</a:t>
            </a:r>
            <a:r>
              <a:rPr lang="en-US" dirty="0"/>
              <a:t> – only the holder of the private key could have signed the message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Integrity</a:t>
            </a:r>
            <a:r>
              <a:rPr lang="en-US" dirty="0"/>
              <a:t> – if the message is modified, the signature will be invalid</a:t>
            </a:r>
          </a:p>
          <a:p>
            <a:r>
              <a:rPr lang="en-US" dirty="0"/>
              <a:t>What do signatures not give you?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Confidentiality</a:t>
            </a:r>
            <a:r>
              <a:rPr lang="en-US" dirty="0"/>
              <a:t> – the message is not encrypted, it’s public</a:t>
            </a:r>
          </a:p>
        </p:txBody>
      </p:sp>
    </p:spTree>
    <p:extLst>
      <p:ext uri="{BB962C8B-B14F-4D97-AF65-F5344CB8AC3E}">
        <p14:creationId xmlns:p14="http://schemas.microsoft.com/office/powerpoint/2010/main" val="12180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/>
              <a:t>Does public key cryptography provide authenticity guarantees?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Yes</a:t>
            </a:r>
            <a:r>
              <a:rPr lang="en-US" dirty="0"/>
              <a:t> – if you obtain Alice’s public key through a secure, out-of-band exchange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– if you obtain Alice’s key via an untrusted network</a:t>
            </a:r>
          </a:p>
        </p:txBody>
      </p:sp>
    </p:spTree>
    <p:extLst>
      <p:ext uri="{BB962C8B-B14F-4D97-AF65-F5344CB8AC3E}">
        <p14:creationId xmlns:p14="http://schemas.microsoft.com/office/powerpoint/2010/main" val="37092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61"/>
            <a:ext cx="10515600" cy="1124993"/>
          </a:xfrm>
        </p:spPr>
        <p:txBody>
          <a:bodyPr/>
          <a:lstStyle/>
          <a:p>
            <a:r>
              <a:rPr lang="en-US" dirty="0"/>
              <a:t>The Man-in-the-Middle Attack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0" y="1350424"/>
            <a:ext cx="879041" cy="879041"/>
          </a:xfrm>
          <a:prstGeom prst="rect">
            <a:avLst/>
          </a:prstGeom>
        </p:spPr>
      </p:pic>
      <p:pic>
        <p:nvPicPr>
          <p:cNvPr id="6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55" y="1155090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10" y="1350424"/>
            <a:ext cx="879041" cy="8790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0191" y="16696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0429" y="16696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8212" y="1666384"/>
            <a:ext cx="105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Attacker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40359" y="2305235"/>
            <a:ext cx="586445" cy="588760"/>
            <a:chOff x="7838355" y="1165836"/>
            <a:chExt cx="586445" cy="588760"/>
          </a:xfrm>
        </p:grpSpPr>
        <p:pic>
          <p:nvPicPr>
            <p:cNvPr id="12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023921" y="1354486"/>
              <a:ext cx="400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2722" y="2305235"/>
            <a:ext cx="577020" cy="588760"/>
            <a:chOff x="7838355" y="1165836"/>
            <a:chExt cx="577020" cy="588760"/>
          </a:xfrm>
        </p:grpSpPr>
        <p:pic>
          <p:nvPicPr>
            <p:cNvPr id="15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023921" y="135448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  <a:r>
                <a:rPr lang="en-US" sz="2000" b="1" baseline="-25000" dirty="0"/>
                <a:t>a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58" y="2335095"/>
            <a:ext cx="653225" cy="653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223546" y="2465866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62439" y="4611886"/>
            <a:ext cx="1052366" cy="653225"/>
            <a:chOff x="5162439" y="4611886"/>
            <a:chExt cx="1052366" cy="65322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439" y="4611886"/>
              <a:ext cx="653225" cy="65322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810527" y="4742657"/>
              <a:ext cx="404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742015" y="2405008"/>
            <a:ext cx="777331" cy="588760"/>
            <a:chOff x="7838355" y="1165836"/>
            <a:chExt cx="777331" cy="588760"/>
          </a:xfrm>
        </p:grpSpPr>
        <p:pic>
          <p:nvPicPr>
            <p:cNvPr id="35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24000" y="3814808"/>
            <a:ext cx="777331" cy="588760"/>
            <a:chOff x="7838355" y="1165836"/>
            <a:chExt cx="777331" cy="588760"/>
          </a:xfrm>
        </p:grpSpPr>
        <p:pic>
          <p:nvPicPr>
            <p:cNvPr id="39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20894" y="3834801"/>
            <a:ext cx="912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{M}</a:t>
            </a:r>
            <a:r>
              <a:rPr lang="en-US" sz="2000" baseline="-25000" dirty="0"/>
              <a:t>K</a:t>
            </a:r>
            <a:r>
              <a:rPr lang="en-US" sz="2000" baseline="-50000" dirty="0"/>
              <a:t>AES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554486" y="3116189"/>
            <a:ext cx="2389887" cy="681798"/>
            <a:chOff x="8554486" y="3116189"/>
            <a:chExt cx="2389887" cy="681798"/>
          </a:xfrm>
        </p:grpSpPr>
        <p:sp>
          <p:nvSpPr>
            <p:cNvPr id="28" name="TextBox 27"/>
            <p:cNvSpPr txBox="1"/>
            <p:nvPr/>
          </p:nvSpPr>
          <p:spPr>
            <a:xfrm>
              <a:off x="9309310" y="3242747"/>
              <a:ext cx="1635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{M}</a:t>
              </a:r>
              <a:r>
                <a:rPr lang="en-US" sz="2000" baseline="-25000" dirty="0"/>
                <a:t>K</a:t>
              </a:r>
              <a:r>
                <a:rPr lang="en-US" sz="2000" baseline="-50000" dirty="0"/>
                <a:t>AES</a:t>
              </a:r>
              <a:r>
                <a:rPr lang="en-US" sz="2000" dirty="0"/>
                <a:t>{K</a:t>
              </a:r>
              <a:r>
                <a:rPr lang="en-US" sz="2000" baseline="-25000" dirty="0"/>
                <a:t>AES</a:t>
              </a:r>
              <a:r>
                <a:rPr lang="en-US" sz="2000" dirty="0"/>
                <a:t>}</a:t>
              </a:r>
              <a:r>
                <a:rPr lang="en-US" sz="2000" baseline="-25000" dirty="0" err="1"/>
                <a:t>Pe</a:t>
              </a:r>
              <a:endParaRPr lang="en-US" sz="2000" baseline="-50000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486" y="3116189"/>
              <a:ext cx="653225" cy="65322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137" y="3402406"/>
              <a:ext cx="395581" cy="395581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4430787" y="5642086"/>
            <a:ext cx="2386425" cy="681798"/>
            <a:chOff x="8554486" y="3116189"/>
            <a:chExt cx="2386425" cy="681798"/>
          </a:xfrm>
        </p:grpSpPr>
        <p:sp>
          <p:nvSpPr>
            <p:cNvPr id="47" name="TextBox 46"/>
            <p:cNvSpPr txBox="1"/>
            <p:nvPr/>
          </p:nvSpPr>
          <p:spPr>
            <a:xfrm>
              <a:off x="9309310" y="3242747"/>
              <a:ext cx="1631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{M}</a:t>
              </a:r>
              <a:r>
                <a:rPr lang="en-US" sz="2000" baseline="-25000" dirty="0"/>
                <a:t>K</a:t>
              </a:r>
              <a:r>
                <a:rPr lang="en-US" sz="2000" baseline="-50000" dirty="0"/>
                <a:t>AES</a:t>
              </a:r>
              <a:r>
                <a:rPr lang="en-US" sz="2000" dirty="0"/>
                <a:t>{K</a:t>
              </a:r>
              <a:r>
                <a:rPr lang="en-US" sz="2000" baseline="-25000" dirty="0"/>
                <a:t>AES</a:t>
              </a:r>
              <a:r>
                <a:rPr lang="en-US" sz="2000" dirty="0"/>
                <a:t>}</a:t>
              </a:r>
              <a:r>
                <a:rPr lang="en-US" sz="2000" baseline="-25000" dirty="0"/>
                <a:t>P</a:t>
              </a:r>
              <a:r>
                <a:rPr lang="en-US" sz="2000" baseline="-50000" dirty="0"/>
                <a:t>a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486" y="3116189"/>
              <a:ext cx="653225" cy="65322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137" y="3402406"/>
              <a:ext cx="395581" cy="395581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5630098" y="2303082"/>
            <a:ext cx="588946" cy="588760"/>
            <a:chOff x="7838355" y="1165836"/>
            <a:chExt cx="588946" cy="588760"/>
          </a:xfrm>
        </p:grpSpPr>
        <p:pic>
          <p:nvPicPr>
            <p:cNvPr id="51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8023921" y="1354486"/>
              <a:ext cx="403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e</a:t>
              </a:r>
              <a:endParaRPr lang="en-US" sz="2000" b="1" baseline="-25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66365" y="2300866"/>
            <a:ext cx="578622" cy="588760"/>
            <a:chOff x="7838355" y="1165836"/>
            <a:chExt cx="578622" cy="588760"/>
          </a:xfrm>
        </p:grpSpPr>
        <p:pic>
          <p:nvPicPr>
            <p:cNvPr id="54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8023921" y="1354486"/>
              <a:ext cx="393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  <a:r>
                <a:rPr lang="en-US" sz="2000" b="1" baseline="-25000" dirty="0"/>
                <a:t>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30098" y="2304769"/>
            <a:ext cx="588946" cy="588760"/>
            <a:chOff x="7838355" y="1165836"/>
            <a:chExt cx="588946" cy="588760"/>
          </a:xfrm>
        </p:grpSpPr>
        <p:pic>
          <p:nvPicPr>
            <p:cNvPr id="57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8023921" y="1354486"/>
              <a:ext cx="403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e</a:t>
              </a:r>
              <a:endParaRPr lang="en-US" sz="2000" b="1" baseline="-25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40403" y="2302365"/>
            <a:ext cx="586445" cy="588760"/>
            <a:chOff x="7838355" y="1165836"/>
            <a:chExt cx="586445" cy="588760"/>
          </a:xfrm>
        </p:grpSpPr>
        <p:pic>
          <p:nvPicPr>
            <p:cNvPr id="60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8023921" y="1354486"/>
              <a:ext cx="400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a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40356" y="2301662"/>
            <a:ext cx="586445" cy="588760"/>
            <a:chOff x="7838355" y="1165836"/>
            <a:chExt cx="586445" cy="588760"/>
          </a:xfrm>
        </p:grpSpPr>
        <p:pic>
          <p:nvPicPr>
            <p:cNvPr id="24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8023921" y="1354486"/>
              <a:ext cx="400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a</a:t>
              </a:r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6976018" y="4486477"/>
            <a:ext cx="4014345" cy="968901"/>
          </a:xfrm>
          <a:prstGeom prst="wedgeRectCallout">
            <a:avLst>
              <a:gd name="adj1" fmla="val -68351"/>
              <a:gd name="adj2" fmla="val -812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compromise! The attacker can read, modify, or drop the message</a:t>
            </a:r>
          </a:p>
        </p:txBody>
      </p:sp>
      <p:sp>
        <p:nvSpPr>
          <p:cNvPr id="62" name="Rectangular Callout 61"/>
          <p:cNvSpPr/>
          <p:nvPr/>
        </p:nvSpPr>
        <p:spPr>
          <a:xfrm>
            <a:off x="7883479" y="171826"/>
            <a:ext cx="3604918" cy="968901"/>
          </a:xfrm>
          <a:prstGeom prst="wedgeRectCallout">
            <a:avLst>
              <a:gd name="adj1" fmla="val -20644"/>
              <a:gd name="adj2" fmla="val 17437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Bob has no way of knowing that </a:t>
            </a:r>
            <a:r>
              <a:rPr lang="en-US" sz="2000" dirty="0" err="1"/>
              <a:t>P</a:t>
            </a:r>
            <a:r>
              <a:rPr lang="en-US" sz="2000" baseline="-25000" dirty="0" err="1"/>
              <a:t>e</a:t>
            </a:r>
            <a:r>
              <a:rPr lang="en-US" sz="2000" dirty="0"/>
              <a:t> does not belong to Alice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8065" y="2199184"/>
            <a:ext cx="751392" cy="758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9" y="5019450"/>
            <a:ext cx="653225" cy="65322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393877" y="5150221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207350" y="4222372"/>
            <a:ext cx="777331" cy="588760"/>
            <a:chOff x="7838355" y="1165836"/>
            <a:chExt cx="777331" cy="588760"/>
          </a:xfrm>
        </p:grpSpPr>
        <p:pic>
          <p:nvPicPr>
            <p:cNvPr id="67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8023921" y="1354486"/>
              <a:ext cx="59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  <a:r>
                <a:rPr lang="en-US" sz="2000" b="1" baseline="-25000" dirty="0"/>
                <a:t>AES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04244" y="4242365"/>
            <a:ext cx="912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{M}</a:t>
            </a:r>
            <a:r>
              <a:rPr lang="en-US" sz="2000" baseline="-25000" dirty="0"/>
              <a:t>K</a:t>
            </a:r>
            <a:r>
              <a:rPr lang="en-US" sz="2000" baseline="-50000" dirty="0"/>
              <a:t>AES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214539" y="4125575"/>
            <a:ext cx="751392" cy="758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557943" y="2179007"/>
            <a:ext cx="751392" cy="758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33260" y="3702840"/>
            <a:ext cx="751392" cy="758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ular Callout 72"/>
          <p:cNvSpPr/>
          <p:nvPr/>
        </p:nvSpPr>
        <p:spPr>
          <a:xfrm>
            <a:off x="247497" y="5780748"/>
            <a:ext cx="2882602" cy="968901"/>
          </a:xfrm>
          <a:prstGeom prst="wedgeRectCallout">
            <a:avLst>
              <a:gd name="adj1" fmla="val -22172"/>
              <a:gd name="adj2" fmla="val -7938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Alice has no idea message has been compromised</a:t>
            </a:r>
          </a:p>
        </p:txBody>
      </p:sp>
    </p:spTree>
    <p:extLst>
      <p:ext uri="{BB962C8B-B14F-4D97-AF65-F5344CB8AC3E}">
        <p14:creationId xmlns:p14="http://schemas.microsoft.com/office/powerpoint/2010/main" val="29652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023 L -4.375E-6 0.06227 C -4.375E-6 0.09005 0.08373 0.12477 0.15326 0.12477 L 0.30782 0.12477 " pathEditMode="relative" rAng="5400000" ptsTypes="AAAA">
                                      <p:cBhvr>
                                        <p:cTn id="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26549 -0.00116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35534 -0.01018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4.375E-6 0.17338 C -4.375E-6 0.25116 0.07123 0.34746 0.12891 0.34746 L 0.25717 0.34746 " pathEditMode="relative" rAng="5400000" ptsTypes="AAAA">
                                      <p:cBhvr>
                                        <p:cTn id="61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"/>
                            </p:stCondLst>
                            <p:childTnLst>
                              <p:par>
                                <p:cTn id="6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17578 -3.7037E-6 C -0.25443 -3.7037E-6 -0.3513 -0.09953 -0.3513 -0.18032 L -0.3513 -0.35995 " pathEditMode="relative" rAng="0" ptsTypes="AAAA">
                                      <p:cBhvr>
                                        <p:cTn id="6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-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0" grpId="0" animBg="1"/>
      <p:bldP spid="62" grpId="0" animBg="1"/>
      <p:bldP spid="63" grpId="0" animBg="1"/>
      <p:bldP spid="65" grpId="0"/>
      <p:bldP spid="69" grpId="0"/>
      <p:bldP spid="70" grpId="0" animBg="1"/>
      <p:bldP spid="71" grpId="0" animBg="1"/>
      <p:bldP spid="72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1240"/>
            <a:ext cx="10776497" cy="4911407"/>
          </a:xfrm>
        </p:spPr>
        <p:txBody>
          <a:bodyPr/>
          <a:lstStyle/>
          <a:p>
            <a:r>
              <a:rPr lang="en-US" dirty="0"/>
              <a:t>The only way to authenticate a public key is to rely on </a:t>
            </a:r>
            <a:r>
              <a:rPr lang="en-US" dirty="0">
                <a:solidFill>
                  <a:schemeClr val="accent1"/>
                </a:solidFill>
              </a:rPr>
              <a:t>trust</a:t>
            </a:r>
          </a:p>
          <a:p>
            <a:pPr lvl="1"/>
            <a:r>
              <a:rPr lang="en-US" dirty="0"/>
              <a:t>One or more third-party, trusted principals vouch for Alice’s key by signing it</a:t>
            </a:r>
          </a:p>
          <a:p>
            <a:pPr lvl="1"/>
            <a:r>
              <a:rPr lang="en-US" dirty="0"/>
              <a:t>Bob can verify the signatures using the public keys of the trusted third-parties</a:t>
            </a:r>
          </a:p>
          <a:p>
            <a:pPr lvl="1"/>
            <a:r>
              <a:rPr lang="en-US" dirty="0"/>
              <a:t>If Alice’s key is not signed, maybe Bob should not trust it</a:t>
            </a:r>
          </a:p>
          <a:p>
            <a:r>
              <a:rPr lang="en-US" dirty="0"/>
              <a:t>Question: who do you trust?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Web of trust: a social network of private individuals who sign each others keys</a:t>
            </a:r>
          </a:p>
          <a:p>
            <a:pPr lvl="2"/>
            <a:r>
              <a:rPr lang="en-US" dirty="0" err="1"/>
              <a:t>OpenPGP</a:t>
            </a:r>
            <a:r>
              <a:rPr lang="en-US" dirty="0"/>
              <a:t> keys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Certificate authorities: companies that verify individuals and sign public keys for a fee</a:t>
            </a:r>
          </a:p>
          <a:p>
            <a:pPr lvl="2"/>
            <a:r>
              <a:rPr lang="en-US" dirty="0"/>
              <a:t>X.509 certificates (more on these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/>
          <p:cNvSpPr/>
          <p:nvPr/>
        </p:nvSpPr>
        <p:spPr>
          <a:xfrm>
            <a:off x="3296548" y="653600"/>
            <a:ext cx="5605175" cy="2826854"/>
          </a:xfrm>
          <a:custGeom>
            <a:avLst/>
            <a:gdLst>
              <a:gd name="connsiteX0" fmla="*/ 5605175 w 5605175"/>
              <a:gd name="connsiteY0" fmla="*/ 458792 h 2826854"/>
              <a:gd name="connsiteX1" fmla="*/ 5472314 w 5605175"/>
              <a:gd name="connsiteY1" fmla="*/ 443162 h 2826854"/>
              <a:gd name="connsiteX2" fmla="*/ 5433237 w 5605175"/>
              <a:gd name="connsiteY2" fmla="*/ 435346 h 2826854"/>
              <a:gd name="connsiteX3" fmla="*/ 5362898 w 5605175"/>
              <a:gd name="connsiteY3" fmla="*/ 404085 h 2826854"/>
              <a:gd name="connsiteX4" fmla="*/ 5237852 w 5605175"/>
              <a:gd name="connsiteY4" fmla="*/ 365008 h 2826854"/>
              <a:gd name="connsiteX5" fmla="*/ 5019021 w 5605175"/>
              <a:gd name="connsiteY5" fmla="*/ 286854 h 2826854"/>
              <a:gd name="connsiteX6" fmla="*/ 4925237 w 5605175"/>
              <a:gd name="connsiteY6" fmla="*/ 271223 h 2826854"/>
              <a:gd name="connsiteX7" fmla="*/ 4800191 w 5605175"/>
              <a:gd name="connsiteY7" fmla="*/ 239962 h 2826854"/>
              <a:gd name="connsiteX8" fmla="*/ 4722037 w 5605175"/>
              <a:gd name="connsiteY8" fmla="*/ 224331 h 2826854"/>
              <a:gd name="connsiteX9" fmla="*/ 4589175 w 5605175"/>
              <a:gd name="connsiteY9" fmla="*/ 193069 h 2826854"/>
              <a:gd name="connsiteX10" fmla="*/ 4456314 w 5605175"/>
              <a:gd name="connsiteY10" fmla="*/ 177439 h 2826854"/>
              <a:gd name="connsiteX11" fmla="*/ 4229668 w 5605175"/>
              <a:gd name="connsiteY11" fmla="*/ 130546 h 2826854"/>
              <a:gd name="connsiteX12" fmla="*/ 3846714 w 5605175"/>
              <a:gd name="connsiteY12" fmla="*/ 75839 h 2826854"/>
              <a:gd name="connsiteX13" fmla="*/ 3745114 w 5605175"/>
              <a:gd name="connsiteY13" fmla="*/ 60208 h 2826854"/>
              <a:gd name="connsiteX14" fmla="*/ 3557544 w 5605175"/>
              <a:gd name="connsiteY14" fmla="*/ 44577 h 2826854"/>
              <a:gd name="connsiteX15" fmla="*/ 3463760 w 5605175"/>
              <a:gd name="connsiteY15" fmla="*/ 28946 h 2826854"/>
              <a:gd name="connsiteX16" fmla="*/ 3190221 w 5605175"/>
              <a:gd name="connsiteY16" fmla="*/ 13315 h 2826854"/>
              <a:gd name="connsiteX17" fmla="*/ 3088621 w 5605175"/>
              <a:gd name="connsiteY17" fmla="*/ 5500 h 2826854"/>
              <a:gd name="connsiteX18" fmla="*/ 2713483 w 5605175"/>
              <a:gd name="connsiteY18" fmla="*/ 21131 h 2826854"/>
              <a:gd name="connsiteX19" fmla="*/ 2619698 w 5605175"/>
              <a:gd name="connsiteY19" fmla="*/ 36762 h 2826854"/>
              <a:gd name="connsiteX20" fmla="*/ 2557175 w 5605175"/>
              <a:gd name="connsiteY20" fmla="*/ 44577 h 2826854"/>
              <a:gd name="connsiteX21" fmla="*/ 2424314 w 5605175"/>
              <a:gd name="connsiteY21" fmla="*/ 60208 h 2826854"/>
              <a:gd name="connsiteX22" fmla="*/ 2361791 w 5605175"/>
              <a:gd name="connsiteY22" fmla="*/ 68023 h 2826854"/>
              <a:gd name="connsiteX23" fmla="*/ 2244560 w 5605175"/>
              <a:gd name="connsiteY23" fmla="*/ 99285 h 2826854"/>
              <a:gd name="connsiteX24" fmla="*/ 2205483 w 5605175"/>
              <a:gd name="connsiteY24" fmla="*/ 107100 h 2826854"/>
              <a:gd name="connsiteX25" fmla="*/ 2150775 w 5605175"/>
              <a:gd name="connsiteY25" fmla="*/ 130546 h 2826854"/>
              <a:gd name="connsiteX26" fmla="*/ 2010098 w 5605175"/>
              <a:gd name="connsiteY26" fmla="*/ 153992 h 2826854"/>
              <a:gd name="connsiteX27" fmla="*/ 1869421 w 5605175"/>
              <a:gd name="connsiteY27" fmla="*/ 193069 h 2826854"/>
              <a:gd name="connsiteX28" fmla="*/ 1799083 w 5605175"/>
              <a:gd name="connsiteY28" fmla="*/ 224331 h 2826854"/>
              <a:gd name="connsiteX29" fmla="*/ 1666221 w 5605175"/>
              <a:gd name="connsiteY29" fmla="*/ 286854 h 2826854"/>
              <a:gd name="connsiteX30" fmla="*/ 1595883 w 5605175"/>
              <a:gd name="connsiteY30" fmla="*/ 318115 h 2826854"/>
              <a:gd name="connsiteX31" fmla="*/ 1533360 w 5605175"/>
              <a:gd name="connsiteY31" fmla="*/ 341562 h 2826854"/>
              <a:gd name="connsiteX32" fmla="*/ 1423944 w 5605175"/>
              <a:gd name="connsiteY32" fmla="*/ 396269 h 2826854"/>
              <a:gd name="connsiteX33" fmla="*/ 1377052 w 5605175"/>
              <a:gd name="connsiteY33" fmla="*/ 411900 h 2826854"/>
              <a:gd name="connsiteX34" fmla="*/ 1353606 w 5605175"/>
              <a:gd name="connsiteY34" fmla="*/ 427531 h 2826854"/>
              <a:gd name="connsiteX35" fmla="*/ 1267637 w 5605175"/>
              <a:gd name="connsiteY35" fmla="*/ 458792 h 2826854"/>
              <a:gd name="connsiteX36" fmla="*/ 1244191 w 5605175"/>
              <a:gd name="connsiteY36" fmla="*/ 474423 h 2826854"/>
              <a:gd name="connsiteX37" fmla="*/ 1134775 w 5605175"/>
              <a:gd name="connsiteY37" fmla="*/ 536946 h 2826854"/>
              <a:gd name="connsiteX38" fmla="*/ 1080068 w 5605175"/>
              <a:gd name="connsiteY38" fmla="*/ 576023 h 2826854"/>
              <a:gd name="connsiteX39" fmla="*/ 970652 w 5605175"/>
              <a:gd name="connsiteY39" fmla="*/ 630731 h 2826854"/>
              <a:gd name="connsiteX40" fmla="*/ 908129 w 5605175"/>
              <a:gd name="connsiteY40" fmla="*/ 677623 h 2826854"/>
              <a:gd name="connsiteX41" fmla="*/ 814344 w 5605175"/>
              <a:gd name="connsiteY41" fmla="*/ 740146 h 2826854"/>
              <a:gd name="connsiteX42" fmla="*/ 658037 w 5605175"/>
              <a:gd name="connsiteY42" fmla="*/ 865192 h 2826854"/>
              <a:gd name="connsiteX43" fmla="*/ 540806 w 5605175"/>
              <a:gd name="connsiteY43" fmla="*/ 958977 h 2826854"/>
              <a:gd name="connsiteX44" fmla="*/ 290714 w 5605175"/>
              <a:gd name="connsiteY44" fmla="*/ 1216885 h 2826854"/>
              <a:gd name="connsiteX45" fmla="*/ 220375 w 5605175"/>
              <a:gd name="connsiteY45" fmla="*/ 1271592 h 2826854"/>
              <a:gd name="connsiteX46" fmla="*/ 204744 w 5605175"/>
              <a:gd name="connsiteY46" fmla="*/ 1295039 h 2826854"/>
              <a:gd name="connsiteX47" fmla="*/ 126591 w 5605175"/>
              <a:gd name="connsiteY47" fmla="*/ 1396639 h 2826854"/>
              <a:gd name="connsiteX48" fmla="*/ 87514 w 5605175"/>
              <a:gd name="connsiteY48" fmla="*/ 1459162 h 2826854"/>
              <a:gd name="connsiteX49" fmla="*/ 24991 w 5605175"/>
              <a:gd name="connsiteY49" fmla="*/ 1631100 h 2826854"/>
              <a:gd name="connsiteX50" fmla="*/ 17175 w 5605175"/>
              <a:gd name="connsiteY50" fmla="*/ 1756146 h 2826854"/>
              <a:gd name="connsiteX51" fmla="*/ 1544 w 5605175"/>
              <a:gd name="connsiteY51" fmla="*/ 1881192 h 2826854"/>
              <a:gd name="connsiteX52" fmla="*/ 9360 w 5605175"/>
              <a:gd name="connsiteY52" fmla="*/ 2248515 h 2826854"/>
              <a:gd name="connsiteX53" fmla="*/ 48437 w 5605175"/>
              <a:gd name="connsiteY53" fmla="*/ 2357931 h 2826854"/>
              <a:gd name="connsiteX54" fmla="*/ 87514 w 5605175"/>
              <a:gd name="connsiteY54" fmla="*/ 2428269 h 2826854"/>
              <a:gd name="connsiteX55" fmla="*/ 204744 w 5605175"/>
              <a:gd name="connsiteY55" fmla="*/ 2678362 h 2826854"/>
              <a:gd name="connsiteX56" fmla="*/ 220375 w 5605175"/>
              <a:gd name="connsiteY56" fmla="*/ 2701808 h 2826854"/>
              <a:gd name="connsiteX57" fmla="*/ 275083 w 5605175"/>
              <a:gd name="connsiteY57" fmla="*/ 2733069 h 2826854"/>
              <a:gd name="connsiteX58" fmla="*/ 306344 w 5605175"/>
              <a:gd name="connsiteY58" fmla="*/ 2748700 h 2826854"/>
              <a:gd name="connsiteX59" fmla="*/ 329791 w 5605175"/>
              <a:gd name="connsiteY59" fmla="*/ 2795592 h 2826854"/>
              <a:gd name="connsiteX60" fmla="*/ 361052 w 5605175"/>
              <a:gd name="connsiteY60" fmla="*/ 2826854 h 282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605175" h="2826854">
                <a:moveTo>
                  <a:pt x="5605175" y="458792"/>
                </a:moveTo>
                <a:lnTo>
                  <a:pt x="5472314" y="443162"/>
                </a:lnTo>
                <a:cubicBezTo>
                  <a:pt x="5459152" y="441367"/>
                  <a:pt x="5445747" y="439814"/>
                  <a:pt x="5433237" y="435346"/>
                </a:cubicBezTo>
                <a:cubicBezTo>
                  <a:pt x="5409074" y="426716"/>
                  <a:pt x="5387039" y="412776"/>
                  <a:pt x="5362898" y="404085"/>
                </a:cubicBezTo>
                <a:cubicBezTo>
                  <a:pt x="5321810" y="389293"/>
                  <a:pt x="5279008" y="379612"/>
                  <a:pt x="5237852" y="365008"/>
                </a:cubicBezTo>
                <a:cubicBezTo>
                  <a:pt x="5127970" y="326017"/>
                  <a:pt x="5126962" y="312760"/>
                  <a:pt x="5019021" y="286854"/>
                </a:cubicBezTo>
                <a:cubicBezTo>
                  <a:pt x="4988204" y="279458"/>
                  <a:pt x="4956226" y="277863"/>
                  <a:pt x="4925237" y="271223"/>
                </a:cubicBezTo>
                <a:cubicBezTo>
                  <a:pt x="4883226" y="262221"/>
                  <a:pt x="4842056" y="249623"/>
                  <a:pt x="4800191" y="239962"/>
                </a:cubicBezTo>
                <a:cubicBezTo>
                  <a:pt x="4774304" y="233988"/>
                  <a:pt x="4747972" y="230094"/>
                  <a:pt x="4722037" y="224331"/>
                </a:cubicBezTo>
                <a:cubicBezTo>
                  <a:pt x="4677624" y="214461"/>
                  <a:pt x="4633980" y="200976"/>
                  <a:pt x="4589175" y="193069"/>
                </a:cubicBezTo>
                <a:cubicBezTo>
                  <a:pt x="4545261" y="185320"/>
                  <a:pt x="4500247" y="185080"/>
                  <a:pt x="4456314" y="177439"/>
                </a:cubicBezTo>
                <a:cubicBezTo>
                  <a:pt x="4380306" y="164220"/>
                  <a:pt x="4306041" y="141456"/>
                  <a:pt x="4229668" y="130546"/>
                </a:cubicBezTo>
                <a:lnTo>
                  <a:pt x="3846714" y="75839"/>
                </a:lnTo>
                <a:cubicBezTo>
                  <a:pt x="3812847" y="70629"/>
                  <a:pt x="3779181" y="63891"/>
                  <a:pt x="3745114" y="60208"/>
                </a:cubicBezTo>
                <a:cubicBezTo>
                  <a:pt x="3682737" y="53465"/>
                  <a:pt x="3620067" y="49787"/>
                  <a:pt x="3557544" y="44577"/>
                </a:cubicBezTo>
                <a:cubicBezTo>
                  <a:pt x="3526283" y="39367"/>
                  <a:pt x="3495338" y="31634"/>
                  <a:pt x="3463760" y="28946"/>
                </a:cubicBezTo>
                <a:cubicBezTo>
                  <a:pt x="3372761" y="21201"/>
                  <a:pt x="3281280" y="20319"/>
                  <a:pt x="3190221" y="13315"/>
                </a:cubicBezTo>
                <a:lnTo>
                  <a:pt x="3088621" y="5500"/>
                </a:lnTo>
                <a:cubicBezTo>
                  <a:pt x="2963575" y="10710"/>
                  <a:pt x="2832215" y="-18445"/>
                  <a:pt x="2713483" y="21131"/>
                </a:cubicBezTo>
                <a:cubicBezTo>
                  <a:pt x="2666827" y="36682"/>
                  <a:pt x="2700602" y="27244"/>
                  <a:pt x="2619698" y="36762"/>
                </a:cubicBezTo>
                <a:lnTo>
                  <a:pt x="2557175" y="44577"/>
                </a:lnTo>
                <a:cubicBezTo>
                  <a:pt x="2488759" y="61680"/>
                  <a:pt x="2549912" y="48246"/>
                  <a:pt x="2424314" y="60208"/>
                </a:cubicBezTo>
                <a:cubicBezTo>
                  <a:pt x="2403405" y="62199"/>
                  <a:pt x="2382632" y="65418"/>
                  <a:pt x="2361791" y="68023"/>
                </a:cubicBezTo>
                <a:cubicBezTo>
                  <a:pt x="2311437" y="82410"/>
                  <a:pt x="2297154" y="87148"/>
                  <a:pt x="2244560" y="99285"/>
                </a:cubicBezTo>
                <a:cubicBezTo>
                  <a:pt x="2231617" y="102272"/>
                  <a:pt x="2218509" y="104495"/>
                  <a:pt x="2205483" y="107100"/>
                </a:cubicBezTo>
                <a:cubicBezTo>
                  <a:pt x="2187247" y="114915"/>
                  <a:pt x="2169809" y="124948"/>
                  <a:pt x="2150775" y="130546"/>
                </a:cubicBezTo>
                <a:cubicBezTo>
                  <a:pt x="2106978" y="143427"/>
                  <a:pt x="2055539" y="148312"/>
                  <a:pt x="2010098" y="153992"/>
                </a:cubicBezTo>
                <a:cubicBezTo>
                  <a:pt x="1963206" y="167018"/>
                  <a:pt x="1903834" y="158656"/>
                  <a:pt x="1869421" y="193069"/>
                </a:cubicBezTo>
                <a:cubicBezTo>
                  <a:pt x="1834770" y="227720"/>
                  <a:pt x="1856877" y="214698"/>
                  <a:pt x="1799083" y="224331"/>
                </a:cubicBezTo>
                <a:cubicBezTo>
                  <a:pt x="1722332" y="270381"/>
                  <a:pt x="1793276" y="230385"/>
                  <a:pt x="1666221" y="286854"/>
                </a:cubicBezTo>
                <a:cubicBezTo>
                  <a:pt x="1642775" y="297274"/>
                  <a:pt x="1619608" y="308346"/>
                  <a:pt x="1595883" y="318115"/>
                </a:cubicBezTo>
                <a:cubicBezTo>
                  <a:pt x="1575301" y="326590"/>
                  <a:pt x="1553623" y="332351"/>
                  <a:pt x="1533360" y="341562"/>
                </a:cubicBezTo>
                <a:cubicBezTo>
                  <a:pt x="1496238" y="358436"/>
                  <a:pt x="1461129" y="379536"/>
                  <a:pt x="1423944" y="396269"/>
                </a:cubicBezTo>
                <a:cubicBezTo>
                  <a:pt x="1408919" y="403030"/>
                  <a:pt x="1392108" y="405208"/>
                  <a:pt x="1377052" y="411900"/>
                </a:cubicBezTo>
                <a:cubicBezTo>
                  <a:pt x="1368469" y="415715"/>
                  <a:pt x="1362239" y="423831"/>
                  <a:pt x="1353606" y="427531"/>
                </a:cubicBezTo>
                <a:cubicBezTo>
                  <a:pt x="1325579" y="439542"/>
                  <a:pt x="1295664" y="446781"/>
                  <a:pt x="1267637" y="458792"/>
                </a:cubicBezTo>
                <a:cubicBezTo>
                  <a:pt x="1259004" y="462492"/>
                  <a:pt x="1252287" y="469661"/>
                  <a:pt x="1244191" y="474423"/>
                </a:cubicBezTo>
                <a:cubicBezTo>
                  <a:pt x="1207984" y="495721"/>
                  <a:pt x="1168957" y="512530"/>
                  <a:pt x="1134775" y="536946"/>
                </a:cubicBezTo>
                <a:cubicBezTo>
                  <a:pt x="1116539" y="549972"/>
                  <a:pt x="1099525" y="564904"/>
                  <a:pt x="1080068" y="576023"/>
                </a:cubicBezTo>
                <a:cubicBezTo>
                  <a:pt x="1044664" y="596254"/>
                  <a:pt x="1003274" y="606265"/>
                  <a:pt x="970652" y="630731"/>
                </a:cubicBezTo>
                <a:cubicBezTo>
                  <a:pt x="949811" y="646362"/>
                  <a:pt x="929471" y="662684"/>
                  <a:pt x="908129" y="677623"/>
                </a:cubicBezTo>
                <a:cubicBezTo>
                  <a:pt x="877349" y="699169"/>
                  <a:pt x="844835" y="718193"/>
                  <a:pt x="814344" y="740146"/>
                </a:cubicBezTo>
                <a:cubicBezTo>
                  <a:pt x="657219" y="853276"/>
                  <a:pt x="765696" y="779064"/>
                  <a:pt x="658037" y="865192"/>
                </a:cubicBezTo>
                <a:cubicBezTo>
                  <a:pt x="587646" y="921505"/>
                  <a:pt x="698501" y="796354"/>
                  <a:pt x="540806" y="958977"/>
                </a:cubicBezTo>
                <a:cubicBezTo>
                  <a:pt x="457442" y="1044946"/>
                  <a:pt x="376430" y="1133260"/>
                  <a:pt x="290714" y="1216885"/>
                </a:cubicBezTo>
                <a:cubicBezTo>
                  <a:pt x="269453" y="1237627"/>
                  <a:pt x="242354" y="1251612"/>
                  <a:pt x="220375" y="1271592"/>
                </a:cubicBezTo>
                <a:cubicBezTo>
                  <a:pt x="213425" y="1277911"/>
                  <a:pt x="210380" y="1287524"/>
                  <a:pt x="204744" y="1295039"/>
                </a:cubicBezTo>
                <a:cubicBezTo>
                  <a:pt x="179108" y="1329221"/>
                  <a:pt x="149236" y="1360407"/>
                  <a:pt x="126591" y="1396639"/>
                </a:cubicBezTo>
                <a:cubicBezTo>
                  <a:pt x="113565" y="1417480"/>
                  <a:pt x="97286" y="1436611"/>
                  <a:pt x="87514" y="1459162"/>
                </a:cubicBezTo>
                <a:cubicBezTo>
                  <a:pt x="63266" y="1515118"/>
                  <a:pt x="24991" y="1631100"/>
                  <a:pt x="24991" y="1631100"/>
                </a:cubicBezTo>
                <a:cubicBezTo>
                  <a:pt x="22386" y="1672782"/>
                  <a:pt x="21073" y="1714565"/>
                  <a:pt x="17175" y="1756146"/>
                </a:cubicBezTo>
                <a:cubicBezTo>
                  <a:pt x="13254" y="1797969"/>
                  <a:pt x="2211" y="1839191"/>
                  <a:pt x="1544" y="1881192"/>
                </a:cubicBezTo>
                <a:cubicBezTo>
                  <a:pt x="-400" y="2003645"/>
                  <a:pt x="-2628" y="2126634"/>
                  <a:pt x="9360" y="2248515"/>
                </a:cubicBezTo>
                <a:cubicBezTo>
                  <a:pt x="13151" y="2287057"/>
                  <a:pt x="35048" y="2321591"/>
                  <a:pt x="48437" y="2357931"/>
                </a:cubicBezTo>
                <a:cubicBezTo>
                  <a:pt x="65729" y="2404866"/>
                  <a:pt x="58600" y="2389717"/>
                  <a:pt x="87514" y="2428269"/>
                </a:cubicBezTo>
                <a:cubicBezTo>
                  <a:pt x="132250" y="2562478"/>
                  <a:pt x="118915" y="2549621"/>
                  <a:pt x="204744" y="2678362"/>
                </a:cubicBezTo>
                <a:cubicBezTo>
                  <a:pt x="209954" y="2686177"/>
                  <a:pt x="213733" y="2695166"/>
                  <a:pt x="220375" y="2701808"/>
                </a:cubicBezTo>
                <a:cubicBezTo>
                  <a:pt x="251104" y="2732536"/>
                  <a:pt x="243785" y="2719655"/>
                  <a:pt x="275083" y="2733069"/>
                </a:cubicBezTo>
                <a:cubicBezTo>
                  <a:pt x="285791" y="2737658"/>
                  <a:pt x="295924" y="2743490"/>
                  <a:pt x="306344" y="2748700"/>
                </a:cubicBezTo>
                <a:cubicBezTo>
                  <a:pt x="314160" y="2764331"/>
                  <a:pt x="320097" y="2781051"/>
                  <a:pt x="329791" y="2795592"/>
                </a:cubicBezTo>
                <a:cubicBezTo>
                  <a:pt x="329793" y="2795595"/>
                  <a:pt x="354104" y="2819906"/>
                  <a:pt x="361052" y="2826854"/>
                </a:cubicBezTo>
              </a:path>
            </a:pathLst>
          </a:custGeom>
          <a:noFill/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4281433" y="1154368"/>
            <a:ext cx="6473468" cy="2004413"/>
          </a:xfrm>
          <a:custGeom>
            <a:avLst/>
            <a:gdLst>
              <a:gd name="connsiteX0" fmla="*/ 6473468 w 6473468"/>
              <a:gd name="connsiteY0" fmla="*/ 1574463 h 2004413"/>
              <a:gd name="connsiteX1" fmla="*/ 6316022 w 6473468"/>
              <a:gd name="connsiteY1" fmla="*/ 1580519 h 2004413"/>
              <a:gd name="connsiteX2" fmla="*/ 6231243 w 6473468"/>
              <a:gd name="connsiteY2" fmla="*/ 1598686 h 2004413"/>
              <a:gd name="connsiteX3" fmla="*/ 5982962 w 6473468"/>
              <a:gd name="connsiteY3" fmla="*/ 1616853 h 2004413"/>
              <a:gd name="connsiteX4" fmla="*/ 5801293 w 6473468"/>
              <a:gd name="connsiteY4" fmla="*/ 1604741 h 2004413"/>
              <a:gd name="connsiteX5" fmla="*/ 5686236 w 6473468"/>
              <a:gd name="connsiteY5" fmla="*/ 1586575 h 2004413"/>
              <a:gd name="connsiteX6" fmla="*/ 5595402 w 6473468"/>
              <a:gd name="connsiteY6" fmla="*/ 1574463 h 2004413"/>
              <a:gd name="connsiteX7" fmla="*/ 5553012 w 6473468"/>
              <a:gd name="connsiteY7" fmla="*/ 1556296 h 2004413"/>
              <a:gd name="connsiteX8" fmla="*/ 5407677 w 6473468"/>
              <a:gd name="connsiteY8" fmla="*/ 1507851 h 2004413"/>
              <a:gd name="connsiteX9" fmla="*/ 5310787 w 6473468"/>
              <a:gd name="connsiteY9" fmla="*/ 1483629 h 2004413"/>
              <a:gd name="connsiteX10" fmla="*/ 5183619 w 6473468"/>
              <a:gd name="connsiteY10" fmla="*/ 1465462 h 2004413"/>
              <a:gd name="connsiteX11" fmla="*/ 4874782 w 6473468"/>
              <a:gd name="connsiteY11" fmla="*/ 1362516 h 2004413"/>
              <a:gd name="connsiteX12" fmla="*/ 4650724 w 6473468"/>
              <a:gd name="connsiteY12" fmla="*/ 1247459 h 2004413"/>
              <a:gd name="connsiteX13" fmla="*/ 4529611 w 6473468"/>
              <a:gd name="connsiteY13" fmla="*/ 1205070 h 2004413"/>
              <a:gd name="connsiteX14" fmla="*/ 4329775 w 6473468"/>
              <a:gd name="connsiteY14" fmla="*/ 1114235 h 2004413"/>
              <a:gd name="connsiteX15" fmla="*/ 4293442 w 6473468"/>
              <a:gd name="connsiteY15" fmla="*/ 1083957 h 2004413"/>
              <a:gd name="connsiteX16" fmla="*/ 4154162 w 6473468"/>
              <a:gd name="connsiteY16" fmla="*/ 993123 h 2004413"/>
              <a:gd name="connsiteX17" fmla="*/ 4129940 w 6473468"/>
              <a:gd name="connsiteY17" fmla="*/ 968900 h 2004413"/>
              <a:gd name="connsiteX18" fmla="*/ 3924048 w 6473468"/>
              <a:gd name="connsiteY18" fmla="*/ 853843 h 2004413"/>
              <a:gd name="connsiteX19" fmla="*/ 3881659 w 6473468"/>
              <a:gd name="connsiteY19" fmla="*/ 823565 h 2004413"/>
              <a:gd name="connsiteX20" fmla="*/ 3808991 w 6473468"/>
              <a:gd name="connsiteY20" fmla="*/ 799343 h 2004413"/>
              <a:gd name="connsiteX21" fmla="*/ 3663656 w 6473468"/>
              <a:gd name="connsiteY21" fmla="*/ 714564 h 2004413"/>
              <a:gd name="connsiteX22" fmla="*/ 3403264 w 6473468"/>
              <a:gd name="connsiteY22" fmla="*/ 526839 h 2004413"/>
              <a:gd name="connsiteX23" fmla="*/ 2834035 w 6473468"/>
              <a:gd name="connsiteY23" fmla="*/ 230114 h 2004413"/>
              <a:gd name="connsiteX24" fmla="*/ 2379863 w 6473468"/>
              <a:gd name="connsiteY24" fmla="*/ 72667 h 2004413"/>
              <a:gd name="connsiteX25" fmla="*/ 2180027 w 6473468"/>
              <a:gd name="connsiteY25" fmla="*/ 30278 h 2004413"/>
              <a:gd name="connsiteX26" fmla="*/ 2040747 w 6473468"/>
              <a:gd name="connsiteY26" fmla="*/ 18167 h 2004413"/>
              <a:gd name="connsiteX27" fmla="*/ 1828800 w 6473468"/>
              <a:gd name="connsiteY27" fmla="*/ 0 h 2004413"/>
              <a:gd name="connsiteX28" fmla="*/ 1447296 w 6473468"/>
              <a:gd name="connsiteY28" fmla="*/ 30278 h 2004413"/>
              <a:gd name="connsiteX29" fmla="*/ 1410962 w 6473468"/>
              <a:gd name="connsiteY29" fmla="*/ 36334 h 2004413"/>
              <a:gd name="connsiteX30" fmla="*/ 1247460 w 6473468"/>
              <a:gd name="connsiteY30" fmla="*/ 78723 h 2004413"/>
              <a:gd name="connsiteX31" fmla="*/ 1047624 w 6473468"/>
              <a:gd name="connsiteY31" fmla="*/ 169557 h 2004413"/>
              <a:gd name="connsiteX32" fmla="*/ 896234 w 6473468"/>
              <a:gd name="connsiteY32" fmla="*/ 266447 h 2004413"/>
              <a:gd name="connsiteX33" fmla="*/ 793288 w 6473468"/>
              <a:gd name="connsiteY33" fmla="*/ 351226 h 2004413"/>
              <a:gd name="connsiteX34" fmla="*/ 654008 w 6473468"/>
              <a:gd name="connsiteY34" fmla="*/ 490506 h 2004413"/>
              <a:gd name="connsiteX35" fmla="*/ 605563 w 6473468"/>
              <a:gd name="connsiteY35" fmla="*/ 551062 h 2004413"/>
              <a:gd name="connsiteX36" fmla="*/ 514729 w 6473468"/>
              <a:gd name="connsiteY36" fmla="*/ 660063 h 2004413"/>
              <a:gd name="connsiteX37" fmla="*/ 502618 w 6473468"/>
              <a:gd name="connsiteY37" fmla="*/ 672175 h 2004413"/>
              <a:gd name="connsiteX38" fmla="*/ 429950 w 6473468"/>
              <a:gd name="connsiteY38" fmla="*/ 805398 h 2004413"/>
              <a:gd name="connsiteX39" fmla="*/ 375449 w 6473468"/>
              <a:gd name="connsiteY39" fmla="*/ 950734 h 2004413"/>
              <a:gd name="connsiteX40" fmla="*/ 327004 w 6473468"/>
              <a:gd name="connsiteY40" fmla="*/ 1041568 h 2004413"/>
              <a:gd name="connsiteX41" fmla="*/ 302782 w 6473468"/>
              <a:gd name="connsiteY41" fmla="*/ 1096069 h 2004413"/>
              <a:gd name="connsiteX42" fmla="*/ 296726 w 6473468"/>
              <a:gd name="connsiteY42" fmla="*/ 1126347 h 2004413"/>
              <a:gd name="connsiteX43" fmla="*/ 254337 w 6473468"/>
              <a:gd name="connsiteY43" fmla="*/ 1217181 h 2004413"/>
              <a:gd name="connsiteX44" fmla="*/ 230114 w 6473468"/>
              <a:gd name="connsiteY44" fmla="*/ 1271682 h 2004413"/>
              <a:gd name="connsiteX45" fmla="*/ 163502 w 6473468"/>
              <a:gd name="connsiteY45" fmla="*/ 1410961 h 2004413"/>
              <a:gd name="connsiteX46" fmla="*/ 151391 w 6473468"/>
              <a:gd name="connsiteY46" fmla="*/ 1465462 h 2004413"/>
              <a:gd name="connsiteX47" fmla="*/ 102946 w 6473468"/>
              <a:gd name="connsiteY47" fmla="*/ 1574463 h 2004413"/>
              <a:gd name="connsiteX48" fmla="*/ 90835 w 6473468"/>
              <a:gd name="connsiteY48" fmla="*/ 1592630 h 2004413"/>
              <a:gd name="connsiteX49" fmla="*/ 78724 w 6473468"/>
              <a:gd name="connsiteY49" fmla="*/ 1628964 h 2004413"/>
              <a:gd name="connsiteX50" fmla="*/ 42390 w 6473468"/>
              <a:gd name="connsiteY50" fmla="*/ 1756132 h 2004413"/>
              <a:gd name="connsiteX51" fmla="*/ 36334 w 6473468"/>
              <a:gd name="connsiteY51" fmla="*/ 1774299 h 2004413"/>
              <a:gd name="connsiteX52" fmla="*/ 30279 w 6473468"/>
              <a:gd name="connsiteY52" fmla="*/ 1798522 h 2004413"/>
              <a:gd name="connsiteX53" fmla="*/ 12112 w 6473468"/>
              <a:gd name="connsiteY53" fmla="*/ 1895412 h 2004413"/>
              <a:gd name="connsiteX54" fmla="*/ 6056 w 6473468"/>
              <a:gd name="connsiteY54" fmla="*/ 1962024 h 2004413"/>
              <a:gd name="connsiteX55" fmla="*/ 0 w 6473468"/>
              <a:gd name="connsiteY55" fmla="*/ 2004413 h 200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473468" h="2004413">
                <a:moveTo>
                  <a:pt x="6473468" y="1574463"/>
                </a:moveTo>
                <a:cubicBezTo>
                  <a:pt x="6420986" y="1576482"/>
                  <a:pt x="6368282" y="1575293"/>
                  <a:pt x="6316022" y="1580519"/>
                </a:cubicBezTo>
                <a:cubicBezTo>
                  <a:pt x="6287264" y="1583395"/>
                  <a:pt x="6259910" y="1595011"/>
                  <a:pt x="6231243" y="1598686"/>
                </a:cubicBezTo>
                <a:cubicBezTo>
                  <a:pt x="6182342" y="1604955"/>
                  <a:pt x="6044247" y="1613022"/>
                  <a:pt x="5982962" y="1616853"/>
                </a:cubicBezTo>
                <a:lnTo>
                  <a:pt x="5801293" y="1604741"/>
                </a:lnTo>
                <a:cubicBezTo>
                  <a:pt x="5751752" y="1600830"/>
                  <a:pt x="5739325" y="1594743"/>
                  <a:pt x="5686236" y="1586575"/>
                </a:cubicBezTo>
                <a:cubicBezTo>
                  <a:pt x="5656045" y="1581930"/>
                  <a:pt x="5625680" y="1578500"/>
                  <a:pt x="5595402" y="1574463"/>
                </a:cubicBezTo>
                <a:cubicBezTo>
                  <a:pt x="5581272" y="1568407"/>
                  <a:pt x="5567406" y="1561694"/>
                  <a:pt x="5553012" y="1556296"/>
                </a:cubicBezTo>
                <a:cubicBezTo>
                  <a:pt x="5500521" y="1536612"/>
                  <a:pt x="5459085" y="1521262"/>
                  <a:pt x="5407677" y="1507851"/>
                </a:cubicBezTo>
                <a:cubicBezTo>
                  <a:pt x="5375464" y="1499448"/>
                  <a:pt x="5343743" y="1488337"/>
                  <a:pt x="5310787" y="1483629"/>
                </a:cubicBezTo>
                <a:lnTo>
                  <a:pt x="5183619" y="1465462"/>
                </a:lnTo>
                <a:cubicBezTo>
                  <a:pt x="5144035" y="1453282"/>
                  <a:pt x="4912643" y="1384787"/>
                  <a:pt x="4874782" y="1362516"/>
                </a:cubicBezTo>
                <a:cubicBezTo>
                  <a:pt x="4771286" y="1301636"/>
                  <a:pt x="4766322" y="1293698"/>
                  <a:pt x="4650724" y="1247459"/>
                </a:cubicBezTo>
                <a:cubicBezTo>
                  <a:pt x="4611011" y="1231574"/>
                  <a:pt x="4569115" y="1221468"/>
                  <a:pt x="4529611" y="1205070"/>
                </a:cubicBezTo>
                <a:cubicBezTo>
                  <a:pt x="4462031" y="1177018"/>
                  <a:pt x="4329775" y="1114235"/>
                  <a:pt x="4329775" y="1114235"/>
                </a:cubicBezTo>
                <a:cubicBezTo>
                  <a:pt x="4308968" y="1083025"/>
                  <a:pt x="4328749" y="1106187"/>
                  <a:pt x="4293442" y="1083957"/>
                </a:cubicBezTo>
                <a:cubicBezTo>
                  <a:pt x="4246538" y="1054425"/>
                  <a:pt x="4199491" y="1025021"/>
                  <a:pt x="4154162" y="993123"/>
                </a:cubicBezTo>
                <a:cubicBezTo>
                  <a:pt x="4144824" y="986552"/>
                  <a:pt x="4139709" y="974813"/>
                  <a:pt x="4129940" y="968900"/>
                </a:cubicBezTo>
                <a:cubicBezTo>
                  <a:pt x="4062681" y="928190"/>
                  <a:pt x="3991898" y="893560"/>
                  <a:pt x="3924048" y="853843"/>
                </a:cubicBezTo>
                <a:cubicBezTo>
                  <a:pt x="3909063" y="845071"/>
                  <a:pt x="3897352" y="830998"/>
                  <a:pt x="3881659" y="823565"/>
                </a:cubicBezTo>
                <a:cubicBezTo>
                  <a:pt x="3858584" y="812635"/>
                  <a:pt x="3831828" y="810762"/>
                  <a:pt x="3808991" y="799343"/>
                </a:cubicBezTo>
                <a:cubicBezTo>
                  <a:pt x="3758827" y="774261"/>
                  <a:pt x="3710680" y="745130"/>
                  <a:pt x="3663656" y="714564"/>
                </a:cubicBezTo>
                <a:cubicBezTo>
                  <a:pt x="3551018" y="641349"/>
                  <a:pt x="3537770" y="600026"/>
                  <a:pt x="3403264" y="526839"/>
                </a:cubicBezTo>
                <a:cubicBezTo>
                  <a:pt x="3328843" y="486345"/>
                  <a:pt x="2989792" y="290145"/>
                  <a:pt x="2834035" y="230114"/>
                </a:cubicBezTo>
                <a:cubicBezTo>
                  <a:pt x="2466568" y="88486"/>
                  <a:pt x="2552730" y="107243"/>
                  <a:pt x="2379863" y="72667"/>
                </a:cubicBezTo>
                <a:cubicBezTo>
                  <a:pt x="2312063" y="27468"/>
                  <a:pt x="2356655" y="53606"/>
                  <a:pt x="2180027" y="30278"/>
                </a:cubicBezTo>
                <a:cubicBezTo>
                  <a:pt x="2133826" y="24176"/>
                  <a:pt x="2087064" y="23313"/>
                  <a:pt x="2040747" y="18167"/>
                </a:cubicBezTo>
                <a:cubicBezTo>
                  <a:pt x="1838243" y="-4334"/>
                  <a:pt x="2122234" y="13336"/>
                  <a:pt x="1828800" y="0"/>
                </a:cubicBezTo>
                <a:cubicBezTo>
                  <a:pt x="1386913" y="17329"/>
                  <a:pt x="1646110" y="-13904"/>
                  <a:pt x="1447296" y="30278"/>
                </a:cubicBezTo>
                <a:cubicBezTo>
                  <a:pt x="1435310" y="32942"/>
                  <a:pt x="1423002" y="33926"/>
                  <a:pt x="1410962" y="36334"/>
                </a:cubicBezTo>
                <a:cubicBezTo>
                  <a:pt x="1362173" y="46092"/>
                  <a:pt x="1294115" y="59453"/>
                  <a:pt x="1247460" y="78723"/>
                </a:cubicBezTo>
                <a:cubicBezTo>
                  <a:pt x="1179831" y="106657"/>
                  <a:pt x="1108079" y="128337"/>
                  <a:pt x="1047624" y="169557"/>
                </a:cubicBezTo>
                <a:cubicBezTo>
                  <a:pt x="909126" y="263988"/>
                  <a:pt x="965390" y="243396"/>
                  <a:pt x="896234" y="266447"/>
                </a:cubicBezTo>
                <a:cubicBezTo>
                  <a:pt x="861919" y="294707"/>
                  <a:pt x="825922" y="321040"/>
                  <a:pt x="793288" y="351226"/>
                </a:cubicBezTo>
                <a:cubicBezTo>
                  <a:pt x="745089" y="395810"/>
                  <a:pt x="699613" y="443272"/>
                  <a:pt x="654008" y="490506"/>
                </a:cubicBezTo>
                <a:cubicBezTo>
                  <a:pt x="623917" y="521672"/>
                  <a:pt x="628933" y="522499"/>
                  <a:pt x="605563" y="551062"/>
                </a:cubicBezTo>
                <a:cubicBezTo>
                  <a:pt x="575614" y="587667"/>
                  <a:pt x="545360" y="624026"/>
                  <a:pt x="514729" y="660063"/>
                </a:cubicBezTo>
                <a:cubicBezTo>
                  <a:pt x="511031" y="664413"/>
                  <a:pt x="505495" y="667243"/>
                  <a:pt x="502618" y="672175"/>
                </a:cubicBezTo>
                <a:cubicBezTo>
                  <a:pt x="477130" y="715869"/>
                  <a:pt x="450957" y="759382"/>
                  <a:pt x="429950" y="805398"/>
                </a:cubicBezTo>
                <a:cubicBezTo>
                  <a:pt x="408463" y="852465"/>
                  <a:pt x="396123" y="903304"/>
                  <a:pt x="375449" y="950734"/>
                </a:cubicBezTo>
                <a:cubicBezTo>
                  <a:pt x="361737" y="982191"/>
                  <a:pt x="341757" y="1010586"/>
                  <a:pt x="327004" y="1041568"/>
                </a:cubicBezTo>
                <a:cubicBezTo>
                  <a:pt x="290970" y="1117240"/>
                  <a:pt x="334301" y="1048790"/>
                  <a:pt x="302782" y="1096069"/>
                </a:cubicBezTo>
                <a:cubicBezTo>
                  <a:pt x="300763" y="1106162"/>
                  <a:pt x="300188" y="1116654"/>
                  <a:pt x="296726" y="1126347"/>
                </a:cubicBezTo>
                <a:cubicBezTo>
                  <a:pt x="283244" y="1164097"/>
                  <a:pt x="270334" y="1182903"/>
                  <a:pt x="254337" y="1217181"/>
                </a:cubicBezTo>
                <a:cubicBezTo>
                  <a:pt x="245930" y="1235196"/>
                  <a:pt x="237715" y="1253312"/>
                  <a:pt x="230114" y="1271682"/>
                </a:cubicBezTo>
                <a:cubicBezTo>
                  <a:pt x="175451" y="1403783"/>
                  <a:pt x="213013" y="1361450"/>
                  <a:pt x="163502" y="1410961"/>
                </a:cubicBezTo>
                <a:cubicBezTo>
                  <a:pt x="159465" y="1429128"/>
                  <a:pt x="157855" y="1448010"/>
                  <a:pt x="151391" y="1465462"/>
                </a:cubicBezTo>
                <a:cubicBezTo>
                  <a:pt x="137582" y="1502747"/>
                  <a:pt x="120040" y="1538565"/>
                  <a:pt x="102946" y="1574463"/>
                </a:cubicBezTo>
                <a:cubicBezTo>
                  <a:pt x="99817" y="1581034"/>
                  <a:pt x="93791" y="1585979"/>
                  <a:pt x="90835" y="1592630"/>
                </a:cubicBezTo>
                <a:cubicBezTo>
                  <a:pt x="85650" y="1604296"/>
                  <a:pt x="82761" y="1616853"/>
                  <a:pt x="78724" y="1628964"/>
                </a:cubicBezTo>
                <a:cubicBezTo>
                  <a:pt x="15178" y="1819603"/>
                  <a:pt x="64998" y="1654401"/>
                  <a:pt x="42390" y="1756132"/>
                </a:cubicBezTo>
                <a:cubicBezTo>
                  <a:pt x="41005" y="1762363"/>
                  <a:pt x="38088" y="1768161"/>
                  <a:pt x="36334" y="1774299"/>
                </a:cubicBezTo>
                <a:cubicBezTo>
                  <a:pt x="34048" y="1782302"/>
                  <a:pt x="32023" y="1790384"/>
                  <a:pt x="30279" y="1798522"/>
                </a:cubicBezTo>
                <a:cubicBezTo>
                  <a:pt x="27338" y="1812246"/>
                  <a:pt x="14644" y="1873888"/>
                  <a:pt x="12112" y="1895412"/>
                </a:cubicBezTo>
                <a:cubicBezTo>
                  <a:pt x="9507" y="1917555"/>
                  <a:pt x="8518" y="1939865"/>
                  <a:pt x="6056" y="1962024"/>
                </a:cubicBezTo>
                <a:cubicBezTo>
                  <a:pt x="4480" y="1976210"/>
                  <a:pt x="0" y="2004413"/>
                  <a:pt x="0" y="2004413"/>
                </a:cubicBezTo>
              </a:path>
            </a:pathLst>
          </a:custGeom>
          <a:noFill/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301292" y="2929208"/>
            <a:ext cx="2109912" cy="13080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01292" y="4237262"/>
            <a:ext cx="2100055" cy="11629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39369" y="2849028"/>
            <a:ext cx="1978254" cy="12267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895577" y="4295474"/>
            <a:ext cx="2018378" cy="11046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175129" y="2961603"/>
            <a:ext cx="1597939" cy="11694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205761" y="1346488"/>
            <a:ext cx="1672256" cy="11674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of Trust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61" y="3591217"/>
            <a:ext cx="1006209" cy="1006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513" y="2085527"/>
            <a:ext cx="1006209" cy="1006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61" y="593357"/>
            <a:ext cx="1006209" cy="1006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06" y="3591217"/>
            <a:ext cx="1006209" cy="1006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19" y="5003861"/>
            <a:ext cx="1006209" cy="1006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19" y="2095476"/>
            <a:ext cx="1006209" cy="10062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71809" y="2870694"/>
            <a:ext cx="597858" cy="588760"/>
            <a:chOff x="7838355" y="1165836"/>
            <a:chExt cx="597858" cy="588760"/>
          </a:xfrm>
        </p:grpSpPr>
        <p:pic>
          <p:nvPicPr>
            <p:cNvPr id="11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023921" y="135448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b</a:t>
              </a:r>
              <a:endParaRPr lang="en-US" sz="2000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01292" y="4372662"/>
            <a:ext cx="586445" cy="588760"/>
            <a:chOff x="7838355" y="1165836"/>
            <a:chExt cx="586445" cy="588760"/>
          </a:xfrm>
        </p:grpSpPr>
        <p:pic>
          <p:nvPicPr>
            <p:cNvPr id="14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023921" y="1354486"/>
              <a:ext cx="400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5773" y="4372662"/>
            <a:ext cx="594717" cy="588760"/>
            <a:chOff x="7838355" y="1165836"/>
            <a:chExt cx="594717" cy="588760"/>
          </a:xfrm>
        </p:grpSpPr>
        <p:pic>
          <p:nvPicPr>
            <p:cNvPr id="17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023921" y="1354486"/>
              <a:ext cx="409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d</a:t>
              </a:r>
              <a:endParaRPr lang="en-US" sz="2000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29315" y="5778897"/>
            <a:ext cx="573877" cy="588760"/>
            <a:chOff x="7838355" y="1165836"/>
            <a:chExt cx="573877" cy="588760"/>
          </a:xfrm>
        </p:grpSpPr>
        <p:pic>
          <p:nvPicPr>
            <p:cNvPr id="20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8023921" y="1354486"/>
              <a:ext cx="3883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c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131783" y="2820940"/>
            <a:ext cx="588946" cy="588760"/>
            <a:chOff x="7838355" y="1165836"/>
            <a:chExt cx="588946" cy="588760"/>
          </a:xfrm>
        </p:grpSpPr>
        <p:pic>
          <p:nvPicPr>
            <p:cNvPr id="23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8023921" y="1354486"/>
              <a:ext cx="403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e</a:t>
              </a:r>
              <a:endParaRPr lang="en-US" sz="2000" b="1" baseline="-25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78111" y="1368575"/>
            <a:ext cx="562849" cy="588760"/>
            <a:chOff x="7838355" y="1165836"/>
            <a:chExt cx="562849" cy="588760"/>
          </a:xfrm>
        </p:grpSpPr>
        <p:pic>
          <p:nvPicPr>
            <p:cNvPr id="27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023921" y="1354486"/>
              <a:ext cx="377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f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63816" y="3191711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Alice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61307" y="1698381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03089" y="460658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Chris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21307" y="3191711"/>
            <a:ext cx="70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Dave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46090" y="193247"/>
            <a:ext cx="652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Fred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615315" y="1695366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Eric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752572" y="3449402"/>
            <a:ext cx="527912" cy="520697"/>
            <a:chOff x="3927188" y="3528807"/>
            <a:chExt cx="527912" cy="52069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143796" y="3649394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</a:t>
              </a:r>
              <a:endParaRPr lang="en-US" sz="2000" b="1" baseline="-25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56274" y="6337303"/>
            <a:ext cx="527912" cy="520697"/>
            <a:chOff x="3927188" y="3528807"/>
            <a:chExt cx="527912" cy="520697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143796" y="3649394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</a:t>
              </a:r>
              <a:endParaRPr lang="en-US" sz="2000" b="1" baseline="-25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159467" y="4957858"/>
            <a:ext cx="539132" cy="520697"/>
            <a:chOff x="3927188" y="3528807"/>
            <a:chExt cx="539132" cy="520697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143796" y="3649394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</a:t>
              </a:r>
              <a:endParaRPr lang="en-US" sz="2000" b="1" baseline="-25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660924" y="4957858"/>
            <a:ext cx="508676" cy="520697"/>
            <a:chOff x="3927188" y="3528807"/>
            <a:chExt cx="508676" cy="52069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143796" y="3649394"/>
              <a:ext cx="292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</a:t>
              </a:r>
              <a:endParaRPr lang="en-US" sz="2000" b="1" baseline="-25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017327" y="3409700"/>
            <a:ext cx="539132" cy="520697"/>
            <a:chOff x="3927188" y="3528807"/>
            <a:chExt cx="539132" cy="520697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143796" y="3649394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</a:t>
              </a:r>
              <a:endParaRPr lang="en-US" sz="2000" b="1" baseline="-25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282201" y="6337303"/>
            <a:ext cx="539132" cy="520697"/>
            <a:chOff x="3927188" y="3528807"/>
            <a:chExt cx="539132" cy="520697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143796" y="3649394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</a:t>
              </a:r>
              <a:endParaRPr lang="en-US" sz="2000" b="1" baseline="-25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9718" y="3456959"/>
            <a:ext cx="539132" cy="520697"/>
            <a:chOff x="3927188" y="3528807"/>
            <a:chExt cx="539132" cy="520697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143796" y="3649394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</a:t>
              </a:r>
              <a:endParaRPr lang="en-US" sz="2000" b="1" baseline="-25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38421" y="4970098"/>
            <a:ext cx="539132" cy="520697"/>
            <a:chOff x="3927188" y="3528807"/>
            <a:chExt cx="539132" cy="520697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143796" y="3649394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</a:t>
              </a:r>
              <a:endParaRPr lang="en-US" sz="2000" b="1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54072" y="4970098"/>
            <a:ext cx="508676" cy="520697"/>
            <a:chOff x="3927188" y="3528807"/>
            <a:chExt cx="508676" cy="520697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143796" y="3649394"/>
              <a:ext cx="292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</a:t>
              </a:r>
              <a:endParaRPr lang="en-US" sz="2000" b="1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567219" y="3409700"/>
            <a:ext cx="483028" cy="520697"/>
            <a:chOff x="3927188" y="3528807"/>
            <a:chExt cx="483028" cy="520697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143796" y="364939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endParaRPr lang="en-US" sz="2000" b="1" baseline="-25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57932" y="1981753"/>
            <a:ext cx="531118" cy="520697"/>
            <a:chOff x="3927188" y="3528807"/>
            <a:chExt cx="531118" cy="520697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143796" y="36493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</a:t>
              </a:r>
              <a:endParaRPr lang="en-US" sz="2000" b="1" baseline="-25000" dirty="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H="1">
            <a:off x="4754519" y="4237262"/>
            <a:ext cx="3742379" cy="0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438420" y="5420591"/>
            <a:ext cx="531118" cy="520697"/>
            <a:chOff x="3927188" y="3528807"/>
            <a:chExt cx="531118" cy="520697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4143796" y="36493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</a:t>
              </a:r>
              <a:endParaRPr lang="en-US" sz="2000" b="1" baseline="-25000" dirty="0"/>
            </a:p>
          </p:txBody>
        </p:sp>
      </p:grpSp>
      <p:sp>
        <p:nvSpPr>
          <p:cNvPr id="92" name="Rectangular Callout 91"/>
          <p:cNvSpPr/>
          <p:nvPr/>
        </p:nvSpPr>
        <p:spPr>
          <a:xfrm>
            <a:off x="2551304" y="5490795"/>
            <a:ext cx="3225472" cy="1235397"/>
          </a:xfrm>
          <a:prstGeom prst="wedgeRectCallout">
            <a:avLst>
              <a:gd name="adj1" fmla="val -10516"/>
              <a:gd name="adj2" fmla="val -111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this Dave’s key?</a:t>
            </a:r>
          </a:p>
          <a:p>
            <a:pPr algn="ctr"/>
            <a:r>
              <a:rPr lang="en-US" sz="2000" dirty="0"/>
              <a:t>Bob and Chris say it is, and I trust them, so I trust this key.</a:t>
            </a:r>
          </a:p>
        </p:txBody>
      </p:sp>
      <p:sp>
        <p:nvSpPr>
          <p:cNvPr id="102" name="Rectangular Callout 101"/>
          <p:cNvSpPr/>
          <p:nvPr/>
        </p:nvSpPr>
        <p:spPr>
          <a:xfrm>
            <a:off x="116513" y="3808713"/>
            <a:ext cx="3225472" cy="1235397"/>
          </a:xfrm>
          <a:prstGeom prst="wedgeRectCallout">
            <a:avLst>
              <a:gd name="adj1" fmla="val 58297"/>
              <a:gd name="adj2" fmla="val -16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this Eric’s key?</a:t>
            </a:r>
          </a:p>
          <a:p>
            <a:pPr algn="ctr"/>
            <a:r>
              <a:rPr lang="en-US" sz="2000" dirty="0"/>
              <a:t>Maybe. Dave is two hops away, but I don’t know Fred.</a:t>
            </a:r>
          </a:p>
        </p:txBody>
      </p:sp>
      <p:sp>
        <p:nvSpPr>
          <p:cNvPr id="104" name="Rectangular Callout 103"/>
          <p:cNvSpPr/>
          <p:nvPr/>
        </p:nvSpPr>
        <p:spPr>
          <a:xfrm>
            <a:off x="146119" y="2185844"/>
            <a:ext cx="2998382" cy="1235397"/>
          </a:xfrm>
          <a:prstGeom prst="wedgeRectCallout">
            <a:avLst>
              <a:gd name="adj1" fmla="val 66117"/>
              <a:gd name="adj2" fmla="val 75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this Fred’s key?</a:t>
            </a:r>
          </a:p>
          <a:p>
            <a:pPr algn="ctr"/>
            <a:r>
              <a:rPr lang="en-US" sz="2000" dirty="0"/>
              <a:t>No way to tell, none of my friends can vouch for it.</a:t>
            </a:r>
          </a:p>
        </p:txBody>
      </p:sp>
    </p:spTree>
    <p:extLst>
      <p:ext uri="{BB962C8B-B14F-4D97-AF65-F5344CB8AC3E}">
        <p14:creationId xmlns:p14="http://schemas.microsoft.com/office/powerpoint/2010/main" val="368730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1" grpId="0" animBg="1"/>
      <p:bldP spid="92" grpId="0" animBg="1"/>
      <p:bldP spid="102" grpId="0" animBg="1"/>
      <p:bldP spid="1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3" y="1760073"/>
            <a:ext cx="10380918" cy="32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57" y="5792433"/>
            <a:ext cx="1983514" cy="2459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69" y="1244023"/>
            <a:ext cx="1055363" cy="923681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191" y="3315894"/>
            <a:ext cx="1677377" cy="61104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34" y="4965353"/>
            <a:ext cx="1056281" cy="105628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15" y="2597350"/>
            <a:ext cx="1056281" cy="1056281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57" y="705288"/>
            <a:ext cx="1056281" cy="1056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 (PKI)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78" y="3309190"/>
            <a:ext cx="1006209" cy="100620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757921" y="5706778"/>
            <a:ext cx="852736" cy="588760"/>
            <a:chOff x="7838355" y="1165836"/>
            <a:chExt cx="852736" cy="588760"/>
          </a:xfrm>
        </p:grpSpPr>
        <p:pic>
          <p:nvPicPr>
            <p:cNvPr id="20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8023921" y="1354486"/>
              <a:ext cx="667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58288" y="290968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Alice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694991" y="6302810"/>
            <a:ext cx="1090565" cy="428364"/>
            <a:chOff x="3927188" y="3528807"/>
            <a:chExt cx="1090565" cy="428364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143796" y="3649394"/>
              <a:ext cx="873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GoDaddy</a:t>
              </a:r>
              <a:endParaRPr lang="en-US" sz="1400" b="1" baseline="-25000" dirty="0"/>
            </a:p>
          </p:txBody>
        </p:sp>
      </p:grpSp>
      <p:cxnSp>
        <p:nvCxnSpPr>
          <p:cNvPr id="88" name="Straight Arrow Connector 87"/>
          <p:cNvCxnSpPr>
            <a:stCxn id="20" idx="1"/>
          </p:cNvCxnSpPr>
          <p:nvPr/>
        </p:nvCxnSpPr>
        <p:spPr>
          <a:xfrm flipH="1" flipV="1">
            <a:off x="4626721" y="4094356"/>
            <a:ext cx="3131200" cy="1860770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ular Callout 103"/>
          <p:cNvSpPr/>
          <p:nvPr/>
        </p:nvSpPr>
        <p:spPr>
          <a:xfrm>
            <a:off x="683825" y="4005545"/>
            <a:ext cx="2081609" cy="646779"/>
          </a:xfrm>
          <a:prstGeom prst="wedgeRectCallout">
            <a:avLst>
              <a:gd name="adj1" fmla="val 80759"/>
              <a:gd name="adj2" fmla="val -67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this </a:t>
            </a:r>
            <a:r>
              <a:rPr lang="en-US" sz="2000" dirty="0" err="1"/>
              <a:t>BofA’s</a:t>
            </a:r>
            <a:r>
              <a:rPr lang="en-US" sz="2000" dirty="0"/>
              <a:t> key?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8486245" y="1411483"/>
            <a:ext cx="1070295" cy="588760"/>
            <a:chOff x="7838355" y="1165836"/>
            <a:chExt cx="1070295" cy="588760"/>
          </a:xfrm>
        </p:grpSpPr>
        <p:pic>
          <p:nvPicPr>
            <p:cNvPr id="93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8023921" y="1354486"/>
              <a:ext cx="8847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Verisign</a:t>
              </a:r>
              <a:endParaRPr lang="en-US" sz="2000" b="1" baseline="-250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149661" y="3345982"/>
            <a:ext cx="1163719" cy="588760"/>
            <a:chOff x="7838355" y="1165836"/>
            <a:chExt cx="1163719" cy="588760"/>
          </a:xfrm>
        </p:grpSpPr>
        <p:pic>
          <p:nvPicPr>
            <p:cNvPr id="97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8023921" y="1354486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GoDaddy</a:t>
              </a:r>
              <a:endParaRPr lang="en-US" sz="2000" b="1" baseline="-250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086731" y="3942014"/>
            <a:ext cx="994770" cy="428364"/>
            <a:chOff x="3927188" y="3528807"/>
            <a:chExt cx="994770" cy="428364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188" y="3528807"/>
              <a:ext cx="341368" cy="341368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4143796" y="3649394"/>
              <a:ext cx="778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Verisign</a:t>
              </a:r>
              <a:endParaRPr lang="en-US" sz="1400" b="1" baseline="-25000" dirty="0"/>
            </a:p>
          </p:txBody>
        </p:sp>
      </p:grpSp>
      <p:cxnSp>
        <p:nvCxnSpPr>
          <p:cNvPr id="108" name="Straight Arrow Connector 107"/>
          <p:cNvCxnSpPr>
            <a:stCxn id="97" idx="1"/>
          </p:cNvCxnSpPr>
          <p:nvPr/>
        </p:nvCxnSpPr>
        <p:spPr>
          <a:xfrm flipH="1">
            <a:off x="4626721" y="3594330"/>
            <a:ext cx="3522940" cy="218850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ular Callout 108"/>
          <p:cNvSpPr/>
          <p:nvPr/>
        </p:nvSpPr>
        <p:spPr>
          <a:xfrm>
            <a:off x="293806" y="3109739"/>
            <a:ext cx="2471628" cy="646779"/>
          </a:xfrm>
          <a:prstGeom prst="wedgeRectCallout">
            <a:avLst>
              <a:gd name="adj1" fmla="val 74119"/>
              <a:gd name="adj2" fmla="val 44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this </a:t>
            </a:r>
            <a:r>
              <a:rPr lang="en-US" sz="2000" dirty="0" err="1"/>
              <a:t>GoDaddy’s</a:t>
            </a:r>
            <a:r>
              <a:rPr lang="en-US" sz="2000" dirty="0"/>
              <a:t> key?</a:t>
            </a:r>
          </a:p>
        </p:txBody>
      </p:sp>
      <p:cxnSp>
        <p:nvCxnSpPr>
          <p:cNvPr id="110" name="Straight Arrow Connector 109"/>
          <p:cNvCxnSpPr>
            <a:stCxn id="93" idx="1"/>
          </p:cNvCxnSpPr>
          <p:nvPr/>
        </p:nvCxnSpPr>
        <p:spPr>
          <a:xfrm flipH="1">
            <a:off x="4566799" y="1659831"/>
            <a:ext cx="3919446" cy="1806640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ular Callout 110"/>
          <p:cNvSpPr/>
          <p:nvPr/>
        </p:nvSpPr>
        <p:spPr>
          <a:xfrm>
            <a:off x="566594" y="1600133"/>
            <a:ext cx="2198839" cy="1186697"/>
          </a:xfrm>
          <a:prstGeom prst="wedgeRectCallout">
            <a:avLst>
              <a:gd name="adj1" fmla="val 91180"/>
              <a:gd name="adj2" fmla="val 89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whole chain is valid because I trust Verisign.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280669" y="4434321"/>
            <a:ext cx="1070295" cy="588760"/>
            <a:chOff x="7838355" y="1165836"/>
            <a:chExt cx="1070295" cy="588760"/>
          </a:xfrm>
        </p:grpSpPr>
        <p:pic>
          <p:nvPicPr>
            <p:cNvPr id="113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8023921" y="1354486"/>
              <a:ext cx="8847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Verisign</a:t>
              </a:r>
              <a:endParaRPr lang="en-US" sz="2000" b="1" baseline="-25000" dirty="0"/>
            </a:p>
          </p:txBody>
        </p:sp>
      </p:grpSp>
      <p:sp>
        <p:nvSpPr>
          <p:cNvPr id="115" name="Rectangular Callout 114"/>
          <p:cNvSpPr/>
          <p:nvPr/>
        </p:nvSpPr>
        <p:spPr>
          <a:xfrm>
            <a:off x="683825" y="5522414"/>
            <a:ext cx="4228145" cy="931933"/>
          </a:xfrm>
          <a:prstGeom prst="wedgeRectCallout">
            <a:avLst>
              <a:gd name="adj1" fmla="val 25561"/>
              <a:gd name="adj2" fmla="val -95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Your OS and web browser ship with ~200 trusted public keys by default. </a:t>
            </a:r>
          </a:p>
        </p:txBody>
      </p:sp>
    </p:spTree>
    <p:extLst>
      <p:ext uri="{BB962C8B-B14F-4D97-AF65-F5344CB8AC3E}">
        <p14:creationId xmlns:p14="http://schemas.microsoft.com/office/powerpoint/2010/main" val="25917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9" grpId="0" animBg="1"/>
      <p:bldP spid="111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Policies</a:t>
            </a:r>
            <a:r>
              <a:rPr lang="en-US" dirty="0"/>
              <a:t> and </a:t>
            </a:r>
            <a:r>
              <a:rPr lang="en-US" b="1" dirty="0"/>
              <a:t>mechanisms</a:t>
            </a:r>
            <a:r>
              <a:rPr lang="en-US" dirty="0"/>
              <a:t> for preserving desirable protection </a:t>
            </a:r>
            <a:r>
              <a:rPr lang="en-US" b="1" dirty="0"/>
              <a:t>properties</a:t>
            </a:r>
            <a:r>
              <a:rPr lang="en-US" dirty="0"/>
              <a:t> over data and resources.</a:t>
            </a:r>
          </a:p>
          <a:p>
            <a:endParaRPr lang="en-US" dirty="0"/>
          </a:p>
          <a:p>
            <a:r>
              <a:rPr lang="en-US" dirty="0"/>
              <a:t>We reason about security in terms of properties</a:t>
            </a:r>
          </a:p>
          <a:p>
            <a:r>
              <a:rPr lang="en-US" dirty="0"/>
              <a:t>Policies specify what we want to enforce</a:t>
            </a:r>
          </a:p>
          <a:p>
            <a:r>
              <a:rPr lang="en-US" dirty="0"/>
              <a:t>Mechanisms are the means by which we enforce policies</a:t>
            </a:r>
          </a:p>
          <a:p>
            <a:r>
              <a:rPr lang="en-US" dirty="0"/>
              <a:t>Always in the context of an attacker</a:t>
            </a:r>
          </a:p>
        </p:txBody>
      </p:sp>
    </p:spTree>
    <p:extLst>
      <p:ext uri="{BB962C8B-B14F-4D97-AF65-F5344CB8AC3E}">
        <p14:creationId xmlns:p14="http://schemas.microsoft.com/office/powerpoint/2010/main" val="3669481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0" y="2606351"/>
            <a:ext cx="10515600" cy="3483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Crypto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407337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Application-layer protocol for confidentiality, integrity, and authentication between clients and servers</a:t>
            </a:r>
          </a:p>
          <a:p>
            <a:pPr lvl="1"/>
            <a:r>
              <a:rPr lang="en-US" dirty="0"/>
              <a:t>Introduced by Netscape in 1995 as the </a:t>
            </a:r>
            <a:r>
              <a:rPr lang="en-US" dirty="0">
                <a:solidFill>
                  <a:schemeClr val="accent1"/>
                </a:solidFill>
              </a:rPr>
              <a:t>Secure Sockets Layer </a:t>
            </a:r>
            <a:r>
              <a:rPr lang="en-US" dirty="0"/>
              <a:t>(SSL)</a:t>
            </a:r>
          </a:p>
          <a:p>
            <a:pPr lvl="1"/>
            <a:r>
              <a:rPr lang="en-US" dirty="0"/>
              <a:t>Designed to encapsulate HTTP, hence HTTPS</a:t>
            </a:r>
          </a:p>
          <a:p>
            <a:r>
              <a:rPr lang="en-US" dirty="0">
                <a:solidFill>
                  <a:schemeClr val="accent1"/>
                </a:solidFill>
              </a:rPr>
              <a:t>Transport Layer Security </a:t>
            </a:r>
            <a:r>
              <a:rPr lang="en-US" dirty="0"/>
              <a:t>(TLS) is the upgraded standard</a:t>
            </a:r>
          </a:p>
          <a:p>
            <a:pPr lvl="1"/>
            <a:r>
              <a:rPr lang="en-US" dirty="0"/>
              <a:t>Defined in an RFC in 1999</a:t>
            </a:r>
          </a:p>
          <a:p>
            <a:pPr lvl="1"/>
            <a:r>
              <a:rPr lang="en-US" dirty="0"/>
              <a:t>Supersedes SSL: </a:t>
            </a:r>
            <a:r>
              <a:rPr lang="en-US" b="1" dirty="0"/>
              <a:t>SSL is known to be insecure and should not be used</a:t>
            </a:r>
          </a:p>
          <a:p>
            <a:r>
              <a:rPr lang="en-US" dirty="0"/>
              <a:t>Sits between transport and application layers</a:t>
            </a:r>
          </a:p>
          <a:p>
            <a:pPr lvl="1"/>
            <a:r>
              <a:rPr lang="en-US" dirty="0"/>
              <a:t>Thus, applications must be TLS-aware</a:t>
            </a:r>
          </a:p>
          <a:p>
            <a:r>
              <a:rPr lang="en-US" dirty="0"/>
              <a:t>Both client and server must have an asymmetric </a:t>
            </a:r>
            <a:r>
              <a:rPr lang="en-US" dirty="0" err="1"/>
              <a:t>keypair</a:t>
            </a:r>
            <a:endParaRPr lang="en-US" dirty="0"/>
          </a:p>
          <a:p>
            <a:pPr lvl="1"/>
            <a:r>
              <a:rPr lang="en-US" dirty="0"/>
              <a:t>X.509 </a:t>
            </a:r>
            <a:r>
              <a:rPr lang="en-US" dirty="0">
                <a:solidFill>
                  <a:schemeClr val="accent1"/>
                </a:solidFill>
              </a:rPr>
              <a:t>certificates</a:t>
            </a:r>
            <a:r>
              <a:rPr lang="en-US" dirty="0"/>
              <a:t> contain signed public keys</a:t>
            </a:r>
          </a:p>
          <a:p>
            <a:pPr lvl="1"/>
            <a:r>
              <a:rPr lang="en-US" dirty="0"/>
              <a:t>PKI rooted in trusted (?) Certificate Authorities (CAs)</a:t>
            </a:r>
          </a:p>
        </p:txBody>
      </p:sp>
    </p:spTree>
    <p:extLst>
      <p:ext uri="{BB962C8B-B14F-4D97-AF65-F5344CB8AC3E}">
        <p14:creationId xmlns:p14="http://schemas.microsoft.com/office/powerpoint/2010/main" val="35497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50" y="4244922"/>
            <a:ext cx="980894" cy="9808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41" y="3877417"/>
            <a:ext cx="1983514" cy="2459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40" y="1146178"/>
            <a:ext cx="1055363" cy="923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9" y="3157549"/>
            <a:ext cx="1006209" cy="1006209"/>
          </a:xfrm>
          <a:prstGeom prst="rect">
            <a:avLst/>
          </a:prstGeom>
        </p:spPr>
      </p:pic>
      <p:cxnSp>
        <p:nvCxnSpPr>
          <p:cNvPr id="108" name="Straight Arrow Connector 107"/>
          <p:cNvCxnSpPr/>
          <p:nvPr/>
        </p:nvCxnSpPr>
        <p:spPr>
          <a:xfrm flipH="1">
            <a:off x="4253804" y="2527126"/>
            <a:ext cx="4429969" cy="1115893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ular Callout 110"/>
          <p:cNvSpPr/>
          <p:nvPr/>
        </p:nvSpPr>
        <p:spPr>
          <a:xfrm>
            <a:off x="223278" y="1054833"/>
            <a:ext cx="5864484" cy="1702872"/>
          </a:xfrm>
          <a:prstGeom prst="wedgeRectCallout">
            <a:avLst>
              <a:gd name="adj1" fmla="val -101"/>
              <a:gd name="adj2" fmla="val 78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Confidentiality and integrity: use </a:t>
            </a:r>
            <a:r>
              <a:rPr lang="en-US" sz="2000" dirty="0" err="1"/>
              <a:t>BofA’s</a:t>
            </a:r>
            <a:r>
              <a:rPr lang="en-US" sz="2000" dirty="0"/>
              <a:t> public key to negotiate a session key; encrypt all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Authentication: </a:t>
            </a:r>
            <a:r>
              <a:rPr lang="en-US" sz="2000" dirty="0" err="1"/>
              <a:t>BofA’s</a:t>
            </a:r>
            <a:r>
              <a:rPr lang="en-US" sz="2000" dirty="0"/>
              <a:t> cert can be validating by checking Verisign’s signature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90" y="3786508"/>
            <a:ext cx="641969" cy="64196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9030792" y="5283640"/>
            <a:ext cx="1123250" cy="641432"/>
            <a:chOff x="3980592" y="4425844"/>
            <a:chExt cx="1123250" cy="641432"/>
          </a:xfrm>
        </p:grpSpPr>
        <p:sp>
          <p:nvSpPr>
            <p:cNvPr id="47" name="Rounded Rectangle 46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19" y="1165021"/>
            <a:ext cx="980894" cy="98089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8823484" y="2257140"/>
            <a:ext cx="1354467" cy="641432"/>
            <a:chOff x="3980592" y="4425844"/>
            <a:chExt cx="1354467" cy="641432"/>
          </a:xfrm>
        </p:grpSpPr>
        <p:sp>
          <p:nvSpPr>
            <p:cNvPr id="52" name="Rounded Rectangle 51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556897" y="4759499"/>
              <a:ext cx="778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Verisign</a:t>
              </a:r>
              <a:endParaRPr lang="en-US" sz="1400" b="1" baseline="-25000" dirty="0"/>
            </a:p>
          </p:txBody>
        </p:sp>
      </p:grpSp>
      <p:sp>
        <p:nvSpPr>
          <p:cNvPr id="55" name="Rectangular Callout 54"/>
          <p:cNvSpPr/>
          <p:nvPr/>
        </p:nvSpPr>
        <p:spPr>
          <a:xfrm>
            <a:off x="4985583" y="5818948"/>
            <a:ext cx="3461518" cy="914232"/>
          </a:xfrm>
          <a:prstGeom prst="wedgeRectCallout">
            <a:avLst>
              <a:gd name="adj1" fmla="val 65189"/>
              <a:gd name="adj2" fmla="val -63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Contains </a:t>
            </a:r>
            <a:r>
              <a:rPr lang="en-US" sz="2000" dirty="0" err="1"/>
              <a:t>BofA’s</a:t>
            </a:r>
            <a:r>
              <a:rPr lang="en-US" sz="2000" dirty="0"/>
              <a:t> public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Signed by Verisign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466093" y="3842987"/>
            <a:ext cx="4386828" cy="1283252"/>
            <a:chOff x="4466093" y="3842987"/>
            <a:chExt cx="4386828" cy="1283252"/>
          </a:xfrm>
        </p:grpSpPr>
        <p:cxnSp>
          <p:nvCxnSpPr>
            <p:cNvPr id="88" name="Straight Arrow Connector 87"/>
            <p:cNvCxnSpPr/>
            <p:nvPr/>
          </p:nvCxnSpPr>
          <p:spPr>
            <a:xfrm flipH="1" flipV="1">
              <a:off x="4466093" y="3842987"/>
              <a:ext cx="4386828" cy="1283252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984344">
              <a:off x="5241058" y="4187843"/>
              <a:ext cx="3295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https://www.bankofamerica.com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622607" y="4474724"/>
            <a:ext cx="2044663" cy="126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22607" y="4484956"/>
            <a:ext cx="2044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Trusted Key Store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43151" y="4922555"/>
            <a:ext cx="1354467" cy="641432"/>
            <a:chOff x="3114562" y="5586843"/>
            <a:chExt cx="1354467" cy="641432"/>
          </a:xfrm>
        </p:grpSpPr>
        <p:sp>
          <p:nvSpPr>
            <p:cNvPr id="61" name="Rounded Rectangle 60"/>
            <p:cNvSpPr/>
            <p:nvPr/>
          </p:nvSpPr>
          <p:spPr>
            <a:xfrm>
              <a:off x="3143997" y="5678907"/>
              <a:ext cx="594581" cy="4185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562" y="5586843"/>
              <a:ext cx="624016" cy="62401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690867" y="5920498"/>
              <a:ext cx="778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Verisign</a:t>
              </a:r>
              <a:endParaRPr lang="en-US" sz="1400" b="1" baseline="-25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186354" y="2274768"/>
            <a:ext cx="1054522" cy="588760"/>
            <a:chOff x="7838355" y="1165836"/>
            <a:chExt cx="1054522" cy="588760"/>
          </a:xfrm>
        </p:grpSpPr>
        <p:pic>
          <p:nvPicPr>
            <p:cNvPr id="81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8023921" y="1354486"/>
              <a:ext cx="868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Verisign</a:t>
              </a:r>
              <a:endParaRPr lang="en-US" sz="2000" b="1" baseline="-25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0197462" y="5283640"/>
            <a:ext cx="838309" cy="588760"/>
            <a:chOff x="7838355" y="1165836"/>
            <a:chExt cx="838309" cy="588760"/>
          </a:xfrm>
        </p:grpSpPr>
        <p:pic>
          <p:nvPicPr>
            <p:cNvPr id="84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2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55" grpId="0" animBg="1"/>
      <p:bldP spid="18" grpId="0" animBg="1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start a new website and you want TLS encryption</a:t>
            </a:r>
          </a:p>
          <a:p>
            <a:pPr lvl="1"/>
            <a:r>
              <a:rPr lang="en-US" dirty="0"/>
              <a:t>You need a certificate. How do you get one?</a:t>
            </a:r>
          </a:p>
          <a:p>
            <a:r>
              <a:rPr lang="en-US" dirty="0"/>
              <a:t>Option 1: generate a certificate yourself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openssl</a:t>
            </a:r>
            <a:r>
              <a:rPr lang="en-US" dirty="0"/>
              <a:t> to generate a new asymmetric </a:t>
            </a:r>
            <a:r>
              <a:rPr lang="en-US" dirty="0" err="1"/>
              <a:t>keypair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i="1" dirty="0" err="1"/>
              <a:t>openssl</a:t>
            </a:r>
            <a:r>
              <a:rPr lang="en-US" dirty="0"/>
              <a:t> to generate a certificate that includes your new public key</a:t>
            </a:r>
          </a:p>
          <a:p>
            <a:r>
              <a:rPr lang="en-US" dirty="0"/>
              <a:t>Problem?</a:t>
            </a:r>
          </a:p>
          <a:p>
            <a:pPr lvl="1"/>
            <a:r>
              <a:rPr lang="en-US" dirty="0"/>
              <a:t>Your new cert is </a:t>
            </a:r>
            <a:r>
              <a:rPr lang="en-US" i="1" dirty="0"/>
              <a:t>self-signed</a:t>
            </a:r>
            <a:r>
              <a:rPr lang="en-US" dirty="0"/>
              <a:t>, i.e. not signed by a trusted CA</a:t>
            </a:r>
          </a:p>
          <a:p>
            <a:pPr lvl="1"/>
            <a:r>
              <a:rPr lang="en-US" dirty="0"/>
              <a:t>Browsers cannot authenticate your cert to a trusted root CA</a:t>
            </a:r>
          </a:p>
          <a:p>
            <a:pPr lvl="1"/>
            <a:r>
              <a:rPr lang="en-US" dirty="0"/>
              <a:t>Users will be shown a scary security warning when they visit your site</a:t>
            </a:r>
          </a:p>
          <a:p>
            <a:r>
              <a:rPr lang="en-US" dirty="0"/>
              <a:t>Option 2: </a:t>
            </a:r>
          </a:p>
          <a:p>
            <a:pPr lvl="1"/>
            <a:r>
              <a:rPr lang="en-US" strike="sngStrike" dirty="0"/>
              <a:t>Pay </a:t>
            </a:r>
            <a:r>
              <a:rPr lang="en-US" dirty="0"/>
              <a:t>Get a well-known CA to sign your certificate</a:t>
            </a:r>
          </a:p>
          <a:p>
            <a:pPr lvl="1"/>
            <a:r>
              <a:rPr lang="en-US" dirty="0"/>
              <a:t>Any browser that trusts the CA will also trust your new cert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8" y="207945"/>
            <a:ext cx="906291" cy="9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Certificate Authorities (CAs) are the roots of trust in the TLS PKI</a:t>
            </a:r>
          </a:p>
          <a:p>
            <a:pPr lvl="1"/>
            <a:r>
              <a:rPr lang="en-US" dirty="0"/>
              <a:t>Symantec, Verisign, </a:t>
            </a:r>
            <a:r>
              <a:rPr lang="en-US" dirty="0" err="1"/>
              <a:t>Thawte</a:t>
            </a:r>
            <a:r>
              <a:rPr lang="en-US" dirty="0"/>
              <a:t>, </a:t>
            </a:r>
            <a:r>
              <a:rPr lang="en-US" dirty="0" err="1"/>
              <a:t>Geotrust</a:t>
            </a:r>
            <a:r>
              <a:rPr lang="en-US" dirty="0"/>
              <a:t>, </a:t>
            </a:r>
            <a:r>
              <a:rPr lang="en-US" dirty="0" err="1"/>
              <a:t>Comodo</a:t>
            </a:r>
            <a:r>
              <a:rPr lang="en-US" dirty="0"/>
              <a:t>, </a:t>
            </a:r>
            <a:r>
              <a:rPr lang="en-US" dirty="0" err="1"/>
              <a:t>GlobalSign</a:t>
            </a:r>
            <a:r>
              <a:rPr lang="en-US" dirty="0"/>
              <a:t>, Go Daddy, </a:t>
            </a:r>
            <a:r>
              <a:rPr lang="en-US" dirty="0" err="1"/>
              <a:t>Digicert</a:t>
            </a:r>
            <a:r>
              <a:rPr lang="en-US" dirty="0"/>
              <a:t>, Entrust, and hundreds of others</a:t>
            </a:r>
          </a:p>
          <a:p>
            <a:pPr lvl="1"/>
            <a:r>
              <a:rPr lang="en-US" dirty="0"/>
              <a:t>Issue signed certs on behalf of third-parties</a:t>
            </a:r>
          </a:p>
          <a:p>
            <a:r>
              <a:rPr lang="en-US" dirty="0"/>
              <a:t>How do you become a CA?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self-signed root certificate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all the major browser vendors to include your cert with their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Keep your private key secret at all costs</a:t>
            </a:r>
          </a:p>
          <a:p>
            <a:r>
              <a:rPr lang="en-US" dirty="0"/>
              <a:t>What is the key responsibility of being a CA?</a:t>
            </a:r>
          </a:p>
          <a:p>
            <a:pPr lvl="1"/>
            <a:r>
              <a:rPr lang="en-US" dirty="0"/>
              <a:t>Verify that someone buying a cert for </a:t>
            </a:r>
            <a:r>
              <a:rPr lang="en-US" i="1" dirty="0"/>
              <a:t>example.com</a:t>
            </a:r>
            <a:r>
              <a:rPr lang="en-US" dirty="0"/>
              <a:t> actually controls </a:t>
            </a:r>
            <a:r>
              <a:rPr lang="en-US" i="1" dirty="0"/>
              <a:t>example.com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7169864" y="2985427"/>
            <a:ext cx="4775873" cy="1659241"/>
          </a:xfrm>
          <a:prstGeom prst="wedgeRectCallout">
            <a:avLst>
              <a:gd name="adj1" fmla="val -40327"/>
              <a:gd name="adj2" fmla="val 8329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CA can issue a cert for any domain!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only thing that stops me from buying a cert for </a:t>
            </a:r>
            <a:r>
              <a:rPr lang="en-US" sz="2000" b="1" i="1" dirty="0"/>
              <a:t>google.com</a:t>
            </a:r>
            <a:r>
              <a:rPr lang="en-US" sz="2000" b="1" dirty="0"/>
              <a:t> is a manual verification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30919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Certificate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65" y="1759225"/>
            <a:ext cx="980894" cy="980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56" y="1391720"/>
            <a:ext cx="1983514" cy="2459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225759" y="5709759"/>
            <a:ext cx="1123250" cy="641432"/>
            <a:chOff x="3980592" y="4425844"/>
            <a:chExt cx="1123250" cy="641432"/>
          </a:xfrm>
        </p:grpSpPr>
        <p:sp>
          <p:nvSpPr>
            <p:cNvPr id="10" name="Rounded Rectangle 9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03" y="1846893"/>
            <a:ext cx="1055363" cy="92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982" y="1865736"/>
            <a:ext cx="980894" cy="98089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483547" y="2957855"/>
            <a:ext cx="1354467" cy="641432"/>
            <a:chOff x="3980592" y="4425844"/>
            <a:chExt cx="1354467" cy="641432"/>
          </a:xfrm>
        </p:grpSpPr>
        <p:sp>
          <p:nvSpPr>
            <p:cNvPr id="19" name="Rounded Rectangle 18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556897" y="4759499"/>
              <a:ext cx="778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Verisign</a:t>
              </a:r>
              <a:endParaRPr lang="en-US" sz="1400" b="1" baseline="-25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39030" y="2816434"/>
            <a:ext cx="852736" cy="588760"/>
            <a:chOff x="7838355" y="1165836"/>
            <a:chExt cx="852736" cy="588760"/>
          </a:xfrm>
        </p:grpSpPr>
        <p:pic>
          <p:nvPicPr>
            <p:cNvPr id="23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8023921" y="1354486"/>
              <a:ext cx="667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P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sp>
        <p:nvSpPr>
          <p:cNvPr id="26" name="Folded Corner 25"/>
          <p:cNvSpPr/>
          <p:nvPr/>
        </p:nvSpPr>
        <p:spPr>
          <a:xfrm>
            <a:off x="4313293" y="3742729"/>
            <a:ext cx="1103920" cy="1096069"/>
          </a:xfrm>
          <a:prstGeom prst="foldedCorner">
            <a:avLst>
              <a:gd name="adj" fmla="val 1820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CSR</a:t>
            </a:r>
          </a:p>
          <a:p>
            <a:pPr algn="ctr"/>
            <a:r>
              <a:rPr lang="en-US" b="1" dirty="0"/>
              <a:t>bofa.com</a:t>
            </a:r>
          </a:p>
          <a:p>
            <a:pPr algn="ctr"/>
            <a:r>
              <a:rPr lang="en-US" b="1" dirty="0" err="1"/>
              <a:t>P</a:t>
            </a:r>
            <a:r>
              <a:rPr lang="en-US" b="1" baseline="-25000" dirty="0" err="1"/>
              <a:t>BofA</a:t>
            </a:r>
            <a:endParaRPr lang="en-US" b="1" baseline="-25000" dirty="0"/>
          </a:p>
        </p:txBody>
      </p:sp>
      <p:pic>
        <p:nvPicPr>
          <p:cNvPr id="25" name="Picture 7" descr="C:\Users\t0ph3r\Desktop\job talk\Mon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754" y="424666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ular Callout 26"/>
          <p:cNvSpPr/>
          <p:nvPr/>
        </p:nvSpPr>
        <p:spPr>
          <a:xfrm>
            <a:off x="281225" y="1892023"/>
            <a:ext cx="3457117" cy="464160"/>
          </a:xfrm>
          <a:prstGeom prst="wedgeRectCallout">
            <a:avLst>
              <a:gd name="adj1" fmla="val 58938"/>
              <a:gd name="adj2" fmla="val 148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Generate a new </a:t>
            </a:r>
            <a:r>
              <a:rPr lang="en-US" sz="2000" dirty="0" err="1"/>
              <a:t>keypair</a:t>
            </a:r>
            <a:endParaRPr lang="en-US" sz="2000" dirty="0"/>
          </a:p>
        </p:txBody>
      </p:sp>
      <p:sp>
        <p:nvSpPr>
          <p:cNvPr id="28" name="Rectangular Callout 27"/>
          <p:cNvSpPr/>
          <p:nvPr/>
        </p:nvSpPr>
        <p:spPr>
          <a:xfrm>
            <a:off x="265958" y="2885780"/>
            <a:ext cx="3365435" cy="1807334"/>
          </a:xfrm>
          <a:prstGeom prst="wedgeRectCallout">
            <a:avLst>
              <a:gd name="adj1" fmla="val 66829"/>
              <a:gd name="adj2" fmla="val 21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Generate a Certificate Signing Request (CSR).</a:t>
            </a:r>
          </a:p>
          <a:p>
            <a:pPr lvl="1"/>
            <a:r>
              <a:rPr lang="en-US" sz="2000" dirty="0"/>
              <a:t>Contains </a:t>
            </a:r>
            <a:r>
              <a:rPr lang="en-US" sz="2000" dirty="0" err="1"/>
              <a:t>BofA’s</a:t>
            </a:r>
            <a:r>
              <a:rPr lang="en-US" sz="2000" dirty="0"/>
              <a:t> details, the DNS name for the cert, and </a:t>
            </a:r>
            <a:r>
              <a:rPr lang="en-US" sz="2000" dirty="0" err="1"/>
              <a:t>P</a:t>
            </a:r>
            <a:r>
              <a:rPr lang="en-US" sz="2000" baseline="-25000" dirty="0" err="1"/>
              <a:t>BofA</a:t>
            </a:r>
            <a:endParaRPr lang="en-US" sz="2000" baseline="-25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04566" y="1637635"/>
            <a:ext cx="3763413" cy="1296747"/>
            <a:chOff x="5504566" y="1637635"/>
            <a:chExt cx="3763413" cy="1296747"/>
          </a:xfrm>
        </p:grpSpPr>
        <p:sp>
          <p:nvSpPr>
            <p:cNvPr id="29" name="Left Arrow 28"/>
            <p:cNvSpPr/>
            <p:nvPr/>
          </p:nvSpPr>
          <p:spPr>
            <a:xfrm>
              <a:off x="5504566" y="1637635"/>
              <a:ext cx="3763413" cy="129674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9036" y="1985567"/>
              <a:ext cx="3349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3"/>
              </a:pPr>
              <a:r>
                <a:rPr lang="en-US" dirty="0">
                  <a:solidFill>
                    <a:schemeClr val="bg1"/>
                  </a:solidFill>
                </a:rPr>
                <a:t>Verify that the requestor owns the domain in the CSR</a:t>
              </a:r>
            </a:p>
          </p:txBody>
        </p:sp>
      </p:grpSp>
      <p:cxnSp>
        <p:nvCxnSpPr>
          <p:cNvPr id="32" name="Curved Connector 31"/>
          <p:cNvCxnSpPr>
            <a:stCxn id="43" idx="2"/>
            <a:endCxn id="10" idx="3"/>
          </p:cNvCxnSpPr>
          <p:nvPr/>
        </p:nvCxnSpPr>
        <p:spPr>
          <a:xfrm rot="5400000">
            <a:off x="9912843" y="4439095"/>
            <a:ext cx="2477584" cy="6037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8176475" y="244878"/>
            <a:ext cx="3766754" cy="1392757"/>
          </a:xfrm>
          <a:prstGeom prst="wedgeRectCallout">
            <a:avLst>
              <a:gd name="adj1" fmla="val 25338"/>
              <a:gd name="adj2" fmla="val 132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Generate a new certificate using the data in the CSR, sign it with the CA’s private key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179635" y="2814067"/>
            <a:ext cx="838309" cy="588760"/>
            <a:chOff x="7838355" y="1165836"/>
            <a:chExt cx="838309" cy="588760"/>
          </a:xfrm>
        </p:grpSpPr>
        <p:pic>
          <p:nvPicPr>
            <p:cNvPr id="39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833450" y="2913402"/>
            <a:ext cx="1054522" cy="588760"/>
            <a:chOff x="7838355" y="1165836"/>
            <a:chExt cx="1054522" cy="588760"/>
          </a:xfrm>
        </p:grpSpPr>
        <p:pic>
          <p:nvPicPr>
            <p:cNvPr id="42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8023921" y="1354486"/>
              <a:ext cx="868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Verisign</a:t>
              </a:r>
              <a:endParaRPr lang="en-US" sz="20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2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4625 0.01505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74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46537 0.0136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47006 -0.06968 " pathEditMode="relative" rAng="0" ptsTypes="AA">
                                      <p:cBhvr>
                                        <p:cTn id="6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3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8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4567-1F97-4CC0-A6C8-6C683E44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 from last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A3F5-4FD6-4F9E-BBB9-8CE7B341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Security: Policies and Mechanisms</a:t>
            </a:r>
          </a:p>
          <a:p>
            <a:pPr lvl="1"/>
            <a:r>
              <a:rPr lang="en-US" dirty="0">
                <a:cs typeface="Calibri"/>
              </a:rPr>
              <a:t>Confidentiality, Integrity, Authentication, Non-repudiation, Authenticity, Availability</a:t>
            </a:r>
          </a:p>
          <a:p>
            <a:r>
              <a:rPr lang="en-US" dirty="0">
                <a:cs typeface="Calibri"/>
              </a:rPr>
              <a:t>Crypto: Symmetric Key (e.g., AES) vs Public Key (e.g., RSA)</a:t>
            </a:r>
          </a:p>
          <a:p>
            <a:pPr lvl="1"/>
            <a:r>
              <a:rPr lang="en-US" dirty="0">
                <a:cs typeface="Calibri"/>
              </a:rPr>
              <a:t>Strengths and weaknesses</a:t>
            </a:r>
          </a:p>
          <a:p>
            <a:r>
              <a:rPr lang="en-US" dirty="0">
                <a:cs typeface="Calibri"/>
              </a:rPr>
              <a:t>Cryptographic Hash Functions and Digital Signatures</a:t>
            </a:r>
          </a:p>
          <a:p>
            <a:r>
              <a:rPr lang="en-US" dirty="0">
                <a:cs typeface="Calibri"/>
              </a:rPr>
              <a:t>Web of Trust, Key Signing, and PKIs</a:t>
            </a:r>
          </a:p>
          <a:p>
            <a:r>
              <a:rPr lang="en-US" dirty="0">
                <a:cs typeface="Calibri"/>
              </a:rPr>
              <a:t>SSL/TLS </a:t>
            </a:r>
          </a:p>
          <a:p>
            <a:pPr lvl="1"/>
            <a:r>
              <a:rPr lang="en-US" dirty="0">
                <a:cs typeface="Calibri"/>
              </a:rPr>
              <a:t>Add confidentiality, integrity and authentication to http via certificates and PKI</a:t>
            </a:r>
          </a:p>
          <a:p>
            <a:pPr lvl="1"/>
            <a:r>
              <a:rPr lang="en-US" dirty="0">
                <a:cs typeface="Calibri"/>
              </a:rPr>
              <a:t>CAs, their role, how do you get root/CA certificates?</a:t>
            </a:r>
          </a:p>
          <a:p>
            <a:pPr lvl="1"/>
            <a:r>
              <a:rPr lang="en-US" dirty="0">
                <a:cs typeface="Calibri"/>
              </a:rPr>
              <a:t>How do you get a certificate?  Who / what needs one?</a:t>
            </a:r>
          </a:p>
          <a:p>
            <a:pPr lvl="1"/>
            <a:r>
              <a:rPr lang="en-US" dirty="0">
                <a:cs typeface="Calibri"/>
              </a:rPr>
              <a:t>What is in a certificate...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687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290"/>
            <a:ext cx="10515600" cy="57413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Certificate:</a:t>
            </a:r>
          </a:p>
          <a:p>
            <a:pPr marL="0" indent="0">
              <a:buNone/>
            </a:pPr>
            <a:r>
              <a:rPr lang="en-US" dirty="0"/>
              <a:t>    Data:</a:t>
            </a:r>
          </a:p>
          <a:p>
            <a:pPr marL="0" indent="0">
              <a:buNone/>
            </a:pPr>
            <a:r>
              <a:rPr lang="en-US" dirty="0"/>
              <a:t>        Version: 3 (0x2)</a:t>
            </a:r>
          </a:p>
          <a:p>
            <a:pPr marL="0" indent="0">
              <a:buNone/>
            </a:pPr>
            <a:r>
              <a:rPr lang="en-US" dirty="0"/>
              <a:t>        Serial Number:</a:t>
            </a:r>
          </a:p>
          <a:p>
            <a:pPr marL="0" indent="0">
              <a:buNone/>
            </a:pPr>
            <a:r>
              <a:rPr lang="en-US" dirty="0"/>
              <a:t>            0c:00:93:10:d2:06:db:e3:37:55:35:80:11:8d:dc:87</a:t>
            </a:r>
          </a:p>
          <a:p>
            <a:pPr marL="0" indent="0">
              <a:buNone/>
            </a:pPr>
            <a:r>
              <a:rPr lang="en-US" dirty="0"/>
              <a:t>    Signature Algorithm: sha256WithRSAEncryption</a:t>
            </a:r>
          </a:p>
          <a:p>
            <a:pPr marL="0" indent="0">
              <a:buNone/>
            </a:pPr>
            <a:r>
              <a:rPr lang="en-US" dirty="0"/>
              <a:t>        Issuer: C=US, O=</a:t>
            </a:r>
            <a:r>
              <a:rPr lang="en-US" dirty="0" err="1"/>
              <a:t>DigiCert</a:t>
            </a:r>
            <a:r>
              <a:rPr lang="en-US" dirty="0"/>
              <a:t> </a:t>
            </a:r>
            <a:r>
              <a:rPr lang="en-US" dirty="0" err="1"/>
              <a:t>Inc</a:t>
            </a:r>
            <a:r>
              <a:rPr lang="en-US" dirty="0"/>
              <a:t>, OU=www.digicert.com, CN=</a:t>
            </a:r>
            <a:r>
              <a:rPr lang="en-US" dirty="0" err="1"/>
              <a:t>DigiCert</a:t>
            </a:r>
            <a:r>
              <a:rPr lang="en-US" dirty="0"/>
              <a:t> SHA2 Extended Validation Server CA</a:t>
            </a:r>
          </a:p>
          <a:p>
            <a:pPr marL="0" indent="0">
              <a:buNone/>
            </a:pPr>
            <a:r>
              <a:rPr lang="en-US" dirty="0"/>
              <a:t>        Validity</a:t>
            </a:r>
          </a:p>
          <a:p>
            <a:pPr marL="0" indent="0">
              <a:buNone/>
            </a:pPr>
            <a:r>
              <a:rPr lang="en-US" dirty="0"/>
              <a:t>            Not Before: Apr  8 00:00:00 2014 GMT</a:t>
            </a:r>
          </a:p>
          <a:p>
            <a:pPr marL="0" indent="0">
              <a:buNone/>
            </a:pPr>
            <a:r>
              <a:rPr lang="en-US" dirty="0"/>
              <a:t>            Not After : Apr 12 12:00:00 2016 GMT</a:t>
            </a:r>
          </a:p>
          <a:p>
            <a:pPr marL="0" indent="0">
              <a:buNone/>
            </a:pPr>
            <a:r>
              <a:rPr lang="en-US" dirty="0"/>
              <a:t>        Subject: </a:t>
            </a:r>
            <a:r>
              <a:rPr lang="en-US" dirty="0" err="1"/>
              <a:t>businessCategory</a:t>
            </a:r>
            <a:r>
              <a:rPr lang="en-US" dirty="0"/>
              <a:t>=Private Organization/1.3.6.1.4.1.311.60.2.1.3=US/1.3.6.1.4.1.311.60.2.1.2=Delaware/</a:t>
            </a:r>
            <a:r>
              <a:rPr lang="en-US" dirty="0" err="1"/>
              <a:t>serialNumber</a:t>
            </a:r>
            <a:r>
              <a:rPr lang="en-US" dirty="0"/>
              <a:t>=5157550/street=548 4th Street/</a:t>
            </a:r>
            <a:r>
              <a:rPr lang="en-US" dirty="0" err="1"/>
              <a:t>postalCode</a:t>
            </a:r>
            <a:r>
              <a:rPr lang="en-US" dirty="0"/>
              <a:t>=94107, C=US, ST=California, L=San Francisco, O=GitHub, Inc., CN=github.com</a:t>
            </a:r>
          </a:p>
          <a:p>
            <a:pPr marL="0" indent="0">
              <a:buNone/>
            </a:pPr>
            <a:r>
              <a:rPr lang="en-US" dirty="0"/>
              <a:t>        Subject Public Key Info:</a:t>
            </a:r>
          </a:p>
          <a:p>
            <a:pPr marL="0" indent="0">
              <a:buNone/>
            </a:pPr>
            <a:r>
              <a:rPr lang="en-US" dirty="0"/>
              <a:t>            Public Key Algorithm: </a:t>
            </a:r>
            <a:r>
              <a:rPr lang="en-US" dirty="0" err="1"/>
              <a:t>rsaEncryption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Public-Key: (2048 bit)</a:t>
            </a:r>
          </a:p>
          <a:p>
            <a:pPr marL="0" indent="0">
              <a:buNone/>
            </a:pPr>
            <a:r>
              <a:rPr lang="en-US" dirty="0"/>
              <a:t>                Modulus:</a:t>
            </a:r>
          </a:p>
          <a:p>
            <a:pPr marL="0" indent="0">
              <a:buNone/>
            </a:pPr>
            <a:r>
              <a:rPr lang="en-US" dirty="0"/>
              <a:t>                    00:b1:d4:dc:3c:af:fd:f3:4e:ed:c1:67:ad:e6:cb: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7738" y="3012171"/>
            <a:ext cx="9640561" cy="33911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7738" y="3351286"/>
            <a:ext cx="3978548" cy="97243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5348" y="5016954"/>
            <a:ext cx="5092784" cy="16350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4345603"/>
            <a:ext cx="10455548" cy="6471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8526323" y="1321813"/>
            <a:ext cx="3092125" cy="914232"/>
          </a:xfrm>
          <a:prstGeom prst="wedgeRectCallout">
            <a:avLst>
              <a:gd name="adj1" fmla="val 170"/>
              <a:gd name="adj2" fmla="val 126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Issuer: who generated this cert? (usually a CA)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649901" y="3583895"/>
            <a:ext cx="2318011" cy="499731"/>
          </a:xfrm>
          <a:prstGeom prst="wedgeRectCallout">
            <a:avLst>
              <a:gd name="adj1" fmla="val -69320"/>
              <a:gd name="adj2" fmla="val 60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Certificates expire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8709003" y="3598579"/>
            <a:ext cx="2318011" cy="499731"/>
          </a:xfrm>
          <a:prstGeom prst="wedgeRectCallout">
            <a:avLst>
              <a:gd name="adj1" fmla="val -25170"/>
              <a:gd name="adj2" fmla="val 134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Used for revocation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611925" y="5316843"/>
            <a:ext cx="4384275" cy="1335131"/>
          </a:xfrm>
          <a:prstGeom prst="wedgeRectCallout">
            <a:avLst>
              <a:gd name="adj1" fmla="val -33734"/>
              <a:gd name="adj2" fmla="val -76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Subject: who owns this cert?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is </a:t>
            </a:r>
            <a:r>
              <a:rPr lang="en-US" sz="2000" dirty="0" err="1"/>
              <a:t>Github’s</a:t>
            </a:r>
            <a:r>
              <a:rPr lang="en-US" sz="2000" dirty="0"/>
              <a:t> certificate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Must be served from github.com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118013" y="5372957"/>
            <a:ext cx="2318011" cy="499731"/>
          </a:xfrm>
          <a:prstGeom prst="wedgeRectCallout">
            <a:avLst>
              <a:gd name="adj1" fmla="val -67357"/>
              <a:gd name="adj2" fmla="val 5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Github’s</a:t>
            </a:r>
            <a:r>
              <a:rPr lang="en-US" sz="2000" dirty="0"/>
              <a:t> public key</a:t>
            </a:r>
          </a:p>
        </p:txBody>
      </p:sp>
    </p:spTree>
    <p:extLst>
      <p:ext uri="{BB962C8B-B14F-4D97-AF65-F5344CB8AC3E}">
        <p14:creationId xmlns:p14="http://schemas.microsoft.com/office/powerpoint/2010/main" val="282066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X509v3 extensions:</a:t>
            </a:r>
          </a:p>
          <a:p>
            <a:pPr marL="0" indent="0">
              <a:buNone/>
            </a:pPr>
            <a:r>
              <a:rPr lang="en-US" dirty="0"/>
              <a:t>            X509v3 Subject Alternative Name: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DNS:github.com</a:t>
            </a:r>
            <a:r>
              <a:rPr lang="en-US" dirty="0"/>
              <a:t>, </a:t>
            </a:r>
            <a:r>
              <a:rPr lang="en-US" dirty="0" err="1"/>
              <a:t>DNS:www.github.com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X509v3 CRL Distribution Points:</a:t>
            </a:r>
          </a:p>
          <a:p>
            <a:pPr marL="0" indent="0">
              <a:buNone/>
            </a:pPr>
            <a:r>
              <a:rPr lang="en-US" dirty="0"/>
              <a:t>                Full Name: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URI:http</a:t>
            </a:r>
            <a:r>
              <a:rPr lang="en-US" dirty="0"/>
              <a:t>://crl3.digicert.com/sha2-ev-server-g1.crl</a:t>
            </a:r>
          </a:p>
          <a:p>
            <a:pPr marL="0" indent="0">
              <a:buNone/>
            </a:pPr>
            <a:r>
              <a:rPr lang="en-US" dirty="0"/>
              <a:t>                Full Name: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URI:http</a:t>
            </a:r>
            <a:r>
              <a:rPr lang="en-US" dirty="0"/>
              <a:t>://crl4.digicert.com/sha2-ev-server-g1.crl</a:t>
            </a:r>
          </a:p>
          <a:p>
            <a:pPr marL="0" indent="0">
              <a:buNone/>
            </a:pPr>
            <a:r>
              <a:rPr lang="en-US" dirty="0"/>
              <a:t>            X509v3 Certificate Policies:</a:t>
            </a:r>
          </a:p>
          <a:p>
            <a:pPr marL="0" indent="0">
              <a:buNone/>
            </a:pPr>
            <a:r>
              <a:rPr lang="en-US" dirty="0"/>
              <a:t>                Policy: 2.16.840.1.114412.2.1</a:t>
            </a:r>
          </a:p>
          <a:p>
            <a:pPr marL="0" indent="0">
              <a:buNone/>
            </a:pPr>
            <a:r>
              <a:rPr lang="en-US" dirty="0"/>
              <a:t>                  CPS: https://www.digicert.com/CPS</a:t>
            </a:r>
          </a:p>
          <a:p>
            <a:pPr marL="0" indent="0">
              <a:buNone/>
            </a:pPr>
            <a:r>
              <a:rPr lang="en-US" dirty="0"/>
              <a:t>            Authority Information Access:</a:t>
            </a:r>
          </a:p>
          <a:p>
            <a:pPr marL="0" indent="0">
              <a:buNone/>
            </a:pPr>
            <a:r>
              <a:rPr lang="en-US" dirty="0"/>
              <a:t>                OCSP - </a:t>
            </a:r>
            <a:r>
              <a:rPr lang="en-US" dirty="0" err="1"/>
              <a:t>URI:http</a:t>
            </a:r>
            <a:r>
              <a:rPr lang="en-US" dirty="0"/>
              <a:t>://ocsp.digicert.com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9694" y="1937180"/>
            <a:ext cx="5485392" cy="74295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9694" y="2680137"/>
            <a:ext cx="6817631" cy="194636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99694" y="4647662"/>
            <a:ext cx="5394558" cy="11051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9695" y="5792175"/>
            <a:ext cx="5006996" cy="7539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6782302" y="493736"/>
            <a:ext cx="3092125" cy="914232"/>
          </a:xfrm>
          <a:prstGeom prst="wedgeRectCallout">
            <a:avLst>
              <a:gd name="adj1" fmla="val -51728"/>
              <a:gd name="adj2" fmla="val 133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Additional DNS names that may serve this cert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927794" y="2622804"/>
            <a:ext cx="3092125" cy="1137741"/>
          </a:xfrm>
          <a:prstGeom prst="wedgeRectCallout">
            <a:avLst>
              <a:gd name="adj1" fmla="val -68570"/>
              <a:gd name="adj2" fmla="val 42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this cert is revoked, it’s serial will be in the lists at these URLS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931755" y="4758526"/>
            <a:ext cx="2939110" cy="883389"/>
          </a:xfrm>
          <a:prstGeom prst="wedgeRectCallout">
            <a:avLst>
              <a:gd name="adj1" fmla="val -111013"/>
              <a:gd name="adj2" fmla="val -8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Policy numbers are magic (more on this later)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608284" y="5855793"/>
            <a:ext cx="3586052" cy="858872"/>
          </a:xfrm>
          <a:prstGeom prst="wedgeRectCallout">
            <a:avLst>
              <a:gd name="adj1" fmla="val -79604"/>
              <a:gd name="adj2" fmla="val 16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cert’s revocation status may also be checked via OSCP</a:t>
            </a:r>
          </a:p>
        </p:txBody>
      </p:sp>
    </p:spTree>
    <p:extLst>
      <p:ext uri="{BB962C8B-B14F-4D97-AF65-F5344CB8AC3E}">
        <p14:creationId xmlns:p14="http://schemas.microsoft.com/office/powerpoint/2010/main" val="9478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Connection Establishment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64" y="1498306"/>
            <a:ext cx="1006209" cy="1006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95" y="2127265"/>
            <a:ext cx="641969" cy="6419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48" y="1529138"/>
            <a:ext cx="980894" cy="9808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39" y="1161633"/>
            <a:ext cx="1983514" cy="24591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584168" y="2127802"/>
            <a:ext cx="1123250" cy="641432"/>
            <a:chOff x="3980592" y="4425844"/>
            <a:chExt cx="1123250" cy="641432"/>
          </a:xfrm>
        </p:grpSpPr>
        <p:sp>
          <p:nvSpPr>
            <p:cNvPr id="20" name="Rounded Rectangle 19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sp>
        <p:nvSpPr>
          <p:cNvPr id="29" name="Chevron 28"/>
          <p:cNvSpPr/>
          <p:nvPr/>
        </p:nvSpPr>
        <p:spPr>
          <a:xfrm>
            <a:off x="2168468" y="2786826"/>
            <a:ext cx="6890753" cy="3681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ClientHello</a:t>
            </a:r>
            <a:r>
              <a:rPr lang="en-US" sz="2000" dirty="0"/>
              <a:t>(Version, </a:t>
            </a:r>
            <a:r>
              <a:rPr lang="en-US" sz="2000" dirty="0" err="1"/>
              <a:t>Prefs</a:t>
            </a:r>
            <a:r>
              <a:rPr lang="en-US" sz="2000" dirty="0"/>
              <a:t>, </a:t>
            </a:r>
            <a:r>
              <a:rPr lang="en-US" sz="2000" dirty="0" err="1"/>
              <a:t>Nonce</a:t>
            </a:r>
            <a:r>
              <a:rPr lang="en-US" sz="2000" baseline="-25000" dirty="0" err="1"/>
              <a:t>c</a:t>
            </a:r>
            <a:r>
              <a:rPr lang="en-US" sz="2000" dirty="0"/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68462" y="3232203"/>
            <a:ext cx="6893988" cy="400110"/>
            <a:chOff x="2220381" y="1801141"/>
            <a:chExt cx="6893988" cy="400110"/>
          </a:xfrm>
        </p:grpSpPr>
        <p:sp>
          <p:nvSpPr>
            <p:cNvPr id="30" name="Chevron 29"/>
            <p:cNvSpPr/>
            <p:nvPr/>
          </p:nvSpPr>
          <p:spPr>
            <a:xfrm rot="10800000">
              <a:off x="2223616" y="1812869"/>
              <a:ext cx="6890753" cy="368118"/>
            </a:xfrm>
            <a:prstGeom prst="chevron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20381" y="1801141"/>
              <a:ext cx="6885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ServerHello</a:t>
              </a:r>
              <a:r>
                <a:rPr lang="en-US" sz="2000" dirty="0">
                  <a:solidFill>
                    <a:schemeClr val="bg1"/>
                  </a:solidFill>
                </a:rPr>
                <a:t>(Version, </a:t>
              </a:r>
              <a:r>
                <a:rPr lang="en-US" sz="2000" dirty="0" err="1">
                  <a:solidFill>
                    <a:schemeClr val="bg1"/>
                  </a:solidFill>
                </a:rPr>
                <a:t>Prefs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Nonce</a:t>
              </a:r>
              <a:r>
                <a:rPr lang="en-US" sz="2000" baseline="-25000" dirty="0" err="1">
                  <a:solidFill>
                    <a:schemeClr val="bg1"/>
                  </a:solidFill>
                </a:rPr>
                <a:t>s</a:t>
              </a:r>
              <a:r>
                <a:rPr lang="en-US" sz="20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68467" y="3696222"/>
            <a:ext cx="6893983" cy="400110"/>
            <a:chOff x="2223616" y="1801116"/>
            <a:chExt cx="6893983" cy="400110"/>
          </a:xfrm>
        </p:grpSpPr>
        <p:sp>
          <p:nvSpPr>
            <p:cNvPr id="34" name="Chevron 33"/>
            <p:cNvSpPr/>
            <p:nvPr/>
          </p:nvSpPr>
          <p:spPr>
            <a:xfrm rot="10800000">
              <a:off x="2223616" y="1812869"/>
              <a:ext cx="6890753" cy="368118"/>
            </a:xfrm>
            <a:prstGeom prst="chevron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31702" y="1801116"/>
              <a:ext cx="6885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Certificates({</a:t>
              </a:r>
              <a:r>
                <a:rPr lang="en-US" sz="2000" dirty="0" err="1">
                  <a:solidFill>
                    <a:schemeClr val="bg1"/>
                  </a:solidFill>
                </a:rPr>
                <a:t>C</a:t>
              </a:r>
              <a:r>
                <a:rPr lang="en-US" sz="2000" baseline="-25000" dirty="0" err="1">
                  <a:solidFill>
                    <a:schemeClr val="bg1"/>
                  </a:solidFill>
                </a:rPr>
                <a:t>BofA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C</a:t>
              </a:r>
              <a:r>
                <a:rPr lang="en-US" sz="2000" baseline="-25000" dirty="0" err="1">
                  <a:solidFill>
                    <a:schemeClr val="bg1"/>
                  </a:solidFill>
                </a:rPr>
                <a:t>Verisign</a:t>
              </a:r>
              <a:r>
                <a:rPr lang="en-US" sz="2000" dirty="0">
                  <a:solidFill>
                    <a:schemeClr val="bg1"/>
                  </a:solidFill>
                </a:rPr>
                <a:t>})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68466" y="4159493"/>
            <a:ext cx="6893984" cy="400110"/>
            <a:chOff x="2223616" y="1800343"/>
            <a:chExt cx="6893984" cy="400110"/>
          </a:xfrm>
        </p:grpSpPr>
        <p:sp>
          <p:nvSpPr>
            <p:cNvPr id="37" name="Chevron 36"/>
            <p:cNvSpPr/>
            <p:nvPr/>
          </p:nvSpPr>
          <p:spPr>
            <a:xfrm rot="10800000">
              <a:off x="2223616" y="1812869"/>
              <a:ext cx="6890753" cy="368118"/>
            </a:xfrm>
            <a:prstGeom prst="chevron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31703" y="1800343"/>
              <a:ext cx="6885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ServerHelloDone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Chevron 38"/>
          <p:cNvSpPr/>
          <p:nvPr/>
        </p:nvSpPr>
        <p:spPr>
          <a:xfrm>
            <a:off x="2168465" y="4611010"/>
            <a:ext cx="6890753" cy="3681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ClientKeyExchange</a:t>
            </a:r>
            <a:r>
              <a:rPr lang="en-US" sz="2000" dirty="0"/>
              <a:t>({</a:t>
            </a:r>
            <a:r>
              <a:rPr lang="en-US" sz="2000" dirty="0" err="1"/>
              <a:t>PreMasterKey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}</a:t>
            </a:r>
            <a:r>
              <a:rPr lang="en-US" sz="2000" baseline="-25000" dirty="0" err="1"/>
              <a:t>P</a:t>
            </a:r>
            <a:r>
              <a:rPr lang="en-US" sz="2000" baseline="-40000" dirty="0" err="1"/>
              <a:t>BofA</a:t>
            </a:r>
            <a:r>
              <a:rPr lang="en-US" sz="2000" dirty="0"/>
              <a:t>)</a:t>
            </a:r>
          </a:p>
        </p:txBody>
      </p:sp>
      <p:sp>
        <p:nvSpPr>
          <p:cNvPr id="40" name="Chevron 39"/>
          <p:cNvSpPr/>
          <p:nvPr/>
        </p:nvSpPr>
        <p:spPr>
          <a:xfrm>
            <a:off x="2168464" y="5043062"/>
            <a:ext cx="6890753" cy="3681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ChangeCipherSpec</a:t>
            </a:r>
            <a:endParaRPr lang="en-US" sz="2000" dirty="0"/>
          </a:p>
        </p:txBody>
      </p:sp>
      <p:sp>
        <p:nvSpPr>
          <p:cNvPr id="41" name="Chevron 40"/>
          <p:cNvSpPr/>
          <p:nvPr/>
        </p:nvSpPr>
        <p:spPr>
          <a:xfrm>
            <a:off x="2168463" y="5475114"/>
            <a:ext cx="6890753" cy="3681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{Finished}</a:t>
            </a:r>
            <a:r>
              <a:rPr lang="en-US" sz="2000" baseline="-25000" dirty="0"/>
              <a:t>K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168461" y="5919837"/>
            <a:ext cx="6890755" cy="400110"/>
            <a:chOff x="2223614" y="1800487"/>
            <a:chExt cx="6890755" cy="400110"/>
          </a:xfrm>
        </p:grpSpPr>
        <p:sp>
          <p:nvSpPr>
            <p:cNvPr id="43" name="Chevron 42"/>
            <p:cNvSpPr/>
            <p:nvPr/>
          </p:nvSpPr>
          <p:spPr>
            <a:xfrm rot="10800000">
              <a:off x="2223616" y="1812869"/>
              <a:ext cx="6890753" cy="368118"/>
            </a:xfrm>
            <a:prstGeom prst="chevron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23614" y="1800487"/>
              <a:ext cx="6885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ChangeCipherSpec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68462" y="6380268"/>
            <a:ext cx="6890881" cy="400110"/>
            <a:chOff x="2223616" y="1796873"/>
            <a:chExt cx="6890881" cy="400110"/>
          </a:xfrm>
        </p:grpSpPr>
        <p:sp>
          <p:nvSpPr>
            <p:cNvPr id="46" name="Chevron 45"/>
            <p:cNvSpPr/>
            <p:nvPr/>
          </p:nvSpPr>
          <p:spPr>
            <a:xfrm rot="10800000">
              <a:off x="2223616" y="1812869"/>
              <a:ext cx="6890753" cy="368118"/>
            </a:xfrm>
            <a:prstGeom prst="chevron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28600" y="1796873"/>
              <a:ext cx="6885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{Finished}</a:t>
              </a:r>
              <a:r>
                <a:rPr lang="en-US" sz="2000" baseline="-25000" dirty="0">
                  <a:solidFill>
                    <a:schemeClr val="bg1"/>
                  </a:solidFill>
                </a:rPr>
                <a:t>K</a:t>
              </a:r>
            </a:p>
          </p:txBody>
        </p:sp>
      </p:grpSp>
      <p:sp>
        <p:nvSpPr>
          <p:cNvPr id="48" name="Rectangular Callout 47"/>
          <p:cNvSpPr/>
          <p:nvPr/>
        </p:nvSpPr>
        <p:spPr>
          <a:xfrm>
            <a:off x="9598228" y="3676798"/>
            <a:ext cx="2218379" cy="464160"/>
          </a:xfrm>
          <a:prstGeom prst="wedgeRectCallout">
            <a:avLst>
              <a:gd name="adj1" fmla="val -92290"/>
              <a:gd name="adj2" fmla="val -103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Certificate chain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9584168" y="4474437"/>
            <a:ext cx="2218379" cy="712706"/>
          </a:xfrm>
          <a:prstGeom prst="wedgeRectCallout">
            <a:avLst>
              <a:gd name="adj1" fmla="val -92290"/>
              <a:gd name="adj2" fmla="val -103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Encrypted using server’s public key</a:t>
            </a:r>
          </a:p>
        </p:txBody>
      </p:sp>
      <p:sp>
        <p:nvSpPr>
          <p:cNvPr id="50" name="Rectangular Callout 49"/>
          <p:cNvSpPr/>
          <p:nvPr/>
        </p:nvSpPr>
        <p:spPr>
          <a:xfrm>
            <a:off x="9423561" y="5403572"/>
            <a:ext cx="2567712" cy="712706"/>
          </a:xfrm>
          <a:prstGeom prst="wedgeRectCallout">
            <a:avLst>
              <a:gd name="adj1" fmla="val -80821"/>
              <a:gd name="adj2" fmla="val -868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Encrypted using symmetric session key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78723" y="3947073"/>
            <a:ext cx="1983862" cy="1767434"/>
          </a:xfrm>
          <a:prstGeom prst="wedgeRectCallout">
            <a:avLst>
              <a:gd name="adj1" fmla="val 101702"/>
              <a:gd name="adj2" fmla="val 1656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Both sides derive symmetric session key </a:t>
            </a:r>
            <a:r>
              <a:rPr lang="en-US" sz="2000" i="1" dirty="0"/>
              <a:t>K </a:t>
            </a:r>
            <a:r>
              <a:rPr lang="en-US" sz="2000" dirty="0"/>
              <a:t>from the </a:t>
            </a:r>
            <a:r>
              <a:rPr lang="en-US" sz="2000" dirty="0" err="1"/>
              <a:t>PreMasterKey</a:t>
            </a:r>
            <a:endParaRPr lang="en-US" sz="2000" i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9576466" y="1529138"/>
            <a:ext cx="838309" cy="588760"/>
            <a:chOff x="7838355" y="1165836"/>
            <a:chExt cx="838309" cy="588760"/>
          </a:xfrm>
        </p:grpSpPr>
        <p:pic>
          <p:nvPicPr>
            <p:cNvPr id="60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consider an example where a general wants to give the order </a:t>
            </a:r>
            <a:r>
              <a:rPr lang="en-US" i="1" dirty="0"/>
              <a:t>"Attack at dawn."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network, messages must be distributed from one principal to various other principals.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properties we would like to enforce on messages?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Alternatively, what are the bad things that could be done to this message?</a:t>
            </a:r>
          </a:p>
        </p:txBody>
      </p:sp>
    </p:spTree>
    <p:extLst>
      <p:ext uri="{BB962C8B-B14F-4D97-AF65-F5344CB8AC3E}">
        <p14:creationId xmlns:p14="http://schemas.microsoft.com/office/powerpoint/2010/main" val="2549929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TLS handshake, the client receives a </a:t>
            </a:r>
            <a:r>
              <a:rPr lang="en-US" dirty="0">
                <a:solidFill>
                  <a:schemeClr val="accent1"/>
                </a:solidFill>
              </a:rPr>
              <a:t>certificate chain</a:t>
            </a:r>
          </a:p>
          <a:p>
            <a:pPr lvl="1"/>
            <a:r>
              <a:rPr lang="en-US" dirty="0"/>
              <a:t>Chain contains the server’s cert, as well as the certs of the signing CA(s)</a:t>
            </a:r>
          </a:p>
          <a:p>
            <a:r>
              <a:rPr lang="en-US" dirty="0"/>
              <a:t>The client must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the certificate chain to establish trust</a:t>
            </a:r>
          </a:p>
          <a:p>
            <a:pPr lvl="1"/>
            <a:r>
              <a:rPr lang="en-US" dirty="0"/>
              <a:t>i.e. is this chain authentic, correct, cryptographically sound, etc.</a:t>
            </a:r>
          </a:p>
          <a:p>
            <a:r>
              <a:rPr lang="en-US" dirty="0"/>
              <a:t>Client-side validation checks</a:t>
            </a:r>
          </a:p>
          <a:p>
            <a:pPr lvl="1"/>
            <a:r>
              <a:rPr lang="en-US" dirty="0"/>
              <a:t>Does the server’s DNS name match the common name in the cert?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example.com</a:t>
            </a:r>
            <a:r>
              <a:rPr lang="en-US" dirty="0"/>
              <a:t> cannot serve a cert with common name </a:t>
            </a:r>
            <a:r>
              <a:rPr lang="en-US" i="1" dirty="0"/>
              <a:t>google.com</a:t>
            </a:r>
          </a:p>
          <a:p>
            <a:pPr lvl="1"/>
            <a:r>
              <a:rPr lang="en-US" dirty="0"/>
              <a:t>Are any certs in the chain expired?</a:t>
            </a:r>
          </a:p>
          <a:p>
            <a:pPr lvl="1"/>
            <a:r>
              <a:rPr lang="en-US" dirty="0"/>
              <a:t>Is the CA’s signature cryptographically valid?</a:t>
            </a:r>
          </a:p>
          <a:p>
            <a:pPr lvl="1"/>
            <a:r>
              <a:rPr lang="en-US" dirty="0"/>
              <a:t>Is the chain’s root cert present in the client’s trusted key store?</a:t>
            </a:r>
          </a:p>
          <a:p>
            <a:pPr lvl="1"/>
            <a:r>
              <a:rPr lang="en-US" dirty="0"/>
              <a:t>Is any cert in the chain </a:t>
            </a:r>
            <a:r>
              <a:rPr lang="en-US" dirty="0">
                <a:solidFill>
                  <a:schemeClr val="accent1"/>
                </a:solidFill>
              </a:rPr>
              <a:t>revoked</a:t>
            </a:r>
            <a:r>
              <a:rPr lang="en-US" dirty="0"/>
              <a:t>?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14384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Green Locks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83" y="1343149"/>
            <a:ext cx="6478433" cy="1097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82" y="3869547"/>
            <a:ext cx="6478433" cy="109779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2347223"/>
            <a:ext cx="10515600" cy="1522324"/>
          </a:xfrm>
        </p:spPr>
        <p:txBody>
          <a:bodyPr anchor="t"/>
          <a:lstStyle/>
          <a:p>
            <a:r>
              <a:rPr lang="en-US" dirty="0"/>
              <a:t>If the TLS handshake succeeds, and the server’s certificate chain is valid, then the connection is authenticated and encrypted</a:t>
            </a:r>
          </a:p>
          <a:p>
            <a:r>
              <a:rPr lang="en-US" dirty="0"/>
              <a:t>Green lock icon indicates secure TLS connection to the user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8" y="5079321"/>
            <a:ext cx="10515600" cy="1522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certificates are Domain Validation (DV) certificates</a:t>
            </a:r>
          </a:p>
          <a:p>
            <a:r>
              <a:rPr lang="en-US" dirty="0"/>
              <a:t>Some certs are Extended Validation (EV) certificates</a:t>
            </a:r>
          </a:p>
          <a:p>
            <a:r>
              <a:rPr lang="en-US" dirty="0"/>
              <a:t>EV certs get the green bar</a:t>
            </a:r>
          </a:p>
        </p:txBody>
      </p:sp>
    </p:spTree>
    <p:extLst>
      <p:ext uri="{BB962C8B-B14F-4D97-AF65-F5344CB8AC3E}">
        <p14:creationId xmlns:p14="http://schemas.microsoft.com/office/powerpoint/2010/main" val="20429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Validation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968"/>
            <a:ext cx="10849164" cy="5344680"/>
          </a:xfrm>
        </p:spPr>
        <p:txBody>
          <a:bodyPr/>
          <a:lstStyle/>
          <a:p>
            <a:r>
              <a:rPr lang="en-US" dirty="0"/>
              <a:t>What differs between a DV and an EV certs?</a:t>
            </a:r>
          </a:p>
          <a:p>
            <a:pPr lvl="1"/>
            <a:r>
              <a:rPr lang="en-US" dirty="0"/>
              <a:t>To get a DV cert, the CA verifies that you control the given common name</a:t>
            </a:r>
          </a:p>
          <a:p>
            <a:pPr lvl="1"/>
            <a:r>
              <a:rPr lang="en-US" dirty="0"/>
              <a:t>To get an EV cert, the CA does a background check on you and your company</a:t>
            </a:r>
          </a:p>
          <a:p>
            <a:pPr lvl="1"/>
            <a:r>
              <a:rPr lang="en-US" dirty="0"/>
              <a:t>EV certs cost a lot more than DV certs</a:t>
            </a:r>
          </a:p>
          <a:p>
            <a:pPr lvl="1"/>
            <a:r>
              <a:rPr lang="en-US" b="1" dirty="0"/>
              <a:t>Other than the background check, EV certs offer the same security as DV certs</a:t>
            </a:r>
          </a:p>
          <a:p>
            <a:r>
              <a:rPr lang="en-US" dirty="0"/>
              <a:t>How does your browser tell the difference between DV and EV certs?</a:t>
            </a:r>
          </a:p>
          <a:p>
            <a:pPr lvl="1"/>
            <a:r>
              <a:rPr lang="en-US" dirty="0"/>
              <a:t>Remember the </a:t>
            </a:r>
            <a:r>
              <a:rPr lang="en-US" i="1" dirty="0"/>
              <a:t>policy number</a:t>
            </a:r>
            <a:r>
              <a:rPr lang="en-US" dirty="0"/>
              <a:t> in the X.509 certificate?</a:t>
            </a:r>
          </a:p>
          <a:p>
            <a:pPr lvl="1"/>
            <a:r>
              <a:rPr lang="en-US" dirty="0"/>
              <a:t>Each CA designates certain </a:t>
            </a:r>
            <a:r>
              <a:rPr lang="en-US" dirty="0">
                <a:solidFill>
                  <a:schemeClr val="accent1"/>
                </a:solidFill>
              </a:rPr>
              <a:t>magic</a:t>
            </a:r>
            <a:r>
              <a:rPr lang="en-US" dirty="0"/>
              <a:t> policy numbers to indicate EV status</a:t>
            </a:r>
          </a:p>
          <a:p>
            <a:pPr lvl="1"/>
            <a:r>
              <a:rPr lang="en-US" dirty="0"/>
              <a:t>Your browser contains a hard-coded list of magic policy numbers to identify EV certs :(</a:t>
            </a:r>
          </a:p>
        </p:txBody>
      </p:sp>
    </p:spTree>
    <p:extLst>
      <p:ext uri="{BB962C8B-B14F-4D97-AF65-F5344CB8AC3E}">
        <p14:creationId xmlns:p14="http://schemas.microsoft.com/office/powerpoint/2010/main" val="3802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is a widely deployed and extremely successful protocol</a:t>
            </a:r>
          </a:p>
          <a:p>
            <a:r>
              <a:rPr lang="en-US" dirty="0"/>
              <a:t>… but it’s not perfect</a:t>
            </a:r>
          </a:p>
          <a:p>
            <a:r>
              <a:rPr lang="en-US" dirty="0"/>
              <a:t>Problems with TLS: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 trustworthiness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Weak cyphers and keys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Protocol Attacks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Man-in-the-middle attacks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Secret key compromise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Implementation Bugs</a:t>
            </a:r>
          </a:p>
        </p:txBody>
      </p:sp>
    </p:spTree>
    <p:extLst>
      <p:ext uri="{BB962C8B-B14F-4D97-AF65-F5344CB8AC3E}">
        <p14:creationId xmlns:p14="http://schemas.microsoft.com/office/powerpoint/2010/main" val="3861776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Authorities,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 is essentially a trusted third party</a:t>
            </a:r>
          </a:p>
          <a:p>
            <a:pPr lvl="1"/>
            <a:r>
              <a:rPr lang="en-US" dirty="0"/>
              <a:t>Certificate signatures are attestations of authenticity for the server and (optionally) the client</a:t>
            </a:r>
          </a:p>
          <a:p>
            <a:pPr lvl="1"/>
            <a:r>
              <a:rPr lang="en-US" dirty="0"/>
              <a:t>Remember: </a:t>
            </a:r>
            <a:r>
              <a:rPr lang="en-US" b="1" dirty="0"/>
              <a:t>trust is bad and should be minimized!</a:t>
            </a:r>
          </a:p>
          <a:p>
            <a:r>
              <a:rPr lang="en-US" dirty="0"/>
              <a:t>If a CA mistakenly (or purposefully) signs a certificate for a domain and provides it to a malicious principal, TLS can be subverted</a:t>
            </a:r>
          </a:p>
          <a:p>
            <a:pPr lvl="1"/>
            <a:r>
              <a:rPr lang="en-US" dirty="0"/>
              <a:t>Recall: any CA can sign a cert for any domain</a:t>
            </a:r>
          </a:p>
          <a:p>
            <a:r>
              <a:rPr lang="en-US" dirty="0"/>
              <a:t>Not only must we trust root CAs, but also </a:t>
            </a:r>
            <a:r>
              <a:rPr lang="en-US" dirty="0">
                <a:solidFill>
                  <a:schemeClr val="accent1"/>
                </a:solidFill>
              </a:rPr>
              <a:t>intermediate CAs </a:t>
            </a:r>
            <a:r>
              <a:rPr lang="en-US" dirty="0"/>
              <a:t>that have been delegated signing authority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58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2400" dirty="0">
                <a:latin typeface="Menlo"/>
                <a:ea typeface="Menlo"/>
                <a:cs typeface="Menlo"/>
                <a:sym typeface="Menlo"/>
              </a:rPr>
              <a:t>Issued to: Microsoft Corporation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2400" dirty="0">
                <a:latin typeface="Menlo"/>
                <a:ea typeface="Menlo"/>
                <a:cs typeface="Menlo"/>
                <a:sym typeface="Menlo"/>
              </a:rPr>
              <a:t>Issued by: VeriSign Commercial Software Publishers CA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2400" dirty="0">
                <a:latin typeface="Menlo"/>
                <a:ea typeface="Menlo"/>
                <a:cs typeface="Menlo"/>
                <a:sym typeface="Menlo"/>
              </a:rPr>
              <a:t>Valid from 1/29/2001 to 1/30/2002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2400" dirty="0">
                <a:latin typeface="Menlo"/>
                <a:ea typeface="Menlo"/>
                <a:cs typeface="Menlo"/>
                <a:sym typeface="Menlo"/>
              </a:rPr>
              <a:t>Serial number is 1B51 90F7 3724 399C 9254 CD42 4637 996A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2400" dirty="0">
              <a:latin typeface="Menlo"/>
              <a:ea typeface="Menlo"/>
              <a:cs typeface="Menlo"/>
              <a:sym typeface="Menlo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lang="en-US" sz="2400" dirty="0">
                <a:latin typeface="Menlo"/>
                <a:ea typeface="Menlo"/>
                <a:cs typeface="Menlo"/>
                <a:sym typeface="Menlo"/>
              </a:rPr>
              <a:t>Issued to: Microsoft Corporation </a:t>
            </a:r>
            <a:endParaRPr lang="en-US" sz="2400" dirty="0"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lang="en-US" sz="2400" dirty="0">
                <a:latin typeface="Menlo"/>
                <a:ea typeface="Menlo"/>
                <a:cs typeface="Menlo"/>
                <a:sym typeface="Menlo"/>
              </a:rPr>
              <a:t>Issued by: VeriSign Commercial Software Publishers CA </a:t>
            </a:r>
            <a:endParaRPr lang="en-US" sz="2400" dirty="0"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lang="en-US" sz="2400" dirty="0">
                <a:latin typeface="Menlo"/>
                <a:ea typeface="Menlo"/>
                <a:cs typeface="Menlo"/>
                <a:sym typeface="Menlo"/>
              </a:rPr>
              <a:t>Valid from 1/30/2001 to 1/31/2002 </a:t>
            </a:r>
            <a:endParaRPr lang="en-US" sz="2400" dirty="0"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lang="en-US" sz="2400" dirty="0">
                <a:latin typeface="Menlo"/>
                <a:ea typeface="Menlo"/>
                <a:cs typeface="Menlo"/>
                <a:sym typeface="Menlo"/>
              </a:rPr>
              <a:t>Serial number is 750E 40FF 97F0 47ED F556 C708 4EB1 ABFD </a:t>
            </a:r>
            <a:endParaRPr lang="en-US" sz="2400" dirty="0"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endParaRPr lang="en-US" sz="1300" dirty="0"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r>
              <a:rPr lang="en-US" sz="3200" dirty="0"/>
              <a:t>In 2001, Verisign issued two executable signing certificates to someone </a:t>
            </a:r>
            <a:r>
              <a:rPr lang="en-US" sz="3200" dirty="0">
                <a:solidFill>
                  <a:srgbClr val="FF0000"/>
                </a:solidFill>
              </a:rPr>
              <a:t>claiming</a:t>
            </a:r>
            <a:r>
              <a:rPr lang="en-US" sz="3200" dirty="0"/>
              <a:t> to be from Microsoft</a:t>
            </a:r>
          </a:p>
          <a:p>
            <a:pPr lvl="1">
              <a:defRPr sz="1800"/>
            </a:pPr>
            <a:r>
              <a:rPr lang="en-US" sz="3200" dirty="0"/>
              <a:t>Could be used to issue untrusted software updates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2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Comodo</a:t>
            </a:r>
            <a:endParaRPr lang="en-US" dirty="0"/>
          </a:p>
        </p:txBody>
      </p:sp>
      <p:pic>
        <p:nvPicPr>
          <p:cNvPr id="4" name="ca-comodo-fai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416445" y="278938"/>
            <a:ext cx="8452558" cy="63459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89861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DigiNotar</a:t>
            </a:r>
            <a:endParaRPr lang="en-US" dirty="0"/>
          </a:p>
        </p:txBody>
      </p:sp>
      <p:pic>
        <p:nvPicPr>
          <p:cNvPr id="4" name="ca-diginotar-fai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70088" y="199836"/>
            <a:ext cx="8488983" cy="6455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91884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TrustWave</a:t>
            </a:r>
            <a:endParaRPr lang="en-US" dirty="0"/>
          </a:p>
        </p:txBody>
      </p:sp>
      <p:pic>
        <p:nvPicPr>
          <p:cNvPr id="4" name="ca-trustwave-fai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133" y="1321813"/>
            <a:ext cx="9757472" cy="50382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6420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Cipher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3441"/>
            <a:ext cx="10515600" cy="2459206"/>
          </a:xfrm>
        </p:spPr>
        <p:txBody>
          <a:bodyPr anchor="t"/>
          <a:lstStyle/>
          <a:p>
            <a:r>
              <a:rPr lang="en-US" dirty="0"/>
              <a:t>TLS allows the use of different cryptographic algorithms</a:t>
            </a:r>
          </a:p>
          <a:p>
            <a:r>
              <a:rPr lang="en-US" dirty="0"/>
              <a:t>Known weaknesses </a:t>
            </a:r>
            <a:r>
              <a:rPr lang="en-US"/>
              <a:t>in RC4, MD5</a:t>
            </a:r>
            <a:r>
              <a:rPr lang="en-US" dirty="0"/>
              <a:t>, and </a:t>
            </a:r>
            <a:r>
              <a:rPr lang="en-US"/>
              <a:t>CBC-mode ciphers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31179" y="1585621"/>
          <a:ext cx="551884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Cipher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  <a:r>
                        <a:rPr lang="en-US" sz="2400" baseline="0" dirty="0"/>
                        <a:t> in Certs (as of 2013)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RC4-MD5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RC4-SHA1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AES128-SHA1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AES256-SHA1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"Hey, we're attacking at dawn!"</a:t>
            </a:r>
          </a:p>
          <a:p>
            <a:endParaRPr lang="en-US" dirty="0"/>
          </a:p>
          <a:p>
            <a:r>
              <a:rPr lang="en-US" dirty="0"/>
              <a:t>Data must only be released to </a:t>
            </a:r>
            <a:r>
              <a:rPr lang="en-US" b="1" dirty="0"/>
              <a:t>authorized principals</a:t>
            </a:r>
          </a:p>
          <a:p>
            <a:r>
              <a:rPr lang="en-US" dirty="0"/>
              <a:t>Cryptography has historically focused on providing confidentiality</a:t>
            </a:r>
          </a:p>
          <a:p>
            <a:pPr lvl="1"/>
            <a:r>
              <a:rPr lang="en-US" dirty="0"/>
              <a:t>But, there are other mechanisms</a:t>
            </a:r>
          </a:p>
          <a:p>
            <a:r>
              <a:rPr lang="en-US" dirty="0"/>
              <a:t>Can have a temporal aspect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31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ZMap</a:t>
            </a:r>
            <a:r>
              <a:rPr lang="en-US" dirty="0"/>
              <a:t> team constantly collects all TLS certificates visible in the IPv4 address space </a:t>
            </a:r>
          </a:p>
          <a:p>
            <a:pPr lvl="1"/>
            <a:r>
              <a:rPr lang="en-US" dirty="0">
                <a:hlinkClick r:id="rId2"/>
              </a:rPr>
              <a:t>http://zmap.io/</a:t>
            </a:r>
            <a:r>
              <a:rPr lang="en-US" dirty="0"/>
              <a:t> (data at </a:t>
            </a:r>
            <a:r>
              <a:rPr lang="en-US" dirty="0">
                <a:hlinkClick r:id="rId3"/>
              </a:rPr>
              <a:t>https://scans.io/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Currently, around 8.3 million certs being served on the Internet</a:t>
            </a:r>
          </a:p>
          <a:p>
            <a:r>
              <a:rPr lang="en-US" dirty="0"/>
              <a:t>Observed repeated keys in-the-wild due to low entropy</a:t>
            </a:r>
          </a:p>
          <a:p>
            <a:pPr lvl="1"/>
            <a:r>
              <a:rPr lang="en-US" dirty="0"/>
              <a:t>Some systems auto-generate TLS keys at boot</a:t>
            </a:r>
          </a:p>
          <a:p>
            <a:pPr lvl="1"/>
            <a:r>
              <a:rPr lang="en-US" dirty="0"/>
              <a:t>Low boot-time entropy results in duplicate keys</a:t>
            </a:r>
          </a:p>
          <a:p>
            <a:r>
              <a:rPr lang="en-US" dirty="0"/>
              <a:t>Default TLS keys often shipped in network devices</a:t>
            </a:r>
          </a:p>
          <a:p>
            <a:pPr lvl="1"/>
            <a:r>
              <a:rPr lang="en-US" dirty="0"/>
              <a:t>Attackers can extract private keys from firmware!</a:t>
            </a:r>
          </a:p>
        </p:txBody>
      </p:sp>
    </p:spTree>
    <p:extLst>
      <p:ext uri="{BB962C8B-B14F-4D97-AF65-F5344CB8AC3E}">
        <p14:creationId xmlns:p14="http://schemas.microsoft.com/office/powerpoint/2010/main" val="2783081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Renegotiation attacks</a:t>
            </a:r>
          </a:p>
          <a:p>
            <a:pPr lvl="1"/>
            <a:r>
              <a:rPr lang="en-US" dirty="0"/>
              <a:t>Allows attacker to </a:t>
            </a:r>
            <a:r>
              <a:rPr lang="en-US" dirty="0">
                <a:solidFill>
                  <a:srgbClr val="FF0000"/>
                </a:solidFill>
              </a:rPr>
              <a:t>renegotiate</a:t>
            </a:r>
            <a:r>
              <a:rPr lang="en-US" dirty="0"/>
              <a:t> a connection to the NULL algorithm and inject plaintext data</a:t>
            </a:r>
          </a:p>
          <a:p>
            <a:pPr lvl="1"/>
            <a:r>
              <a:rPr lang="en-US" dirty="0"/>
              <a:t>Fixed by requiring cryptographic verification of previous TLS handshakes</a:t>
            </a:r>
          </a:p>
          <a:p>
            <a:r>
              <a:rPr lang="en-US" dirty="0"/>
              <a:t>Version downgrade attacks</a:t>
            </a:r>
          </a:p>
          <a:p>
            <a:pPr lvl="1"/>
            <a:r>
              <a:rPr lang="en-US" dirty="0"/>
              <a:t>False Start TLS extension allows attackers to modify the cipher suite list the client sends to server during handshake</a:t>
            </a:r>
          </a:p>
          <a:p>
            <a:pPr lvl="1"/>
            <a:r>
              <a:rPr lang="en-US" dirty="0"/>
              <a:t>Can force the usage of a known insecure cipher</a:t>
            </a:r>
          </a:p>
          <a:p>
            <a:r>
              <a:rPr lang="en-US" dirty="0"/>
              <a:t>Padding Oracle On Downgraded Legacy Encryption (POODLE)</a:t>
            </a:r>
          </a:p>
          <a:p>
            <a:pPr lvl="1"/>
            <a:r>
              <a:rPr lang="en-US" dirty="0"/>
              <a:t>Cryptographic attack against CBC-mode cyphers when used with SSL 3.0</a:t>
            </a:r>
          </a:p>
          <a:p>
            <a:pPr lvl="1"/>
            <a:r>
              <a:rPr lang="en-US" dirty="0"/>
              <a:t>Attacker can use a downgrade attack to force TLS connections into SSL 3.0</a:t>
            </a:r>
          </a:p>
          <a:p>
            <a:pPr lvl="1"/>
            <a:r>
              <a:rPr lang="en-US" dirty="0"/>
              <a:t>Allowing security degradation for the sake of interoperability is </a:t>
            </a:r>
            <a:r>
              <a:rPr lang="en-US" dirty="0">
                <a:solidFill>
                  <a:srgbClr val="FF0000"/>
                </a:solidFill>
              </a:rPr>
              <a:t>dangerous</a:t>
            </a:r>
          </a:p>
        </p:txBody>
      </p:sp>
    </p:spTree>
    <p:extLst>
      <p:ext uri="{BB962C8B-B14F-4D97-AF65-F5344CB8AC3E}">
        <p14:creationId xmlns:p14="http://schemas.microsoft.com/office/powerpoint/2010/main" val="11625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Man-in-the-Middle Attack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4" y="1411233"/>
            <a:ext cx="879041" cy="879041"/>
          </a:xfrm>
          <a:prstGeom prst="rect">
            <a:avLst/>
          </a:prstGeom>
        </p:spPr>
      </p:pic>
      <p:pic>
        <p:nvPicPr>
          <p:cNvPr id="6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21" y="1259155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90" y="1897238"/>
            <a:ext cx="641969" cy="64196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16" y="1428783"/>
            <a:ext cx="980894" cy="98089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07" y="1061278"/>
            <a:ext cx="1983514" cy="245915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10472658" y="2055791"/>
            <a:ext cx="1123250" cy="641432"/>
            <a:chOff x="3980592" y="4425844"/>
            <a:chExt cx="1123250" cy="641432"/>
          </a:xfrm>
        </p:grpSpPr>
        <p:sp>
          <p:nvSpPr>
            <p:cNvPr id="70" name="Rounded Rectangle 69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98466" y="1791937"/>
            <a:ext cx="850739" cy="641432"/>
            <a:chOff x="4656315" y="2305235"/>
            <a:chExt cx="850739" cy="641432"/>
          </a:xfrm>
        </p:grpSpPr>
        <p:sp>
          <p:nvSpPr>
            <p:cNvPr id="74" name="Rounded Rectangle 73"/>
            <p:cNvSpPr/>
            <p:nvPr/>
          </p:nvSpPr>
          <p:spPr>
            <a:xfrm>
              <a:off x="4673641" y="2401229"/>
              <a:ext cx="594581" cy="4206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315" y="2305235"/>
              <a:ext cx="624016" cy="624016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232620" y="263889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e</a:t>
              </a:r>
              <a:endParaRPr lang="en-US" sz="1400" b="1" baseline="-25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472658" y="1440863"/>
            <a:ext cx="838309" cy="588760"/>
            <a:chOff x="7838355" y="1165836"/>
            <a:chExt cx="838309" cy="588760"/>
          </a:xfrm>
        </p:grpSpPr>
        <p:pic>
          <p:nvPicPr>
            <p:cNvPr id="78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896149" y="1193210"/>
            <a:ext cx="578622" cy="588760"/>
            <a:chOff x="7838355" y="1165836"/>
            <a:chExt cx="578622" cy="588760"/>
          </a:xfrm>
        </p:grpSpPr>
        <p:pic>
          <p:nvPicPr>
            <p:cNvPr id="81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8023921" y="1354486"/>
              <a:ext cx="393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  <a:r>
                <a:rPr lang="en-US" sz="2000" b="1" baseline="-25000" dirty="0"/>
                <a:t>e</a:t>
              </a:r>
            </a:p>
          </p:txBody>
        </p:sp>
      </p:grpSp>
      <p:sp>
        <p:nvSpPr>
          <p:cNvPr id="83" name="Chevron 82"/>
          <p:cNvSpPr/>
          <p:nvPr/>
        </p:nvSpPr>
        <p:spPr>
          <a:xfrm>
            <a:off x="1296458" y="2591828"/>
            <a:ext cx="4371611" cy="3681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ClientHello</a:t>
            </a:r>
            <a:endParaRPr lang="en-US" sz="2000" dirty="0"/>
          </a:p>
        </p:txBody>
      </p:sp>
      <p:sp>
        <p:nvSpPr>
          <p:cNvPr id="87" name="Chevron 86"/>
          <p:cNvSpPr/>
          <p:nvPr/>
        </p:nvSpPr>
        <p:spPr>
          <a:xfrm>
            <a:off x="5882333" y="2586408"/>
            <a:ext cx="4371611" cy="368118"/>
          </a:xfrm>
          <a:prstGeom prst="chevr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ClientHello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84383" y="3060488"/>
            <a:ext cx="4369560" cy="688835"/>
            <a:chOff x="5599768" y="3726611"/>
            <a:chExt cx="4369560" cy="688835"/>
          </a:xfrm>
        </p:grpSpPr>
        <p:sp>
          <p:nvSpPr>
            <p:cNvPr id="85" name="Chevron 84"/>
            <p:cNvSpPr/>
            <p:nvPr/>
          </p:nvSpPr>
          <p:spPr>
            <a:xfrm rot="10800000">
              <a:off x="5599768" y="3726611"/>
              <a:ext cx="4369560" cy="368118"/>
            </a:xfrm>
            <a:prstGeom prst="chevron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370485" y="3774014"/>
              <a:ext cx="1123250" cy="641432"/>
              <a:chOff x="6795201" y="5096250"/>
              <a:chExt cx="1123250" cy="641432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6812524" y="5180135"/>
                <a:ext cx="594581" cy="43343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201" y="5096250"/>
                <a:ext cx="624016" cy="624016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7371506" y="5429905"/>
                <a:ext cx="546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BofA</a:t>
                </a:r>
                <a:endParaRPr lang="en-US" sz="1400" b="1" baseline="-25000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298508" y="3056220"/>
            <a:ext cx="4369560" cy="693103"/>
            <a:chOff x="1013893" y="3722343"/>
            <a:chExt cx="4369560" cy="693103"/>
          </a:xfrm>
        </p:grpSpPr>
        <p:sp>
          <p:nvSpPr>
            <p:cNvPr id="93" name="Chevron 92"/>
            <p:cNvSpPr/>
            <p:nvPr/>
          </p:nvSpPr>
          <p:spPr>
            <a:xfrm rot="10800000">
              <a:off x="1013893" y="3722343"/>
              <a:ext cx="4369560" cy="368118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979915" y="3774014"/>
              <a:ext cx="850739" cy="641432"/>
              <a:chOff x="4656315" y="2305235"/>
              <a:chExt cx="850739" cy="641432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4673641" y="2401229"/>
                <a:ext cx="594581" cy="42069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6315" y="2305235"/>
                <a:ext cx="624016" cy="624016"/>
              </a:xfrm>
              <a:prstGeom prst="rect">
                <a:avLst/>
              </a:prstGeom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5232620" y="263889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e</a:t>
                </a:r>
                <a:endParaRPr lang="en-US" sz="1400" b="1" baseline="-25000" dirty="0"/>
              </a:p>
            </p:txBody>
          </p:sp>
        </p:grpSp>
      </p:grp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838199" y="3815792"/>
            <a:ext cx="10933943" cy="2936855"/>
          </a:xfrm>
        </p:spPr>
        <p:txBody>
          <a:bodyPr>
            <a:normAutofit/>
          </a:bodyPr>
          <a:lstStyle/>
          <a:p>
            <a:r>
              <a:rPr lang="en-US" dirty="0"/>
              <a:t>If C</a:t>
            </a:r>
            <a:r>
              <a:rPr lang="en-US" baseline="-25000" dirty="0"/>
              <a:t>e</a:t>
            </a:r>
            <a:r>
              <a:rPr lang="en-US" dirty="0"/>
              <a:t> is self-signed, the user will be shown a warning</a:t>
            </a:r>
          </a:p>
          <a:p>
            <a:r>
              <a:rPr lang="en-US" dirty="0"/>
              <a:t>If the attacker manages to buy a valid </a:t>
            </a:r>
            <a:r>
              <a:rPr lang="en-US" dirty="0" err="1"/>
              <a:t>BofA</a:t>
            </a:r>
            <a:r>
              <a:rPr lang="en-US" dirty="0"/>
              <a:t> cert from a CA, then the only defense against this attack is </a:t>
            </a:r>
            <a:r>
              <a:rPr lang="en-US" dirty="0">
                <a:solidFill>
                  <a:schemeClr val="accent1"/>
                </a:solidFill>
              </a:rPr>
              <a:t>certificate pinning</a:t>
            </a:r>
          </a:p>
          <a:p>
            <a:r>
              <a:rPr lang="en-US" dirty="0"/>
              <a:t>If the attacker steals </a:t>
            </a:r>
            <a:r>
              <a:rPr lang="en-US" dirty="0" err="1"/>
              <a:t>C</a:t>
            </a:r>
            <a:r>
              <a:rPr lang="en-US" baseline="-25000" dirty="0" err="1"/>
              <a:t>BofA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BofA</a:t>
            </a:r>
            <a:r>
              <a:rPr lang="en-US" dirty="0"/>
              <a:t>, then this attack will succeed unless: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Bank of America </a:t>
            </a:r>
            <a:r>
              <a:rPr lang="en-US" dirty="0">
                <a:solidFill>
                  <a:schemeClr val="accent1"/>
                </a:solidFill>
              </a:rPr>
              <a:t>revokes</a:t>
            </a:r>
            <a:r>
              <a:rPr lang="en-US" dirty="0"/>
              <a:t> the stolen cert…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 the client checks to see if the cert has been revoked</a:t>
            </a:r>
          </a:p>
        </p:txBody>
      </p:sp>
      <p:sp>
        <p:nvSpPr>
          <p:cNvPr id="101" name="Rectangular Callout 100"/>
          <p:cNvSpPr/>
          <p:nvPr/>
        </p:nvSpPr>
        <p:spPr>
          <a:xfrm>
            <a:off x="2152262" y="1210270"/>
            <a:ext cx="2211605" cy="602569"/>
          </a:xfrm>
          <a:prstGeom prst="wedgeRectCallout">
            <a:avLst>
              <a:gd name="adj1" fmla="val -66787"/>
              <a:gd name="adj2" fmla="val 3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Does C</a:t>
            </a:r>
            <a:r>
              <a:rPr lang="en-US" sz="2000" baseline="-25000" dirty="0"/>
              <a:t>e</a:t>
            </a:r>
            <a:r>
              <a:rPr lang="en-US" sz="2000" dirty="0"/>
              <a:t> validate?</a:t>
            </a:r>
          </a:p>
        </p:txBody>
      </p:sp>
    </p:spTree>
    <p:extLst>
      <p:ext uri="{BB962C8B-B14F-4D97-AF65-F5344CB8AC3E}">
        <p14:creationId xmlns:p14="http://schemas.microsoft.com/office/powerpoint/2010/main" val="33757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7" grpId="0" animBg="1"/>
      <p:bldP spid="10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and Public Key Pinning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812"/>
            <a:ext cx="8291600" cy="54308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Certificate pinning is a technique for detecting sophisticated </a:t>
            </a:r>
            <a:r>
              <a:rPr lang="en-US" dirty="0" err="1"/>
              <a:t>MitM</a:t>
            </a:r>
            <a:r>
              <a:rPr lang="en-US" dirty="0"/>
              <a:t> attacks</a:t>
            </a:r>
          </a:p>
          <a:p>
            <a:pPr lvl="1"/>
            <a:r>
              <a:rPr lang="en-US" dirty="0"/>
              <a:t>Usually, only certs from root CAs are included in the trusted key store</a:t>
            </a:r>
          </a:p>
          <a:p>
            <a:pPr lvl="1"/>
            <a:r>
              <a:rPr lang="en-US" dirty="0"/>
              <a:t>Browser adds certs from well-known websites into the trusted key store</a:t>
            </a:r>
          </a:p>
          <a:p>
            <a:r>
              <a:rPr lang="en-US" dirty="0"/>
              <a:t>Implemented using the HTTP Strict Transport Security (</a:t>
            </a:r>
            <a:r>
              <a:rPr lang="en-US" dirty="0">
                <a:solidFill>
                  <a:schemeClr val="accent1"/>
                </a:solidFill>
              </a:rPr>
              <a:t>HSTS</a:t>
            </a:r>
            <a:r>
              <a:rPr lang="en-US" dirty="0"/>
              <a:t>) and HTTP Public Key Pinning (</a:t>
            </a:r>
            <a:r>
              <a:rPr lang="en-US" dirty="0">
                <a:solidFill>
                  <a:schemeClr val="accent1"/>
                </a:solidFill>
              </a:rPr>
              <a:t>HPKP</a:t>
            </a:r>
            <a:r>
              <a:rPr lang="en-US" dirty="0"/>
              <a:t>) headers [pins hashes of public keys of well-known websites]</a:t>
            </a:r>
          </a:p>
          <a:p>
            <a:r>
              <a:rPr lang="en-US" dirty="0"/>
              <a:t>Pinning isn’t just for browsers</a:t>
            </a:r>
          </a:p>
          <a:p>
            <a:pPr lvl="1"/>
            <a:r>
              <a:rPr lang="en-US" dirty="0"/>
              <a:t>Many Android and iPhone apps now include pinned certificates</a:t>
            </a:r>
          </a:p>
          <a:p>
            <a:pPr lvl="1"/>
            <a:r>
              <a:rPr lang="en-US" dirty="0"/>
              <a:t>E.g. Facebook’s apps include a pinned cert</a:t>
            </a:r>
          </a:p>
          <a:p>
            <a:r>
              <a:rPr lang="en-US" dirty="0"/>
              <a:t>Certificate Transparency (</a:t>
            </a:r>
            <a:r>
              <a:rPr lang="en-US" dirty="0">
                <a:solidFill>
                  <a:schemeClr val="accent1"/>
                </a:solidFill>
              </a:rPr>
              <a:t>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logs that record certificates issued by publicly trusted certificate authorities</a:t>
            </a:r>
          </a:p>
          <a:p>
            <a:pPr lvl="1"/>
            <a:r>
              <a:rPr lang="en-US" dirty="0"/>
              <a:t>Permits efficient identification of mistakenly or maliciously issued certificates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42" y="2473262"/>
            <a:ext cx="1006209" cy="1006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873" y="3102221"/>
            <a:ext cx="641969" cy="6419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80690" y="3790437"/>
            <a:ext cx="2044663" cy="2555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80690" y="3800669"/>
            <a:ext cx="2044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Trusted Key Store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01234" y="4238268"/>
            <a:ext cx="1354467" cy="641432"/>
            <a:chOff x="3114562" y="5586843"/>
            <a:chExt cx="1354467" cy="641432"/>
          </a:xfrm>
        </p:grpSpPr>
        <p:sp>
          <p:nvSpPr>
            <p:cNvPr id="10" name="Rounded Rectangle 9"/>
            <p:cNvSpPr/>
            <p:nvPr/>
          </p:nvSpPr>
          <p:spPr>
            <a:xfrm>
              <a:off x="3143997" y="5678907"/>
              <a:ext cx="594581" cy="4185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562" y="5586843"/>
              <a:ext cx="624016" cy="62401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90867" y="5920498"/>
              <a:ext cx="778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Verisign</a:t>
              </a:r>
              <a:endParaRPr lang="en-US" sz="1400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701234" y="4948263"/>
            <a:ext cx="1123250" cy="641432"/>
            <a:chOff x="3980592" y="4425844"/>
            <a:chExt cx="1123250" cy="641432"/>
          </a:xfrm>
        </p:grpSpPr>
        <p:sp>
          <p:nvSpPr>
            <p:cNvPr id="14" name="Rounded Rectangle 13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01234" y="5653781"/>
            <a:ext cx="1286756" cy="641432"/>
            <a:chOff x="3980592" y="4425844"/>
            <a:chExt cx="1286756" cy="641432"/>
          </a:xfrm>
        </p:grpSpPr>
        <p:sp>
          <p:nvSpPr>
            <p:cNvPr id="18" name="Rounded Rectangle 17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556897" y="4759499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Google</a:t>
              </a:r>
              <a:endParaRPr lang="en-US" sz="14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8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3605"/>
            <a:ext cx="10515600" cy="2659043"/>
          </a:xfrm>
        </p:spPr>
        <p:txBody>
          <a:bodyPr/>
          <a:lstStyle/>
          <a:p>
            <a:r>
              <a:rPr lang="en-US" dirty="0"/>
              <a:t>Secret key compromise leads to many devastating attacks</a:t>
            </a:r>
          </a:p>
          <a:p>
            <a:pPr lvl="1"/>
            <a:r>
              <a:rPr lang="en-US" dirty="0"/>
              <a:t>Attacker can successfully </a:t>
            </a:r>
            <a:r>
              <a:rPr lang="en-US" dirty="0" err="1"/>
              <a:t>MitM</a:t>
            </a:r>
            <a:r>
              <a:rPr lang="en-US" dirty="0"/>
              <a:t> TLS connections (i.e. future connections)</a:t>
            </a:r>
          </a:p>
          <a:p>
            <a:pPr lvl="1"/>
            <a:r>
              <a:rPr lang="en-US" dirty="0"/>
              <a:t>Attacker can decrypt historical TLS packets encrypted using the stolen key</a:t>
            </a:r>
          </a:p>
          <a:p>
            <a:r>
              <a:rPr lang="en-US" dirty="0"/>
              <a:t>Changing to a new </a:t>
            </a:r>
            <a:r>
              <a:rPr lang="en-US" dirty="0" err="1"/>
              <a:t>keypair</a:t>
            </a:r>
            <a:r>
              <a:rPr lang="en-US" dirty="0"/>
              <a:t>/cert does not solve the problem!</a:t>
            </a:r>
          </a:p>
          <a:p>
            <a:pPr lvl="1"/>
            <a:r>
              <a:rPr lang="en-US" dirty="0"/>
              <a:t>The old, stolen key is still valid!</a:t>
            </a:r>
          </a:p>
          <a:p>
            <a:pPr lvl="1"/>
            <a:r>
              <a:rPr lang="en-US" dirty="0"/>
              <a:t>Attacker can still </a:t>
            </a:r>
            <a:r>
              <a:rPr lang="en-US" dirty="0" err="1"/>
              <a:t>MitM</a:t>
            </a:r>
            <a:r>
              <a:rPr lang="en-US" dirty="0"/>
              <a:t> connections!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4" y="1411233"/>
            <a:ext cx="879041" cy="879041"/>
          </a:xfrm>
          <a:prstGeom prst="rect">
            <a:avLst/>
          </a:prstGeo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21" y="1259155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90" y="1897238"/>
            <a:ext cx="641969" cy="641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16" y="1428783"/>
            <a:ext cx="980894" cy="980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07" y="1061278"/>
            <a:ext cx="1983514" cy="2459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472658" y="2055791"/>
            <a:ext cx="1123250" cy="641432"/>
            <a:chOff x="3980592" y="4425844"/>
            <a:chExt cx="1123250" cy="641432"/>
          </a:xfrm>
        </p:grpSpPr>
        <p:sp>
          <p:nvSpPr>
            <p:cNvPr id="10" name="Rounded Rectangle 9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472658" y="1440863"/>
            <a:ext cx="838309" cy="588760"/>
            <a:chOff x="7838355" y="1165836"/>
            <a:chExt cx="838309" cy="588760"/>
          </a:xfrm>
        </p:grpSpPr>
        <p:pic>
          <p:nvPicPr>
            <p:cNvPr id="18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sp>
        <p:nvSpPr>
          <p:cNvPr id="23" name="Chevron 22"/>
          <p:cNvSpPr/>
          <p:nvPr/>
        </p:nvSpPr>
        <p:spPr>
          <a:xfrm>
            <a:off x="1296458" y="2591828"/>
            <a:ext cx="4371611" cy="3681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ClientHello</a:t>
            </a:r>
            <a:endParaRPr lang="en-US" sz="2000" dirty="0"/>
          </a:p>
        </p:txBody>
      </p:sp>
      <p:sp>
        <p:nvSpPr>
          <p:cNvPr id="24" name="Chevron 23"/>
          <p:cNvSpPr/>
          <p:nvPr/>
        </p:nvSpPr>
        <p:spPr>
          <a:xfrm>
            <a:off x="5882333" y="2586408"/>
            <a:ext cx="4371611" cy="368118"/>
          </a:xfrm>
          <a:prstGeom prst="chevr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ClientHello</a:t>
            </a: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884383" y="3060488"/>
            <a:ext cx="4369560" cy="688835"/>
            <a:chOff x="5599768" y="3726611"/>
            <a:chExt cx="4369560" cy="688835"/>
          </a:xfrm>
        </p:grpSpPr>
        <p:sp>
          <p:nvSpPr>
            <p:cNvPr id="26" name="Chevron 25"/>
            <p:cNvSpPr/>
            <p:nvPr/>
          </p:nvSpPr>
          <p:spPr>
            <a:xfrm rot="10800000">
              <a:off x="5599768" y="3726611"/>
              <a:ext cx="4369560" cy="368118"/>
            </a:xfrm>
            <a:prstGeom prst="chevron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370485" y="3774014"/>
              <a:ext cx="1123250" cy="641432"/>
              <a:chOff x="6795201" y="5096250"/>
              <a:chExt cx="1123250" cy="641432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6812524" y="5180135"/>
                <a:ext cx="594581" cy="43343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201" y="5096250"/>
                <a:ext cx="624016" cy="624016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371506" y="5429905"/>
                <a:ext cx="546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BofA</a:t>
                </a:r>
                <a:endParaRPr lang="en-US" sz="1400" b="1" baseline="-25000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298508" y="3056220"/>
            <a:ext cx="4369560" cy="693103"/>
            <a:chOff x="1013893" y="3722343"/>
            <a:chExt cx="4369560" cy="693103"/>
          </a:xfrm>
        </p:grpSpPr>
        <p:sp>
          <p:nvSpPr>
            <p:cNvPr id="32" name="Chevron 31"/>
            <p:cNvSpPr/>
            <p:nvPr/>
          </p:nvSpPr>
          <p:spPr>
            <a:xfrm rot="10800000">
              <a:off x="1013893" y="3722343"/>
              <a:ext cx="4369560" cy="368118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979915" y="3774014"/>
              <a:ext cx="1123250" cy="641432"/>
              <a:chOff x="4656315" y="2305235"/>
              <a:chExt cx="1123250" cy="6414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4673641" y="2401229"/>
                <a:ext cx="594581" cy="42069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6315" y="2305235"/>
                <a:ext cx="624016" cy="624016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5232620" y="2638890"/>
                <a:ext cx="546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BofA</a:t>
                </a:r>
                <a:endParaRPr lang="en-US" sz="1400" b="1" baseline="-25000" dirty="0"/>
              </a:p>
            </p:txBody>
          </p:sp>
        </p:grpSp>
      </p:grpSp>
      <p:sp>
        <p:nvSpPr>
          <p:cNvPr id="38" name="Rectangular Callout 37"/>
          <p:cNvSpPr/>
          <p:nvPr/>
        </p:nvSpPr>
        <p:spPr>
          <a:xfrm>
            <a:off x="2152262" y="1210270"/>
            <a:ext cx="2336045" cy="602569"/>
          </a:xfrm>
          <a:prstGeom prst="wedgeRectCallout">
            <a:avLst>
              <a:gd name="adj1" fmla="val -66787"/>
              <a:gd name="adj2" fmla="val 3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</a:t>
            </a:r>
            <a:r>
              <a:rPr lang="en-US" sz="2000" baseline="-25000" dirty="0" err="1"/>
              <a:t>BofA</a:t>
            </a:r>
            <a:r>
              <a:rPr lang="en-US" sz="2000" dirty="0"/>
              <a:t> is totally legit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468208" y="2055791"/>
            <a:ext cx="1251490" cy="733765"/>
            <a:chOff x="3980592" y="4425844"/>
            <a:chExt cx="1251490" cy="733765"/>
          </a:xfrm>
        </p:grpSpPr>
        <p:sp>
          <p:nvSpPr>
            <p:cNvPr id="40" name="Rounded Rectangle 39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556897" y="4759499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*</a:t>
              </a:r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468208" y="1440863"/>
            <a:ext cx="966549" cy="588760"/>
            <a:chOff x="7838355" y="1165836"/>
            <a:chExt cx="966549" cy="588760"/>
          </a:xfrm>
        </p:grpSpPr>
        <p:pic>
          <p:nvPicPr>
            <p:cNvPr id="44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8023921" y="1354486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S*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82333" y="3060488"/>
            <a:ext cx="4369560" cy="781168"/>
            <a:chOff x="5599768" y="3726611"/>
            <a:chExt cx="4369560" cy="781168"/>
          </a:xfrm>
        </p:grpSpPr>
        <p:sp>
          <p:nvSpPr>
            <p:cNvPr id="52" name="Chevron 51"/>
            <p:cNvSpPr/>
            <p:nvPr/>
          </p:nvSpPr>
          <p:spPr>
            <a:xfrm rot="10800000">
              <a:off x="5599768" y="3726611"/>
              <a:ext cx="4369560" cy="368118"/>
            </a:xfrm>
            <a:prstGeom prst="chevron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370485" y="3774014"/>
              <a:ext cx="1251490" cy="733765"/>
              <a:chOff x="6795201" y="5096250"/>
              <a:chExt cx="1251490" cy="73376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6812524" y="5180135"/>
                <a:ext cx="594581" cy="43343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201" y="5096250"/>
                <a:ext cx="624016" cy="624016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7371506" y="5429905"/>
                <a:ext cx="6751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*</a:t>
                </a:r>
                <a:r>
                  <a:rPr lang="en-US" sz="1400" b="1" dirty="0" err="1"/>
                  <a:t>BofA</a:t>
                </a:r>
                <a:endParaRPr lang="en-US" sz="1400" b="1" baseline="-250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0468208" y="2044431"/>
            <a:ext cx="1123250" cy="641432"/>
            <a:chOff x="4656315" y="2305235"/>
            <a:chExt cx="1123250" cy="641432"/>
          </a:xfrm>
        </p:grpSpPr>
        <p:sp>
          <p:nvSpPr>
            <p:cNvPr id="14" name="Rounded Rectangle 13"/>
            <p:cNvSpPr/>
            <p:nvPr/>
          </p:nvSpPr>
          <p:spPr>
            <a:xfrm>
              <a:off x="4673641" y="2401229"/>
              <a:ext cx="594581" cy="4206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315" y="2305235"/>
              <a:ext cx="624016" cy="62401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232620" y="263889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465891" y="1445704"/>
            <a:ext cx="838309" cy="588760"/>
            <a:chOff x="7838355" y="1165836"/>
            <a:chExt cx="838309" cy="588760"/>
          </a:xfrm>
        </p:grpSpPr>
        <p:pic>
          <p:nvPicPr>
            <p:cNvPr id="21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70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37917 -0.0335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-1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-0.38073 -0.02893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968"/>
            <a:ext cx="5810881" cy="5344680"/>
          </a:xfrm>
        </p:spPr>
        <p:txBody>
          <a:bodyPr>
            <a:normAutofit/>
          </a:bodyPr>
          <a:lstStyle/>
          <a:p>
            <a:r>
              <a:rPr lang="en-US" dirty="0"/>
              <a:t>Certificate expiration is the simplest, most fundamental defense against secret key compromise</a:t>
            </a:r>
          </a:p>
          <a:p>
            <a:pPr lvl="1"/>
            <a:r>
              <a:rPr lang="en-US" dirty="0"/>
              <a:t>All certificates have an expiration date</a:t>
            </a:r>
          </a:p>
          <a:p>
            <a:pPr lvl="1"/>
            <a:r>
              <a:rPr lang="en-US" dirty="0"/>
              <a:t>A stolen key is only useful before it expires</a:t>
            </a:r>
          </a:p>
          <a:p>
            <a:r>
              <a:rPr lang="en-US" dirty="0"/>
              <a:t>Ideally, all certs should have a short lifetime</a:t>
            </a:r>
          </a:p>
          <a:p>
            <a:pPr lvl="1"/>
            <a:r>
              <a:rPr lang="en-US" dirty="0"/>
              <a:t>Months, weeks, or even days</a:t>
            </a:r>
          </a:p>
          <a:p>
            <a:r>
              <a:rPr lang="en-US" dirty="0"/>
              <a:t>Problem: most certs have multi-year lifetimes</a:t>
            </a:r>
          </a:p>
          <a:p>
            <a:pPr lvl="1"/>
            <a:r>
              <a:rPr lang="en-US" dirty="0"/>
              <a:t>This gives an attacker plenty of time to abuse a stolen key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383" y="3306450"/>
            <a:ext cx="4648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Validity</a:t>
            </a:r>
          </a:p>
          <a:p>
            <a:r>
              <a:rPr lang="en-US" dirty="0"/>
              <a:t>            Not Before: Apr  8 00:00:00 2014 GMT</a:t>
            </a:r>
          </a:p>
          <a:p>
            <a:r>
              <a:rPr lang="en-US" dirty="0"/>
              <a:t>            Not After : Apr 12 12:00:00 2016 GMT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7383" y="2844785"/>
            <a:ext cx="229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X.509 Certificate</a:t>
            </a:r>
          </a:p>
        </p:txBody>
      </p:sp>
    </p:spTree>
    <p:extLst>
      <p:ext uri="{BB962C8B-B14F-4D97-AF65-F5344CB8AC3E}">
        <p14:creationId xmlns:p14="http://schemas.microsoft.com/office/powerpoint/2010/main" val="956557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Lifetimes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17" y="1060438"/>
            <a:ext cx="8168625" cy="56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92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9" y="3713663"/>
            <a:ext cx="11455017" cy="3038986"/>
          </a:xfrm>
        </p:spPr>
        <p:txBody>
          <a:bodyPr anchor="t">
            <a:normAutofit/>
          </a:bodyPr>
          <a:lstStyle/>
          <a:p>
            <a:r>
              <a:rPr lang="en-US" dirty="0"/>
              <a:t>Perfect Forward Secrecy (PFS) addresses the issue of an attacker decrypting past TLS sessions  after a secret key compromise</a:t>
            </a:r>
          </a:p>
          <a:p>
            <a:r>
              <a:rPr lang="en-US" dirty="0"/>
              <a:t>Uses </a:t>
            </a:r>
            <a:r>
              <a:rPr lang="en-US" dirty="0" err="1"/>
              <a:t>Diffie</a:t>
            </a:r>
            <a:r>
              <a:rPr lang="en-US" dirty="0"/>
              <a:t>-Hellman to compute the TLS session key</a:t>
            </a:r>
          </a:p>
          <a:p>
            <a:pPr lvl="1"/>
            <a:r>
              <a:rPr lang="en-US" dirty="0"/>
              <a:t>Session key is never sent over the wire, and is discarded after the session completes</a:t>
            </a:r>
          </a:p>
          <a:p>
            <a:pPr lvl="1"/>
            <a:r>
              <a:rPr lang="en-US" dirty="0"/>
              <a:t>Since the session key cannot be recovered, the attacker cannot decrypt historical TLS packets, even if they hold the secret key</a:t>
            </a:r>
          </a:p>
          <a:p>
            <a:r>
              <a:rPr lang="en-US" dirty="0"/>
              <a:t>PFS does not prevent </a:t>
            </a:r>
            <a:r>
              <a:rPr lang="en-US" dirty="0" err="1"/>
              <a:t>MiTM</a:t>
            </a:r>
            <a:r>
              <a:rPr lang="en-US" dirty="0"/>
              <a:t> attacks; future TLS sessions are still in danger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4" y="1853892"/>
            <a:ext cx="1006209" cy="1006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75" y="2482851"/>
            <a:ext cx="641969" cy="64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75" y="1945594"/>
            <a:ext cx="980894" cy="980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66" y="1578089"/>
            <a:ext cx="1983514" cy="2459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814895" y="2544258"/>
            <a:ext cx="1123250" cy="641432"/>
            <a:chOff x="3980592" y="4425844"/>
            <a:chExt cx="1123250" cy="641432"/>
          </a:xfrm>
        </p:grpSpPr>
        <p:sp>
          <p:nvSpPr>
            <p:cNvPr id="9" name="Rounded Rectangle 8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sp>
        <p:nvSpPr>
          <p:cNvPr id="22" name="Chevron 21"/>
          <p:cNvSpPr/>
          <p:nvPr/>
        </p:nvSpPr>
        <p:spPr>
          <a:xfrm>
            <a:off x="2194245" y="1729081"/>
            <a:ext cx="6890753" cy="3681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ClientKeyExchange</a:t>
            </a:r>
            <a:r>
              <a:rPr lang="en-US" sz="2000" dirty="0"/>
              <a:t>({</a:t>
            </a:r>
            <a:r>
              <a:rPr lang="en-US" sz="2000" dirty="0" err="1"/>
              <a:t>PreMasterKey</a:t>
            </a:r>
            <a:r>
              <a:rPr lang="en-US" sz="2000" dirty="0"/>
              <a:t>}</a:t>
            </a:r>
            <a:r>
              <a:rPr lang="en-US" sz="2000" baseline="-25000" dirty="0" err="1"/>
              <a:t>P</a:t>
            </a:r>
            <a:r>
              <a:rPr lang="en-US" sz="2000" baseline="-40000" dirty="0" err="1"/>
              <a:t>BofA</a:t>
            </a:r>
            <a:r>
              <a:rPr lang="en-US" sz="2000" dirty="0"/>
              <a:t>)</a:t>
            </a:r>
          </a:p>
        </p:txBody>
      </p:sp>
      <p:sp>
        <p:nvSpPr>
          <p:cNvPr id="23" name="Chevron 22"/>
          <p:cNvSpPr/>
          <p:nvPr/>
        </p:nvSpPr>
        <p:spPr>
          <a:xfrm>
            <a:off x="2194244" y="2161133"/>
            <a:ext cx="6890753" cy="3681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ChangeCipherSpec</a:t>
            </a:r>
            <a:endParaRPr lang="en-US" sz="2000" dirty="0"/>
          </a:p>
        </p:txBody>
      </p:sp>
      <p:sp>
        <p:nvSpPr>
          <p:cNvPr id="24" name="Chevron 23"/>
          <p:cNvSpPr/>
          <p:nvPr/>
        </p:nvSpPr>
        <p:spPr>
          <a:xfrm>
            <a:off x="2194243" y="2593185"/>
            <a:ext cx="6890753" cy="3681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{Finished}</a:t>
            </a:r>
            <a:r>
              <a:rPr lang="en-US" sz="2000" baseline="-25000" dirty="0"/>
              <a:t>K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0807193" y="1945594"/>
            <a:ext cx="838309" cy="588760"/>
            <a:chOff x="7838355" y="1165836"/>
            <a:chExt cx="838309" cy="588760"/>
          </a:xfrm>
        </p:grpSpPr>
        <p:pic>
          <p:nvPicPr>
            <p:cNvPr id="32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sp>
        <p:nvSpPr>
          <p:cNvPr id="34" name="TextBox 33"/>
          <p:cNvSpPr txBox="1"/>
          <p:nvPr/>
        </p:nvSpPr>
        <p:spPr>
          <a:xfrm rot="5400000">
            <a:off x="5475847" y="970473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 rot="5400000">
            <a:off x="5475847" y="2822239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6776250" y="203890"/>
            <a:ext cx="5054216" cy="1292801"/>
          </a:xfrm>
          <a:prstGeom prst="wedgeRectCallout">
            <a:avLst>
              <a:gd name="adj1" fmla="val -40109"/>
              <a:gd name="adj2" fmla="val 753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Given </a:t>
            </a:r>
            <a:r>
              <a:rPr lang="en-US" sz="2000" dirty="0" err="1"/>
              <a:t>S</a:t>
            </a:r>
            <a:r>
              <a:rPr lang="en-US" sz="2000" baseline="-25000" dirty="0" err="1"/>
              <a:t>BofA</a:t>
            </a:r>
            <a:r>
              <a:rPr lang="en-US" sz="2000" dirty="0"/>
              <a:t>, attacker can decrypt the {</a:t>
            </a:r>
            <a:r>
              <a:rPr lang="en-US" sz="2000" dirty="0" err="1"/>
              <a:t>PreMasterKey</a:t>
            </a:r>
            <a:r>
              <a:rPr lang="en-US" sz="2000" dirty="0"/>
              <a:t>}</a:t>
            </a:r>
            <a:r>
              <a:rPr lang="en-US" sz="2000" baseline="-25000" dirty="0" err="1"/>
              <a:t>P</a:t>
            </a:r>
            <a:r>
              <a:rPr lang="en-US" sz="2000" baseline="-40000" dirty="0" err="1"/>
              <a:t>BofA</a:t>
            </a:r>
            <a:r>
              <a:rPr lang="en-US" sz="2000" dirty="0"/>
              <a:t> of any TLS sessions, thus </a:t>
            </a:r>
            <a:r>
              <a:rPr lang="en-US" sz="2000" b="1" dirty="0"/>
              <a:t>past</a:t>
            </a:r>
            <a:r>
              <a:rPr lang="en-US" sz="2000" dirty="0"/>
              <a:t> and </a:t>
            </a:r>
            <a:r>
              <a:rPr lang="en-US" sz="2000" b="1" dirty="0"/>
              <a:t>future</a:t>
            </a:r>
            <a:r>
              <a:rPr lang="en-US" sz="2000" dirty="0"/>
              <a:t> TLS packets can be decrypted</a:t>
            </a:r>
          </a:p>
        </p:txBody>
      </p:sp>
    </p:spTree>
    <p:extLst>
      <p:ext uri="{BB962C8B-B14F-4D97-AF65-F5344CB8AC3E}">
        <p14:creationId xmlns:p14="http://schemas.microsoft.com/office/powerpoint/2010/main" val="147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Certificate </a:t>
            </a:r>
            <a:r>
              <a:rPr lang="en-US" dirty="0">
                <a:solidFill>
                  <a:schemeClr val="accent1"/>
                </a:solidFill>
              </a:rPr>
              <a:t>revocations</a:t>
            </a:r>
            <a:r>
              <a:rPr lang="en-US" dirty="0"/>
              <a:t> are another fundamental mechanism for mitigating secret key compromises</a:t>
            </a:r>
          </a:p>
          <a:p>
            <a:pPr lvl="1"/>
            <a:r>
              <a:rPr lang="en-US" dirty="0"/>
              <a:t>After a secret key has been compromised, the owner is supposed to </a:t>
            </a:r>
            <a:r>
              <a:rPr lang="en-US" dirty="0">
                <a:solidFill>
                  <a:schemeClr val="accent1"/>
                </a:solidFill>
              </a:rPr>
              <a:t>revoke</a:t>
            </a:r>
            <a:r>
              <a:rPr lang="en-US" dirty="0"/>
              <a:t> the certificate</a:t>
            </a:r>
          </a:p>
          <a:p>
            <a:r>
              <a:rPr lang="en-US" dirty="0"/>
              <a:t>CA’s are responsible for hosting databases of revoked certificates that they issued</a:t>
            </a:r>
          </a:p>
          <a:p>
            <a:r>
              <a:rPr lang="en-US" dirty="0"/>
              <a:t>Clients are supposed to query the revocation status of all certificates they encounter during validation</a:t>
            </a:r>
          </a:p>
          <a:p>
            <a:pPr lvl="1"/>
            <a:r>
              <a:rPr lang="en-US" dirty="0"/>
              <a:t>If a certificate is revoked, the client should never accept it</a:t>
            </a:r>
          </a:p>
          <a:p>
            <a:r>
              <a:rPr lang="en-US" dirty="0"/>
              <a:t>Two revocation protocols for TLS certificates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Certificate Revocation Lists (CRLs)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Online Certificate Status Protocol (OCSP)</a:t>
            </a:r>
          </a:p>
        </p:txBody>
      </p:sp>
    </p:spTree>
    <p:extLst>
      <p:ext uri="{BB962C8B-B14F-4D97-AF65-F5344CB8AC3E}">
        <p14:creationId xmlns:p14="http://schemas.microsoft.com/office/powerpoint/2010/main" val="309020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Revocation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CRLs are the original mechanism for announcing and querying the revocation status of certificates</a:t>
            </a:r>
          </a:p>
          <a:p>
            <a:r>
              <a:rPr lang="en-US" dirty="0"/>
              <a:t>CAs compile lists of serial numbers of revoked certificates</a:t>
            </a:r>
          </a:p>
          <a:p>
            <a:pPr lvl="1"/>
            <a:r>
              <a:rPr lang="en-US" dirty="0"/>
              <a:t>URL for the list is included in each cert issued by the CA</a:t>
            </a:r>
          </a:p>
          <a:p>
            <a:pPr lvl="1"/>
            <a:r>
              <a:rPr lang="en-US" dirty="0"/>
              <a:t>CRL is signed by the CA to protect integrity</a:t>
            </a:r>
          </a:p>
        </p:txBody>
      </p:sp>
    </p:spTree>
    <p:extLst>
      <p:ext uri="{BB962C8B-B14F-4D97-AF65-F5344CB8AC3E}">
        <p14:creationId xmlns:p14="http://schemas.microsoft.com/office/powerpoint/2010/main" val="174054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strike="sngStrike" dirty="0"/>
              <a:t>Attack</a:t>
            </a:r>
            <a:r>
              <a:rPr lang="en-US" i="1" dirty="0"/>
              <a:t> Retreat at dawn."</a:t>
            </a:r>
          </a:p>
          <a:p>
            <a:endParaRPr lang="en-US" dirty="0"/>
          </a:p>
          <a:p>
            <a:r>
              <a:rPr lang="en-US" dirty="0"/>
              <a:t>Data must not be modified (in an undetectable manner)</a:t>
            </a:r>
          </a:p>
          <a:p>
            <a:r>
              <a:rPr lang="en-US" dirty="0"/>
              <a:t>What constitutes a modification?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Dropped, replayed, or reordered messages</a:t>
            </a:r>
          </a:p>
          <a:p>
            <a:r>
              <a:rPr lang="en-US" dirty="0"/>
              <a:t>Cryptography has also historically provided this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(cryptographic) hash functions, HMAC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71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Certificates,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016"/>
            <a:ext cx="9783374" cy="57413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Certificate:</a:t>
            </a:r>
          </a:p>
          <a:p>
            <a:pPr marL="0" indent="0">
              <a:buNone/>
            </a:pPr>
            <a:r>
              <a:rPr lang="en-US" dirty="0"/>
              <a:t>    Data:</a:t>
            </a:r>
          </a:p>
          <a:p>
            <a:pPr marL="0" indent="0">
              <a:buNone/>
            </a:pPr>
            <a:r>
              <a:rPr lang="en-US" dirty="0"/>
              <a:t>        Subject: </a:t>
            </a:r>
            <a:r>
              <a:rPr lang="en-US" dirty="0" err="1"/>
              <a:t>businessCategory</a:t>
            </a:r>
            <a:r>
              <a:rPr lang="en-US" dirty="0"/>
              <a:t>=Private Organization/1.3.6.1.4.1.311.60.2.1.3=US/1.3.6.1.4.1.311.60.2.1.2=Delaware/</a:t>
            </a:r>
            <a:r>
              <a:rPr lang="en-US" dirty="0" err="1"/>
              <a:t>serialNumber</a:t>
            </a:r>
            <a:r>
              <a:rPr lang="en-US" dirty="0"/>
              <a:t>=5157550/street=548 4th Street/</a:t>
            </a:r>
            <a:r>
              <a:rPr lang="en-US" dirty="0" err="1"/>
              <a:t>postalCode</a:t>
            </a:r>
            <a:r>
              <a:rPr lang="en-US" dirty="0"/>
              <a:t>=94107, C=US, ST=California, L=San Francisco, O=GitHub, Inc., CN=github.com</a:t>
            </a:r>
          </a:p>
          <a:p>
            <a:pPr marL="0" indent="0">
              <a:buNone/>
            </a:pPr>
            <a:r>
              <a:rPr lang="en-US" dirty="0"/>
              <a:t>    X509v3 extensions:</a:t>
            </a:r>
          </a:p>
          <a:p>
            <a:pPr marL="0" indent="0">
              <a:buNone/>
            </a:pPr>
            <a:r>
              <a:rPr lang="en-US" dirty="0"/>
              <a:t>            X509v3 Subject Alternative Name: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DNS:github.com</a:t>
            </a:r>
            <a:r>
              <a:rPr lang="en-US" dirty="0"/>
              <a:t>, </a:t>
            </a:r>
            <a:r>
              <a:rPr lang="en-US" dirty="0" err="1"/>
              <a:t>DNS:www.github.com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X509v3 CRL Distribution Points:</a:t>
            </a:r>
          </a:p>
          <a:p>
            <a:pPr marL="0" indent="0">
              <a:buNone/>
            </a:pPr>
            <a:r>
              <a:rPr lang="en-US" dirty="0"/>
              <a:t>                Full Name: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URI:http</a:t>
            </a:r>
            <a:r>
              <a:rPr lang="en-US" dirty="0"/>
              <a:t>://crl3.digicert.com/sha2-ev-server-g1.crl</a:t>
            </a:r>
          </a:p>
          <a:p>
            <a:pPr marL="0" indent="0">
              <a:buNone/>
            </a:pPr>
            <a:r>
              <a:rPr lang="en-US" dirty="0"/>
              <a:t>                Full Name: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URI:http</a:t>
            </a:r>
            <a:r>
              <a:rPr lang="en-US" dirty="0"/>
              <a:t>://crl4.digicert.com/sha2-ev-server-g1.crl</a:t>
            </a:r>
          </a:p>
          <a:p>
            <a:pPr marL="0" indent="0">
              <a:buNone/>
            </a:pPr>
            <a:r>
              <a:rPr lang="en-US" dirty="0"/>
              <a:t>Authority Information Access:</a:t>
            </a:r>
          </a:p>
          <a:p>
            <a:pPr marL="0" indent="0">
              <a:buNone/>
            </a:pPr>
            <a:r>
              <a:rPr lang="en-US" dirty="0"/>
              <a:t>                OCSP - </a:t>
            </a:r>
            <a:r>
              <a:rPr lang="en-US" dirty="0" err="1"/>
              <a:t>URI:http</a:t>
            </a:r>
            <a:r>
              <a:rPr lang="en-US" dirty="0"/>
              <a:t>://ocsp.digicert.com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9376" y="4096725"/>
            <a:ext cx="6937228" cy="197707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914894" y="4313143"/>
            <a:ext cx="2935972" cy="1058200"/>
          </a:xfrm>
          <a:prstGeom prst="wedgeRectCallout">
            <a:avLst>
              <a:gd name="adj1" fmla="val -66628"/>
              <a:gd name="adj2" fmla="val -2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URLs where clients can find the CRLs for this cert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2310762"/>
            <a:ext cx="3111837" cy="4127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7447667" y="851997"/>
            <a:ext cx="3720175" cy="939632"/>
          </a:xfrm>
          <a:prstGeom prst="wedgeRectCallout">
            <a:avLst>
              <a:gd name="adj1" fmla="val -144598"/>
              <a:gd name="adj2" fmla="val 110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the cert is revoked, this serial number will appear in the CRL</a:t>
            </a:r>
          </a:p>
        </p:txBody>
      </p:sp>
    </p:spTree>
    <p:extLst>
      <p:ext uri="{BB962C8B-B14F-4D97-AF65-F5344CB8AC3E}">
        <p14:creationId xmlns:p14="http://schemas.microsoft.com/office/powerpoint/2010/main" val="400566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56" y="4265737"/>
            <a:ext cx="980894" cy="980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47" y="3898232"/>
            <a:ext cx="1983514" cy="24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30" y="1633104"/>
            <a:ext cx="1055363" cy="923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54" y="1794119"/>
            <a:ext cx="1006209" cy="1006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85" y="2423078"/>
            <a:ext cx="641969" cy="6419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92498" y="5304455"/>
            <a:ext cx="1123250" cy="641432"/>
            <a:chOff x="3980592" y="4425844"/>
            <a:chExt cx="1123250" cy="641432"/>
          </a:xfrm>
        </p:grpSpPr>
        <p:sp>
          <p:nvSpPr>
            <p:cNvPr id="11" name="Rounded Rectangle 10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09" y="1651947"/>
            <a:ext cx="980894" cy="980894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9152884" y="3004493"/>
            <a:ext cx="2375109" cy="668352"/>
          </a:xfrm>
          <a:prstGeom prst="wedgeRectCallout">
            <a:avLst>
              <a:gd name="adj1" fmla="val -67646"/>
              <a:gd name="adj2" fmla="val 14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Please revoke </a:t>
            </a:r>
            <a:r>
              <a:rPr lang="en-US" sz="2000" dirty="0" err="1"/>
              <a:t>C</a:t>
            </a:r>
            <a:r>
              <a:rPr lang="en-US" sz="2000" baseline="-25000" dirty="0" err="1"/>
              <a:t>BofA</a:t>
            </a:r>
            <a:endParaRPr lang="en-US" sz="2000" baseline="-25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859168" y="5304455"/>
            <a:ext cx="838309" cy="588760"/>
            <a:chOff x="7838355" y="1165836"/>
            <a:chExt cx="838309" cy="588760"/>
          </a:xfrm>
        </p:grpSpPr>
        <p:pic>
          <p:nvPicPr>
            <p:cNvPr id="33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pic>
        <p:nvPicPr>
          <p:cNvPr id="35" name="Picture 2" descr="D:\Classes\CS 4700\assets\devil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9" y="4487965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7694068" y="5304455"/>
            <a:ext cx="1251490" cy="733765"/>
            <a:chOff x="3980592" y="4425844"/>
            <a:chExt cx="1251490" cy="733765"/>
          </a:xfrm>
        </p:grpSpPr>
        <p:sp>
          <p:nvSpPr>
            <p:cNvPr id="46" name="Rounded Rectangle 45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556897" y="4759499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*</a:t>
              </a:r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25229" y="5361146"/>
            <a:ext cx="966549" cy="588760"/>
            <a:chOff x="7838355" y="1165836"/>
            <a:chExt cx="966549" cy="588760"/>
          </a:xfrm>
        </p:grpSpPr>
        <p:pic>
          <p:nvPicPr>
            <p:cNvPr id="50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8023921" y="1354486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S*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328220" y="2930925"/>
            <a:ext cx="1123250" cy="1557040"/>
            <a:chOff x="2328220" y="2930925"/>
            <a:chExt cx="1123250" cy="1557040"/>
          </a:xfrm>
        </p:grpSpPr>
        <p:cxnSp>
          <p:nvCxnSpPr>
            <p:cNvPr id="21" name="Straight Arrow Connector 20"/>
            <p:cNvCxnSpPr>
              <a:stCxn id="35" idx="0"/>
            </p:cNvCxnSpPr>
            <p:nvPr/>
          </p:nvCxnSpPr>
          <p:spPr>
            <a:xfrm flipH="1" flipV="1">
              <a:off x="2500975" y="2930925"/>
              <a:ext cx="266407" cy="1557040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328220" y="3524880"/>
              <a:ext cx="1123250" cy="641432"/>
              <a:chOff x="3980592" y="4425844"/>
              <a:chExt cx="1123250" cy="641432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010027" y="4455224"/>
                <a:ext cx="594581" cy="4812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0592" y="4425844"/>
                <a:ext cx="624016" cy="624016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4556897" y="4759499"/>
                <a:ext cx="546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BofA</a:t>
                </a:r>
                <a:endParaRPr lang="en-US" sz="1400" b="1" baseline="-25000" dirty="0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3089379" y="2142394"/>
            <a:ext cx="4488230" cy="439089"/>
            <a:chOff x="3089379" y="2142394"/>
            <a:chExt cx="4488230" cy="439089"/>
          </a:xfrm>
        </p:grpSpPr>
        <p:cxnSp>
          <p:nvCxnSpPr>
            <p:cNvPr id="8" name="Straight Arrow Connector 7"/>
            <p:cNvCxnSpPr>
              <a:stCxn id="14" idx="1"/>
            </p:cNvCxnSpPr>
            <p:nvPr/>
          </p:nvCxnSpPr>
          <p:spPr>
            <a:xfrm flipH="1">
              <a:off x="3089379" y="2142394"/>
              <a:ext cx="4488230" cy="18399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932203" y="2212151"/>
              <a:ext cx="328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http://crl.verisign.com/master.crl</a:t>
              </a:r>
            </a:p>
          </p:txBody>
        </p:sp>
      </p:grpSp>
      <p:sp>
        <p:nvSpPr>
          <p:cNvPr id="84" name="Up Arrow 83"/>
          <p:cNvSpPr/>
          <p:nvPr/>
        </p:nvSpPr>
        <p:spPr>
          <a:xfrm>
            <a:off x="8139476" y="2770119"/>
            <a:ext cx="676272" cy="1014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olded Corner 84"/>
          <p:cNvSpPr/>
          <p:nvPr/>
        </p:nvSpPr>
        <p:spPr>
          <a:xfrm>
            <a:off x="9697477" y="829121"/>
            <a:ext cx="1103920" cy="1520801"/>
          </a:xfrm>
          <a:prstGeom prst="foldedCorner">
            <a:avLst>
              <a:gd name="adj" fmla="val 1820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CRL</a:t>
            </a:r>
          </a:p>
          <a:p>
            <a:pPr algn="ctr"/>
            <a:r>
              <a:rPr lang="en-US" b="1" dirty="0"/>
              <a:t>C</a:t>
            </a:r>
            <a:r>
              <a:rPr lang="en-US" b="1" baseline="-25000" dirty="0"/>
              <a:t>a</a:t>
            </a:r>
          </a:p>
          <a:p>
            <a:pPr algn="ctr"/>
            <a:r>
              <a:rPr lang="en-US" b="1" dirty="0" err="1"/>
              <a:t>C</a:t>
            </a:r>
            <a:r>
              <a:rPr lang="en-US" b="1" baseline="-25000" dirty="0" err="1"/>
              <a:t>b</a:t>
            </a:r>
            <a:endParaRPr lang="en-US" b="1" baseline="-25000" dirty="0"/>
          </a:p>
          <a:p>
            <a:pPr algn="ctr"/>
            <a:r>
              <a:rPr lang="en-US" b="1" dirty="0" err="1"/>
              <a:t>C</a:t>
            </a:r>
            <a:r>
              <a:rPr lang="en-US" b="1" baseline="-25000" dirty="0" err="1"/>
              <a:t>BofA</a:t>
            </a:r>
            <a:endParaRPr lang="en-US" b="1" baseline="-25000" dirty="0"/>
          </a:p>
        </p:txBody>
      </p:sp>
      <p:sp>
        <p:nvSpPr>
          <p:cNvPr id="87" name="Rectangular Callout 86"/>
          <p:cNvSpPr/>
          <p:nvPr/>
        </p:nvSpPr>
        <p:spPr>
          <a:xfrm>
            <a:off x="125122" y="940563"/>
            <a:ext cx="2067187" cy="815060"/>
          </a:xfrm>
          <a:prstGeom prst="wedgeRectCallout">
            <a:avLst>
              <a:gd name="adj1" fmla="val 43378"/>
              <a:gd name="adj2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Whoa, </a:t>
            </a:r>
            <a:r>
              <a:rPr lang="en-US" sz="2000" dirty="0" err="1"/>
              <a:t>C</a:t>
            </a:r>
            <a:r>
              <a:rPr lang="en-US" sz="2000" baseline="-25000" dirty="0" err="1"/>
              <a:t>BofA</a:t>
            </a:r>
            <a:r>
              <a:rPr lang="en-US" sz="2000" dirty="0"/>
              <a:t> has been revoked!</a:t>
            </a:r>
          </a:p>
        </p:txBody>
      </p:sp>
      <p:sp>
        <p:nvSpPr>
          <p:cNvPr id="88" name="Multiply 87"/>
          <p:cNvSpPr/>
          <p:nvPr/>
        </p:nvSpPr>
        <p:spPr>
          <a:xfrm>
            <a:off x="2113479" y="3294372"/>
            <a:ext cx="1041397" cy="1041397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ular Callout 88"/>
          <p:cNvSpPr/>
          <p:nvPr/>
        </p:nvSpPr>
        <p:spPr>
          <a:xfrm>
            <a:off x="9493009" y="4462232"/>
            <a:ext cx="2375109" cy="668352"/>
          </a:xfrm>
          <a:prstGeom prst="wedgeRectCallout">
            <a:avLst>
              <a:gd name="adj1" fmla="val -67646"/>
              <a:gd name="adj2" fmla="val 14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We’ve been robbed!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4848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48359 0.0502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-0.49727 0.05024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4" grpId="0" animBg="1"/>
      <p:bldP spid="87" grpId="0" animBg="1"/>
      <p:bldP spid="88" grpId="0" animBg="1"/>
      <p:bldP spid="89" grpId="0" animBg="1"/>
      <p:bldP spid="89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should check the revocation status of every cert they encounter</a:t>
            </a:r>
          </a:p>
          <a:p>
            <a:pPr lvl="1"/>
            <a:r>
              <a:rPr lang="en-US" dirty="0"/>
              <a:t>Leaf, intermediate, and root certs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Latency – additional RTTs of latency are needed to download CRLs before a page will load</a:t>
            </a:r>
          </a:p>
          <a:p>
            <a:pPr lvl="1"/>
            <a:r>
              <a:rPr lang="en-US" dirty="0"/>
              <a:t>Size – CRLs can grow to be quite large (~MBs), downloads may be slow</a:t>
            </a:r>
          </a:p>
          <a:p>
            <a:pPr lvl="1"/>
            <a:r>
              <a:rPr lang="en-US" dirty="0" err="1"/>
              <a:t>MitM</a:t>
            </a:r>
            <a:r>
              <a:rPr lang="en-US" dirty="0"/>
              <a:t> attackers can block access to the CRL/OCSP URLs</a:t>
            </a:r>
          </a:p>
          <a:p>
            <a:pPr lvl="2"/>
            <a:r>
              <a:rPr lang="en-US" dirty="0"/>
              <a:t>Browsers default-accept certificates if the revocation status cannot be checked</a:t>
            </a:r>
          </a:p>
          <a:p>
            <a:pPr lvl="2"/>
            <a:r>
              <a:rPr lang="en-US" dirty="0"/>
              <a:t>Known as </a:t>
            </a:r>
            <a:r>
              <a:rPr lang="en-US" dirty="0">
                <a:solidFill>
                  <a:srgbClr val="FF0000"/>
                </a:solidFill>
              </a:rPr>
              <a:t>soft-fail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fail-open</a:t>
            </a:r>
            <a:r>
              <a:rPr lang="en-US" dirty="0"/>
              <a:t> security posture</a:t>
            </a:r>
          </a:p>
          <a:p>
            <a:r>
              <a:rPr lang="en-US" dirty="0"/>
              <a:t>Does caching CRLs mitigate these performance problems?</a:t>
            </a:r>
          </a:p>
          <a:p>
            <a:pPr lvl="1"/>
            <a:r>
              <a:rPr lang="en-US" dirty="0"/>
              <a:t>Yes, somewhat</a:t>
            </a:r>
          </a:p>
          <a:p>
            <a:pPr lvl="1"/>
            <a:r>
              <a:rPr lang="en-US" dirty="0"/>
              <a:t>But caching CRLs for long periods is dangerous: they may be out of date</a:t>
            </a:r>
          </a:p>
        </p:txBody>
      </p:sp>
    </p:spTree>
    <p:extLst>
      <p:ext uri="{BB962C8B-B14F-4D97-AF65-F5344CB8AC3E}">
        <p14:creationId xmlns:p14="http://schemas.microsoft.com/office/powerpoint/2010/main" val="15411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Certificate Status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OCSP is the modern replacement for CRLs</a:t>
            </a:r>
          </a:p>
          <a:p>
            <a:pPr lvl="1"/>
            <a:r>
              <a:rPr lang="en-US" dirty="0"/>
              <a:t>API-style protocol that allows clients to query the revocation status of one or more certs</a:t>
            </a:r>
          </a:p>
          <a:p>
            <a:pPr lvl="1"/>
            <a:r>
              <a:rPr lang="en-US" dirty="0"/>
              <a:t>No longer necessary to download the entire CRL</a:t>
            </a:r>
          </a:p>
          <a:p>
            <a:r>
              <a:rPr lang="en-US" dirty="0"/>
              <a:t>CA’s host an OCSP server that clients may query</a:t>
            </a:r>
          </a:p>
          <a:p>
            <a:pPr lvl="1"/>
            <a:r>
              <a:rPr lang="en-US" dirty="0"/>
              <a:t>OCSP URL included in OCSP-compliant certs</a:t>
            </a:r>
          </a:p>
          <a:p>
            <a:pPr lvl="1"/>
            <a:r>
              <a:rPr lang="en-US" dirty="0"/>
              <a:t>Responses are signed by the CA to maintain integrity</a:t>
            </a:r>
          </a:p>
          <a:p>
            <a:pPr lvl="1"/>
            <a:r>
              <a:rPr lang="en-US" dirty="0"/>
              <a:t>Responses also include an expiration date to prevent replay attacks</a:t>
            </a:r>
          </a:p>
        </p:txBody>
      </p:sp>
    </p:spTree>
    <p:extLst>
      <p:ext uri="{BB962C8B-B14F-4D97-AF65-F5344CB8AC3E}">
        <p14:creationId xmlns:p14="http://schemas.microsoft.com/office/powerpoint/2010/main" val="2294503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Certificates,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959"/>
            <a:ext cx="9783374" cy="57413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Certificate:</a:t>
            </a:r>
          </a:p>
          <a:p>
            <a:pPr marL="0" indent="0">
              <a:buNone/>
            </a:pPr>
            <a:r>
              <a:rPr lang="en-US" dirty="0"/>
              <a:t>    Data:</a:t>
            </a:r>
          </a:p>
          <a:p>
            <a:pPr marL="0" indent="0">
              <a:buNone/>
            </a:pPr>
            <a:r>
              <a:rPr lang="en-US" dirty="0"/>
              <a:t>        Subject: </a:t>
            </a:r>
            <a:r>
              <a:rPr lang="en-US" dirty="0" err="1"/>
              <a:t>businessCategory</a:t>
            </a:r>
            <a:r>
              <a:rPr lang="en-US" dirty="0"/>
              <a:t>=Private Organization/1.3.6.1.4.1.311.60.2.1.3=US/1.3.6.1.4.1.311.60.2.1.2=Delaware/</a:t>
            </a:r>
            <a:r>
              <a:rPr lang="en-US" dirty="0" err="1"/>
              <a:t>serialNumber</a:t>
            </a:r>
            <a:r>
              <a:rPr lang="en-US" dirty="0"/>
              <a:t>=5157550/street=548 4th Street/</a:t>
            </a:r>
            <a:r>
              <a:rPr lang="en-US" dirty="0" err="1"/>
              <a:t>postalCode</a:t>
            </a:r>
            <a:r>
              <a:rPr lang="en-US" dirty="0"/>
              <a:t>=94107, C=US, ST=California, L=San Francisco, O=GitHub, Inc., CN=github.com</a:t>
            </a:r>
          </a:p>
          <a:p>
            <a:pPr marL="0" indent="0">
              <a:buNone/>
            </a:pPr>
            <a:r>
              <a:rPr lang="en-US" dirty="0"/>
              <a:t>    X509v3 extensions:</a:t>
            </a:r>
          </a:p>
          <a:p>
            <a:pPr marL="0" indent="0">
              <a:buNone/>
            </a:pPr>
            <a:r>
              <a:rPr lang="en-US" dirty="0"/>
              <a:t>            X509v3 Subject Alternative Name: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DNS:github.com</a:t>
            </a:r>
            <a:r>
              <a:rPr lang="en-US" dirty="0"/>
              <a:t>, </a:t>
            </a:r>
            <a:r>
              <a:rPr lang="en-US" dirty="0" err="1"/>
              <a:t>DNS:www.github.com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X509v3 CRL Distribution Points:</a:t>
            </a:r>
          </a:p>
          <a:p>
            <a:pPr marL="0" indent="0">
              <a:buNone/>
            </a:pPr>
            <a:r>
              <a:rPr lang="en-US" dirty="0"/>
              <a:t>                Full Name: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URI:http</a:t>
            </a:r>
            <a:r>
              <a:rPr lang="en-US" dirty="0"/>
              <a:t>://crl3.digicert.com/sha2-ev-server-g1.crl</a:t>
            </a:r>
          </a:p>
          <a:p>
            <a:pPr marL="0" indent="0">
              <a:buNone/>
            </a:pPr>
            <a:r>
              <a:rPr lang="en-US" dirty="0"/>
              <a:t>                Full Name: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URI:http</a:t>
            </a:r>
            <a:r>
              <a:rPr lang="en-US" dirty="0"/>
              <a:t>://crl4.digicert.com/sha2-ev-server-g1.crl</a:t>
            </a:r>
          </a:p>
          <a:p>
            <a:pPr marL="0" indent="0">
              <a:buNone/>
            </a:pPr>
            <a:r>
              <a:rPr lang="en-US" dirty="0"/>
              <a:t>Authority Information Access:</a:t>
            </a:r>
          </a:p>
          <a:p>
            <a:pPr marL="0" indent="0">
              <a:buNone/>
            </a:pPr>
            <a:r>
              <a:rPr lang="en-US" dirty="0"/>
              <a:t>                OCSP - </a:t>
            </a:r>
            <a:r>
              <a:rPr lang="en-US" dirty="0" err="1"/>
              <a:t>URI:http</a:t>
            </a:r>
            <a:r>
              <a:rPr lang="en-US" dirty="0"/>
              <a:t>://ocsp.digicert.com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982961"/>
            <a:ext cx="6937228" cy="84235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580826" y="5699883"/>
            <a:ext cx="3167094" cy="1058200"/>
          </a:xfrm>
          <a:prstGeom prst="wedgeRectCallout">
            <a:avLst>
              <a:gd name="adj1" fmla="val -84219"/>
              <a:gd name="adj2" fmla="val -1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URLs where clients can find the OCSP server for this cert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2295083"/>
            <a:ext cx="3111837" cy="4127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7464572" y="851997"/>
            <a:ext cx="3720175" cy="939632"/>
          </a:xfrm>
          <a:prstGeom prst="wedgeRectCallout">
            <a:avLst>
              <a:gd name="adj1" fmla="val -144598"/>
              <a:gd name="adj2" fmla="val 110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Query the serial number to see if this cert has been revoked</a:t>
            </a:r>
          </a:p>
        </p:txBody>
      </p:sp>
    </p:spTree>
    <p:extLst>
      <p:ext uri="{BB962C8B-B14F-4D97-AF65-F5344CB8AC3E}">
        <p14:creationId xmlns:p14="http://schemas.microsoft.com/office/powerpoint/2010/main" val="12308049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OCSP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56" y="4265737"/>
            <a:ext cx="980894" cy="980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47" y="3898232"/>
            <a:ext cx="1983514" cy="24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30" y="1633104"/>
            <a:ext cx="1055363" cy="923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54" y="1794119"/>
            <a:ext cx="1006209" cy="1006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85" y="2423078"/>
            <a:ext cx="641969" cy="6419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92498" y="5304455"/>
            <a:ext cx="1123250" cy="641432"/>
            <a:chOff x="3980592" y="4425844"/>
            <a:chExt cx="1123250" cy="641432"/>
          </a:xfrm>
        </p:grpSpPr>
        <p:sp>
          <p:nvSpPr>
            <p:cNvPr id="11" name="Rounded Rectangle 10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09" y="1651947"/>
            <a:ext cx="980894" cy="980894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9152884" y="3004493"/>
            <a:ext cx="2375109" cy="668352"/>
          </a:xfrm>
          <a:prstGeom prst="wedgeRectCallout">
            <a:avLst>
              <a:gd name="adj1" fmla="val -67646"/>
              <a:gd name="adj2" fmla="val 14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Please revoke </a:t>
            </a:r>
            <a:r>
              <a:rPr lang="en-US" sz="2000" dirty="0" err="1"/>
              <a:t>C</a:t>
            </a:r>
            <a:r>
              <a:rPr lang="en-US" sz="2000" baseline="-25000" dirty="0" err="1"/>
              <a:t>BofA</a:t>
            </a:r>
            <a:endParaRPr lang="en-US" sz="2000" baseline="-25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859168" y="5304455"/>
            <a:ext cx="838309" cy="588760"/>
            <a:chOff x="7838355" y="1165836"/>
            <a:chExt cx="838309" cy="588760"/>
          </a:xfrm>
        </p:grpSpPr>
        <p:pic>
          <p:nvPicPr>
            <p:cNvPr id="33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pic>
        <p:nvPicPr>
          <p:cNvPr id="35" name="Picture 2" descr="D:\Classes\CS 4700\assets\devil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9" y="4487965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7694068" y="5304455"/>
            <a:ext cx="1251490" cy="733765"/>
            <a:chOff x="3980592" y="4425844"/>
            <a:chExt cx="1251490" cy="733765"/>
          </a:xfrm>
        </p:grpSpPr>
        <p:sp>
          <p:nvSpPr>
            <p:cNvPr id="46" name="Rounded Rectangle 45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556897" y="4759499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*</a:t>
              </a:r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25229" y="5361146"/>
            <a:ext cx="966549" cy="588760"/>
            <a:chOff x="7838355" y="1165836"/>
            <a:chExt cx="966549" cy="588760"/>
          </a:xfrm>
        </p:grpSpPr>
        <p:pic>
          <p:nvPicPr>
            <p:cNvPr id="50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8023921" y="1354486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S*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328220" y="2930925"/>
            <a:ext cx="1123250" cy="1557040"/>
            <a:chOff x="2328220" y="2930925"/>
            <a:chExt cx="1123250" cy="1557040"/>
          </a:xfrm>
        </p:grpSpPr>
        <p:cxnSp>
          <p:nvCxnSpPr>
            <p:cNvPr id="21" name="Straight Arrow Connector 20"/>
            <p:cNvCxnSpPr>
              <a:stCxn id="35" idx="0"/>
            </p:cNvCxnSpPr>
            <p:nvPr/>
          </p:nvCxnSpPr>
          <p:spPr>
            <a:xfrm flipH="1" flipV="1">
              <a:off x="2500975" y="2930925"/>
              <a:ext cx="266407" cy="1557040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328220" y="3524880"/>
              <a:ext cx="1123250" cy="641432"/>
              <a:chOff x="3980592" y="4425844"/>
              <a:chExt cx="1123250" cy="641432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010027" y="4455224"/>
                <a:ext cx="594581" cy="4812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0592" y="4425844"/>
                <a:ext cx="624016" cy="624016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4556897" y="4759499"/>
                <a:ext cx="546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BofA</a:t>
                </a:r>
                <a:endParaRPr lang="en-US" sz="1400" b="1" baseline="-25000" dirty="0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3057747" y="2128274"/>
            <a:ext cx="4519862" cy="427591"/>
            <a:chOff x="3057747" y="2128274"/>
            <a:chExt cx="4519862" cy="427591"/>
          </a:xfrm>
        </p:grpSpPr>
        <p:cxnSp>
          <p:nvCxnSpPr>
            <p:cNvPr id="8" name="Straight Arrow Connector 7"/>
            <p:cNvCxnSpPr>
              <a:endCxn id="14" idx="1"/>
            </p:cNvCxnSpPr>
            <p:nvPr/>
          </p:nvCxnSpPr>
          <p:spPr>
            <a:xfrm>
              <a:off x="3057747" y="2128274"/>
              <a:ext cx="4519862" cy="14120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983545" y="2186533"/>
              <a:ext cx="2568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http://ocsp.verisign.com</a:t>
              </a:r>
            </a:p>
          </p:txBody>
        </p:sp>
      </p:grpSp>
      <p:sp>
        <p:nvSpPr>
          <p:cNvPr id="84" name="Up Arrow 83"/>
          <p:cNvSpPr/>
          <p:nvPr/>
        </p:nvSpPr>
        <p:spPr>
          <a:xfrm>
            <a:off x="8139476" y="2770119"/>
            <a:ext cx="676272" cy="1014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olded Corner 84"/>
          <p:cNvSpPr/>
          <p:nvPr/>
        </p:nvSpPr>
        <p:spPr>
          <a:xfrm>
            <a:off x="9523284" y="742673"/>
            <a:ext cx="1830516" cy="1520801"/>
          </a:xfrm>
          <a:prstGeom prst="foldedCorner">
            <a:avLst>
              <a:gd name="adj" fmla="val 1820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OCSP Database</a:t>
            </a:r>
          </a:p>
          <a:p>
            <a:pPr algn="ctr"/>
            <a:r>
              <a:rPr lang="en-US" b="1" dirty="0"/>
              <a:t>C</a:t>
            </a:r>
            <a:r>
              <a:rPr lang="en-US" b="1" baseline="-25000" dirty="0"/>
              <a:t>a</a:t>
            </a:r>
          </a:p>
          <a:p>
            <a:pPr algn="ctr"/>
            <a:r>
              <a:rPr lang="en-US" b="1" dirty="0" err="1"/>
              <a:t>C</a:t>
            </a:r>
            <a:r>
              <a:rPr lang="en-US" b="1" baseline="-25000" dirty="0" err="1"/>
              <a:t>b</a:t>
            </a:r>
            <a:endParaRPr lang="en-US" b="1" baseline="-25000" dirty="0"/>
          </a:p>
          <a:p>
            <a:pPr algn="ctr"/>
            <a:r>
              <a:rPr lang="en-US" b="1" dirty="0" err="1"/>
              <a:t>C</a:t>
            </a:r>
            <a:r>
              <a:rPr lang="en-US" b="1" baseline="-25000" dirty="0" err="1"/>
              <a:t>BofA</a:t>
            </a:r>
            <a:endParaRPr lang="en-US" b="1" baseline="-25000" dirty="0"/>
          </a:p>
        </p:txBody>
      </p:sp>
      <p:sp>
        <p:nvSpPr>
          <p:cNvPr id="87" name="Rectangular Callout 86"/>
          <p:cNvSpPr/>
          <p:nvPr/>
        </p:nvSpPr>
        <p:spPr>
          <a:xfrm>
            <a:off x="3660616" y="2688454"/>
            <a:ext cx="2067187" cy="544497"/>
          </a:xfrm>
          <a:prstGeom prst="wedgeRectCallout">
            <a:avLst>
              <a:gd name="adj1" fmla="val -61202"/>
              <a:gd name="adj2" fmla="val -79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</a:t>
            </a:r>
            <a:r>
              <a:rPr lang="en-US" sz="2000" dirty="0" err="1"/>
              <a:t>C</a:t>
            </a:r>
            <a:r>
              <a:rPr lang="en-US" sz="2000" baseline="-25000" dirty="0" err="1"/>
              <a:t>BofA</a:t>
            </a:r>
            <a:r>
              <a:rPr lang="en-US" sz="2000" dirty="0"/>
              <a:t> revoked?</a:t>
            </a:r>
          </a:p>
        </p:txBody>
      </p:sp>
      <p:sp>
        <p:nvSpPr>
          <p:cNvPr id="88" name="Multiply 87"/>
          <p:cNvSpPr/>
          <p:nvPr/>
        </p:nvSpPr>
        <p:spPr>
          <a:xfrm>
            <a:off x="2113479" y="3294372"/>
            <a:ext cx="1041397" cy="1041397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ular Callout 88"/>
          <p:cNvSpPr/>
          <p:nvPr/>
        </p:nvSpPr>
        <p:spPr>
          <a:xfrm>
            <a:off x="9493009" y="4462232"/>
            <a:ext cx="2375109" cy="668352"/>
          </a:xfrm>
          <a:prstGeom prst="wedgeRectCallout">
            <a:avLst>
              <a:gd name="adj1" fmla="val -67646"/>
              <a:gd name="adj2" fmla="val 14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We’ve been robbed!</a:t>
            </a:r>
            <a:endParaRPr lang="en-US" sz="2000" baseline="-250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904525" y="1831009"/>
            <a:ext cx="4673084" cy="33871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ular Callout 51"/>
          <p:cNvSpPr/>
          <p:nvPr/>
        </p:nvSpPr>
        <p:spPr>
          <a:xfrm>
            <a:off x="5873931" y="932961"/>
            <a:ext cx="1356403" cy="544497"/>
          </a:xfrm>
          <a:prstGeom prst="wedgeRectCallout">
            <a:avLst>
              <a:gd name="adj1" fmla="val 76304"/>
              <a:gd name="adj2" fmla="val 9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 it is.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7734" y="4792240"/>
            <a:ext cx="7702097" cy="184702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Good </a:t>
            </a:r>
            <a:r>
              <a:rPr lang="en-US" sz="2400" dirty="0"/>
              <a:t>– Clients no longer need to download the entire CRL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Bad </a:t>
            </a:r>
            <a:r>
              <a:rPr lang="en-US" sz="2400" dirty="0"/>
              <a:t>– Attackers can still block access to the OCSP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Bad</a:t>
            </a:r>
            <a:r>
              <a:rPr lang="en-US" sz="2400" dirty="0"/>
              <a:t> – OCSP check still adds latency to TLS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Bad</a:t>
            </a:r>
            <a:r>
              <a:rPr lang="en-US" sz="2400" dirty="0"/>
              <a:t> – OCSP potentially violates user privacy</a:t>
            </a:r>
          </a:p>
        </p:txBody>
      </p:sp>
    </p:spTree>
    <p:extLst>
      <p:ext uri="{BB962C8B-B14F-4D97-AF65-F5344CB8AC3E}">
        <p14:creationId xmlns:p14="http://schemas.microsoft.com/office/powerpoint/2010/main" val="844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48359 0.0502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-0.49727 0.05024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4" grpId="0" animBg="1"/>
      <p:bldP spid="87" grpId="0" animBg="1"/>
      <p:bldP spid="88" grpId="0" animBg="1"/>
      <p:bldP spid="89" grpId="0" animBg="1"/>
      <p:bldP spid="89" grpId="1" animBg="1"/>
      <p:bldP spid="52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OCSP Must-Staple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78" y="4581923"/>
            <a:ext cx="980894" cy="980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9" y="4214418"/>
            <a:ext cx="1983514" cy="24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26" y="1289227"/>
            <a:ext cx="1055363" cy="923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49" y="1853310"/>
            <a:ext cx="1006209" cy="1006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80" y="2482269"/>
            <a:ext cx="641969" cy="6419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941020" y="5620641"/>
            <a:ext cx="1123250" cy="641432"/>
            <a:chOff x="3980592" y="4425844"/>
            <a:chExt cx="1123250" cy="641432"/>
          </a:xfrm>
        </p:grpSpPr>
        <p:sp>
          <p:nvSpPr>
            <p:cNvPr id="11" name="Rounded Rectangle 10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05" y="1308070"/>
            <a:ext cx="980894" cy="980894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2871481" y="1282211"/>
            <a:ext cx="2503009" cy="1404037"/>
          </a:xfrm>
          <a:prstGeom prst="wedgeRectCallout">
            <a:avLst>
              <a:gd name="adj1" fmla="val -67646"/>
              <a:gd name="adj2" fmla="val 14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 only accepts the cert if the OCSP response is stapled and valid</a:t>
            </a:r>
            <a:endParaRPr lang="en-US" sz="2000" baseline="-25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107690" y="5620641"/>
            <a:ext cx="838309" cy="588760"/>
            <a:chOff x="7838355" y="1165836"/>
            <a:chExt cx="838309" cy="588760"/>
          </a:xfrm>
        </p:grpSpPr>
        <p:pic>
          <p:nvPicPr>
            <p:cNvPr id="33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pic>
        <p:nvPicPr>
          <p:cNvPr id="35" name="Picture 2" descr="D:\Classes\CS 4700\assets\devil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19" y="4859102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351367" y="2859519"/>
            <a:ext cx="1242884" cy="1999583"/>
            <a:chOff x="1351367" y="2859519"/>
            <a:chExt cx="1242884" cy="1999583"/>
          </a:xfrm>
        </p:grpSpPr>
        <p:cxnSp>
          <p:nvCxnSpPr>
            <p:cNvPr id="21" name="Straight Arrow Connector 20"/>
            <p:cNvCxnSpPr>
              <a:stCxn id="35" idx="0"/>
              <a:endCxn id="7" idx="2"/>
            </p:cNvCxnSpPr>
            <p:nvPr/>
          </p:nvCxnSpPr>
          <p:spPr>
            <a:xfrm flipV="1">
              <a:off x="1836792" y="2859519"/>
              <a:ext cx="33062" cy="1999583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351367" y="3777041"/>
              <a:ext cx="1242884" cy="635858"/>
              <a:chOff x="4010027" y="4439005"/>
              <a:chExt cx="1242884" cy="635858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010027" y="4455224"/>
                <a:ext cx="594581" cy="4812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5291" y="4439005"/>
                <a:ext cx="624016" cy="624016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4705966" y="4767086"/>
                <a:ext cx="546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BofA</a:t>
                </a:r>
                <a:endParaRPr lang="en-US" sz="1400" b="1" baseline="-25000" dirty="0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 rot="17019685">
            <a:off x="7748619" y="3091487"/>
            <a:ext cx="1848582" cy="406567"/>
            <a:chOff x="3094940" y="2260580"/>
            <a:chExt cx="4673433" cy="40656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119104" y="2260580"/>
              <a:ext cx="4519863" cy="14120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094940" y="2297815"/>
              <a:ext cx="46734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ocsp.verisign.com</a:t>
              </a:r>
            </a:p>
          </p:txBody>
        </p:sp>
      </p:grpSp>
      <p:sp>
        <p:nvSpPr>
          <p:cNvPr id="85" name="Folded Corner 84"/>
          <p:cNvSpPr/>
          <p:nvPr/>
        </p:nvSpPr>
        <p:spPr>
          <a:xfrm>
            <a:off x="9910780" y="398796"/>
            <a:ext cx="1830516" cy="1520801"/>
          </a:xfrm>
          <a:prstGeom prst="foldedCorner">
            <a:avLst>
              <a:gd name="adj" fmla="val 1820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OCSP Database</a:t>
            </a:r>
          </a:p>
          <a:p>
            <a:pPr algn="ctr"/>
            <a:r>
              <a:rPr lang="en-US" b="1" dirty="0"/>
              <a:t>C</a:t>
            </a:r>
            <a:r>
              <a:rPr lang="en-US" b="1" baseline="-25000" dirty="0"/>
              <a:t>a</a:t>
            </a:r>
          </a:p>
          <a:p>
            <a:pPr algn="ctr"/>
            <a:r>
              <a:rPr lang="en-US" b="1" dirty="0" err="1"/>
              <a:t>C</a:t>
            </a:r>
            <a:r>
              <a:rPr lang="en-US" b="1" baseline="-25000" dirty="0" err="1"/>
              <a:t>b</a:t>
            </a:r>
            <a:endParaRPr lang="en-US" b="1" baseline="-25000" dirty="0"/>
          </a:p>
          <a:p>
            <a:pPr algn="ctr"/>
            <a:r>
              <a:rPr lang="en-US" b="1" dirty="0" err="1"/>
              <a:t>C</a:t>
            </a:r>
            <a:r>
              <a:rPr lang="en-US" b="1" baseline="-25000" dirty="0" err="1"/>
              <a:t>BofA</a:t>
            </a:r>
            <a:endParaRPr lang="en-US" b="1" baseline="-25000" dirty="0"/>
          </a:p>
        </p:txBody>
      </p:sp>
      <p:sp>
        <p:nvSpPr>
          <p:cNvPr id="87" name="Rectangular Callout 86"/>
          <p:cNvSpPr/>
          <p:nvPr/>
        </p:nvSpPr>
        <p:spPr>
          <a:xfrm>
            <a:off x="9316945" y="4401057"/>
            <a:ext cx="2067187" cy="544497"/>
          </a:xfrm>
          <a:prstGeom prst="wedgeRectCallout">
            <a:avLst>
              <a:gd name="adj1" fmla="val -81415"/>
              <a:gd name="adj2" fmla="val -112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</a:t>
            </a:r>
            <a:r>
              <a:rPr lang="en-US" sz="2000" dirty="0" err="1"/>
              <a:t>C</a:t>
            </a:r>
            <a:r>
              <a:rPr lang="en-US" sz="2000" baseline="-25000" dirty="0" err="1"/>
              <a:t>BofA</a:t>
            </a:r>
            <a:r>
              <a:rPr lang="en-US" sz="2000" dirty="0"/>
              <a:t> revoked?</a:t>
            </a:r>
          </a:p>
        </p:txBody>
      </p:sp>
      <p:sp>
        <p:nvSpPr>
          <p:cNvPr id="88" name="Multiply 87"/>
          <p:cNvSpPr/>
          <p:nvPr/>
        </p:nvSpPr>
        <p:spPr>
          <a:xfrm>
            <a:off x="1351367" y="3540526"/>
            <a:ext cx="1041397" cy="1041397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720744" y="2390689"/>
            <a:ext cx="449075" cy="1740593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ular Callout 51"/>
          <p:cNvSpPr/>
          <p:nvPr/>
        </p:nvSpPr>
        <p:spPr>
          <a:xfrm>
            <a:off x="5950106" y="1282211"/>
            <a:ext cx="1802843" cy="544497"/>
          </a:xfrm>
          <a:prstGeom prst="wedgeRectCallout">
            <a:avLst>
              <a:gd name="adj1" fmla="val 61525"/>
              <a:gd name="adj2" fmla="val 142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No, its not.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05" y="1183816"/>
            <a:ext cx="689505" cy="68950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87" y="5902028"/>
            <a:ext cx="430618" cy="43061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732849" y="3054110"/>
            <a:ext cx="4583729" cy="2018260"/>
            <a:chOff x="2732849" y="3054110"/>
            <a:chExt cx="4583729" cy="2018260"/>
          </a:xfrm>
        </p:grpSpPr>
        <p:cxnSp>
          <p:nvCxnSpPr>
            <p:cNvPr id="54" name="Straight Arrow Connector 53"/>
            <p:cNvCxnSpPr>
              <a:stCxn id="4" idx="1"/>
            </p:cNvCxnSpPr>
            <p:nvPr/>
          </p:nvCxnSpPr>
          <p:spPr>
            <a:xfrm flipH="1" flipV="1">
              <a:off x="2732849" y="3054110"/>
              <a:ext cx="4583729" cy="2018260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795297" y="3777041"/>
              <a:ext cx="818050" cy="891556"/>
              <a:chOff x="3996544" y="4425772"/>
              <a:chExt cx="818050" cy="89155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4010027" y="4455224"/>
                <a:ext cx="594581" cy="4812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6544" y="4425772"/>
                <a:ext cx="624016" cy="624016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4267649" y="5009551"/>
                <a:ext cx="546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BofA</a:t>
                </a:r>
                <a:endParaRPr lang="en-US" sz="1400" b="1" baseline="-25000" dirty="0"/>
              </a:p>
            </p:txBody>
          </p:sp>
        </p:grp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712" y="4058500"/>
              <a:ext cx="430618" cy="430618"/>
            </a:xfrm>
            <a:prstGeom prst="rect">
              <a:avLst/>
            </a:prstGeom>
          </p:spPr>
        </p:pic>
      </p:grpSp>
      <p:sp>
        <p:nvSpPr>
          <p:cNvPr id="60" name="Rectangular Callout 59"/>
          <p:cNvSpPr/>
          <p:nvPr/>
        </p:nvSpPr>
        <p:spPr>
          <a:xfrm>
            <a:off x="3671124" y="6008555"/>
            <a:ext cx="2549661" cy="741049"/>
          </a:xfrm>
          <a:prstGeom prst="wedgeRectCallout">
            <a:avLst>
              <a:gd name="adj1" fmla="val 67557"/>
              <a:gd name="adj2" fmla="val -27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OCSP response is “stapled” to the cert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411864" y="2421592"/>
            <a:ext cx="5881392" cy="3012583"/>
            <a:chOff x="2411864" y="2421592"/>
            <a:chExt cx="5881392" cy="3012583"/>
          </a:xfrm>
        </p:grpSpPr>
        <p:cxnSp>
          <p:nvCxnSpPr>
            <p:cNvPr id="66" name="Straight Arrow Connector 65"/>
            <p:cNvCxnSpPr>
              <a:stCxn id="35" idx="3"/>
            </p:cNvCxnSpPr>
            <p:nvPr/>
          </p:nvCxnSpPr>
          <p:spPr>
            <a:xfrm flipV="1">
              <a:off x="2411864" y="2421592"/>
              <a:ext cx="5881392" cy="3012583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rot="19945950">
              <a:off x="4054636" y="4000801"/>
              <a:ext cx="2478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http://ocsp.verisign.com</a:t>
              </a:r>
            </a:p>
          </p:txBody>
        </p:sp>
      </p:grpSp>
      <p:sp>
        <p:nvSpPr>
          <p:cNvPr id="74" name="Rectangular Callout 73"/>
          <p:cNvSpPr/>
          <p:nvPr/>
        </p:nvSpPr>
        <p:spPr>
          <a:xfrm>
            <a:off x="2594251" y="5726522"/>
            <a:ext cx="2067187" cy="544497"/>
          </a:xfrm>
          <a:prstGeom prst="wedgeRectCallout">
            <a:avLst>
              <a:gd name="adj1" fmla="val -51170"/>
              <a:gd name="adj2" fmla="val -87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</a:t>
            </a:r>
            <a:r>
              <a:rPr lang="en-US" sz="2000" dirty="0" err="1"/>
              <a:t>C</a:t>
            </a:r>
            <a:r>
              <a:rPr lang="en-US" sz="2000" baseline="-25000" dirty="0" err="1"/>
              <a:t>BofA</a:t>
            </a:r>
            <a:r>
              <a:rPr lang="en-US" sz="2000" dirty="0"/>
              <a:t> revoked?</a:t>
            </a:r>
          </a:p>
        </p:txBody>
      </p:sp>
      <p:sp>
        <p:nvSpPr>
          <p:cNvPr id="75" name="Rectangular Callout 74"/>
          <p:cNvSpPr/>
          <p:nvPr/>
        </p:nvSpPr>
        <p:spPr>
          <a:xfrm>
            <a:off x="6277081" y="1290919"/>
            <a:ext cx="1475816" cy="544497"/>
          </a:xfrm>
          <a:prstGeom prst="wedgeRectCallout">
            <a:avLst>
              <a:gd name="adj1" fmla="val 53094"/>
              <a:gd name="adj2" fmla="val 88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Yes, it is.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460808" y="2177596"/>
            <a:ext cx="5424119" cy="2831008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104722" y="3357839"/>
            <a:ext cx="5890284" cy="333502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good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Clients don’t need to query revocation status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Attacker cannot prevent clients from receiving revocation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leakage of browsing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bad</a:t>
            </a:r>
            <a:r>
              <a:rPr lang="en-US" sz="2400" dirty="0"/>
              <a:t>: OCSP Must-Staple is very new, not supported by many browsers and certs</a:t>
            </a:r>
          </a:p>
        </p:txBody>
      </p:sp>
    </p:spTree>
    <p:extLst>
      <p:ext uri="{BB962C8B-B14F-4D97-AF65-F5344CB8AC3E}">
        <p14:creationId xmlns:p14="http://schemas.microsoft.com/office/powerpoint/2010/main" val="4803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51471 0.05601 " pathEditMode="relative" rAng="0" ptsTypes="AA">
                                      <p:cBhvr>
                                        <p:cTn id="8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280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51419 0.05602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16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7" grpId="0" animBg="1"/>
      <p:bldP spid="87" grpId="1" animBg="1"/>
      <p:bldP spid="88" grpId="0" animBg="1"/>
      <p:bldP spid="52" grpId="0" animBg="1"/>
      <p:bldP spid="52" grpId="1" animBg="1"/>
      <p:bldP spid="60" grpId="0" animBg="1"/>
      <p:bldP spid="60" grpId="1" animBg="1"/>
      <p:bldP spid="74" grpId="0" animBg="1"/>
      <p:bldP spid="75" grpId="0" animBg="1"/>
      <p:bldP spid="7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49"/>
            <a:ext cx="10515600" cy="924206"/>
          </a:xfrm>
        </p:spPr>
        <p:txBody>
          <a:bodyPr/>
          <a:lstStyle/>
          <a:p>
            <a:r>
              <a:rPr lang="en-US" dirty="0"/>
              <a:t>Revocation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5513"/>
            <a:ext cx="10740163" cy="5717135"/>
          </a:xfrm>
        </p:spPr>
        <p:txBody>
          <a:bodyPr/>
          <a:lstStyle/>
          <a:p>
            <a:r>
              <a:rPr lang="en-US" dirty="0"/>
              <a:t>Revocation is one of the most broken parts of the TLS ecosystem</a:t>
            </a:r>
          </a:p>
          <a:p>
            <a:r>
              <a:rPr lang="en-US" dirty="0" err="1"/>
              <a:t>MitM</a:t>
            </a:r>
            <a:r>
              <a:rPr lang="en-US" dirty="0"/>
              <a:t> attackers can block access to the CRL/OCSP URLs</a:t>
            </a:r>
          </a:p>
          <a:p>
            <a:pPr lvl="1"/>
            <a:r>
              <a:rPr lang="en-US" dirty="0"/>
              <a:t>Browsers default-accept certificates if the revocation status cannot be checked</a:t>
            </a:r>
          </a:p>
          <a:p>
            <a:pPr lvl="1"/>
            <a:r>
              <a:rPr lang="en-US" dirty="0"/>
              <a:t>Solved by OCSP Must-Staple, but this extension is not well deployed</a:t>
            </a:r>
          </a:p>
          <a:p>
            <a:r>
              <a:rPr lang="en-US" dirty="0"/>
              <a:t>Many browsers no longer perform proper revocation checks</a:t>
            </a:r>
          </a:p>
          <a:p>
            <a:pPr lvl="1"/>
            <a:r>
              <a:rPr lang="en-US" dirty="0"/>
              <a:t>Chrome only does CRL/OCSP checks on EV certs, and only on some platforms</a:t>
            </a:r>
          </a:p>
          <a:p>
            <a:pPr lvl="2"/>
            <a:r>
              <a:rPr lang="en-US" dirty="0"/>
              <a:t>Windows – Yes, Linux and Android – No</a:t>
            </a:r>
          </a:p>
          <a:p>
            <a:pPr lvl="2"/>
            <a:r>
              <a:rPr lang="en-US" dirty="0"/>
              <a:t>Chrome uses an alternative implementation called </a:t>
            </a:r>
            <a:r>
              <a:rPr lang="en-US" dirty="0" err="1"/>
              <a:t>CRLset</a:t>
            </a:r>
            <a:r>
              <a:rPr lang="en-US" dirty="0"/>
              <a:t> which is busted</a:t>
            </a:r>
          </a:p>
          <a:p>
            <a:pPr lvl="1"/>
            <a:r>
              <a:rPr lang="en-US" dirty="0"/>
              <a:t>Firefox only supports OCSP</a:t>
            </a:r>
          </a:p>
          <a:p>
            <a:pPr lvl="2"/>
            <a:r>
              <a:rPr lang="en-US" dirty="0"/>
              <a:t>But fewer than 5% of certificates use OCSP</a:t>
            </a:r>
          </a:p>
          <a:p>
            <a:pPr lvl="1"/>
            <a:r>
              <a:rPr lang="en-US" dirty="0"/>
              <a:t>Mobile browsers never check for revocations</a:t>
            </a:r>
          </a:p>
          <a:p>
            <a:pPr lvl="2"/>
            <a:r>
              <a:rPr lang="en-US" dirty="0"/>
              <a:t>Adds additional latency to HTTPS connections onto already slow mobile networks</a:t>
            </a:r>
          </a:p>
          <a:p>
            <a:r>
              <a:rPr lang="en-US" b="1" dirty="0"/>
              <a:t>Many administrators fail to revoke compromised certificates</a:t>
            </a:r>
          </a:p>
        </p:txBody>
      </p:sp>
    </p:spTree>
    <p:extLst>
      <p:ext uri="{BB962C8B-B14F-4D97-AF65-F5344CB8AC3E}">
        <p14:creationId xmlns:p14="http://schemas.microsoft.com/office/powerpoint/2010/main" val="1597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 often assumed to be perfect</a:t>
            </a:r>
          </a:p>
          <a:p>
            <a:pPr lvl="1"/>
            <a:r>
              <a:rPr lang="en-US" dirty="0"/>
              <a:t>Usually the math is solid, but the implementation is found wanting</a:t>
            </a:r>
          </a:p>
          <a:p>
            <a:r>
              <a:rPr lang="en-US" dirty="0"/>
              <a:t>Two major recent examples of security vulnerabilities due to TLS implementation bugs</a:t>
            </a:r>
          </a:p>
          <a:p>
            <a:pPr lvl="1"/>
            <a:r>
              <a:rPr lang="en-US" dirty="0"/>
              <a:t>Apple's Double Fail</a:t>
            </a:r>
          </a:p>
          <a:p>
            <a:pPr lvl="1"/>
            <a:r>
              <a:rPr lang="en-US" dirty="0"/>
              <a:t>Heartbleed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0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Apple’s Double Fail, a.k.a. </a:t>
            </a:r>
            <a:r>
              <a:rPr lang="en-US" dirty="0" err="1"/>
              <a:t>Goto</a:t>
            </a:r>
            <a:r>
              <a:rPr lang="en-US" dirty="0"/>
              <a:t>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94" y="1395856"/>
            <a:ext cx="9160520" cy="5344680"/>
          </a:xfrm>
        </p:spPr>
        <p:txBody>
          <a:bodyPr>
            <a:normAutofit/>
          </a:bodyPr>
          <a:lstStyle/>
          <a:p>
            <a:r>
              <a:rPr lang="en-US" dirty="0"/>
              <a:t>What’s wrong with this code?</a:t>
            </a:r>
          </a:p>
          <a:p>
            <a:endParaRPr lang="en-US" dirty="0"/>
          </a:p>
          <a:p>
            <a:pPr marL="0" lv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/</a:t>
            </a:r>
            <a:r>
              <a:rPr lang="en-US" sz="2000" dirty="0">
                <a:solidFill>
                  <a:srgbClr val="77A09F"/>
                </a:solidFill>
                <a:latin typeface="Consolas"/>
                <a:ea typeface="Menlo"/>
                <a:cs typeface="Menlo"/>
                <a:sym typeface="Menlo"/>
              </a:rPr>
              <a:t>/ ...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b="1" dirty="0">
                <a:solidFill>
                  <a:srgbClr val="35A327"/>
                </a:solidFill>
                <a:latin typeface="Consolas"/>
                <a:ea typeface="Menlo"/>
                <a:cs typeface="Menlo"/>
                <a:sym typeface="Menlo"/>
              </a:rPr>
              <a:t>if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((err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=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SSLHashSHA1.update(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&amp;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hashCtx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,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&amp;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serverRandom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))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!=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0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)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indent="0" defTabSz="4572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    </a:t>
            </a:r>
            <a:r>
              <a:rPr lang="en-US" sz="2000" b="1" dirty="0" err="1">
                <a:solidFill>
                  <a:srgbClr val="35A327"/>
                </a:solidFill>
                <a:latin typeface="Consolas"/>
                <a:ea typeface="Menlo"/>
                <a:cs typeface="Menlo"/>
                <a:sym typeface="Menlo"/>
              </a:rPr>
              <a:t>goto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fail;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b="1" dirty="0">
                <a:solidFill>
                  <a:srgbClr val="35A327"/>
                </a:solidFill>
                <a:latin typeface="Consolas"/>
                <a:ea typeface="Menlo"/>
                <a:cs typeface="Menlo"/>
                <a:sym typeface="Menlo"/>
              </a:rPr>
              <a:t>if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((err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=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SSLHashSHA1.update(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&amp;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hashCtx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,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&amp;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signedParams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))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!=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0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)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indent="0" defTabSz="4572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    </a:t>
            </a:r>
            <a:r>
              <a:rPr lang="en-US" sz="2000" b="1" dirty="0" err="1">
                <a:solidFill>
                  <a:srgbClr val="35A327"/>
                </a:solidFill>
                <a:latin typeface="Consolas"/>
                <a:ea typeface="Menlo"/>
                <a:cs typeface="Menlo"/>
                <a:sym typeface="Menlo"/>
              </a:rPr>
              <a:t>goto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fail;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indent="0" defTabSz="4572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    </a:t>
            </a:r>
            <a:r>
              <a:rPr lang="en-US" sz="2000" b="1" dirty="0" err="1">
                <a:solidFill>
                  <a:srgbClr val="35A327"/>
                </a:solidFill>
                <a:latin typeface="Consolas"/>
                <a:ea typeface="Menlo"/>
                <a:cs typeface="Menlo"/>
                <a:sym typeface="Menlo"/>
              </a:rPr>
              <a:t>goto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fail;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b="1" dirty="0">
                <a:solidFill>
                  <a:srgbClr val="35A327"/>
                </a:solidFill>
                <a:latin typeface="Consolas"/>
                <a:ea typeface="Menlo"/>
                <a:cs typeface="Menlo"/>
                <a:sym typeface="Menlo"/>
              </a:rPr>
              <a:t>if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((err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=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SSLHashSHA1.final(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&amp;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hashCtx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,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&amp;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hashOut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))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!=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0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)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indent="0" defTabSz="4572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    </a:t>
            </a:r>
            <a:r>
              <a:rPr lang="en-US" sz="2000" b="1" dirty="0" err="1">
                <a:solidFill>
                  <a:srgbClr val="35A327"/>
                </a:solidFill>
                <a:latin typeface="Consolas"/>
                <a:ea typeface="Menlo"/>
                <a:cs typeface="Menlo"/>
                <a:sym typeface="Menlo"/>
              </a:rPr>
              <a:t>goto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fail;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77A09F"/>
                </a:solidFill>
                <a:latin typeface="Consolas"/>
                <a:ea typeface="Menlo"/>
                <a:cs typeface="Menlo"/>
                <a:sym typeface="Menlo"/>
              </a:rPr>
              <a:t>// ...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C0BF22"/>
                </a:solidFill>
                <a:latin typeface="Consolas"/>
                <a:ea typeface="Menlo"/>
                <a:cs typeface="Menlo"/>
                <a:sym typeface="Menlo"/>
              </a:rPr>
              <a:t>fail: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indent="0" defTabSz="4572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    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SSLFreeBuffer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(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&amp;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signedHashes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);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indent="0" defTabSz="4572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    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SSLFreeBuffer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(</a:t>
            </a:r>
            <a:r>
              <a:rPr lang="en-US" sz="2000" dirty="0">
                <a:solidFill>
                  <a:srgbClr val="7F7F7F"/>
                </a:solidFill>
                <a:latin typeface="Consolas"/>
                <a:ea typeface="Menlo"/>
                <a:cs typeface="Menlo"/>
                <a:sym typeface="Menlo"/>
              </a:rPr>
              <a:t>&amp;</a:t>
            </a:r>
            <a:r>
              <a:rPr lang="en-US" sz="2000" dirty="0" err="1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hashCtx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);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indent="0" defTabSz="4572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    </a:t>
            </a:r>
            <a:r>
              <a:rPr lang="en-US" sz="2000" b="1" dirty="0">
                <a:solidFill>
                  <a:srgbClr val="35A327"/>
                </a:solidFill>
                <a:latin typeface="Consolas"/>
                <a:ea typeface="Menlo"/>
                <a:cs typeface="Menlo"/>
                <a:sym typeface="Menlo"/>
              </a:rPr>
              <a:t>return</a:t>
            </a: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 err;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000" dirty="0">
                <a:solidFill>
                  <a:srgbClr val="3E3E3E"/>
                </a:solidFill>
                <a:latin typeface="Consolas"/>
                <a:ea typeface="Menlo"/>
                <a:cs typeface="Menlo"/>
                <a:sym typeface="Menlo"/>
              </a:rPr>
              <a:t>}</a:t>
            </a:r>
            <a:endParaRPr lang="en-US" sz="2000" dirty="0">
              <a:solidFill>
                <a:srgbClr val="3E3E3E"/>
              </a:solidFill>
              <a:latin typeface="Consolas"/>
              <a:ea typeface="Menlo"/>
              <a:cs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892" y="3542542"/>
            <a:ext cx="1547718" cy="720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72646" y="1395856"/>
            <a:ext cx="4669899" cy="5344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Menlo"/>
              </a:rPr>
              <a:t>Example of an implementation vulnerability in TLS signature verification</a:t>
            </a:r>
          </a:p>
          <a:p>
            <a:r>
              <a:rPr lang="en-US" dirty="0">
                <a:ea typeface="Menlo"/>
                <a:cs typeface="Menlo"/>
                <a:sym typeface="Menlo"/>
              </a:rPr>
              <a:t>Found in February 2014, present in iOS 6 and OS X</a:t>
            </a:r>
          </a:p>
        </p:txBody>
      </p:sp>
    </p:spTree>
    <p:extLst>
      <p:ext uri="{BB962C8B-B14F-4D97-AF65-F5344CB8AC3E}">
        <p14:creationId xmlns:p14="http://schemas.microsoft.com/office/powerpoint/2010/main" val="25548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Enemy commander: "Attack at dawn."</a:t>
            </a:r>
          </a:p>
          <a:p>
            <a:endParaRPr lang="en-US" dirty="0"/>
          </a:p>
          <a:p>
            <a:r>
              <a:rPr lang="en-US" dirty="0"/>
              <a:t>Establishment of identity</a:t>
            </a:r>
          </a:p>
          <a:p>
            <a:pPr lvl="1"/>
            <a:r>
              <a:rPr lang="en-US" dirty="0"/>
              <a:t>Or, verification of "genuineness"</a:t>
            </a:r>
          </a:p>
          <a:p>
            <a:r>
              <a:rPr lang="en-US" dirty="0"/>
              <a:t>Again, cryptography has long considered this</a:t>
            </a:r>
          </a:p>
          <a:p>
            <a:pPr lvl="1"/>
            <a:r>
              <a:rPr lang="en-US" dirty="0"/>
              <a:t>e.g., HMAC, signatures</a:t>
            </a:r>
          </a:p>
          <a:p>
            <a:pPr lvl="1"/>
            <a:r>
              <a:rPr lang="en-US" dirty="0"/>
              <a:t>Consider the PKI that underlies SSL certificates or DNSSEC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59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HeartBleed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Serious vulnerability </a:t>
            </a:r>
            <a:r>
              <a:rPr lang="en-US" dirty="0" err="1"/>
              <a:t>OpenSSL</a:t>
            </a:r>
            <a:r>
              <a:rPr lang="en-US" dirty="0"/>
              <a:t> versions 1.0.1 – 1.0.1f</a:t>
            </a:r>
          </a:p>
          <a:p>
            <a:pPr lvl="1"/>
            <a:r>
              <a:rPr lang="en-US" dirty="0"/>
              <a:t>Publicly revealed April 7, 2014</a:t>
            </a:r>
          </a:p>
          <a:p>
            <a:pPr lvl="1"/>
            <a:r>
              <a:rPr lang="en-US" dirty="0"/>
              <a:t>Exploits a bug in the TLS heartbeat extension</a:t>
            </a:r>
          </a:p>
          <a:p>
            <a:r>
              <a:rPr lang="en-US" dirty="0"/>
              <a:t>Allows adversaries to read memory of vulnerable services</a:t>
            </a:r>
          </a:p>
          <a:p>
            <a:pPr lvl="1"/>
            <a:r>
              <a:rPr lang="en-US" dirty="0"/>
              <a:t>i.e., buffer over-read vulnerability</a:t>
            </a:r>
          </a:p>
          <a:p>
            <a:pPr lvl="1"/>
            <a:r>
              <a:rPr lang="en-US" dirty="0"/>
              <a:t>Discloses addresses, sensitive data, potentially TLS secret keys</a:t>
            </a:r>
          </a:p>
          <a:p>
            <a:r>
              <a:rPr lang="en-US" dirty="0"/>
              <a:t>Major impact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is the de facto standard implementation of TLS, so used everywhere</a:t>
            </a:r>
          </a:p>
          <a:p>
            <a:pPr lvl="1"/>
            <a:r>
              <a:rPr lang="en-US" dirty="0"/>
              <a:t>Many exposed services, often on difficult-to-patch devices</a:t>
            </a:r>
          </a:p>
          <a:p>
            <a:pPr lvl="1"/>
            <a:r>
              <a:rPr lang="en-US" dirty="0"/>
              <a:t>Trivial to exploit</a:t>
            </a:r>
          </a:p>
        </p:txBody>
      </p:sp>
      <p:pic>
        <p:nvPicPr>
          <p:cNvPr id="4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3682246" y="88337"/>
            <a:ext cx="1280767" cy="15317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17274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Exploit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43" y="2807815"/>
            <a:ext cx="980894" cy="980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34" y="2440310"/>
            <a:ext cx="1983514" cy="245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54" y="1794119"/>
            <a:ext cx="1006209" cy="1006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85" y="2423078"/>
            <a:ext cx="641969" cy="6419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485785" y="3846533"/>
            <a:ext cx="1123250" cy="641432"/>
            <a:chOff x="3980592" y="4425844"/>
            <a:chExt cx="1123250" cy="641432"/>
          </a:xfrm>
        </p:grpSpPr>
        <p:sp>
          <p:nvSpPr>
            <p:cNvPr id="10" name="Rounded Rectangle 9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56897" y="475949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BofA</a:t>
              </a:r>
              <a:endParaRPr lang="en-US" sz="1400" b="1" baseline="-25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52455" y="3846533"/>
            <a:ext cx="838309" cy="588760"/>
            <a:chOff x="7838355" y="1165836"/>
            <a:chExt cx="838309" cy="588760"/>
          </a:xfrm>
        </p:grpSpPr>
        <p:pic>
          <p:nvPicPr>
            <p:cNvPr id="16" name="Picture 4" descr="D:\Classes\CS 4700\assets\key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355" y="1165836"/>
              <a:ext cx="496696" cy="4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8023921" y="135448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S</a:t>
              </a:r>
              <a:r>
                <a:rPr lang="en-US" sz="2000" b="1" baseline="-25000" dirty="0" err="1"/>
                <a:t>BofA</a:t>
              </a:r>
              <a:endParaRPr lang="en-US" sz="2000" b="1" baseline="-25000" dirty="0"/>
            </a:p>
          </p:txBody>
        </p:sp>
      </p:grpSp>
      <p:pic>
        <p:nvPicPr>
          <p:cNvPr id="18" name="Picture 2" descr="D:\Classes\CS 4700\assets\devil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85" y="5055524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3342454" y="2297224"/>
            <a:ext cx="5359485" cy="767823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439597" y="2800328"/>
            <a:ext cx="5075623" cy="801041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356297" y="4180188"/>
            <a:ext cx="3500183" cy="544497"/>
          </a:xfrm>
          <a:prstGeom prst="wedgeRectCallout">
            <a:avLst>
              <a:gd name="adj1" fmla="val 29683"/>
              <a:gd name="adj2" fmla="val 13471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Heartbeat(</a:t>
            </a:r>
            <a:r>
              <a:rPr lang="en-US" sz="2000" dirty="0" err="1"/>
              <a:t>str</a:t>
            </a:r>
            <a:r>
              <a:rPr lang="en-US" sz="2000" dirty="0"/>
              <a:t>=“”, </a:t>
            </a:r>
            <a:r>
              <a:rPr lang="en-US" sz="2000" dirty="0" err="1"/>
              <a:t>len</a:t>
            </a:r>
            <a:r>
              <a:rPr lang="en-US" sz="2000" dirty="0"/>
              <a:t>=65535)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54530" y="3065047"/>
            <a:ext cx="5577827" cy="2295230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13468" y="3601369"/>
            <a:ext cx="5372318" cy="2238457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5972257" y="4954043"/>
            <a:ext cx="5173629" cy="819943"/>
          </a:xfrm>
          <a:prstGeom prst="wedgeRectCallout">
            <a:avLst>
              <a:gd name="adj1" fmla="val -6655"/>
              <a:gd name="adj2" fmla="val -166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Echo(“</a:t>
            </a:r>
            <a:r>
              <a:rPr lang="en-US" sz="2000" dirty="0" err="1"/>
              <a:t>A$fskndvknla</a:t>
            </a:r>
            <a:r>
              <a:rPr lang="en-US" sz="2000" dirty="0"/>
              <a:t>… CERTIFICATE – PRIVATE KEY 234nwlkw3rFAF … *$</a:t>
            </a:r>
            <a:r>
              <a:rPr lang="en-US" sz="2000" dirty="0" err="1"/>
              <a:t>DvdsaeE</a:t>
            </a:r>
            <a:r>
              <a:rPr lang="en-US" sz="2000" dirty="0"/>
              <a:t>”)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3113468" y="1384521"/>
            <a:ext cx="3363235" cy="544497"/>
          </a:xfrm>
          <a:prstGeom prst="wedgeRectCallout">
            <a:avLst>
              <a:gd name="adj1" fmla="val -43035"/>
              <a:gd name="adj2" fmla="val 9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Heartbeat(</a:t>
            </a:r>
            <a:r>
              <a:rPr lang="en-US" sz="2000" dirty="0" err="1"/>
              <a:t>str</a:t>
            </a:r>
            <a:r>
              <a:rPr lang="en-US" sz="2000" dirty="0"/>
              <a:t>=“Hello”, </a:t>
            </a:r>
            <a:r>
              <a:rPr lang="en-US" sz="2000" dirty="0" err="1"/>
              <a:t>len</a:t>
            </a:r>
            <a:r>
              <a:rPr lang="en-US" sz="2000" dirty="0"/>
              <a:t>=5)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6574448" y="4141385"/>
            <a:ext cx="1796844" cy="544497"/>
          </a:xfrm>
          <a:prstGeom prst="wedgeRectCallout">
            <a:avLst>
              <a:gd name="adj1" fmla="val 41050"/>
              <a:gd name="adj2" fmla="val -127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Echo(“Hello”)</a:t>
            </a:r>
          </a:p>
        </p:txBody>
      </p:sp>
    </p:spTree>
    <p:extLst>
      <p:ext uri="{BB962C8B-B14F-4D97-AF65-F5344CB8AC3E}">
        <p14:creationId xmlns:p14="http://schemas.microsoft.com/office/powerpoint/2010/main" val="38141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7" grpId="0" animBg="1"/>
      <p:bldP spid="28" grpId="0" animBg="1"/>
      <p:bldP spid="44" grpId="0" animBg="1"/>
      <p:bldP spid="44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as a Natural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 keys could have been stolen from all Heartbleed-vulnerable servers</a:t>
            </a:r>
          </a:p>
          <a:p>
            <a:r>
              <a:rPr lang="en-US" dirty="0"/>
              <a:t>We know that administrators should have done three things on April 7, 2014: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Patch their copy of </a:t>
            </a:r>
            <a:r>
              <a:rPr lang="en-US" dirty="0" err="1"/>
              <a:t>OpenSSL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Reissue their certificate with a new asymmetric </a:t>
            </a:r>
            <a:r>
              <a:rPr lang="en-US" dirty="0" err="1"/>
              <a:t>keypair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Revoke their old (potentially compromised) certificate</a:t>
            </a:r>
          </a:p>
          <a:p>
            <a:r>
              <a:rPr lang="en-US" dirty="0"/>
              <a:t>Question: did administrators do these things?</a:t>
            </a:r>
          </a:p>
          <a:p>
            <a:pPr lvl="1"/>
            <a:r>
              <a:rPr lang="en-US" dirty="0"/>
              <a:t>If so, how quickly did they respond?</a:t>
            </a:r>
          </a:p>
        </p:txBody>
      </p:sp>
    </p:spTree>
    <p:extLst>
      <p:ext uri="{BB962C8B-B14F-4D97-AF65-F5344CB8AC3E}">
        <p14:creationId xmlns:p14="http://schemas.microsoft.com/office/powerpoint/2010/main" val="11416494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Heartbleed-vulnerable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2" y="1105458"/>
            <a:ext cx="11602585" cy="5572042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8672536" y="3837050"/>
            <a:ext cx="3329721" cy="807617"/>
          </a:xfrm>
          <a:prstGeom prst="wedgeRectCallout">
            <a:avLst>
              <a:gd name="adj1" fmla="val -43035"/>
              <a:gd name="adj2" fmla="val 9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23 days after Heartbleed, 5% of servers still unpatched</a:t>
            </a:r>
          </a:p>
        </p:txBody>
      </p:sp>
    </p:spTree>
    <p:extLst>
      <p:ext uri="{BB962C8B-B14F-4D97-AF65-F5344CB8AC3E}">
        <p14:creationId xmlns:p14="http://schemas.microsoft.com/office/powerpoint/2010/main" val="34554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Reissues and Revocations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0" y="1265626"/>
            <a:ext cx="10999940" cy="5033025"/>
          </a:xfrm>
        </p:spPr>
      </p:pic>
      <p:sp>
        <p:nvSpPr>
          <p:cNvPr id="5" name="Rectangular Callout 4"/>
          <p:cNvSpPr/>
          <p:nvPr/>
        </p:nvSpPr>
        <p:spPr>
          <a:xfrm>
            <a:off x="9017202" y="706060"/>
            <a:ext cx="2960328" cy="807617"/>
          </a:xfrm>
          <a:prstGeom prst="wedgeRectCallout">
            <a:avLst>
              <a:gd name="adj1" fmla="val 8105"/>
              <a:gd name="adj2" fmla="val 216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87% of vulnerable certs were never revoked!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836039" y="5969411"/>
            <a:ext cx="2960328" cy="807617"/>
          </a:xfrm>
          <a:prstGeom prst="wedgeRectCallout">
            <a:avLst>
              <a:gd name="adj1" fmla="val -82311"/>
              <a:gd name="adj2" fmla="val -199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72% of vulnerable certs were never reissued!</a:t>
            </a:r>
          </a:p>
        </p:txBody>
      </p:sp>
    </p:spTree>
    <p:extLst>
      <p:ext uri="{BB962C8B-B14F-4D97-AF65-F5344CB8AC3E}">
        <p14:creationId xmlns:p14="http://schemas.microsoft.com/office/powerpoint/2010/main" val="33200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Revocations Over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8" y="1423073"/>
            <a:ext cx="10983622" cy="5097963"/>
          </a:xfrm>
        </p:spPr>
      </p:pic>
      <p:sp>
        <p:nvSpPr>
          <p:cNvPr id="5" name="Rectangular Callout 4"/>
          <p:cNvSpPr/>
          <p:nvPr/>
        </p:nvSpPr>
        <p:spPr>
          <a:xfrm>
            <a:off x="2629017" y="2662258"/>
            <a:ext cx="4746739" cy="807617"/>
          </a:xfrm>
          <a:prstGeom prst="wedgeRectCallout">
            <a:avLst>
              <a:gd name="adj1" fmla="val 60045"/>
              <a:gd name="adj2" fmla="val -19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People did revoke many vulnerable certs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But, security takes the weekend off :(</a:t>
            </a:r>
          </a:p>
        </p:txBody>
      </p:sp>
    </p:spTree>
    <p:extLst>
      <p:ext uri="{BB962C8B-B14F-4D97-AF65-F5344CB8AC3E}">
        <p14:creationId xmlns:p14="http://schemas.microsoft.com/office/powerpoint/2010/main" val="16553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People Stupid?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0" y="1418556"/>
            <a:ext cx="10515600" cy="4815554"/>
          </a:xfrm>
        </p:spPr>
      </p:pic>
      <p:sp>
        <p:nvSpPr>
          <p:cNvPr id="5" name="Rectangular Callout 4"/>
          <p:cNvSpPr/>
          <p:nvPr/>
        </p:nvSpPr>
        <p:spPr>
          <a:xfrm>
            <a:off x="5417770" y="659031"/>
            <a:ext cx="4099661" cy="807617"/>
          </a:xfrm>
          <a:prstGeom prst="wedgeRectCallout">
            <a:avLst>
              <a:gd name="adj1" fmla="val -25310"/>
              <a:gd name="adj2" fmla="val 176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Before Heartbleed, 43% of certs are reissued with the same key pair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776437" y="5787911"/>
            <a:ext cx="4099661" cy="807617"/>
          </a:xfrm>
          <a:prstGeom prst="wedgeRectCallout">
            <a:avLst>
              <a:gd name="adj1" fmla="val 1426"/>
              <a:gd name="adj2" fmla="val -145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After Heartbleed, 4% of certs are reissued with the same key pair</a:t>
            </a:r>
          </a:p>
        </p:txBody>
      </p:sp>
    </p:spTree>
    <p:extLst>
      <p:ext uri="{BB962C8B-B14F-4D97-AF65-F5344CB8AC3E}">
        <p14:creationId xmlns:p14="http://schemas.microsoft.com/office/powerpoint/2010/main" val="16381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50"/>
            <a:ext cx="11115612" cy="1325563"/>
          </a:xfrm>
        </p:spPr>
        <p:txBody>
          <a:bodyPr/>
          <a:lstStyle/>
          <a:p>
            <a:r>
              <a:rPr lang="en-US" dirty="0"/>
              <a:t>How Long Will Did We Deal With Heartbleed?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530"/>
            <a:ext cx="10515600" cy="5066278"/>
          </a:xfrm>
        </p:spPr>
      </p:pic>
      <p:sp>
        <p:nvSpPr>
          <p:cNvPr id="5" name="Rectangular Callout 4"/>
          <p:cNvSpPr/>
          <p:nvPr/>
        </p:nvSpPr>
        <p:spPr>
          <a:xfrm>
            <a:off x="4494152" y="3721993"/>
            <a:ext cx="3329721" cy="807617"/>
          </a:xfrm>
          <a:prstGeom prst="wedgeRectCallout">
            <a:avLst>
              <a:gd name="adj1" fmla="val -67405"/>
              <a:gd name="adj2" fmla="val -93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60% of vulnerable certs didn’t expire for year :(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DAC1155-5A55-9B4C-9D70-45A1AA655216}"/>
              </a:ext>
            </a:extLst>
          </p:cNvPr>
          <p:cNvSpPr/>
          <p:nvPr/>
        </p:nvSpPr>
        <p:spPr>
          <a:xfrm>
            <a:off x="7823873" y="2397709"/>
            <a:ext cx="3329721" cy="807617"/>
          </a:xfrm>
          <a:prstGeom prst="wedgeRectCallout">
            <a:avLst>
              <a:gd name="adj1" fmla="val 31394"/>
              <a:gd name="adj2" fmla="val -112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 are here now!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TLS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interesting attacks on TLS</a:t>
            </a:r>
          </a:p>
          <a:p>
            <a:pPr lvl="1"/>
            <a:r>
              <a:rPr lang="en-US" dirty="0"/>
              <a:t>TLS stripping</a:t>
            </a:r>
          </a:p>
          <a:p>
            <a:pPr lvl="1"/>
            <a:r>
              <a:rPr lang="en-US" dirty="0"/>
              <a:t>BEAST</a:t>
            </a:r>
          </a:p>
          <a:p>
            <a:pPr lvl="1"/>
            <a:r>
              <a:rPr lang="en-US" dirty="0"/>
              <a:t>CRIME</a:t>
            </a:r>
          </a:p>
          <a:p>
            <a:pPr lvl="1"/>
            <a:r>
              <a:rPr lang="en-US" dirty="0"/>
              <a:t>BREACH</a:t>
            </a:r>
          </a:p>
          <a:p>
            <a:pPr lvl="1"/>
            <a:r>
              <a:rPr lang="en-US" dirty="0"/>
              <a:t>POODLE</a:t>
            </a:r>
          </a:p>
          <a:p>
            <a:pPr lvl="1"/>
            <a:r>
              <a:rPr lang="en-US" dirty="0"/>
              <a:t>Logjam</a:t>
            </a:r>
          </a:p>
          <a:p>
            <a:pPr lvl="1"/>
            <a:r>
              <a:rPr lang="en-US" dirty="0"/>
              <a:t>Lucky Thirteen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072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is crucial for maintaining security and privacy on the Web</a:t>
            </a:r>
          </a:p>
          <a:p>
            <a:pPr lvl="1"/>
            <a:r>
              <a:rPr lang="en-US" dirty="0"/>
              <a:t>Mature, well supported protocol</a:t>
            </a:r>
          </a:p>
          <a:p>
            <a:pPr lvl="1"/>
            <a:r>
              <a:rPr lang="en-US" dirty="0"/>
              <a:t>In theory, offers strong security guarantees</a:t>
            </a:r>
          </a:p>
          <a:p>
            <a:r>
              <a:rPr lang="en-US" dirty="0"/>
              <a:t>Unfortunately, TLS is plagued by many issues</a:t>
            </a:r>
          </a:p>
          <a:p>
            <a:pPr lvl="1"/>
            <a:r>
              <a:rPr lang="en-US" dirty="0"/>
              <a:t>Many different protocol-level issues that enable </a:t>
            </a:r>
            <a:r>
              <a:rPr lang="en-US" dirty="0" err="1"/>
              <a:t>MitM</a:t>
            </a:r>
            <a:r>
              <a:rPr lang="en-US" dirty="0"/>
              <a:t> attacks</a:t>
            </a:r>
          </a:p>
          <a:p>
            <a:pPr lvl="1"/>
            <a:r>
              <a:rPr lang="en-US" dirty="0"/>
              <a:t>TLS implementations are buggy</a:t>
            </a:r>
          </a:p>
          <a:p>
            <a:pPr lvl="1"/>
            <a:r>
              <a:rPr lang="en-US" dirty="0"/>
              <a:t>Browsers fail to perform revocation checks</a:t>
            </a:r>
          </a:p>
          <a:p>
            <a:pPr lvl="1"/>
            <a:r>
              <a:rPr lang="en-US" dirty="0"/>
              <a:t>Human beings fail to reissue/revoke certificates properly</a:t>
            </a:r>
          </a:p>
        </p:txBody>
      </p:sp>
    </p:spTree>
    <p:extLst>
      <p:ext uri="{BB962C8B-B14F-4D97-AF65-F5344CB8AC3E}">
        <p14:creationId xmlns:p14="http://schemas.microsoft.com/office/powerpoint/2010/main" val="378136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“Xfk3^#M3mf a __ q3rf” </a:t>
            </a:r>
            <a:r>
              <a:rPr lang="en-US" dirty="0"/>
              <a:t>– jamming results in garbled message</a:t>
            </a:r>
          </a:p>
          <a:p>
            <a:endParaRPr lang="en-US" dirty="0"/>
          </a:p>
          <a:p>
            <a:r>
              <a:rPr lang="en-US" dirty="0"/>
              <a:t>Data and resources must be accessible when required</a:t>
            </a:r>
          </a:p>
          <a:p>
            <a:r>
              <a:rPr lang="en-US" dirty="0"/>
              <a:t>Related to integrity, but more concerned with denial of service (</a:t>
            </a:r>
            <a:r>
              <a:rPr lang="en-US" dirty="0" err="1"/>
              <a:t>DoS</a:t>
            </a:r>
            <a:r>
              <a:rPr lang="en-US" dirty="0"/>
              <a:t>) attacks</a:t>
            </a:r>
          </a:p>
          <a:p>
            <a:pPr lvl="1"/>
            <a:r>
              <a:rPr lang="en-US" dirty="0"/>
              <a:t>Resource exhaustion (e.g., CPU, memory, network bandwidth)</a:t>
            </a:r>
          </a:p>
          <a:p>
            <a:pPr lvl="1"/>
            <a:r>
              <a:rPr lang="en-US" dirty="0"/>
              <a:t>Usually easy to perform, and very difficult to defend against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69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Many slides courtesy of </a:t>
            </a:r>
            <a:r>
              <a:rPr lang="en-US" sz="1600" dirty="0" err="1"/>
              <a:t>Wil</a:t>
            </a:r>
            <a:r>
              <a:rPr lang="en-US" sz="1600" dirty="0"/>
              <a:t> Robertson: </a:t>
            </a:r>
            <a:r>
              <a:rPr lang="en-US" sz="1600" dirty="0">
                <a:hlinkClick r:id="rId2"/>
              </a:rPr>
              <a:t>https://wkr.io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Analysis of the HTTPS Certificate Ecosystem, IMC 2013: </a:t>
            </a:r>
            <a:r>
              <a:rPr lang="en-US" sz="1600" dirty="0">
                <a:hlinkClick r:id="rId3"/>
              </a:rPr>
              <a:t>https://jhalderm.com/pub/papers/https-imc13.pdf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Analysis of SSL certificate reissues and revocations in the wake of Heartbleed, IMC 2014: </a:t>
            </a:r>
            <a:r>
              <a:rPr lang="en-US" sz="1600" dirty="0">
                <a:hlinkClick r:id="rId4"/>
              </a:rPr>
              <a:t>http://www.ccs.neu.edu/home/cbw/pdf/imc254-zhang.pdf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End-to-End Measurement of Certificate Revocation in the Web's PKI, IMC 2015: </a:t>
            </a:r>
            <a:r>
              <a:rPr lang="en-US" sz="1600" dirty="0">
                <a:hlinkClick r:id="rId5"/>
              </a:rPr>
              <a:t>http://www.ccs.neu.edu/home/cbw/pdf/liu-imc15.pdf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373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Non-repudiation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"I never said to attack at dawn!"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must be bound to identity</a:t>
            </a:r>
          </a:p>
          <a:p>
            <a:pPr lvl="1"/>
            <a:r>
              <a:rPr lang="en-US" dirty="0"/>
              <a:t>Prevents denial of message transmission or receipt</a:t>
            </a:r>
          </a:p>
          <a:p>
            <a:r>
              <a:rPr lang="en-US" dirty="0"/>
              <a:t>Cryptographic techniques</a:t>
            </a:r>
          </a:p>
          <a:p>
            <a:pPr lvl="1"/>
            <a:r>
              <a:rPr lang="en-US" dirty="0"/>
              <a:t>e.g., HMAC, certificates</a:t>
            </a:r>
          </a:p>
        </p:txBody>
      </p:sp>
    </p:spTree>
    <p:extLst>
      <p:ext uri="{BB962C8B-B14F-4D97-AF65-F5344CB8AC3E}">
        <p14:creationId xmlns:p14="http://schemas.microsoft.com/office/powerpoint/2010/main" val="162874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8364</TotalTime>
  <Words>5600</Words>
  <Application>Microsoft Macintosh PowerPoint</Application>
  <PresentationFormat>Widescreen</PresentationFormat>
  <Paragraphs>815</Paragraphs>
  <Slides>80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Consolas</vt:lpstr>
      <vt:lpstr>Menlo</vt:lpstr>
      <vt:lpstr>Times</vt:lpstr>
      <vt:lpstr>Office Theme</vt:lpstr>
      <vt:lpstr>CS 3700 Networks and Distributed Systems</vt:lpstr>
      <vt:lpstr>PowerPoint Presentation</vt:lpstr>
      <vt:lpstr>Defining Security</vt:lpstr>
      <vt:lpstr>Security Properties</vt:lpstr>
      <vt:lpstr>Confidentiality</vt:lpstr>
      <vt:lpstr>Integrity</vt:lpstr>
      <vt:lpstr>Authenticity</vt:lpstr>
      <vt:lpstr>Availability</vt:lpstr>
      <vt:lpstr>Non-repudiation</vt:lpstr>
      <vt:lpstr>Authentication</vt:lpstr>
      <vt:lpstr>PowerPoint Presentation</vt:lpstr>
      <vt:lpstr>Cryptography is Fundamental</vt:lpstr>
      <vt:lpstr>Symmetric Key Crypto</vt:lpstr>
      <vt:lpstr>AES Example</vt:lpstr>
      <vt:lpstr>Weakness of Symmetric Key Crypto</vt:lpstr>
      <vt:lpstr>Public Key Cryptography</vt:lpstr>
      <vt:lpstr>RSA</vt:lpstr>
      <vt:lpstr>RSA Algorithm</vt:lpstr>
      <vt:lpstr>RSA Examples</vt:lpstr>
      <vt:lpstr>Public Key Crypto Example</vt:lpstr>
      <vt:lpstr>Cryptographic Hash Functions</vt:lpstr>
      <vt:lpstr>Digital Signatures</vt:lpstr>
      <vt:lpstr>Encryption vs. Signatures</vt:lpstr>
      <vt:lpstr>Authentication</vt:lpstr>
      <vt:lpstr>The Man-in-the-Middle Attack</vt:lpstr>
      <vt:lpstr>Signing Public Keys</vt:lpstr>
      <vt:lpstr>Web of Trust</vt:lpstr>
      <vt:lpstr>PowerPoint Presentation</vt:lpstr>
      <vt:lpstr>Public Key Infrastructure (PKI)</vt:lpstr>
      <vt:lpstr>PowerPoint Presentation</vt:lpstr>
      <vt:lpstr>SSL/TLS</vt:lpstr>
      <vt:lpstr>Goals of TLS</vt:lpstr>
      <vt:lpstr>Let’s Talk about Certificates</vt:lpstr>
      <vt:lpstr>Certificate Authorities</vt:lpstr>
      <vt:lpstr>Acquiring a Certificate</vt:lpstr>
      <vt:lpstr>Recap from last class</vt:lpstr>
      <vt:lpstr>X.509 Certificate (Part 1)</vt:lpstr>
      <vt:lpstr>X.509 Certificate (Part 2)</vt:lpstr>
      <vt:lpstr>TLS Connection Establishment</vt:lpstr>
      <vt:lpstr>TLS Authentication</vt:lpstr>
      <vt:lpstr>Little Green Locks</vt:lpstr>
      <vt:lpstr>Extended Validation Certificates</vt:lpstr>
      <vt:lpstr>Problems with TLS</vt:lpstr>
      <vt:lpstr>Certificate Authorities, Revisited</vt:lpstr>
      <vt:lpstr>CA Failures</vt:lpstr>
      <vt:lpstr>Comodo</vt:lpstr>
      <vt:lpstr>DigiNotar</vt:lpstr>
      <vt:lpstr>TrustWave</vt:lpstr>
      <vt:lpstr>Weak Cipher Suites</vt:lpstr>
      <vt:lpstr>Weak Keys</vt:lpstr>
      <vt:lpstr>Protocol Attacks</vt:lpstr>
      <vt:lpstr>TLS Man-in-the-Middle Attack</vt:lpstr>
      <vt:lpstr>Certificate and Public Key Pinning</vt:lpstr>
      <vt:lpstr>Key Compromise</vt:lpstr>
      <vt:lpstr>Expiration</vt:lpstr>
      <vt:lpstr>Certificate Lifetimes</vt:lpstr>
      <vt:lpstr>Perfect Forward Secrecy</vt:lpstr>
      <vt:lpstr>Revocation</vt:lpstr>
      <vt:lpstr>Certificate Revocation Lists</vt:lpstr>
      <vt:lpstr>X.509 Certificates, Revisited</vt:lpstr>
      <vt:lpstr>CRL Example</vt:lpstr>
      <vt:lpstr>Problems with CRLs</vt:lpstr>
      <vt:lpstr>Online Certificate Status Protocol</vt:lpstr>
      <vt:lpstr>X.509 Certificates, Revisited</vt:lpstr>
      <vt:lpstr>OCSP Example</vt:lpstr>
      <vt:lpstr>OCSP Must-Staple</vt:lpstr>
      <vt:lpstr>Revocation in Practice</vt:lpstr>
      <vt:lpstr>Implementation Bugs</vt:lpstr>
      <vt:lpstr>Apple’s Double Fail, a.k.a. Goto Fail</vt:lpstr>
      <vt:lpstr>HeartBleed</vt:lpstr>
      <vt:lpstr>Heartbleed Exploit Example</vt:lpstr>
      <vt:lpstr>Heartbleed as a Natural Experiment</vt:lpstr>
      <vt:lpstr>Heartbleed-vulnerable Servers</vt:lpstr>
      <vt:lpstr>Reissues and Revocations</vt:lpstr>
      <vt:lpstr>Revocations Over Time</vt:lpstr>
      <vt:lpstr>Are People Stupid?</vt:lpstr>
      <vt:lpstr>How Long Will Did We Deal With Heartbleed?</vt:lpstr>
      <vt:lpstr>Other TLS Attacks</vt:lpstr>
      <vt:lpstr>What Have We Learned?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4740/6740 Network Security</dc:title>
  <dc:creator>bowlinearl@live.com</dc:creator>
  <cp:lastModifiedBy>Jackson, Alden</cp:lastModifiedBy>
  <cp:revision>1034</cp:revision>
  <dcterms:created xsi:type="dcterms:W3CDTF">2015-01-18T16:53:31Z</dcterms:created>
  <dcterms:modified xsi:type="dcterms:W3CDTF">2019-12-09T02:40:05Z</dcterms:modified>
</cp:coreProperties>
</file>