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6"/>
  </p:notesMasterIdLst>
  <p:handoutMasterIdLst>
    <p:handoutMasterId r:id="rId17"/>
  </p:handoutMasterIdLst>
  <p:sldIdLst>
    <p:sldId id="388" r:id="rId2"/>
    <p:sldId id="390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3" r:id="rId14"/>
    <p:sldId id="402" r:id="rId1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3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3" autoAdjust="0"/>
    <p:restoredTop sz="90232" autoAdjust="0"/>
  </p:normalViewPr>
  <p:slideViewPr>
    <p:cSldViewPr snapToGrid="0">
      <p:cViewPr varScale="1">
        <p:scale>
          <a:sx n="80" d="100"/>
          <a:sy n="80" d="100"/>
        </p:scale>
        <p:origin x="75" y="1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9425609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800" y="3496235"/>
            <a:ext cx="7990115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NAT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(You Better Forward Those Ports)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Revised 10/7/16</a:t>
            </a: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209" y="1611086"/>
            <a:ext cx="4400477" cy="50836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25" y="3287712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17" y="2963918"/>
            <a:ext cx="1654521" cy="11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00179" y="1621970"/>
            <a:ext cx="225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Private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3089" y="1626435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3" y="3287712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97558" y="4052499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66.31.210.69</a:t>
            </a:r>
          </a:p>
        </p:txBody>
      </p:sp>
      <p:sp>
        <p:nvSpPr>
          <p:cNvPr id="14" name="Left Arrow Callout 13"/>
          <p:cNvSpPr/>
          <p:nvPr/>
        </p:nvSpPr>
        <p:spPr>
          <a:xfrm>
            <a:off x="6469094" y="4583601"/>
            <a:ext cx="4100932" cy="8420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Source: 74.125.228.67:8679</a:t>
            </a:r>
          </a:p>
          <a:p>
            <a:pPr algn="r"/>
            <a:r>
              <a:rPr lang="en-US" sz="2000" dirty="0" err="1"/>
              <a:t>Dest</a:t>
            </a:r>
            <a:r>
              <a:rPr lang="en-US" sz="2000" dirty="0"/>
              <a:t>: 66.31.210.69:7000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5961" y="405314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74.125.228.67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08" y="405249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192.168.0.1</a:t>
            </a:r>
          </a:p>
        </p:txBody>
      </p:sp>
      <p:sp>
        <p:nvSpPr>
          <p:cNvPr id="17" name="Left Arrow Callout 16"/>
          <p:cNvSpPr/>
          <p:nvPr/>
        </p:nvSpPr>
        <p:spPr>
          <a:xfrm>
            <a:off x="1785253" y="4583601"/>
            <a:ext cx="4071256" cy="8420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Source: 74.125.228.67:8679</a:t>
            </a:r>
          </a:p>
          <a:p>
            <a:pPr algn="r"/>
            <a:r>
              <a:rPr lang="en-US" sz="2000" dirty="0" err="1"/>
              <a:t>Dest</a:t>
            </a:r>
            <a:r>
              <a:rPr lang="en-US" sz="2000" dirty="0"/>
              <a:t>: 192.168.0.1:7000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90006"/>
              </p:ext>
            </p:extLst>
          </p:nvPr>
        </p:nvGraphicFramePr>
        <p:xfrm>
          <a:off x="2852056" y="2180736"/>
          <a:ext cx="638991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9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192.168.0.1:7000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*.*.*.*:*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48" y="3058886"/>
            <a:ext cx="630066" cy="63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 rot="14672827">
            <a:off x="4245478" y="2971885"/>
            <a:ext cx="702128" cy="5332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4672827">
            <a:off x="9952371" y="5432056"/>
            <a:ext cx="702128" cy="5332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Hole Punching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89312" y="1600200"/>
            <a:ext cx="8991600" cy="609600"/>
          </a:xfrm>
        </p:spPr>
        <p:txBody>
          <a:bodyPr/>
          <a:lstStyle/>
          <a:p>
            <a:r>
              <a:rPr lang="en-US" dirty="0"/>
              <a:t>Problem: How to enable connectivity through NATs?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0209" y="2547265"/>
            <a:ext cx="2321306" cy="22261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20" y="3141570"/>
            <a:ext cx="571596" cy="5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17" y="3748484"/>
            <a:ext cx="1042825" cy="7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4487" y="2492832"/>
            <a:ext cx="98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NAT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35" y="44799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66.31.210.69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0208" y="376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192.168.0.1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0425" y="2547265"/>
            <a:ext cx="2321306" cy="22261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03" y="3001647"/>
            <a:ext cx="571596" cy="5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61" y="3739635"/>
            <a:ext cx="1042825" cy="7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44703" y="2492832"/>
            <a:ext cx="98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NAT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2539" y="4471052"/>
            <a:ext cx="12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59.1.72.13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8783" y="36216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192.168.0.2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483854" y="2860129"/>
            <a:ext cx="5386514" cy="42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1630209" y="5225144"/>
            <a:ext cx="8991600" cy="15893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application-level protocols for hole punching</a:t>
            </a:r>
          </a:p>
          <a:p>
            <a:pPr lvl="1"/>
            <a:r>
              <a:rPr lang="en-US" dirty="0"/>
              <a:t>STUN</a:t>
            </a:r>
          </a:p>
          <a:p>
            <a:pPr lvl="1"/>
            <a:r>
              <a:rPr lang="en-US" dirty="0"/>
              <a:t>TURN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4308589" y="3330988"/>
            <a:ext cx="5386514" cy="42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7815937" y="2653295"/>
            <a:ext cx="857882" cy="85788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3522574" y="3114907"/>
            <a:ext cx="857882" cy="85788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22" y="2943610"/>
            <a:ext cx="409080" cy="4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159" y="2797107"/>
            <a:ext cx="409080" cy="4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 animBg="1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13112"/>
            <a:ext cx="8839200" cy="1894114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ession </a:t>
            </a:r>
            <a:r>
              <a:rPr lang="en-US" b="1" dirty="0"/>
              <a:t>T</a:t>
            </a:r>
            <a:r>
              <a:rPr lang="en-US" dirty="0"/>
              <a:t>raversal </a:t>
            </a:r>
            <a:r>
              <a:rPr lang="en-US" b="1" dirty="0"/>
              <a:t>U</a:t>
            </a:r>
            <a:r>
              <a:rPr lang="en-US" dirty="0"/>
              <a:t>tilities for </a:t>
            </a:r>
            <a:r>
              <a:rPr lang="en-US" b="1" dirty="0"/>
              <a:t>N</a:t>
            </a:r>
            <a:r>
              <a:rPr lang="en-US" dirty="0"/>
              <a:t>AT</a:t>
            </a:r>
          </a:p>
          <a:p>
            <a:pPr lvl="1"/>
            <a:r>
              <a:rPr lang="en-US" dirty="0"/>
              <a:t>Use a third-party to echo your global IP address</a:t>
            </a:r>
          </a:p>
          <a:p>
            <a:pPr lvl="1"/>
            <a:r>
              <a:rPr lang="en-US" dirty="0"/>
              <a:t>Also used to probe for symmetric NATs/firewalls</a:t>
            </a:r>
          </a:p>
          <a:p>
            <a:pPr lvl="2"/>
            <a:r>
              <a:rPr lang="en-US" dirty="0"/>
              <a:t>i.e. are external ports open or closed?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0209" y="4484973"/>
            <a:ext cx="2321306" cy="22261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20" y="5079278"/>
            <a:ext cx="571596" cy="5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17" y="5686192"/>
            <a:ext cx="1042825" cy="7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75035" y="641760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66.31.210.69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0208" y="569926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192.168.0.1</a:t>
            </a:r>
          </a:p>
        </p:txBody>
      </p:sp>
      <p:pic>
        <p:nvPicPr>
          <p:cNvPr id="12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22" y="4881318"/>
            <a:ext cx="409080" cy="4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801391" y="5983673"/>
            <a:ext cx="149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STUN Server</a:t>
            </a:r>
          </a:p>
        </p:txBody>
      </p:sp>
      <p:pic>
        <p:nvPicPr>
          <p:cNvPr id="14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212" y="4948525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2082202" y="3537859"/>
            <a:ext cx="3317112" cy="954107"/>
            <a:chOff x="1219201" y="4876799"/>
            <a:chExt cx="5211555" cy="1432344"/>
          </a:xfrm>
        </p:grpSpPr>
        <p:sp>
          <p:nvSpPr>
            <p:cNvPr id="16" name="Rectangular Callout 15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46442"/>
                <a:gd name="adj2" fmla="val 12600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1" y="4876799"/>
              <a:ext cx="5181603" cy="1432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What is my global IP address?</a:t>
              </a:r>
            </a:p>
          </p:txBody>
        </p:sp>
      </p:grpSp>
      <p:sp>
        <p:nvSpPr>
          <p:cNvPr id="18" name="Right Arrow Callout 17"/>
          <p:cNvSpPr/>
          <p:nvPr/>
        </p:nvSpPr>
        <p:spPr>
          <a:xfrm>
            <a:off x="3419217" y="4650545"/>
            <a:ext cx="2341257" cy="859972"/>
          </a:xfrm>
          <a:prstGeom prst="rightArrowCallout">
            <a:avLst>
              <a:gd name="adj1" fmla="val 25000"/>
              <a:gd name="adj2" fmla="val 25000"/>
              <a:gd name="adj3" fmla="val 27326"/>
              <a:gd name="adj4" fmla="val 85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Please echo my IP address</a:t>
            </a:r>
          </a:p>
        </p:txBody>
      </p:sp>
      <p:sp>
        <p:nvSpPr>
          <p:cNvPr id="19" name="Left Arrow Callout 18"/>
          <p:cNvSpPr/>
          <p:nvPr/>
        </p:nvSpPr>
        <p:spPr>
          <a:xfrm>
            <a:off x="6606887" y="5510517"/>
            <a:ext cx="2086462" cy="8420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Your IP is 66.31.210.69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30208" y="5686193"/>
            <a:ext cx="1402948" cy="3824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41545 0.00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81481E-6 L -0.49289 0.0009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r>
              <a:rPr lang="en-US" dirty="0"/>
              <a:t>Only useful in certain situations</a:t>
            </a:r>
          </a:p>
          <a:p>
            <a:pPr lvl="1"/>
            <a:r>
              <a:rPr lang="en-US" dirty="0"/>
              <a:t>One peer is behind a symmetric NAT</a:t>
            </a:r>
          </a:p>
          <a:p>
            <a:pPr lvl="1"/>
            <a:r>
              <a:rPr lang="en-US" dirty="0"/>
              <a:t>Both peers are behind partial NATs</a:t>
            </a:r>
          </a:p>
          <a:p>
            <a:r>
              <a:rPr lang="en-US" dirty="0"/>
              <a:t>Not useful when both peers are fully behind full NATs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0349" y="3972789"/>
            <a:ext cx="2321306" cy="22261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60" y="4567094"/>
            <a:ext cx="571596" cy="5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57" y="5174008"/>
            <a:ext cx="1042825" cy="7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14627" y="3918356"/>
            <a:ext cx="98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NAT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5175" y="59054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66.31.210.69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0348" y="51870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192.168.0.1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0565" y="3972789"/>
            <a:ext cx="2321306" cy="22261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243" y="4427171"/>
            <a:ext cx="571596" cy="5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01" y="5165159"/>
            <a:ext cx="1042825" cy="7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24843" y="3918356"/>
            <a:ext cx="98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NAT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02679" y="5896576"/>
            <a:ext cx="12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59.1.72.13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38923" y="504715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192.168.0.2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463994" y="4285653"/>
            <a:ext cx="5386514" cy="42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288729" y="4756512"/>
            <a:ext cx="5386514" cy="42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7796077" y="4078819"/>
            <a:ext cx="857882" cy="85788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3502714" y="4540431"/>
            <a:ext cx="857882" cy="85788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62" y="4369134"/>
            <a:ext cx="409080" cy="4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299" y="4222631"/>
            <a:ext cx="409080" cy="4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04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dirty="0"/>
              <a:t>raversal </a:t>
            </a:r>
            <a:r>
              <a:rPr lang="en-US" b="1" dirty="0"/>
              <a:t>U</a:t>
            </a:r>
            <a:r>
              <a:rPr lang="en-US" dirty="0"/>
              <a:t>sing </a:t>
            </a:r>
            <a:r>
              <a:rPr lang="en-US" b="1" dirty="0"/>
              <a:t>R</a:t>
            </a:r>
            <a:r>
              <a:rPr lang="en-US" dirty="0"/>
              <a:t>elays around </a:t>
            </a:r>
            <a:r>
              <a:rPr lang="en-US" b="1" dirty="0"/>
              <a:t>N</a:t>
            </a:r>
            <a:r>
              <a:rPr lang="en-US" dirty="0"/>
              <a:t>AT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0209" y="2547265"/>
            <a:ext cx="2321306" cy="22261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D:\Classes\CS 4700\assets\wrt54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17" y="3748484"/>
            <a:ext cx="1042825" cy="7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4487" y="2492832"/>
            <a:ext cx="98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NAT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5035" y="44799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66.31.210.69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0425" y="2547265"/>
            <a:ext cx="2321306" cy="22261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 descr="D:\Classes\CS 4700\assets\wrt54g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61" y="3739635"/>
            <a:ext cx="1042825" cy="7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44703" y="2492832"/>
            <a:ext cx="98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NAT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2539" y="4471052"/>
            <a:ext cx="12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59.1.72.13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483854" y="2860129"/>
            <a:ext cx="5386514" cy="42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790863" y="3330988"/>
            <a:ext cx="6904241" cy="425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59620" y="6435933"/>
            <a:ext cx="149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TURN Server</a:t>
            </a:r>
          </a:p>
        </p:txBody>
      </p:sp>
      <p:pic>
        <p:nvPicPr>
          <p:cNvPr id="24" name="Picture 2" descr="D:\Classes\CS 4700\assets\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440" y="5400785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>
            <a:stCxn id="6" idx="2"/>
            <a:endCxn id="24" idx="1"/>
          </p:cNvCxnSpPr>
          <p:nvPr/>
        </p:nvCxnSpPr>
        <p:spPr>
          <a:xfrm rot="16200000" flipH="1">
            <a:off x="2791918" y="3068764"/>
            <a:ext cx="2179120" cy="3467921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20" y="3141570"/>
            <a:ext cx="571596" cy="5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30208" y="37615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192.168.0.1</a:t>
            </a:r>
          </a:p>
        </p:txBody>
      </p:sp>
      <p:cxnSp>
        <p:nvCxnSpPr>
          <p:cNvPr id="31" name="Elbow Connector 30"/>
          <p:cNvCxnSpPr>
            <a:stCxn id="12" idx="2"/>
            <a:endCxn id="24" idx="3"/>
          </p:cNvCxnSpPr>
          <p:nvPr/>
        </p:nvCxnSpPr>
        <p:spPr>
          <a:xfrm rot="5400000">
            <a:off x="7130150" y="3041532"/>
            <a:ext cx="2319043" cy="3382463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03" y="3001647"/>
            <a:ext cx="571596" cy="57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158783" y="36216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192.168.0.2</a:t>
            </a:r>
          </a:p>
        </p:txBody>
      </p:sp>
      <p:pic>
        <p:nvPicPr>
          <p:cNvPr id="22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159" y="2797107"/>
            <a:ext cx="409080" cy="4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:\Classes\CS 4700\assets\utorrent-replacement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122" y="2943610"/>
            <a:ext cx="409080" cy="40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7815937" y="2653295"/>
            <a:ext cx="857882" cy="85788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790862" y="4161140"/>
            <a:ext cx="2032034" cy="33745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192.168.0.1:7000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73455" y="4161140"/>
            <a:ext cx="2032034" cy="33745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192.168.0.2:7000</a:t>
            </a:r>
          </a:p>
        </p:txBody>
      </p:sp>
      <p:sp>
        <p:nvSpPr>
          <p:cNvPr id="34" name="Right Arrow Callout 33"/>
          <p:cNvSpPr/>
          <p:nvPr/>
        </p:nvSpPr>
        <p:spPr>
          <a:xfrm>
            <a:off x="1725241" y="3808977"/>
            <a:ext cx="3182749" cy="859972"/>
          </a:xfrm>
          <a:prstGeom prst="rightArrowCallout">
            <a:avLst>
              <a:gd name="adj1" fmla="val 25000"/>
              <a:gd name="adj2" fmla="val 25000"/>
              <a:gd name="adj3" fmla="val 27326"/>
              <a:gd name="adj4" fmla="val 85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Please connect to me on 66.31.210.69:7000</a:t>
            </a:r>
          </a:p>
        </p:txBody>
      </p:sp>
      <p:sp>
        <p:nvSpPr>
          <p:cNvPr id="41" name="Left-Right Arrow 40"/>
          <p:cNvSpPr/>
          <p:nvPr/>
        </p:nvSpPr>
        <p:spPr>
          <a:xfrm>
            <a:off x="2649282" y="3150823"/>
            <a:ext cx="6951918" cy="4541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973 L 0.15716 0.17175 C 0.19023 0.21296 0.23945 0.23518 0.29101 0.23518 C 0.34947 0.23518 0.39635 0.21296 0.42929 0.17175 L 0.58671 -0.00973 " pathEditMode="relative" rAng="0" ptsTypes="AAAAA">
                                      <p:cBhvr>
                                        <p:cTn id="4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36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36" grpId="0" animBg="1"/>
      <p:bldP spid="36" grpId="1" animBg="1"/>
      <p:bldP spid="39" grpId="0" animBg="1"/>
      <p:bldP spid="40" grpId="0" animBg="1"/>
      <p:bldP spid="34" grpId="0" animBg="1"/>
      <p:bldP spid="34" grpId="3" animBg="1"/>
      <p:bldP spid="34" grpId="4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IPv4 Shortage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Problem: consumer ISPs typically only give one IP address per-household</a:t>
            </a:r>
          </a:p>
          <a:p>
            <a:pPr lvl="1"/>
            <a:r>
              <a:rPr lang="en-US" dirty="0"/>
              <a:t>Additional IPs cost extra</a:t>
            </a:r>
          </a:p>
          <a:p>
            <a:pPr lvl="1"/>
            <a:r>
              <a:rPr lang="en-US" dirty="0"/>
              <a:t>More IPs may not be available</a:t>
            </a:r>
          </a:p>
          <a:p>
            <a:r>
              <a:rPr lang="en-US" dirty="0"/>
              <a:t>Today’s households have more networked devices than ever</a:t>
            </a:r>
          </a:p>
          <a:p>
            <a:pPr lvl="1"/>
            <a:r>
              <a:rPr lang="en-US" dirty="0"/>
              <a:t>Laptops and desktops</a:t>
            </a:r>
          </a:p>
          <a:p>
            <a:pPr lvl="1"/>
            <a:r>
              <a:rPr lang="en-US" dirty="0"/>
              <a:t>TV, </a:t>
            </a:r>
            <a:r>
              <a:rPr lang="en-US" dirty="0" err="1"/>
              <a:t>bluray</a:t>
            </a:r>
            <a:r>
              <a:rPr lang="en-US" dirty="0"/>
              <a:t> players, game consoles</a:t>
            </a:r>
          </a:p>
          <a:p>
            <a:pPr lvl="1"/>
            <a:r>
              <a:rPr lang="en-US" dirty="0"/>
              <a:t>Tablets, smartphones, </a:t>
            </a:r>
            <a:r>
              <a:rPr lang="en-US" dirty="0" err="1"/>
              <a:t>eReaders</a:t>
            </a:r>
            <a:endParaRPr lang="en-US" dirty="0"/>
          </a:p>
          <a:p>
            <a:r>
              <a:rPr lang="en-US" dirty="0"/>
              <a:t>How to get all these devices online?</a:t>
            </a:r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3200" y="1545770"/>
            <a:ext cx="10312400" cy="5257800"/>
          </a:xfrm>
        </p:spPr>
        <p:txBody>
          <a:bodyPr>
            <a:normAutofit/>
          </a:bodyPr>
          <a:lstStyle/>
          <a:p>
            <a:r>
              <a:rPr lang="en-US" dirty="0"/>
              <a:t>Idea: create a range of private IPs that are separate from the rest of the network</a:t>
            </a:r>
          </a:p>
          <a:p>
            <a:pPr lvl="1"/>
            <a:r>
              <a:rPr lang="en-US" dirty="0"/>
              <a:t>Use the private IPs for internal routing</a:t>
            </a:r>
          </a:p>
          <a:p>
            <a:pPr lvl="1"/>
            <a:r>
              <a:rPr lang="en-US" dirty="0"/>
              <a:t>Use a special router to bridge the LAN and the WAN</a:t>
            </a:r>
          </a:p>
          <a:p>
            <a:r>
              <a:rPr lang="en-US" dirty="0"/>
              <a:t>Properties of private IPs</a:t>
            </a:r>
          </a:p>
          <a:p>
            <a:pPr lvl="1"/>
            <a:r>
              <a:rPr lang="en-US" dirty="0"/>
              <a:t>Not globally unique</a:t>
            </a:r>
          </a:p>
          <a:p>
            <a:pPr lvl="1"/>
            <a:r>
              <a:rPr lang="en-US" dirty="0"/>
              <a:t>Usually taken from non-routable IP ranges (why?)</a:t>
            </a:r>
          </a:p>
          <a:p>
            <a:r>
              <a:rPr lang="en-US" dirty="0"/>
              <a:t>Typical private IP ranges</a:t>
            </a:r>
          </a:p>
          <a:p>
            <a:pPr lvl="1"/>
            <a:r>
              <a:rPr lang="en-US" sz="2400" dirty="0"/>
              <a:t>10.0.0.0 – 10.255.255.255</a:t>
            </a:r>
          </a:p>
          <a:p>
            <a:pPr lvl="1"/>
            <a:r>
              <a:rPr lang="en-US" sz="2400" dirty="0"/>
              <a:t>172.16.0.0 – 172.31.255.255</a:t>
            </a:r>
          </a:p>
          <a:p>
            <a:pPr lvl="1"/>
            <a:r>
              <a:rPr lang="en-US" sz="2400" dirty="0"/>
              <a:t>192.168.0.0 – 192.168.255.255</a:t>
            </a:r>
          </a:p>
        </p:txBody>
      </p:sp>
    </p:spTree>
    <p:extLst>
      <p:ext uri="{BB962C8B-B14F-4D97-AF65-F5344CB8AC3E}">
        <p14:creationId xmlns:p14="http://schemas.microsoft.com/office/powerpoint/2010/main" val="292576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/>
          <p:cNvCxnSpPr/>
          <p:nvPr/>
        </p:nvCxnSpPr>
        <p:spPr>
          <a:xfrm rot="10800000" flipV="1">
            <a:off x="3552765" y="4691569"/>
            <a:ext cx="3013513" cy="1600188"/>
          </a:xfrm>
          <a:prstGeom prst="bentConnector3">
            <a:avLst>
              <a:gd name="adj1" fmla="val 35312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</p:cNvCxnSpPr>
          <p:nvPr/>
        </p:nvCxnSpPr>
        <p:spPr>
          <a:xfrm rot="16200000" flipH="1">
            <a:off x="803620" y="4461863"/>
            <a:ext cx="2696397" cy="963391"/>
          </a:xfrm>
          <a:prstGeom prst="bentConnector3">
            <a:avLst>
              <a:gd name="adj1" fmla="val 100060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517252" y="1939267"/>
            <a:ext cx="2305740" cy="1657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Network</a:t>
            </a:r>
          </a:p>
        </p:txBody>
      </p: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95" y="2597937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295" y="1673219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67" y="5455368"/>
            <a:ext cx="1654521" cy="11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40793" y="182477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6351" y="6291771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74264" y="6291758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66.31.210.69</a:t>
            </a:r>
          </a:p>
        </p:txBody>
      </p:sp>
      <p:grpSp>
        <p:nvGrpSpPr>
          <p:cNvPr id="25" name="Group 24"/>
          <p:cNvGrpSpPr/>
          <p:nvPr/>
        </p:nvGrpSpPr>
        <p:grpSpPr>
          <a:xfrm flipH="1">
            <a:off x="2087962" y="4628992"/>
            <a:ext cx="1165372" cy="629130"/>
            <a:chOff x="1219200" y="4756974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756974"/>
              <a:ext cx="5181601" cy="1384995"/>
            </a:xfrm>
            <a:prstGeom prst="wedgeRectCallout">
              <a:avLst>
                <a:gd name="adj1" fmla="val -15140"/>
                <a:gd name="adj2" fmla="val 1685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15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NAT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40793" y="2749497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192.168.0.2</a:t>
            </a:r>
            <a:endParaRPr lang="en-US" dirty="0"/>
          </a:p>
        </p:txBody>
      </p:sp>
      <p:sp>
        <p:nvSpPr>
          <p:cNvPr id="41" name="Cloud 40"/>
          <p:cNvSpPr/>
          <p:nvPr/>
        </p:nvSpPr>
        <p:spPr>
          <a:xfrm>
            <a:off x="9496061" y="1939267"/>
            <a:ext cx="2305740" cy="165785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8837" y="274949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192.168.0.2</a:t>
            </a:r>
            <a:endParaRPr lang="en-US" dirty="0"/>
          </a:p>
        </p:txBody>
      </p:sp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692" y="1673219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8837" y="1824778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192.168.0.1</a:t>
            </a:r>
            <a:endParaRPr lang="en-US" dirty="0"/>
          </a:p>
        </p:txBody>
      </p: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692" y="2597935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Elbow Connector 44"/>
          <p:cNvCxnSpPr>
            <a:stCxn id="41" idx="1"/>
          </p:cNvCxnSpPr>
          <p:nvPr/>
        </p:nvCxnSpPr>
        <p:spPr>
          <a:xfrm rot="5400000">
            <a:off x="9204116" y="4291766"/>
            <a:ext cx="2141223" cy="748410"/>
          </a:xfrm>
          <a:prstGeom prst="bentConnector3">
            <a:avLst>
              <a:gd name="adj1" fmla="val 99822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6874253" y="4388371"/>
            <a:ext cx="2100845" cy="1385898"/>
          </a:xfrm>
          <a:prstGeom prst="bentConnector3">
            <a:avLst>
              <a:gd name="adj1" fmla="val 930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85" y="4900182"/>
            <a:ext cx="1654521" cy="11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10"/>
          <p:cNvSpPr/>
          <p:nvPr/>
        </p:nvSpPr>
        <p:spPr>
          <a:xfrm>
            <a:off x="4862368" y="3362720"/>
            <a:ext cx="2809299" cy="201992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02099" y="577426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68411" y="5834131"/>
            <a:ext cx="1576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71.2.33.56</a:t>
            </a:r>
          </a:p>
        </p:txBody>
      </p:sp>
      <p:grpSp>
        <p:nvGrpSpPr>
          <p:cNvPr id="36" name="Group 35"/>
          <p:cNvGrpSpPr/>
          <p:nvPr/>
        </p:nvGrpSpPr>
        <p:grpSpPr>
          <a:xfrm flipH="1">
            <a:off x="8330689" y="3993647"/>
            <a:ext cx="1165372" cy="629130"/>
            <a:chOff x="1219200" y="4756974"/>
            <a:chExt cx="5181605" cy="1384995"/>
          </a:xfrm>
        </p:grpSpPr>
        <p:sp>
          <p:nvSpPr>
            <p:cNvPr id="37" name="Rectangular Callout 36"/>
            <p:cNvSpPr/>
            <p:nvPr/>
          </p:nvSpPr>
          <p:spPr>
            <a:xfrm>
              <a:off x="1219200" y="4756974"/>
              <a:ext cx="5181601" cy="1384995"/>
            </a:xfrm>
            <a:prstGeom prst="wedgeRectCallout">
              <a:avLst>
                <a:gd name="adj1" fmla="val -15140"/>
                <a:gd name="adj2" fmla="val 16858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4" y="4876799"/>
              <a:ext cx="5181601" cy="115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NAT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3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" grpId="0"/>
      <p:bldP spid="32" grpId="0"/>
      <p:bldP spid="5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0464800" cy="990600"/>
          </a:xfrm>
        </p:spPr>
        <p:txBody>
          <a:bodyPr>
            <a:normAutofit/>
          </a:bodyPr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NAT allows hosts on a private network to communicate with the Internet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Warning: connectivity is not seamless</a:t>
            </a:r>
          </a:p>
          <a:p>
            <a:r>
              <a:rPr lang="en-US" dirty="0"/>
              <a:t>Special router at the boundary of a private network</a:t>
            </a:r>
          </a:p>
          <a:p>
            <a:pPr lvl="1"/>
            <a:r>
              <a:rPr lang="en-US" dirty="0"/>
              <a:t>Replaces internal IPs with external IP by modifying packet headers</a:t>
            </a:r>
          </a:p>
          <a:p>
            <a:pPr lvl="2"/>
            <a:r>
              <a:rPr lang="en-US" dirty="0"/>
              <a:t>This is “Network Address Translation”</a:t>
            </a:r>
          </a:p>
          <a:p>
            <a:pPr lvl="1"/>
            <a:r>
              <a:rPr lang="en-US" dirty="0"/>
              <a:t>May also replace TCP/UDP port numbers</a:t>
            </a:r>
          </a:p>
          <a:p>
            <a:r>
              <a:rPr lang="en-US" dirty="0"/>
              <a:t>Maintains a table of active flows</a:t>
            </a:r>
          </a:p>
          <a:p>
            <a:pPr lvl="1"/>
            <a:r>
              <a:rPr lang="en-US" dirty="0"/>
              <a:t>Outgoing packets initialize a table entry</a:t>
            </a:r>
          </a:p>
          <a:p>
            <a:pPr lvl="1"/>
            <a:r>
              <a:rPr lang="en-US" dirty="0"/>
              <a:t>Incoming packets are rewritten based on the table</a:t>
            </a:r>
          </a:p>
        </p:txBody>
      </p:sp>
    </p:spTree>
    <p:extLst>
      <p:ext uri="{BB962C8B-B14F-4D97-AF65-F5344CB8AC3E}">
        <p14:creationId xmlns:p14="http://schemas.microsoft.com/office/powerpoint/2010/main" val="373924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0209" y="1611086"/>
            <a:ext cx="4400477" cy="50836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NAT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25" y="4452514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17" y="4128720"/>
            <a:ext cx="1654521" cy="11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00179" y="1621970"/>
            <a:ext cx="225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Private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3089" y="1626435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3" y="4452514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Callout 10"/>
          <p:cNvSpPr/>
          <p:nvPr/>
        </p:nvSpPr>
        <p:spPr>
          <a:xfrm>
            <a:off x="1962663" y="2184197"/>
            <a:ext cx="3652763" cy="859972"/>
          </a:xfrm>
          <a:prstGeom prst="rightArrowCallout">
            <a:avLst>
              <a:gd name="adj1" fmla="val 25000"/>
              <a:gd name="adj2" fmla="val 25000"/>
              <a:gd name="adj3" fmla="val 27326"/>
              <a:gd name="adj4" fmla="val 85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Source: 192.168.0.1:2345</a:t>
            </a:r>
          </a:p>
          <a:p>
            <a:r>
              <a:rPr lang="en-US" sz="2000" dirty="0" err="1"/>
              <a:t>Dest</a:t>
            </a:r>
            <a:r>
              <a:rPr lang="en-US" sz="2000" dirty="0"/>
              <a:t>: 74.125.228.67:80</a:t>
            </a:r>
          </a:p>
        </p:txBody>
      </p:sp>
      <p:sp>
        <p:nvSpPr>
          <p:cNvPr id="12" name="Right Arrow Callout 11"/>
          <p:cNvSpPr/>
          <p:nvPr/>
        </p:nvSpPr>
        <p:spPr>
          <a:xfrm>
            <a:off x="6880795" y="2202146"/>
            <a:ext cx="3850783" cy="859972"/>
          </a:xfrm>
          <a:prstGeom prst="rightArrowCallout">
            <a:avLst>
              <a:gd name="adj1" fmla="val 25000"/>
              <a:gd name="adj2" fmla="val 25000"/>
              <a:gd name="adj3" fmla="val 27326"/>
              <a:gd name="adj4" fmla="val 85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Source: 66.31.210.69:2345</a:t>
            </a:r>
          </a:p>
          <a:p>
            <a:r>
              <a:rPr lang="en-US" sz="2000" dirty="0" err="1"/>
              <a:t>Dest</a:t>
            </a:r>
            <a:r>
              <a:rPr lang="en-US" sz="2000" dirty="0"/>
              <a:t>: 74.125.228.67:80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7558" y="5217301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66.31.210.69</a:t>
            </a:r>
          </a:p>
        </p:txBody>
      </p:sp>
      <p:sp>
        <p:nvSpPr>
          <p:cNvPr id="15" name="Left Arrow Callout 14"/>
          <p:cNvSpPr/>
          <p:nvPr/>
        </p:nvSpPr>
        <p:spPr>
          <a:xfrm>
            <a:off x="6567069" y="5748403"/>
            <a:ext cx="3861579" cy="8420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Source: 74.125.228.67:80</a:t>
            </a:r>
          </a:p>
          <a:p>
            <a:pPr algn="r"/>
            <a:r>
              <a:rPr lang="en-US" sz="2000" dirty="0" err="1"/>
              <a:t>Dest</a:t>
            </a:r>
            <a:r>
              <a:rPr lang="en-US" sz="2000" dirty="0"/>
              <a:t>: 66.31.210.69:2345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5961" y="5217944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74.125.228.67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0208" y="5217301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192.168.0.1</a:t>
            </a:r>
          </a:p>
        </p:txBody>
      </p:sp>
      <p:sp>
        <p:nvSpPr>
          <p:cNvPr id="18" name="Left Arrow Callout 17"/>
          <p:cNvSpPr/>
          <p:nvPr/>
        </p:nvSpPr>
        <p:spPr>
          <a:xfrm>
            <a:off x="2164908" y="5748403"/>
            <a:ext cx="3607593" cy="8420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Source: 74.125.228.67:80</a:t>
            </a:r>
          </a:p>
          <a:p>
            <a:pPr algn="r"/>
            <a:r>
              <a:rPr lang="en-US" sz="2000" dirty="0" err="1"/>
              <a:t>Dest</a:t>
            </a:r>
            <a:r>
              <a:rPr lang="en-US" sz="2000" dirty="0"/>
              <a:t>: 192.168.0.1:2345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94497"/>
              </p:ext>
            </p:extLst>
          </p:nvPr>
        </p:nvGraphicFramePr>
        <p:xfrm>
          <a:off x="2852056" y="3345538"/>
          <a:ext cx="638991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9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192.168.0.1:2345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74.125.228.67:80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NATs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23999"/>
            <a:ext cx="8839200" cy="3525835"/>
          </a:xfrm>
        </p:spPr>
        <p:txBody>
          <a:bodyPr/>
          <a:lstStyle/>
          <a:p>
            <a:r>
              <a:rPr lang="en-US" dirty="0"/>
              <a:t>Allow multiple hosts to share a single public IP</a:t>
            </a:r>
          </a:p>
          <a:p>
            <a:r>
              <a:rPr lang="en-US" dirty="0"/>
              <a:t>Allow migration between ISPs</a:t>
            </a:r>
          </a:p>
          <a:p>
            <a:pPr lvl="1"/>
            <a:r>
              <a:rPr lang="en-US" dirty="0"/>
              <a:t>Even if the public IP address changes, you don’t need to reconfigure the machines on the LAN</a:t>
            </a:r>
          </a:p>
          <a:p>
            <a:r>
              <a:rPr lang="en-US" dirty="0"/>
              <a:t>Load balancing</a:t>
            </a:r>
          </a:p>
          <a:p>
            <a:pPr lvl="1"/>
            <a:r>
              <a:rPr lang="en-US" dirty="0"/>
              <a:t>Forward traffic from a single public IP to multiple private hosts</a:t>
            </a:r>
          </a:p>
        </p:txBody>
      </p:sp>
      <p:pic>
        <p:nvPicPr>
          <p:cNvPr id="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15" y="4427949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55" y="4884886"/>
            <a:ext cx="1654521" cy="11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15" y="5239314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914" y="6049669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385458" y="5088431"/>
            <a:ext cx="1404257" cy="106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092093">
            <a:off x="6531430" y="4784579"/>
            <a:ext cx="1404257" cy="53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8857">
            <a:off x="6531430" y="5975431"/>
            <a:ext cx="1404257" cy="53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604076" y="5409498"/>
            <a:ext cx="1268839" cy="533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Firewall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0209" y="1611086"/>
            <a:ext cx="4400477" cy="50836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25" y="3398848"/>
            <a:ext cx="764787" cy="76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17" y="3075054"/>
            <a:ext cx="1654521" cy="116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00179" y="1621970"/>
            <a:ext cx="2252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Private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3089" y="1626435"/>
            <a:ext cx="114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7558" y="4163635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66.31.210.69</a:t>
            </a:r>
          </a:p>
        </p:txBody>
      </p:sp>
      <p:sp>
        <p:nvSpPr>
          <p:cNvPr id="14" name="Left Arrow Callout 13"/>
          <p:cNvSpPr/>
          <p:nvPr/>
        </p:nvSpPr>
        <p:spPr>
          <a:xfrm>
            <a:off x="7056926" y="4746917"/>
            <a:ext cx="3331077" cy="8420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19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Source: 74.125.228.67</a:t>
            </a:r>
          </a:p>
          <a:p>
            <a:pPr algn="r"/>
            <a:r>
              <a:rPr lang="en-US" sz="2000" dirty="0" err="1"/>
              <a:t>Dest</a:t>
            </a:r>
            <a:r>
              <a:rPr lang="en-US" sz="2000" dirty="0"/>
              <a:t>: 192.168.0.1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15961" y="4164278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74.125.228.67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08" y="4163635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192.168.0.1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70950"/>
              </p:ext>
            </p:extLst>
          </p:nvPr>
        </p:nvGraphicFramePr>
        <p:xfrm>
          <a:off x="2884714" y="2291872"/>
          <a:ext cx="635725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7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D:\Pictures\soft-scraps icons\Button Warning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02" y="3184580"/>
            <a:ext cx="601219" cy="60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Classes\CS 4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75" y="30478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Callout 20"/>
          <p:cNvSpPr/>
          <p:nvPr/>
        </p:nvSpPr>
        <p:spPr>
          <a:xfrm>
            <a:off x="7056925" y="4744126"/>
            <a:ext cx="3331077" cy="8420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197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/>
              <a:t>Source: 74.125.228.67</a:t>
            </a:r>
          </a:p>
          <a:p>
            <a:pPr algn="r"/>
            <a:r>
              <a:rPr lang="en-US" sz="2000" dirty="0" err="1"/>
              <a:t>Dest</a:t>
            </a:r>
            <a:r>
              <a:rPr lang="en-US" sz="2000" dirty="0"/>
              <a:t>: 66.31.210.69 </a:t>
            </a:r>
          </a:p>
        </p:txBody>
      </p:sp>
    </p:spTree>
    <p:extLst>
      <p:ext uri="{BB962C8B-B14F-4D97-AF65-F5344CB8AC3E}">
        <p14:creationId xmlns:p14="http://schemas.microsoft.com/office/powerpoint/2010/main" val="250394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0.24765 -0.0009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21" grpId="1" animBg="1"/>
      <p:bldP spid="21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About NAT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Performance/scalability issues</a:t>
            </a:r>
          </a:p>
          <a:p>
            <a:pPr lvl="1"/>
            <a:r>
              <a:rPr lang="en-US" dirty="0"/>
              <a:t>Per flow state!</a:t>
            </a:r>
          </a:p>
          <a:p>
            <a:pPr lvl="1"/>
            <a:r>
              <a:rPr lang="en-US" dirty="0"/>
              <a:t>Modifying IP and Port numbers means NAT must </a:t>
            </a:r>
            <a:r>
              <a:rPr lang="en-US" dirty="0" err="1"/>
              <a:t>recompute</a:t>
            </a:r>
            <a:r>
              <a:rPr lang="en-US" dirty="0"/>
              <a:t> IP and TCP checksums</a:t>
            </a:r>
          </a:p>
          <a:p>
            <a:r>
              <a:rPr lang="en-US" dirty="0"/>
              <a:t>Breaks the layered network abstraction</a:t>
            </a:r>
          </a:p>
          <a:p>
            <a:r>
              <a:rPr lang="en-US" dirty="0"/>
              <a:t>Breaks end-to-end Internet connectivity</a:t>
            </a:r>
          </a:p>
          <a:p>
            <a:pPr lvl="1"/>
            <a:r>
              <a:rPr lang="en-US" dirty="0"/>
              <a:t>192.168.*.* addresses are private</a:t>
            </a:r>
          </a:p>
          <a:p>
            <a:pPr lvl="1"/>
            <a:r>
              <a:rPr lang="en-US" dirty="0"/>
              <a:t>Cannot be routed to on the Internet</a:t>
            </a:r>
          </a:p>
          <a:p>
            <a:pPr lvl="1"/>
            <a:r>
              <a:rPr lang="en-US" dirty="0"/>
              <a:t>Problem is worse when </a:t>
            </a:r>
            <a:r>
              <a:rPr lang="en-US" dirty="0">
                <a:solidFill>
                  <a:schemeClr val="accent1"/>
                </a:solidFill>
              </a:rPr>
              <a:t>both</a:t>
            </a:r>
            <a:r>
              <a:rPr lang="en-US" dirty="0"/>
              <a:t> hosts are behind NATs</a:t>
            </a:r>
          </a:p>
          <a:p>
            <a:r>
              <a:rPr lang="en-US" dirty="0"/>
              <a:t>What about IPs embedded in data payloads?</a:t>
            </a:r>
          </a:p>
        </p:txBody>
      </p:sp>
    </p:spTree>
    <p:extLst>
      <p:ext uri="{BB962C8B-B14F-4D97-AF65-F5344CB8AC3E}">
        <p14:creationId xmlns:p14="http://schemas.microsoft.com/office/powerpoint/2010/main" val="39717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66360</TotalTime>
  <Words>582</Words>
  <Application>Microsoft Office PowerPoint</Application>
  <PresentationFormat>Widescreen</PresentationFormat>
  <Paragraphs>172</Paragraphs>
  <Slides>14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Wingdings</vt:lpstr>
      <vt:lpstr>Wingdings 2</vt:lpstr>
      <vt:lpstr>Median</vt:lpstr>
      <vt:lpstr>CS 3700 Networks and Distributed Systems</vt:lpstr>
      <vt:lpstr>The IPv4 Shortage</vt:lpstr>
      <vt:lpstr>Private IP Networks</vt:lpstr>
      <vt:lpstr>Private Networks</vt:lpstr>
      <vt:lpstr>Network Address Translation (NAT)</vt:lpstr>
      <vt:lpstr>Basic NAT Operation</vt:lpstr>
      <vt:lpstr>Advantages of NATs</vt:lpstr>
      <vt:lpstr>Natural Firewall</vt:lpstr>
      <vt:lpstr>Concerns About NAT</vt:lpstr>
      <vt:lpstr>Port Forwarding</vt:lpstr>
      <vt:lpstr>Hole Punching</vt:lpstr>
      <vt:lpstr>STUN</vt:lpstr>
      <vt:lpstr>Problems With STUN</vt:lpstr>
      <vt:lpstr>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Wilson, Christo</cp:lastModifiedBy>
  <cp:revision>795</cp:revision>
  <cp:lastPrinted>2012-08-22T04:00:45Z</cp:lastPrinted>
  <dcterms:created xsi:type="dcterms:W3CDTF">2012-01-03T02:22:46Z</dcterms:created>
  <dcterms:modified xsi:type="dcterms:W3CDTF">2016-10-07T19:25:01Z</dcterms:modified>
</cp:coreProperties>
</file>