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388" r:id="rId2"/>
    <p:sldId id="390" r:id="rId3"/>
    <p:sldId id="393" r:id="rId4"/>
    <p:sldId id="392" r:id="rId5"/>
    <p:sldId id="394" r:id="rId6"/>
    <p:sldId id="398" r:id="rId7"/>
    <p:sldId id="399" r:id="rId8"/>
    <p:sldId id="397" r:id="rId9"/>
    <p:sldId id="410" r:id="rId10"/>
    <p:sldId id="411" r:id="rId11"/>
    <p:sldId id="412" r:id="rId12"/>
    <p:sldId id="413" r:id="rId13"/>
    <p:sldId id="425" r:id="rId14"/>
    <p:sldId id="426" r:id="rId15"/>
    <p:sldId id="391" r:id="rId16"/>
    <p:sldId id="400" r:id="rId17"/>
    <p:sldId id="401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428" r:id="rId26"/>
    <p:sldId id="427" r:id="rId2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3"/>
            <p14:sldId id="392"/>
            <p14:sldId id="394"/>
            <p14:sldId id="398"/>
            <p14:sldId id="399"/>
            <p14:sldId id="397"/>
            <p14:sldId id="410"/>
            <p14:sldId id="411"/>
            <p14:sldId id="412"/>
            <p14:sldId id="413"/>
            <p14:sldId id="425"/>
            <p14:sldId id="426"/>
            <p14:sldId id="391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09"/>
            <p14:sldId id="428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  <a:srgbClr val="8B2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0169" autoAdjust="0"/>
  </p:normalViewPr>
  <p:slideViewPr>
    <p:cSldViewPr snapToGrid="0">
      <p:cViewPr varScale="1">
        <p:scale>
          <a:sx n="75" d="100"/>
          <a:sy n="75" d="100"/>
        </p:scale>
        <p:origin x="12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63792FD5-2528-B08B-AC29-014519F29C1D}"/>
    <pc:docChg chg="addSld modSld sldOrd modSection">
      <pc:chgData name="Jackson, Alden" userId="S::awjacks@northeastern.edu::057f6ed4-5b0d-4701-ad80-193f163f4b8a" providerId="AD" clId="Web-{63792FD5-2528-B08B-AC29-014519F29C1D}" dt="2019-01-24T19:33:25.207" v="1249"/>
      <pc:docMkLst>
        <pc:docMk/>
      </pc:docMkLst>
      <pc:sldChg chg="modSp new addAnim delAnim modAnim modNotes">
        <pc:chgData name="Jackson, Alden" userId="S::awjacks@northeastern.edu::057f6ed4-5b0d-4701-ad80-193f163f4b8a" providerId="AD" clId="Web-{63792FD5-2528-B08B-AC29-014519F29C1D}" dt="2019-01-24T18:35:59.777" v="539" actId="20577"/>
        <pc:sldMkLst>
          <pc:docMk/>
          <pc:sldMk cId="4017133632" sldId="427"/>
        </pc:sldMkLst>
        <pc:spChg chg="mod">
          <ac:chgData name="Jackson, Alden" userId="S::awjacks@northeastern.edu::057f6ed4-5b0d-4701-ad80-193f163f4b8a" providerId="AD" clId="Web-{63792FD5-2528-B08B-AC29-014519F29C1D}" dt="2019-01-24T18:25:05.586" v="21" actId="20577"/>
          <ac:spMkLst>
            <pc:docMk/>
            <pc:sldMk cId="4017133632" sldId="427"/>
            <ac:spMk id="2" creationId="{A386A819-4843-4C06-8385-DDB5ACD1B55A}"/>
          </ac:spMkLst>
        </pc:spChg>
        <pc:spChg chg="mod">
          <ac:chgData name="Jackson, Alden" userId="S::awjacks@northeastern.edu::057f6ed4-5b0d-4701-ad80-193f163f4b8a" providerId="AD" clId="Web-{63792FD5-2528-B08B-AC29-014519F29C1D}" dt="2019-01-24T18:35:59.777" v="539" actId="20577"/>
          <ac:spMkLst>
            <pc:docMk/>
            <pc:sldMk cId="4017133632" sldId="427"/>
            <ac:spMk id="4" creationId="{34E9B539-D819-46D0-804E-D32C710D5D8F}"/>
          </ac:spMkLst>
        </pc:spChg>
      </pc:sldChg>
      <pc:sldChg chg="modSp new ord">
        <pc:chgData name="Jackson, Alden" userId="S::awjacks@northeastern.edu::057f6ed4-5b0d-4701-ad80-193f163f4b8a" providerId="AD" clId="Web-{63792FD5-2528-B08B-AC29-014519F29C1D}" dt="2019-01-24T19:33:25.207" v="1249"/>
        <pc:sldMkLst>
          <pc:docMk/>
          <pc:sldMk cId="3782833097" sldId="428"/>
        </pc:sldMkLst>
        <pc:spChg chg="mod">
          <ac:chgData name="Jackson, Alden" userId="S::awjacks@northeastern.edu::057f6ed4-5b0d-4701-ad80-193f163f4b8a" providerId="AD" clId="Web-{63792FD5-2528-B08B-AC29-014519F29C1D}" dt="2019-01-24T19:33:18.878" v="1246" actId="20577"/>
          <ac:spMkLst>
            <pc:docMk/>
            <pc:sldMk cId="3782833097" sldId="428"/>
            <ac:spMk id="2" creationId="{B0CD7CEE-9F06-4D34-9B75-2B487F22E8E8}"/>
          </ac:spMkLst>
        </pc:spChg>
        <pc:spChg chg="mod">
          <ac:chgData name="Jackson, Alden" userId="S::awjacks@northeastern.edu::057f6ed4-5b0d-4701-ad80-193f163f4b8a" providerId="AD" clId="Web-{63792FD5-2528-B08B-AC29-014519F29C1D}" dt="2019-01-24T19:33:00.081" v="1227" actId="20577"/>
          <ac:spMkLst>
            <pc:docMk/>
            <pc:sldMk cId="3782833097" sldId="428"/>
            <ac:spMk id="4" creationId="{616B6544-5E31-4680-B8D3-2C6B85D3D866}"/>
          </ac:spMkLst>
        </pc:spChg>
      </pc:sldChg>
    </pc:docChg>
  </pc:docChgLst>
  <pc:docChgLst>
    <pc:chgData name="Jackson, Alden" userId="S::awjacks@northeastern.edu::057f6ed4-5b0d-4701-ad80-193f163f4b8a" providerId="AD" clId="Web-{EC3C7D8A-28D8-E43A-BDCE-14A6C51AB754}"/>
    <pc:docChg chg="modSld">
      <pc:chgData name="Jackson, Alden" userId="S::awjacks@northeastern.edu::057f6ed4-5b0d-4701-ad80-193f163f4b8a" providerId="AD" clId="Web-{EC3C7D8A-28D8-E43A-BDCE-14A6C51AB754}" dt="2019-01-29T16:37:05.324" v="80"/>
      <pc:docMkLst>
        <pc:docMk/>
      </pc:docMkLst>
      <pc:sldChg chg="modSp">
        <pc:chgData name="Jackson, Alden" userId="S::awjacks@northeastern.edu::057f6ed4-5b0d-4701-ad80-193f163f4b8a" providerId="AD" clId="Web-{EC3C7D8A-28D8-E43A-BDCE-14A6C51AB754}" dt="2019-01-29T16:23:44.973" v="54"/>
        <pc:sldMkLst>
          <pc:docMk/>
          <pc:sldMk cId="1519500986" sldId="409"/>
        </pc:sldMkLst>
        <pc:spChg chg="mod ord">
          <ac:chgData name="Jackson, Alden" userId="S::awjacks@northeastern.edu::057f6ed4-5b0d-4701-ad80-193f163f4b8a" providerId="AD" clId="Web-{EC3C7D8A-28D8-E43A-BDCE-14A6C51AB754}" dt="2019-01-29T16:23:39.176" v="52" actId="20577"/>
          <ac:spMkLst>
            <pc:docMk/>
            <pc:sldMk cId="1519500986" sldId="409"/>
            <ac:spMk id="7" creationId="{00000000-0000-0000-0000-000000000000}"/>
          </ac:spMkLst>
        </pc:spChg>
        <pc:grpChg chg="ord">
          <ac:chgData name="Jackson, Alden" userId="S::awjacks@northeastern.edu::057f6ed4-5b0d-4701-ad80-193f163f4b8a" providerId="AD" clId="Web-{EC3C7D8A-28D8-E43A-BDCE-14A6C51AB754}" dt="2019-01-29T16:23:44.973" v="54"/>
          <ac:grpSpMkLst>
            <pc:docMk/>
            <pc:sldMk cId="1519500986" sldId="409"/>
            <ac:grpSpMk id="8" creationId="{00000000-0000-0000-0000-000000000000}"/>
          </ac:grpSpMkLst>
        </pc:grpChg>
      </pc:sldChg>
      <pc:sldChg chg="mod modShow">
        <pc:chgData name="Jackson, Alden" userId="S::awjacks@northeastern.edu::057f6ed4-5b0d-4701-ad80-193f163f4b8a" providerId="AD" clId="Web-{EC3C7D8A-28D8-E43A-BDCE-14A6C51AB754}" dt="2019-01-29T16:25:52.133" v="55"/>
        <pc:sldMkLst>
          <pc:docMk/>
          <pc:sldMk cId="398581570" sldId="425"/>
        </pc:sldMkLst>
      </pc:sldChg>
      <pc:sldChg chg="mod modShow">
        <pc:chgData name="Jackson, Alden" userId="S::awjacks@northeastern.edu::057f6ed4-5b0d-4701-ad80-193f163f4b8a" providerId="AD" clId="Web-{EC3C7D8A-28D8-E43A-BDCE-14A6C51AB754}" dt="2019-01-29T16:25:56.664" v="56"/>
        <pc:sldMkLst>
          <pc:docMk/>
          <pc:sldMk cId="1294530273" sldId="426"/>
        </pc:sldMkLst>
      </pc:sldChg>
      <pc:sldChg chg="modSp addAnim delAnim modAnim">
        <pc:chgData name="Jackson, Alden" userId="S::awjacks@northeastern.edu::057f6ed4-5b0d-4701-ad80-193f163f4b8a" providerId="AD" clId="Web-{EC3C7D8A-28D8-E43A-BDCE-14A6C51AB754}" dt="2019-01-29T16:37:05.324" v="80"/>
        <pc:sldMkLst>
          <pc:docMk/>
          <pc:sldMk cId="3782833097" sldId="428"/>
        </pc:sldMkLst>
        <pc:spChg chg="mod">
          <ac:chgData name="Jackson, Alden" userId="S::awjacks@northeastern.edu::057f6ed4-5b0d-4701-ad80-193f163f4b8a" providerId="AD" clId="Web-{EC3C7D8A-28D8-E43A-BDCE-14A6C51AB754}" dt="2019-01-29T16:28:45.295" v="69" actId="20577"/>
          <ac:spMkLst>
            <pc:docMk/>
            <pc:sldMk cId="3782833097" sldId="428"/>
            <ac:spMk id="4" creationId="{616B6544-5E31-4680-B8D3-2C6B85D3D8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6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7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78D6-E512-4DE2-8202-B82B352C4A17}" type="slidenum">
              <a:rPr lang="en-US"/>
              <a:pPr/>
              <a:t>8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700088"/>
            <a:ext cx="6192838" cy="3484562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Inspired by and liberally borrowed from Stevan Savage's slides at </a:t>
            </a:r>
            <a:r>
              <a:rPr lang="en-US" dirty="0"/>
              <a:t>https://cseweb.ucsd.edu/classes/fa11/cse123-a/123f11_Lec10.pdf</a:t>
            </a:r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391939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Intra Domain Routing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10/03/19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knows its connectivity and cost to direct neighbors</a:t>
            </a:r>
          </a:p>
          <a:p>
            <a:r>
              <a:rPr lang="en-US" dirty="0"/>
              <a:t>Each node tells every other node this information</a:t>
            </a:r>
          </a:p>
          <a:p>
            <a:r>
              <a:rPr lang="en-US" dirty="0"/>
              <a:t>Each node learns complete network topology</a:t>
            </a:r>
          </a:p>
          <a:p>
            <a:r>
              <a:rPr lang="en-US" dirty="0"/>
              <a:t>Use </a:t>
            </a:r>
            <a:r>
              <a:rPr lang="en-US" dirty="0" err="1"/>
              <a:t>Dijkstra</a:t>
            </a:r>
            <a:r>
              <a:rPr lang="en-US" dirty="0"/>
              <a:t> to compute shortest paths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cxnSp>
        <p:nvCxnSpPr>
          <p:cNvPr id="14" name="Straight Connector 13"/>
          <p:cNvCxnSpPr>
            <a:stCxn id="9" idx="1"/>
            <a:endCxn id="8" idx="3"/>
          </p:cNvCxnSpPr>
          <p:nvPr/>
        </p:nvCxnSpPr>
        <p:spPr>
          <a:xfrm flipH="1">
            <a:off x="4544691" y="4375453"/>
            <a:ext cx="1144157" cy="51162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8" idx="3"/>
          </p:cNvCxnSpPr>
          <p:nvPr/>
        </p:nvCxnSpPr>
        <p:spPr>
          <a:xfrm flipH="1" flipV="1">
            <a:off x="4544690" y="4887080"/>
            <a:ext cx="1144156" cy="57180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1"/>
            <a:endCxn id="7" idx="3"/>
          </p:cNvCxnSpPr>
          <p:nvPr/>
        </p:nvCxnSpPr>
        <p:spPr>
          <a:xfrm flipH="1">
            <a:off x="4544690" y="5458881"/>
            <a:ext cx="1144157" cy="33109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7" idx="3"/>
          </p:cNvCxnSpPr>
          <p:nvPr/>
        </p:nvCxnSpPr>
        <p:spPr>
          <a:xfrm flipH="1" flipV="1">
            <a:off x="4544689" y="5789979"/>
            <a:ext cx="1144156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7" idx="0"/>
          </p:cNvCxnSpPr>
          <p:nvPr/>
        </p:nvCxnSpPr>
        <p:spPr>
          <a:xfrm flipH="1">
            <a:off x="4222133" y="5077277"/>
            <a:ext cx="1" cy="5225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13" idx="0"/>
          </p:cNvCxnSpPr>
          <p:nvPr/>
        </p:nvCxnSpPr>
        <p:spPr>
          <a:xfrm>
            <a:off x="7807547" y="5077277"/>
            <a:ext cx="0" cy="5225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2" idx="1"/>
          </p:cNvCxnSpPr>
          <p:nvPr/>
        </p:nvCxnSpPr>
        <p:spPr>
          <a:xfrm>
            <a:off x="6333963" y="4375452"/>
            <a:ext cx="1151027" cy="5116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13" idx="1"/>
          </p:cNvCxnSpPr>
          <p:nvPr/>
        </p:nvCxnSpPr>
        <p:spPr>
          <a:xfrm flipV="1">
            <a:off x="6333961" y="5789979"/>
            <a:ext cx="1151029" cy="70879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3"/>
            <a:endCxn id="12" idx="1"/>
          </p:cNvCxnSpPr>
          <p:nvPr/>
        </p:nvCxnSpPr>
        <p:spPr>
          <a:xfrm flipV="1">
            <a:off x="6333961" y="4887080"/>
            <a:ext cx="1151028" cy="5718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5" y="55997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76" y="46968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48" y="418525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47" y="52686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46" y="630857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990" y="46968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990" y="559978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8" idx="2"/>
            <a:endCxn id="7" idx="0"/>
          </p:cNvCxnSpPr>
          <p:nvPr/>
        </p:nvCxnSpPr>
        <p:spPr>
          <a:xfrm flipH="1">
            <a:off x="4222133" y="5077277"/>
            <a:ext cx="1" cy="52250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 flipV="1">
            <a:off x="4544691" y="4375453"/>
            <a:ext cx="1144157" cy="51162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10" idx="1"/>
          </p:cNvCxnSpPr>
          <p:nvPr/>
        </p:nvCxnSpPr>
        <p:spPr>
          <a:xfrm>
            <a:off x="4544690" y="4887080"/>
            <a:ext cx="1144156" cy="57180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10" idx="1"/>
          </p:cNvCxnSpPr>
          <p:nvPr/>
        </p:nvCxnSpPr>
        <p:spPr>
          <a:xfrm flipV="1">
            <a:off x="4544690" y="5458881"/>
            <a:ext cx="1144157" cy="33109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1"/>
          </p:cNvCxnSpPr>
          <p:nvPr/>
        </p:nvCxnSpPr>
        <p:spPr>
          <a:xfrm>
            <a:off x="4544691" y="5789979"/>
            <a:ext cx="1144155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12" idx="1"/>
          </p:cNvCxnSpPr>
          <p:nvPr/>
        </p:nvCxnSpPr>
        <p:spPr>
          <a:xfrm>
            <a:off x="6333963" y="4375452"/>
            <a:ext cx="1151027" cy="51162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  <a:endCxn id="12" idx="1"/>
          </p:cNvCxnSpPr>
          <p:nvPr/>
        </p:nvCxnSpPr>
        <p:spPr>
          <a:xfrm flipV="1">
            <a:off x="6333961" y="4887080"/>
            <a:ext cx="1151028" cy="57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13" idx="1"/>
          </p:cNvCxnSpPr>
          <p:nvPr/>
        </p:nvCxnSpPr>
        <p:spPr>
          <a:xfrm flipV="1">
            <a:off x="6333961" y="5789979"/>
            <a:ext cx="1151029" cy="7087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2"/>
            <a:endCxn id="13" idx="0"/>
          </p:cNvCxnSpPr>
          <p:nvPr/>
        </p:nvCxnSpPr>
        <p:spPr>
          <a:xfrm>
            <a:off x="7807547" y="5077277"/>
            <a:ext cx="0" cy="5225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296650" y="2863206"/>
            <a:ext cx="2226029" cy="1403652"/>
            <a:chOff x="729342" y="2971800"/>
            <a:chExt cx="2226029" cy="1403652"/>
          </a:xfrm>
        </p:grpSpPr>
        <p:sp>
          <p:nvSpPr>
            <p:cNvPr id="95" name="Rectangular Callout 9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69" name="Straight Connector 68"/>
            <p:cNvCxnSpPr>
              <a:stCxn id="80" idx="1"/>
              <a:endCxn id="79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1"/>
              <a:endCxn id="79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1" idx="1"/>
              <a:endCxn id="78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2" idx="1"/>
              <a:endCxn id="78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9" idx="2"/>
              <a:endCxn id="78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2"/>
              <a:endCxn id="84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0" idx="3"/>
              <a:endCxn id="83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3"/>
              <a:endCxn id="84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3"/>
              <a:endCxn id="83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3269372" y="1170896"/>
            <a:ext cx="2226029" cy="1403652"/>
            <a:chOff x="729342" y="2971800"/>
            <a:chExt cx="2226029" cy="1403652"/>
          </a:xfrm>
        </p:grpSpPr>
        <p:sp>
          <p:nvSpPr>
            <p:cNvPr id="99" name="Rectangular Callout 9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4631"/>
                <a:gd name="adj2" fmla="val 2498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00" name="Straight Connector 99"/>
            <p:cNvCxnSpPr>
              <a:stCxn id="111" idx="1"/>
              <a:endCxn id="11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2" idx="1"/>
              <a:endCxn id="11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2" idx="1"/>
              <a:endCxn id="10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1"/>
              <a:endCxn id="10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0" idx="2"/>
              <a:endCxn id="10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4" idx="2"/>
              <a:endCxn id="11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1" idx="3"/>
              <a:endCxn id="11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3" idx="3"/>
              <a:endCxn id="11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2" idx="3"/>
              <a:endCxn id="11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/>
          <p:cNvGrpSpPr/>
          <p:nvPr/>
        </p:nvGrpSpPr>
        <p:grpSpPr>
          <a:xfrm>
            <a:off x="6886180" y="1651926"/>
            <a:ext cx="2226029" cy="1403652"/>
            <a:chOff x="729342" y="2971800"/>
            <a:chExt cx="2226029" cy="1403652"/>
          </a:xfrm>
        </p:grpSpPr>
        <p:sp>
          <p:nvSpPr>
            <p:cNvPr id="117" name="Rectangular Callout 116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2635"/>
                <a:gd name="adj2" fmla="val 1715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18" name="Straight Connector 117"/>
            <p:cNvCxnSpPr>
              <a:stCxn id="129" idx="1"/>
              <a:endCxn id="128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0" idx="1"/>
              <a:endCxn id="128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0" idx="1"/>
              <a:endCxn id="127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31" idx="1"/>
              <a:endCxn id="127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8" idx="2"/>
              <a:endCxn id="127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32" idx="2"/>
              <a:endCxn id="133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9" idx="3"/>
              <a:endCxn id="132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1" idx="3"/>
              <a:endCxn id="133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30" idx="3"/>
              <a:endCxn id="132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8304352" y="3161997"/>
            <a:ext cx="2226029" cy="1403652"/>
            <a:chOff x="729342" y="2971800"/>
            <a:chExt cx="2226029" cy="1403652"/>
          </a:xfrm>
        </p:grpSpPr>
        <p:sp>
          <p:nvSpPr>
            <p:cNvPr id="135" name="Rectangular Callout 134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69850"/>
                <a:gd name="adj2" fmla="val 1304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36" name="Straight Connector 135"/>
            <p:cNvCxnSpPr>
              <a:stCxn id="147" idx="1"/>
              <a:endCxn id="146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8" idx="1"/>
              <a:endCxn id="146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8" idx="1"/>
              <a:endCxn id="145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9" idx="1"/>
              <a:endCxn id="145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6" idx="2"/>
              <a:endCxn id="145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0" idx="2"/>
              <a:endCxn id="151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7" idx="3"/>
              <a:endCxn id="150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9" idx="3"/>
              <a:endCxn id="151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8" idx="3"/>
              <a:endCxn id="150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/>
          <p:cNvGrpSpPr/>
          <p:nvPr/>
        </p:nvGrpSpPr>
        <p:grpSpPr>
          <a:xfrm>
            <a:off x="1577354" y="4805273"/>
            <a:ext cx="2226029" cy="1403652"/>
            <a:chOff x="729342" y="2971800"/>
            <a:chExt cx="2226029" cy="1403652"/>
          </a:xfrm>
        </p:grpSpPr>
        <p:sp>
          <p:nvSpPr>
            <p:cNvPr id="153" name="Rectangular Callout 152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-62674"/>
                <a:gd name="adj2" fmla="val 172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54" name="Straight Connector 153"/>
            <p:cNvCxnSpPr>
              <a:stCxn id="165" idx="1"/>
              <a:endCxn id="164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66" idx="1"/>
              <a:endCxn id="164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66" idx="1"/>
              <a:endCxn id="163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67" idx="1"/>
              <a:endCxn id="163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64" idx="2"/>
              <a:endCxn id="163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68" idx="2"/>
              <a:endCxn id="169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65" idx="3"/>
              <a:endCxn id="168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67" idx="3"/>
              <a:endCxn id="169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6" idx="3"/>
              <a:endCxn id="168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/>
          <p:cNvGrpSpPr/>
          <p:nvPr/>
        </p:nvGrpSpPr>
        <p:grpSpPr>
          <a:xfrm>
            <a:off x="5803544" y="130646"/>
            <a:ext cx="2226029" cy="1403652"/>
            <a:chOff x="729342" y="2971800"/>
            <a:chExt cx="2226029" cy="1403652"/>
          </a:xfrm>
        </p:grpSpPr>
        <p:sp>
          <p:nvSpPr>
            <p:cNvPr id="171" name="Rectangular Callout 170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46378"/>
                <a:gd name="adj2" fmla="val 2460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72" name="Straight Connector 171"/>
            <p:cNvCxnSpPr>
              <a:stCxn id="183" idx="1"/>
              <a:endCxn id="182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4" idx="1"/>
              <a:endCxn id="182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4" idx="1"/>
              <a:endCxn id="181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5" idx="1"/>
              <a:endCxn id="181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2" idx="2"/>
              <a:endCxn id="181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6" idx="2"/>
              <a:endCxn id="187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3" idx="3"/>
              <a:endCxn id="186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3"/>
              <a:endCxn id="187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4" idx="3"/>
              <a:endCxn id="186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8323804" y="5268682"/>
            <a:ext cx="2226029" cy="1403652"/>
            <a:chOff x="729342" y="2971800"/>
            <a:chExt cx="2226029" cy="1403652"/>
          </a:xfrm>
        </p:grpSpPr>
        <p:sp>
          <p:nvSpPr>
            <p:cNvPr id="189" name="Rectangular Callout 188"/>
            <p:cNvSpPr/>
            <p:nvPr/>
          </p:nvSpPr>
          <p:spPr>
            <a:xfrm flipH="1">
              <a:off x="729342" y="2971800"/>
              <a:ext cx="2226029" cy="1403652"/>
            </a:xfrm>
            <a:prstGeom prst="wedgeRectCallout">
              <a:avLst>
                <a:gd name="adj1" fmla="val 145159"/>
                <a:gd name="adj2" fmla="val 412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cxnSp>
          <p:nvCxnSpPr>
            <p:cNvPr id="190" name="Straight Connector 189"/>
            <p:cNvCxnSpPr>
              <a:stCxn id="201" idx="1"/>
              <a:endCxn id="200" idx="3"/>
            </p:cNvCxnSpPr>
            <p:nvPr/>
          </p:nvCxnSpPr>
          <p:spPr>
            <a:xfrm flipH="1">
              <a:off x="1298005" y="3194081"/>
              <a:ext cx="337525" cy="22859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2" idx="1"/>
              <a:endCxn id="200" idx="3"/>
            </p:cNvCxnSpPr>
            <p:nvPr/>
          </p:nvCxnSpPr>
          <p:spPr>
            <a:xfrm flipH="1" flipV="1">
              <a:off x="1298005" y="3422672"/>
              <a:ext cx="337524" cy="2669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202" idx="1"/>
              <a:endCxn id="199" idx="3"/>
            </p:cNvCxnSpPr>
            <p:nvPr/>
          </p:nvCxnSpPr>
          <p:spPr>
            <a:xfrm flipH="1">
              <a:off x="1298004" y="3689665"/>
              <a:ext cx="337525" cy="25489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203" idx="1"/>
              <a:endCxn id="199" idx="3"/>
            </p:cNvCxnSpPr>
            <p:nvPr/>
          </p:nvCxnSpPr>
          <p:spPr>
            <a:xfrm flipH="1" flipV="1">
              <a:off x="1298004" y="3944562"/>
              <a:ext cx="337524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00" idx="2"/>
              <a:endCxn id="199" idx="0"/>
            </p:cNvCxnSpPr>
            <p:nvPr/>
          </p:nvCxnSpPr>
          <p:spPr>
            <a:xfrm flipH="1">
              <a:off x="1083773" y="3548994"/>
              <a:ext cx="1" cy="26924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204" idx="2"/>
              <a:endCxn id="205" idx="0"/>
            </p:cNvCxnSpPr>
            <p:nvPr/>
          </p:nvCxnSpPr>
          <p:spPr>
            <a:xfrm>
              <a:off x="2600848" y="3548995"/>
              <a:ext cx="0" cy="26924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01" idx="3"/>
              <a:endCxn id="204" idx="1"/>
            </p:cNvCxnSpPr>
            <p:nvPr/>
          </p:nvCxnSpPr>
          <p:spPr>
            <a:xfrm>
              <a:off x="2063993" y="3194081"/>
              <a:ext cx="322623" cy="2285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3" idx="3"/>
              <a:endCxn id="205" idx="1"/>
            </p:cNvCxnSpPr>
            <p:nvPr/>
          </p:nvCxnSpPr>
          <p:spPr>
            <a:xfrm flipV="1">
              <a:off x="2063991" y="3944562"/>
              <a:ext cx="322625" cy="2406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02" idx="3"/>
              <a:endCxn id="204" idx="1"/>
            </p:cNvCxnSpPr>
            <p:nvPr/>
          </p:nvCxnSpPr>
          <p:spPr>
            <a:xfrm flipV="1">
              <a:off x="2063992" y="3422673"/>
              <a:ext cx="322624" cy="26699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1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2" y="329634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30" y="3067758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9" y="3563342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528" y="4058931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296350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16" y="3818239"/>
              <a:ext cx="428463" cy="25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Each node periodically generates Link State Packet</a:t>
            </a:r>
          </a:p>
          <a:p>
            <a:pPr lvl="1"/>
            <a:r>
              <a:rPr lang="en-US" dirty="0"/>
              <a:t>ID of node generating the LSP</a:t>
            </a:r>
          </a:p>
          <a:p>
            <a:pPr lvl="1"/>
            <a:r>
              <a:rPr lang="en-US" dirty="0"/>
              <a:t>List of direct neighbors and costs</a:t>
            </a:r>
          </a:p>
          <a:p>
            <a:pPr lvl="1"/>
            <a:r>
              <a:rPr lang="en-US" dirty="0"/>
              <a:t>Sequence number (64-bit, assumed to never wrap)</a:t>
            </a:r>
          </a:p>
          <a:p>
            <a:pPr lvl="1"/>
            <a:r>
              <a:rPr lang="en-US" dirty="0"/>
              <a:t>Time to live</a:t>
            </a:r>
          </a:p>
          <a:p>
            <a:r>
              <a:rPr lang="en-US" dirty="0"/>
              <a:t>Flood is reliable (</a:t>
            </a:r>
            <a:r>
              <a:rPr lang="en-US" dirty="0" err="1"/>
              <a:t>ack</a:t>
            </a:r>
            <a:r>
              <a:rPr lang="en-US" dirty="0"/>
              <a:t> + retransmission)</a:t>
            </a:r>
          </a:p>
          <a:p>
            <a:r>
              <a:rPr lang="en-US" dirty="0"/>
              <a:t>Sequence number “versions” each LSP</a:t>
            </a:r>
          </a:p>
          <a:p>
            <a:r>
              <a:rPr lang="en-US" dirty="0"/>
              <a:t>Receivers flood LSPs to their own neighbors</a:t>
            </a:r>
          </a:p>
          <a:p>
            <a:pPr lvl="1"/>
            <a:r>
              <a:rPr lang="en-US" dirty="0"/>
              <a:t>Except whoever originated the LSP</a:t>
            </a:r>
          </a:p>
          <a:p>
            <a:r>
              <a:rPr lang="en-US" dirty="0"/>
              <a:t>LSPs also generated when link states change</a:t>
            </a:r>
          </a:p>
        </p:txBody>
      </p:sp>
    </p:spTree>
    <p:extLst>
      <p:ext uri="{BB962C8B-B14F-4D97-AF65-F5344CB8AC3E}">
        <p14:creationId xmlns:p14="http://schemas.microsoft.com/office/powerpoint/2010/main" val="21672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1905038"/>
              </p:ext>
            </p:extLst>
          </p:nvPr>
        </p:nvGraphicFramePr>
        <p:xfrm>
          <a:off x="1676401" y="1600200"/>
          <a:ext cx="8839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ADEBCF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584552" y="4606949"/>
            <a:ext cx="3530948" cy="219784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>
            <a:stCxn id="18" idx="3"/>
            <a:endCxn id="17" idx="4"/>
          </p:cNvCxnSpPr>
          <p:nvPr/>
        </p:nvCxnSpPr>
        <p:spPr>
          <a:xfrm flipH="1">
            <a:off x="4439386" y="5880338"/>
            <a:ext cx="542242" cy="4845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4"/>
            <a:endCxn id="18" idx="1"/>
          </p:cNvCxnSpPr>
          <p:nvPr/>
        </p:nvCxnSpPr>
        <p:spPr>
          <a:xfrm>
            <a:off x="4439386" y="4998249"/>
            <a:ext cx="542242" cy="5548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4"/>
            <a:endCxn id="15" idx="2"/>
          </p:cNvCxnSpPr>
          <p:nvPr/>
        </p:nvCxnSpPr>
        <p:spPr>
          <a:xfrm>
            <a:off x="3274614" y="4998248"/>
            <a:ext cx="4965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7" idx="2"/>
            <a:endCxn id="16" idx="4"/>
          </p:cNvCxnSpPr>
          <p:nvPr/>
        </p:nvCxnSpPr>
        <p:spPr>
          <a:xfrm flipH="1">
            <a:off x="3274614" y="6364846"/>
            <a:ext cx="496576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3"/>
            <a:endCxn id="16" idx="2"/>
          </p:cNvCxnSpPr>
          <p:nvPr/>
        </p:nvCxnSpPr>
        <p:spPr>
          <a:xfrm>
            <a:off x="2138176" y="5880338"/>
            <a:ext cx="468242" cy="48951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2138176" y="5161881"/>
            <a:ext cx="802340" cy="3911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1"/>
            <a:endCxn id="14" idx="3"/>
          </p:cNvCxnSpPr>
          <p:nvPr/>
        </p:nvCxnSpPr>
        <p:spPr>
          <a:xfrm flipV="1">
            <a:off x="2940516" y="5161882"/>
            <a:ext cx="0" cy="10443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1804078" y="5553072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606418" y="4834615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771190" y="4834615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06418" y="6206215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3771190" y="6201213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647530" y="5553072"/>
            <a:ext cx="668196" cy="3272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3"/>
            <a:endCxn id="16" idx="4"/>
          </p:cNvCxnSpPr>
          <p:nvPr/>
        </p:nvCxnSpPr>
        <p:spPr>
          <a:xfrm flipH="1">
            <a:off x="3274614" y="5161882"/>
            <a:ext cx="830674" cy="120796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5" idx="1"/>
          </p:cNvCxnSpPr>
          <p:nvPr/>
        </p:nvCxnSpPr>
        <p:spPr>
          <a:xfrm rot="5400000" flipH="1" flipV="1">
            <a:off x="2762505" y="4210287"/>
            <a:ext cx="718457" cy="1967112"/>
          </a:xfrm>
          <a:prstGeom prst="bentConnector3">
            <a:avLst>
              <a:gd name="adj1" fmla="val 13948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47742" y="4159136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63061" y="4974159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71328" y="4613670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76267" y="4893756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63174" y="608824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1329" y="6343133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3978" y="6045884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8523" y="5479084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29" name="Straight Connector 28"/>
          <p:cNvCxnSpPr>
            <a:stCxn id="15" idx="3"/>
            <a:endCxn id="17" idx="1"/>
          </p:cNvCxnSpPr>
          <p:nvPr/>
        </p:nvCxnSpPr>
        <p:spPr>
          <a:xfrm>
            <a:off x="4105288" y="5161882"/>
            <a:ext cx="0" cy="10393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32061" y="5694125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32136" y="5481346"/>
            <a:ext cx="32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553" y="2346593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57052" y="2721167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28620" y="309574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84553" y="3468481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17603" y="3832038"/>
            <a:ext cx="8973279" cy="35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89"/>
          <p:cNvSpPr txBox="1">
            <a:spLocks noChangeArrowheads="1"/>
          </p:cNvSpPr>
          <p:nvPr/>
        </p:nvSpPr>
        <p:spPr bwMode="auto">
          <a:xfrm>
            <a:off x="6432015" y="4570740"/>
            <a:ext cx="397713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  S = {A};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  for all nodes </a:t>
            </a:r>
            <a:r>
              <a:rPr lang="en-US" sz="2000" i="1" dirty="0"/>
              <a:t>v</a:t>
            </a:r>
            <a:r>
              <a:rPr lang="en-US" sz="2000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    if </a:t>
            </a:r>
            <a:r>
              <a:rPr lang="en-US" sz="2000" i="1" dirty="0"/>
              <a:t>v</a:t>
            </a:r>
            <a:r>
              <a:rPr lang="en-US" sz="2000" dirty="0"/>
              <a:t> adjacent to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      then D(v) = c(</a:t>
            </a:r>
            <a:r>
              <a:rPr lang="en-US" sz="2000" dirty="0" err="1"/>
              <a:t>A,v</a:t>
            </a:r>
            <a:r>
              <a:rPr lang="en-US" sz="2000" dirty="0"/>
              <a:t>);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      else D(v)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…</a:t>
            </a: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5396677" y="4295861"/>
            <a:ext cx="526030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 dirty="0"/>
              <a:t>…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  find w not in S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D(w</a:t>
            </a:r>
            <a:r>
              <a:rPr lang="en-US" sz="2000" dirty="0"/>
              <a:t>) is a minimum;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  add w to S;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  update D(v) for all v adjacent </a:t>
            </a:r>
          </a:p>
          <a:p>
            <a:pPr lvl="1">
              <a:buClr>
                <a:schemeClr val="accent2"/>
              </a:buClr>
              <a:tabLst>
                <a:tab pos="682625" algn="l"/>
              </a:tabLst>
            </a:pPr>
            <a:r>
              <a:rPr lang="en-US" sz="2000" dirty="0"/>
              <a:t>	to w and not in S: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     D(v) = min( D(v), D(w) + c(</a:t>
            </a:r>
            <a:r>
              <a:rPr lang="en-US" sz="2000" dirty="0" err="1"/>
              <a:t>w,v</a:t>
            </a:r>
            <a:r>
              <a:rPr lang="en-US" sz="2000" dirty="0"/>
              <a:t>) 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8"/>
            </a:pPr>
            <a:r>
              <a:rPr lang="en-US" sz="2000" dirty="0"/>
              <a:t> </a:t>
            </a:r>
            <a:r>
              <a:rPr lang="en-US" sz="2000" b="1" i="1" dirty="0"/>
              <a:t>until all nodes in S;</a:t>
            </a:r>
            <a:r>
              <a:rPr lang="en-US" sz="2000" dirty="0"/>
              <a:t> </a:t>
            </a:r>
          </a:p>
        </p:txBody>
      </p:sp>
      <p:cxnSp>
        <p:nvCxnSpPr>
          <p:cNvPr id="42" name="Straight Arrow Connector 41"/>
          <p:cNvCxnSpPr>
            <a:stCxn id="13" idx="3"/>
            <a:endCxn id="16" idx="2"/>
          </p:cNvCxnSpPr>
          <p:nvPr/>
        </p:nvCxnSpPr>
        <p:spPr>
          <a:xfrm>
            <a:off x="2138176" y="5880338"/>
            <a:ext cx="468242" cy="48951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4"/>
            <a:endCxn id="17" idx="2"/>
          </p:cNvCxnSpPr>
          <p:nvPr/>
        </p:nvCxnSpPr>
        <p:spPr>
          <a:xfrm flipV="1">
            <a:off x="3274614" y="6364846"/>
            <a:ext cx="496576" cy="500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4" idx="3"/>
          </p:cNvCxnSpPr>
          <p:nvPr/>
        </p:nvCxnSpPr>
        <p:spPr>
          <a:xfrm flipV="1">
            <a:off x="2138176" y="5161881"/>
            <a:ext cx="802340" cy="39119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15" idx="3"/>
          </p:cNvCxnSpPr>
          <p:nvPr/>
        </p:nvCxnSpPr>
        <p:spPr>
          <a:xfrm flipV="1">
            <a:off x="4105288" y="5161882"/>
            <a:ext cx="0" cy="103933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4"/>
            <a:endCxn id="18" idx="3"/>
          </p:cNvCxnSpPr>
          <p:nvPr/>
        </p:nvCxnSpPr>
        <p:spPr>
          <a:xfrm flipV="1">
            <a:off x="4439386" y="5880338"/>
            <a:ext cx="542242" cy="4845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4" y="273050"/>
            <a:ext cx="10053547" cy="869950"/>
          </a:xfrm>
        </p:spPr>
        <p:txBody>
          <a:bodyPr/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46548" y="2994593"/>
            <a:ext cx="4373252" cy="37832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Favored by companies, datacenters</a:t>
            </a:r>
          </a:p>
          <a:p>
            <a:r>
              <a:rPr lang="en-US" sz="2800" dirty="0"/>
              <a:t>More optional features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Built on top of IPv4</a:t>
            </a:r>
          </a:p>
          <a:p>
            <a:pPr lvl="1"/>
            <a:r>
              <a:rPr lang="en-US" sz="2400" dirty="0"/>
              <a:t>LSAs are sent via IPv4</a:t>
            </a:r>
          </a:p>
          <a:p>
            <a:pPr lvl="1"/>
            <a:r>
              <a:rPr lang="en-US" sz="2400" dirty="0"/>
              <a:t>OSPFv3 needed for IPv6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4600" y="2994593"/>
            <a:ext cx="4239705" cy="3792707"/>
          </a:xfrm>
        </p:spPr>
        <p:txBody>
          <a:bodyPr>
            <a:normAutofit/>
          </a:bodyPr>
          <a:lstStyle/>
          <a:p>
            <a:r>
              <a:rPr lang="en-US" sz="2800" dirty="0"/>
              <a:t>Favored by ISPs</a:t>
            </a:r>
          </a:p>
          <a:p>
            <a:endParaRPr lang="en-US" sz="1200" dirty="0"/>
          </a:p>
          <a:p>
            <a:r>
              <a:rPr lang="en-US" sz="2800" dirty="0"/>
              <a:t>Less “chatty”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Less network overhead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Supports more devices</a:t>
            </a:r>
          </a:p>
          <a:p>
            <a:r>
              <a:rPr lang="en-US" sz="2800" dirty="0">
                <a:sym typeface="Wingdings" panose="05000000000000000000" pitchFamily="2" charset="2"/>
              </a:rPr>
              <a:t>Not tied to IP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Works with IPv4 or IPv6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46548" y="2308793"/>
            <a:ext cx="4373252" cy="640080"/>
          </a:xfrm>
        </p:spPr>
        <p:txBody>
          <a:bodyPr/>
          <a:lstStyle/>
          <a:p>
            <a:pPr algn="ctr"/>
            <a:r>
              <a:rPr lang="en-US" sz="32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600" y="2308793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638692" y="1638709"/>
            <a:ext cx="8897333" cy="7368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Two different implementations of link-state routing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0" y="273050"/>
            <a:ext cx="10018602" cy="869950"/>
          </a:xfrm>
        </p:spPr>
        <p:txBody>
          <a:bodyPr/>
          <a:lstStyle/>
          <a:p>
            <a:r>
              <a:rPr lang="en-US" dirty="0"/>
              <a:t>Different Organizational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46548" y="1601768"/>
            <a:ext cx="4373252" cy="640080"/>
          </a:xfrm>
        </p:spPr>
        <p:txBody>
          <a:bodyPr/>
          <a:lstStyle/>
          <a:p>
            <a:pPr algn="ctr"/>
            <a:r>
              <a:rPr lang="en-US" sz="32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600" y="1601768"/>
            <a:ext cx="4239705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2891651" y="4479873"/>
            <a:ext cx="1971908" cy="1424867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8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15104" y="3629343"/>
            <a:ext cx="2265922" cy="1821424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1"/>
              <a:ext cx="8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991792" y="3810970"/>
            <a:ext cx="1879535" cy="1591006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8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456264" y="5286147"/>
            <a:ext cx="2415063" cy="1491728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1"/>
              <a:ext cx="8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816231" y="5009033"/>
            <a:ext cx="2351967" cy="1645024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7"/>
              <a:ext cx="8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646548" y="2296995"/>
            <a:ext cx="4373252" cy="1457691"/>
          </a:xfrm>
        </p:spPr>
        <p:txBody>
          <a:bodyPr>
            <a:normAutofit/>
          </a:bodyPr>
          <a:lstStyle/>
          <a:p>
            <a:r>
              <a:rPr lang="en-US" sz="2400" dirty="0"/>
              <a:t>Organized around overlapping areas</a:t>
            </a:r>
          </a:p>
          <a:p>
            <a:r>
              <a:rPr lang="en-US" sz="2400" dirty="0"/>
              <a:t>Area 0 is the core network</a:t>
            </a:r>
            <a:endParaRPr lang="en-US" sz="20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6324600" y="2296995"/>
            <a:ext cx="4239705" cy="1457691"/>
          </a:xfrm>
        </p:spPr>
        <p:txBody>
          <a:bodyPr>
            <a:normAutofit/>
          </a:bodyPr>
          <a:lstStyle/>
          <a:p>
            <a:r>
              <a:rPr lang="en-US" sz="2400" dirty="0"/>
              <a:t>Organized as a 2-level hierarchy</a:t>
            </a:r>
          </a:p>
          <a:p>
            <a:r>
              <a:rPr lang="en-US" sz="2400" dirty="0"/>
              <a:t>Level 2 is the backbone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863559" y="4044793"/>
            <a:ext cx="544052" cy="341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12102" y="4442165"/>
            <a:ext cx="309531" cy="711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371566" y="4044793"/>
            <a:ext cx="348541" cy="81918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71565" y="4863980"/>
            <a:ext cx="749290" cy="25051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1565" y="4867006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42472" y="4863979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342798" y="5487718"/>
            <a:ext cx="1029092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45039" y="4888622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66103" y="5154085"/>
            <a:ext cx="169482" cy="6774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371891" y="5154085"/>
            <a:ext cx="748965" cy="3387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966104" y="5831546"/>
            <a:ext cx="400749" cy="453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5794" y="5512361"/>
            <a:ext cx="626097" cy="6082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745793" y="5831546"/>
            <a:ext cx="1220310" cy="3080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883795" y="5503547"/>
            <a:ext cx="461245" cy="8016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203171" y="5492815"/>
            <a:ext cx="1141869" cy="2668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28638" y="5286148"/>
            <a:ext cx="198996" cy="10442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03170" y="5259543"/>
            <a:ext cx="425468" cy="5001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883795" y="6120562"/>
            <a:ext cx="861999" cy="1846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957172" y="4606473"/>
            <a:ext cx="680624" cy="6530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096476" y="4215487"/>
            <a:ext cx="246323" cy="648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2449167" y="3899739"/>
            <a:ext cx="647308" cy="290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57173" y="3899739"/>
            <a:ext cx="495313" cy="6711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28639" y="4863979"/>
            <a:ext cx="686154" cy="39556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472195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69" y="4718927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534569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68" y="5358495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00" y="511449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76" y="442882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8" y="404479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6" y="3754686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66" y="3899739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17" y="500903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36" y="4280741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3" y="5614633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38" y="618533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07" y="5686492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797" y="5994590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56" y="6160174"/>
            <a:ext cx="491995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6396062" y="3662250"/>
            <a:ext cx="3597922" cy="3122748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8329134" y="3563332"/>
            <a:ext cx="2036826" cy="3294668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226951" y="4515648"/>
              <a:ext cx="86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275110" y="3563332"/>
            <a:ext cx="2799761" cy="3294668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515121" y="4501161"/>
              <a:ext cx="86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8114353" y="4515649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2945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3491" y="2127103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IS-IS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RIP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312400" cy="187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 distance vector?</a:t>
            </a:r>
          </a:p>
          <a:p>
            <a:pPr lvl="1"/>
            <a:r>
              <a:rPr lang="en-US" dirty="0"/>
              <a:t>Current best known cost to reach a destination</a:t>
            </a:r>
          </a:p>
          <a:p>
            <a:r>
              <a:rPr lang="en-US" dirty="0"/>
              <a:t>Idea: exchange vectors among neighbors to learn about lowest cost paths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3200" y="6085115"/>
            <a:ext cx="10312404" cy="7511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Information Protocol (RIP)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04890"/>
              </p:ext>
            </p:extLst>
          </p:nvPr>
        </p:nvGraphicFramePr>
        <p:xfrm>
          <a:off x="3351585" y="3551249"/>
          <a:ext cx="2245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3693" y="4248272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DV Table</a:t>
            </a:r>
          </a:p>
          <a:p>
            <a:pPr algn="ctr"/>
            <a:r>
              <a:rPr lang="en-US" sz="2400" dirty="0"/>
              <a:t>at Node C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2338" y="3366526"/>
            <a:ext cx="4572004" cy="26125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 entry for C</a:t>
            </a:r>
          </a:p>
          <a:p>
            <a:r>
              <a:rPr lang="en-US" sz="2800" dirty="0"/>
              <a:t>Initially, only has info for immediate neighbors</a:t>
            </a:r>
          </a:p>
          <a:p>
            <a:pPr lvl="1"/>
            <a:r>
              <a:rPr lang="en-US" sz="2400" dirty="0"/>
              <a:t>Other destinations cost =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en-US" sz="2800" dirty="0">
                <a:cs typeface="Consolas" pitchFamily="49" charset="0"/>
              </a:rPr>
              <a:t>Eventua</a:t>
            </a:r>
            <a:r>
              <a:rPr lang="en-US" sz="2800" dirty="0"/>
              <a:t>lly, vector is filled</a:t>
            </a:r>
          </a:p>
        </p:txBody>
      </p:sp>
    </p:spTree>
    <p:extLst>
      <p:ext uri="{BB962C8B-B14F-4D97-AF65-F5344CB8AC3E}">
        <p14:creationId xmlns:p14="http://schemas.microsoft.com/office/powerpoint/2010/main" val="22083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 Routing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10545" y="2318662"/>
            <a:ext cx="6738257" cy="36793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Wait</a:t>
            </a:r>
            <a:r>
              <a:rPr lang="en-US" dirty="0"/>
              <a:t> for change in local link cost or message from neighbor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Recompute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distance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least cost path to any destination has changed, </a:t>
            </a:r>
            <a:r>
              <a:rPr lang="en-US" dirty="0">
                <a:solidFill>
                  <a:schemeClr val="accent1"/>
                </a:solidFill>
              </a:rPr>
              <a:t>notify</a:t>
            </a:r>
            <a:r>
              <a:rPr lang="en-US" dirty="0"/>
              <a:t> neighbors</a:t>
            </a:r>
          </a:p>
        </p:txBody>
      </p:sp>
      <p:cxnSp>
        <p:nvCxnSpPr>
          <p:cNvPr id="6" name="Elbow Connector 5"/>
          <p:cNvCxnSpPr>
            <a:stCxn id="4" idx="2"/>
            <a:endCxn id="4" idx="0"/>
          </p:cNvCxnSpPr>
          <p:nvPr/>
        </p:nvCxnSpPr>
        <p:spPr>
          <a:xfrm rot="5400000" flipH="1">
            <a:off x="4239988" y="4158347"/>
            <a:ext cx="3679371" cy="12700"/>
          </a:xfrm>
          <a:prstGeom prst="bentConnector5">
            <a:avLst>
              <a:gd name="adj1" fmla="val -6213"/>
              <a:gd name="adj2" fmla="val 28328567"/>
              <a:gd name="adj3" fmla="val 111538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73322" y="3276603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73322" y="4343404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6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5737143"/>
              </p:ext>
            </p:extLst>
          </p:nvPr>
        </p:nvGraphicFramePr>
        <p:xfrm>
          <a:off x="5540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654699" y="1536397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3619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2617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2246057" y="2360843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3247737" y="2360843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3433654" y="2360843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009" y="22645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4758" y="17702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77331" y="2353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874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875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061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146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6270" y="2508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61761" y="30008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46151" y="1575980"/>
            <a:ext cx="11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129736"/>
              </p:ext>
            </p:extLst>
          </p:nvPr>
        </p:nvGraphicFramePr>
        <p:xfrm>
          <a:off x="8347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968486" y="153690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29139"/>
              </p:ext>
            </p:extLst>
          </p:nvPr>
        </p:nvGraphicFramePr>
        <p:xfrm>
          <a:off x="5540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146151" y="454121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604850"/>
              </p:ext>
            </p:extLst>
          </p:nvPr>
        </p:nvGraphicFramePr>
        <p:xfrm>
          <a:off x="8347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52456" y="451101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661201" y="4386944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20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0428727"/>
              </p:ext>
            </p:extLst>
          </p:nvPr>
        </p:nvGraphicFramePr>
        <p:xfrm>
          <a:off x="5540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654699" y="1536397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3619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2617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2246057" y="2360843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3247737" y="2360843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3433654" y="2360843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009" y="22645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4758" y="17702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77331" y="2353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874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875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061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146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6270" y="2508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61761" y="30008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46151" y="1575980"/>
            <a:ext cx="11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31509"/>
              </p:ext>
            </p:extLst>
          </p:nvPr>
        </p:nvGraphicFramePr>
        <p:xfrm>
          <a:off x="8347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968486" y="153690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362944"/>
              </p:ext>
            </p:extLst>
          </p:nvPr>
        </p:nvGraphicFramePr>
        <p:xfrm>
          <a:off x="5540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124379" y="454121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861691"/>
              </p:ext>
            </p:extLst>
          </p:nvPr>
        </p:nvGraphicFramePr>
        <p:xfrm>
          <a:off x="8347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30684" y="451101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1503766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600" i="1" dirty="0"/>
              <a:t>…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/>
            <a:r>
              <a:rPr lang="en-US" sz="1600" dirty="0"/>
              <a:t>…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2617889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6691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78549" y="3116706"/>
            <a:ext cx="312906" cy="369332"/>
            <a:chOff x="5736250" y="3828962"/>
            <a:chExt cx="312906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6250" y="3828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50914" y="3116706"/>
            <a:ext cx="324127" cy="369332"/>
            <a:chOff x="5730640" y="3828962"/>
            <a:chExt cx="324127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3277332" y="4872471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2246057" y="2360843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843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379255" y="2726245"/>
            <a:ext cx="312907" cy="369332"/>
            <a:chOff x="5736250" y="3828962"/>
            <a:chExt cx="312907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63640" y="2726245"/>
            <a:ext cx="300082" cy="369332"/>
            <a:chOff x="5742662" y="3828962"/>
            <a:chExt cx="300082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2" y="38289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8549" y="3116706"/>
            <a:ext cx="312907" cy="369332"/>
            <a:chOff x="5736250" y="3828962"/>
            <a:chExt cx="312907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62934" y="3116706"/>
            <a:ext cx="300082" cy="369332"/>
            <a:chOff x="5742662" y="3828962"/>
            <a:chExt cx="300082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2" y="38289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3181137" y="4294997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3255962" y="4872471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7782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782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9594137" y="3566971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693606" y="3486039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7645595" y="3566971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9165427" y="3116706"/>
            <a:ext cx="312907" cy="369332"/>
            <a:chOff x="5736250" y="3828962"/>
            <a:chExt cx="312907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937791" y="3116706"/>
            <a:ext cx="324127" cy="369332"/>
            <a:chOff x="5730640" y="3828962"/>
            <a:chExt cx="324127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175624" y="5347231"/>
            <a:ext cx="312907" cy="369332"/>
            <a:chOff x="5736250" y="3828962"/>
            <a:chExt cx="312907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960009" y="5347231"/>
            <a:ext cx="300082" cy="369332"/>
            <a:chOff x="5742662" y="3828962"/>
            <a:chExt cx="300082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2" y="38289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50928" y="5342619"/>
            <a:ext cx="312907" cy="369332"/>
            <a:chOff x="5736250" y="3828962"/>
            <a:chExt cx="312907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35313" y="5342619"/>
            <a:ext cx="300082" cy="369332"/>
            <a:chOff x="5742662" y="3828962"/>
            <a:chExt cx="300082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2" y="38289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1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Layer, Control Plane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167272" y="1561831"/>
            <a:ext cx="6351970" cy="2702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Set up routes within a single network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Distributing and updating routes</a:t>
            </a:r>
          </a:p>
          <a:p>
            <a:pPr lvl="1"/>
            <a:r>
              <a:rPr lang="en-US" dirty="0"/>
              <a:t>Convergence time</a:t>
            </a:r>
          </a:p>
          <a:p>
            <a:pPr lvl="1"/>
            <a:r>
              <a:rPr lang="en-US" dirty="0"/>
              <a:t>Avoiding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55209" y="2630157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4946" y="3205645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55077" y="3778822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55077" y="4351999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55077" y="4925176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55077" y="5502910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55208" y="6076087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048263" y="3250789"/>
            <a:ext cx="559559" cy="2587596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26161" y="4929733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BGP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4246" y="4929733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87647" y="4929732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OSPF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5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4273" y="2098466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9465493"/>
              </p:ext>
            </p:extLst>
          </p:nvPr>
        </p:nvGraphicFramePr>
        <p:xfrm>
          <a:off x="5540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654699" y="1536397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3619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2617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2246057" y="2360843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3247737" y="2360843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3433654" y="2360843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009" y="22645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4758" y="17702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77331" y="2353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874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875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061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4146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46270" y="25083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61761" y="30008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46151" y="1575980"/>
            <a:ext cx="113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531464"/>
              </p:ext>
            </p:extLst>
          </p:nvPr>
        </p:nvGraphicFramePr>
        <p:xfrm>
          <a:off x="8347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968486" y="153690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514911"/>
              </p:ext>
            </p:extLst>
          </p:nvPr>
        </p:nvGraphicFramePr>
        <p:xfrm>
          <a:off x="5540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124379" y="454121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976141"/>
              </p:ext>
            </p:extLst>
          </p:nvPr>
        </p:nvGraphicFramePr>
        <p:xfrm>
          <a:off x="8347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30684" y="451101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1503766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600" i="1" dirty="0"/>
              <a:t>…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/>
            <a:r>
              <a:rPr lang="en-US" sz="1600" dirty="0"/>
              <a:t>…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6691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7842075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437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9497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7842075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3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05024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>
                <a:solidFill>
                  <a:schemeClr val="bg1"/>
                </a:solidFill>
              </a:rPr>
              <a:pPr/>
              <a:t>21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3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7318151" y="59758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8281341" y="202520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7909509" y="1336456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8503307" y="1336456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77313" y="12619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14807" y="12749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7537677" y="1843086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8131475" y="97222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8725273" y="1843086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39454" y="197648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1987960" y="6023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77314" y="1274996"/>
            <a:ext cx="356187" cy="461665"/>
            <a:chOff x="5743934" y="3828962"/>
            <a:chExt cx="297539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3934" y="3828962"/>
              <a:ext cx="29753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31913" y="421933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5882" y="5481937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8172" y="639633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81731" y="6396335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6836"/>
              </p:ext>
            </p:extLst>
          </p:nvPr>
        </p:nvGraphicFramePr>
        <p:xfrm>
          <a:off x="2970840" y="38830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22668"/>
              </p:ext>
            </p:extLst>
          </p:nvPr>
        </p:nvGraphicFramePr>
        <p:xfrm>
          <a:off x="2970840" y="5156648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85947"/>
              </p:ext>
            </p:extLst>
          </p:nvPr>
        </p:nvGraphicFramePr>
        <p:xfrm>
          <a:off x="4819487" y="388287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15384"/>
              </p:ext>
            </p:extLst>
          </p:nvPr>
        </p:nvGraphicFramePr>
        <p:xfrm>
          <a:off x="4819487" y="5156508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70673"/>
              </p:ext>
            </p:extLst>
          </p:nvPr>
        </p:nvGraphicFramePr>
        <p:xfrm>
          <a:off x="6668134" y="388301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84775"/>
              </p:ext>
            </p:extLst>
          </p:nvPr>
        </p:nvGraphicFramePr>
        <p:xfrm>
          <a:off x="6668134" y="5156647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1274"/>
              </p:ext>
            </p:extLst>
          </p:nvPr>
        </p:nvGraphicFramePr>
        <p:xfrm>
          <a:off x="8516780" y="3883018"/>
          <a:ext cx="11995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72160"/>
              </p:ext>
            </p:extLst>
          </p:nvPr>
        </p:nvGraphicFramePr>
        <p:xfrm>
          <a:off x="8516780" y="5156647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6053928" y="443913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7902574" y="443927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2243636" y="2699984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Link Cost Changes,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7991502" y="2699984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69709" y="2783683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4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459" y="1948701"/>
            <a:ext cx="4201459" cy="3136821"/>
            <a:chOff x="137459" y="1948701"/>
            <a:chExt cx="4201459" cy="3136821"/>
          </a:xfrm>
        </p:grpSpPr>
        <p:sp>
          <p:nvSpPr>
            <p:cNvPr id="3" name="Rounded Rectangle 2"/>
            <p:cNvSpPr/>
            <p:nvPr/>
          </p:nvSpPr>
          <p:spPr>
            <a:xfrm>
              <a:off x="137459" y="1948952"/>
              <a:ext cx="4201459" cy="3136570"/>
            </a:xfrm>
            <a:prstGeom prst="roundRect">
              <a:avLst>
                <a:gd name="adj" fmla="val 92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211" y="2422001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Node 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06123" y="2422001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Node 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6021" y="1948701"/>
              <a:ext cx="318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/>
                <a:t>DV Announcement Cache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9258737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10221927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9850095" y="2313183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10443893" y="2313183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7899" y="22386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5393" y="22517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47826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072061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0665859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80040" y="29532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498309" y="2179533"/>
            <a:ext cx="524503" cy="461665"/>
            <a:chOff x="5725103" y="3828962"/>
            <a:chExt cx="335197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3" y="3828962"/>
              <a:ext cx="33519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717" y="42289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9686" y="5491575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41976" y="63963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35535" y="6405973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79445"/>
              </p:ext>
            </p:extLst>
          </p:nvPr>
        </p:nvGraphicFramePr>
        <p:xfrm>
          <a:off x="2824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59937"/>
              </p:ext>
            </p:extLst>
          </p:nvPr>
        </p:nvGraphicFramePr>
        <p:xfrm>
          <a:off x="2824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40205"/>
              </p:ext>
            </p:extLst>
          </p:nvPr>
        </p:nvGraphicFramePr>
        <p:xfrm>
          <a:off x="4673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96777"/>
              </p:ext>
            </p:extLst>
          </p:nvPr>
        </p:nvGraphicFramePr>
        <p:xfrm>
          <a:off x="4673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12292"/>
              </p:ext>
            </p:extLst>
          </p:nvPr>
        </p:nvGraphicFramePr>
        <p:xfrm>
          <a:off x="6521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48833"/>
              </p:ext>
            </p:extLst>
          </p:nvPr>
        </p:nvGraphicFramePr>
        <p:xfrm>
          <a:off x="6521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90219"/>
              </p:ext>
            </p:extLst>
          </p:nvPr>
        </p:nvGraphicFramePr>
        <p:xfrm>
          <a:off x="8370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96752"/>
              </p:ext>
            </p:extLst>
          </p:nvPr>
        </p:nvGraphicFramePr>
        <p:xfrm>
          <a:off x="8370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5907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7756378" y="4448917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82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4584180" y="1642085"/>
            <a:ext cx="5170714" cy="1848825"/>
            <a:chOff x="1219200" y="4876799"/>
            <a:chExt cx="518160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9201"/>
                <a:gd name="adj2" fmla="val 473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800"/>
              <a:ext cx="5181600" cy="136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 has a path to A in 5 hops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Thus, D(B,A) = 6 !</a:t>
              </a:r>
              <a:endParaRPr lang="en-US" sz="2800" kern="0" dirty="0">
                <a:solidFill>
                  <a:sysClr val="window" lastClr="FFFFFF"/>
                </a:solidFill>
              </a:endParaRP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755670" y="263829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77225"/>
              </p:ext>
            </p:extLst>
          </p:nvPr>
        </p:nvGraphicFramePr>
        <p:xfrm>
          <a:off x="1584521" y="2865036"/>
          <a:ext cx="8229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04937"/>
              </p:ext>
            </p:extLst>
          </p:nvPr>
        </p:nvGraphicFramePr>
        <p:xfrm>
          <a:off x="382721" y="2865036"/>
          <a:ext cx="82296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1584522" y="3240468"/>
            <a:ext cx="822960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39975"/>
              </p:ext>
            </p:extLst>
          </p:nvPr>
        </p:nvGraphicFramePr>
        <p:xfrm>
          <a:off x="1585717" y="2858616"/>
          <a:ext cx="8229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37459" y="1948701"/>
            <a:ext cx="4201459" cy="3136821"/>
            <a:chOff x="137459" y="1948701"/>
            <a:chExt cx="4201459" cy="3136821"/>
          </a:xfrm>
        </p:grpSpPr>
        <p:sp>
          <p:nvSpPr>
            <p:cNvPr id="36" name="Rounded Rectangle 35"/>
            <p:cNvSpPr/>
            <p:nvPr/>
          </p:nvSpPr>
          <p:spPr>
            <a:xfrm>
              <a:off x="137459" y="1948952"/>
              <a:ext cx="4201459" cy="3136570"/>
            </a:xfrm>
            <a:prstGeom prst="roundRect">
              <a:avLst>
                <a:gd name="adj" fmla="val 923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1" y="2422001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Node 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6123" y="2422001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Node 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22" y="1948701"/>
              <a:ext cx="318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/>
                <a:t>DV Announcement </a:t>
              </a:r>
              <a:r>
                <a:rPr lang="en-US" sz="2400" b="1" i="1" dirty="0"/>
                <a:t>Cache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45838"/>
              </p:ext>
            </p:extLst>
          </p:nvPr>
        </p:nvGraphicFramePr>
        <p:xfrm>
          <a:off x="1584521" y="2865036"/>
          <a:ext cx="82296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46339"/>
              </p:ext>
            </p:extLst>
          </p:nvPr>
        </p:nvGraphicFramePr>
        <p:xfrm>
          <a:off x="382721" y="2865036"/>
          <a:ext cx="82296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55640"/>
              </p:ext>
            </p:extLst>
          </p:nvPr>
        </p:nvGraphicFramePr>
        <p:xfrm>
          <a:off x="1588122" y="2862759"/>
          <a:ext cx="9202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 (special case of Split Horizon)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918105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1014424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9772409" y="2313183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10366207" y="2313183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0213" y="22386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77707" y="22517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940057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999437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058817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02354" y="29532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384706" y="2251723"/>
            <a:ext cx="524503" cy="461665"/>
            <a:chOff x="5725103" y="3828962"/>
            <a:chExt cx="335197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3" y="3828962"/>
              <a:ext cx="335197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717" y="42289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9686" y="5491575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41976" y="63963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35535" y="6405973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42251"/>
              </p:ext>
            </p:extLst>
          </p:nvPr>
        </p:nvGraphicFramePr>
        <p:xfrm>
          <a:off x="2824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33679"/>
              </p:ext>
            </p:extLst>
          </p:nvPr>
        </p:nvGraphicFramePr>
        <p:xfrm>
          <a:off x="2824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15668"/>
              </p:ext>
            </p:extLst>
          </p:nvPr>
        </p:nvGraphicFramePr>
        <p:xfrm>
          <a:off x="4673291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3410"/>
              </p:ext>
            </p:extLst>
          </p:nvPr>
        </p:nvGraphicFramePr>
        <p:xfrm>
          <a:off x="4673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6614"/>
              </p:ext>
            </p:extLst>
          </p:nvPr>
        </p:nvGraphicFramePr>
        <p:xfrm>
          <a:off x="6521938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12971"/>
              </p:ext>
            </p:extLst>
          </p:nvPr>
        </p:nvGraphicFramePr>
        <p:xfrm>
          <a:off x="6521938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5595"/>
              </p:ext>
            </p:extLst>
          </p:nvPr>
        </p:nvGraphicFramePr>
        <p:xfrm>
          <a:off x="8370584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79974"/>
              </p:ext>
            </p:extLst>
          </p:nvPr>
        </p:nvGraphicFramePr>
        <p:xfrm>
          <a:off x="8370584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5996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7845278" y="4448917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4560894" y="1731610"/>
            <a:ext cx="4302649" cy="18871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C routes through B to get to A</a:t>
            </a:r>
          </a:p>
          <a:p>
            <a:pPr lvl="1"/>
            <a:r>
              <a:rPr lang="en-US" dirty="0"/>
              <a:t>C should not tell B about its ’derived’ route to A</a:t>
            </a:r>
          </a:p>
          <a:p>
            <a:pPr lvl="1"/>
            <a:r>
              <a:rPr lang="en-US" dirty="0"/>
              <a:t>C tells B that 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584522" y="3240468"/>
            <a:ext cx="822960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3560" y="3589285"/>
            <a:ext cx="822960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82743" y="2691335"/>
            <a:ext cx="7848600" cy="2988103"/>
            <a:chOff x="414979" y="3333623"/>
            <a:chExt cx="8263530" cy="1523216"/>
          </a:xfrm>
        </p:grpSpPr>
        <p:sp>
          <p:nvSpPr>
            <p:cNvPr id="48" name="Rectangle 4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Does this completely solve this count to infinity problem?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NO</a:t>
              </a:r>
            </a:p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Multipath loops can still trigger the 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4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1628" y="4591816"/>
            <a:ext cx="3320140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n = number of nodes in the graph</a:t>
            </a:r>
          </a:p>
          <a:p>
            <a:r>
              <a:rPr lang="en-US" dirty="0"/>
              <a:t>e = number of edges in the graph</a:t>
            </a:r>
          </a:p>
          <a:p>
            <a:r>
              <a:rPr lang="en-US" dirty="0"/>
              <a:t>d = degree of a given node</a:t>
            </a:r>
          </a:p>
          <a:p>
            <a:r>
              <a:rPr lang="en-US" dirty="0"/>
              <a:t>k = number of rounds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vs. Distance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05722268"/>
              </p:ext>
            </p:extLst>
          </p:nvPr>
        </p:nvGraphicFramePr>
        <p:xfrm>
          <a:off x="1752600" y="1719944"/>
          <a:ext cx="875211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/>
                        <a:t>Message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*e)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O(d*n*k)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O(n*log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Convergence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Nodes may advertise incorrect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dirty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Each</a:t>
                      </a:r>
                      <a:r>
                        <a:rPr lang="en-US" baseline="0" dirty="0"/>
                        <a:t> node computes their own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Nodes</a:t>
                      </a:r>
                      <a:r>
                        <a:rPr lang="en-US" baseline="0" dirty="0"/>
                        <a:t> may advertise incorrect 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baseline="0" dirty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Errors propagate due to sharing of DV 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76080" y="4591816"/>
            <a:ext cx="7848600" cy="2176352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Which is best?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 practice, it depends.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5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7CEE-9F06-4D34-9B75-2B487F22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F8B60-2AE5-4C40-B774-049E0A05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6544-5E31-4680-B8D3-2C6B85D3D8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/>
              <a:t>Link State shortest path routing</a:t>
            </a:r>
          </a:p>
          <a:p>
            <a:pPr lvl="1"/>
            <a:r>
              <a:rPr lang="en-US" dirty="0"/>
              <a:t>Flood link weights throughout the network, creating a local model of network</a:t>
            </a:r>
          </a:p>
          <a:p>
            <a:pPr lvl="1"/>
            <a:r>
              <a:rPr lang="en-US" dirty="0"/>
              <a:t>Compute shortest paths as a sum of link weights from global information</a:t>
            </a:r>
          </a:p>
          <a:p>
            <a:pPr lvl="1"/>
            <a:r>
              <a:rPr lang="en-US" dirty="0"/>
              <a:t>Loop-free as long as every router's LS </a:t>
            </a:r>
            <a:r>
              <a:rPr lang="en-US" dirty="0" err="1"/>
              <a:t>db</a:t>
            </a:r>
            <a:r>
              <a:rPr lang="en-US" dirty="0"/>
              <a:t> is consistent</a:t>
            </a:r>
          </a:p>
          <a:p>
            <a:pPr lvl="2"/>
            <a:r>
              <a:rPr lang="en-US" dirty="0"/>
              <a:t>Can have transient loops when </a:t>
            </a:r>
            <a:r>
              <a:rPr lang="en-US" dirty="0" err="1"/>
              <a:t>db</a:t>
            </a:r>
            <a:r>
              <a:rPr lang="en-US" dirty="0"/>
              <a:t> not consistent; Send messages to every node</a:t>
            </a:r>
          </a:p>
          <a:p>
            <a:r>
              <a:rPr lang="en-US" dirty="0"/>
              <a:t>Distance Vector shortest-path routing</a:t>
            </a:r>
          </a:p>
          <a:p>
            <a:pPr lvl="1"/>
            <a:r>
              <a:rPr lang="en-US" dirty="0"/>
              <a:t>Each node sends list of its shortest distance to each destination to its neighbors</a:t>
            </a:r>
          </a:p>
          <a:p>
            <a:pPr lvl="1"/>
            <a:r>
              <a:rPr lang="en-US" dirty="0"/>
              <a:t>Neighbors update their lists; iterate</a:t>
            </a:r>
          </a:p>
          <a:p>
            <a:pPr lvl="1"/>
            <a:r>
              <a:rPr lang="en-US" dirty="0"/>
              <a:t>Initially weak at adapting to changes</a:t>
            </a:r>
          </a:p>
          <a:p>
            <a:pPr lvl="2"/>
            <a:r>
              <a:rPr lang="en-US" dirty="0"/>
              <a:t>Problems include count to infinity and loop </a:t>
            </a:r>
          </a:p>
          <a:p>
            <a:pPr lvl="2"/>
            <a:r>
              <a:rPr lang="en-US" dirty="0"/>
              <a:t>Solutions include poison reverse and split horizon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A819-4843-4C06-8385-DDB5ACD1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9A715-2F54-4ABE-A1B6-70817A78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B539-D819-46D0-804E-D32C710D5D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Routing is a distributed algorithm</a:t>
            </a:r>
          </a:p>
          <a:p>
            <a:pPr lvl="1"/>
            <a:r>
              <a:rPr lang="en-US" dirty="0"/>
              <a:t>React to changes in the network</a:t>
            </a:r>
          </a:p>
          <a:p>
            <a:pPr lvl="1"/>
            <a:r>
              <a:rPr lang="en-US" dirty="0"/>
              <a:t>Compute paths through the network</a:t>
            </a:r>
          </a:p>
          <a:p>
            <a:r>
              <a:rPr lang="en-US" dirty="0"/>
              <a:t>Shortest Path routing</a:t>
            </a:r>
          </a:p>
          <a:p>
            <a:pPr lvl="1"/>
            <a:r>
              <a:rPr lang="en-US" dirty="0"/>
              <a:t>Metric-based using link costs</a:t>
            </a:r>
          </a:p>
          <a:p>
            <a:pPr lvl="1"/>
            <a:r>
              <a:rPr lang="en-US" dirty="0"/>
              <a:t>Routers share a common view of path goodness</a:t>
            </a:r>
          </a:p>
          <a:p>
            <a:r>
              <a:rPr lang="en-US" dirty="0"/>
              <a:t>Commonly used </a:t>
            </a:r>
            <a:r>
              <a:rPr lang="en-US" i="1" dirty="0"/>
              <a:t>inside </a:t>
            </a:r>
            <a:r>
              <a:rPr lang="en-US" dirty="0"/>
              <a:t>an organization (AS)</a:t>
            </a:r>
          </a:p>
          <a:p>
            <a:pPr lvl="1"/>
            <a:r>
              <a:rPr lang="en-US" dirty="0"/>
              <a:t>Where the common view can be assumed/agreed/enforced</a:t>
            </a:r>
          </a:p>
          <a:p>
            <a:pPr lvl="1"/>
            <a:r>
              <a:rPr lang="en-US" dirty="0"/>
              <a:t>RIP and OSPF are mostly used as </a:t>
            </a:r>
            <a:r>
              <a:rPr lang="en-US" i="1" dirty="0"/>
              <a:t>intra</a:t>
            </a:r>
            <a:r>
              <a:rPr lang="en-US" dirty="0"/>
              <a:t>domain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344557" y="1600200"/>
            <a:ext cx="10236355" cy="5105400"/>
          </a:xfrm>
        </p:spPr>
        <p:txBody>
          <a:bodyPr>
            <a:normAutofit/>
          </a:bodyPr>
          <a:lstStyle/>
          <a:p>
            <a:r>
              <a:rPr lang="en-US" dirty="0"/>
              <a:t>Internet organized as a </a:t>
            </a:r>
            <a:r>
              <a:rPr lang="en-US" dirty="0">
                <a:solidFill>
                  <a:schemeClr val="accent1"/>
                </a:solidFill>
              </a:rPr>
              <a:t>two </a:t>
            </a:r>
            <a:r>
              <a:rPr lang="en-US" dirty="0"/>
              <a:t>level hierarchy</a:t>
            </a:r>
          </a:p>
          <a:p>
            <a:r>
              <a:rPr lang="en-US" dirty="0"/>
              <a:t>First level – autonomous systems (AS’s)</a:t>
            </a:r>
          </a:p>
          <a:p>
            <a:pPr lvl="1"/>
            <a:r>
              <a:rPr lang="en-US" dirty="0"/>
              <a:t>AS – region of network under a single administrative domain</a:t>
            </a:r>
          </a:p>
          <a:p>
            <a:pPr lvl="1"/>
            <a:r>
              <a:rPr lang="en-US" dirty="0"/>
              <a:t>Examples: Comcast, AT&amp;T, Verizon, Sprint, etc.</a:t>
            </a:r>
          </a:p>
          <a:p>
            <a:r>
              <a:rPr lang="en-US" dirty="0"/>
              <a:t>AS’s use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protocols internally</a:t>
            </a:r>
          </a:p>
          <a:p>
            <a:pPr lvl="1"/>
            <a:r>
              <a:rPr lang="en-US" dirty="0"/>
              <a:t>Distance Vector, e.g., Routing Information Protocol (RIP)</a:t>
            </a:r>
          </a:p>
          <a:p>
            <a:pPr lvl="1"/>
            <a:r>
              <a:rPr lang="en-US" dirty="0"/>
              <a:t>Link State, e.g., Open Shortest Path First (OSPF)</a:t>
            </a:r>
          </a:p>
          <a:p>
            <a:r>
              <a:rPr lang="en-US" dirty="0"/>
              <a:t>Connections between AS’s use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protocols</a:t>
            </a:r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en-US" dirty="0"/>
              <a:t>De facto standard today,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8214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58253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2351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7384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4454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4466725" y="5890231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3732275" y="5135207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4743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1993192" y="2123545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8489631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9742241" y="2366765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4738696" y="2783618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4416139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7312743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4416139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3732276" y="2334681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3573924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4416139" y="3159580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3573924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2755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2755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4777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5422559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6440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4777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5551715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6513905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5100001" y="4679639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7862495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7539938" y="2973815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8134535" y="2697983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8545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9195157" y="2697983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9416825" y="3238337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8867989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710931" y="473598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824367" y="305802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81" y="334322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886" y="494500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00" y="550983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90" y="550983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18" y="429924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09" y="330543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67" y="258898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61" y="21444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81" y="20997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54" y="277918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42" y="250778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84" y="285794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68" y="366088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74" y="38032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80" y="3723624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28" y="4641509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44" y="4299244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21" y="2593420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681065" y="3953625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Interior Routers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6962854" y="5467327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BGP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0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the Internet started as a network of networks</a:t>
            </a:r>
          </a:p>
          <a:p>
            <a:r>
              <a:rPr lang="en-US" dirty="0"/>
              <a:t>Routing algorithms are not efficient enough to execute on the entire Internet topology</a:t>
            </a:r>
          </a:p>
          <a:p>
            <a:r>
              <a:rPr lang="en-US" dirty="0"/>
              <a:t>Different organizations may use different routing policies</a:t>
            </a:r>
          </a:p>
          <a:p>
            <a:r>
              <a:rPr lang="en-US" dirty="0"/>
              <a:t>Allows organizations to hide their internal network structure</a:t>
            </a:r>
          </a:p>
          <a:p>
            <a:r>
              <a:rPr lang="en-US" dirty="0"/>
              <a:t>Allows organizations to choose how to route across each other (BGP)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84264" y="4841270"/>
            <a:ext cx="6623472" cy="1864329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14376" y="3459545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Easier to compute routes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Greater flexibility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More autonomy/independence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1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on a Graph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10312400" cy="5105400"/>
          </a:xfrm>
        </p:spPr>
        <p:txBody>
          <a:bodyPr/>
          <a:lstStyle/>
          <a:p>
            <a:r>
              <a:rPr lang="en-US" dirty="0"/>
              <a:t>Goal: determine a “good” path through the network from source to destination</a:t>
            </a:r>
          </a:p>
          <a:p>
            <a:r>
              <a:rPr lang="en-US" dirty="0"/>
              <a:t>What is a good path?</a:t>
            </a:r>
          </a:p>
          <a:p>
            <a:pPr lvl="1"/>
            <a:r>
              <a:rPr lang="en-US" dirty="0"/>
              <a:t>Usually means the shortest path</a:t>
            </a:r>
          </a:p>
          <a:p>
            <a:pPr lvl="1"/>
            <a:r>
              <a:rPr lang="en-US" dirty="0"/>
              <a:t>Load balanced</a:t>
            </a:r>
          </a:p>
          <a:p>
            <a:pPr lvl="1"/>
            <a:r>
              <a:rPr lang="en-US" dirty="0"/>
              <a:t>Lowest $$$ cost</a:t>
            </a:r>
          </a:p>
          <a:p>
            <a:r>
              <a:rPr lang="en-US" dirty="0"/>
              <a:t>Network modeled as a graph</a:t>
            </a:r>
          </a:p>
          <a:p>
            <a:pPr lvl="1"/>
            <a:r>
              <a:rPr lang="en-US" dirty="0"/>
              <a:t>Routers </a:t>
            </a:r>
            <a:r>
              <a:rPr lang="en-US" dirty="0">
                <a:sym typeface="Wingdings" pitchFamily="2" charset="2"/>
              </a:rPr>
              <a:t> nodes</a:t>
            </a:r>
          </a:p>
          <a:p>
            <a:pPr lvl="1"/>
            <a:r>
              <a:rPr lang="en-US" dirty="0">
                <a:sym typeface="Wingdings" pitchFamily="2" charset="2"/>
              </a:rPr>
              <a:t>Link  edges</a:t>
            </a:r>
          </a:p>
          <a:p>
            <a:pPr lvl="2"/>
            <a:r>
              <a:rPr lang="en-US" dirty="0"/>
              <a:t>Edge cost: delay, congestion level, etc.</a:t>
            </a:r>
          </a:p>
        </p:txBody>
      </p:sp>
      <p:sp>
        <p:nvSpPr>
          <p:cNvPr id="76" name="Cloud 75"/>
          <p:cNvSpPr/>
          <p:nvPr/>
        </p:nvSpPr>
        <p:spPr>
          <a:xfrm>
            <a:off x="6607626" y="2991428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9537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9537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8373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8373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7198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7198984" y="3815874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8001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6827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7629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8794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7629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8794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9670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8373156" y="3815874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7823313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70816" y="26561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308169" y="36033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394402" y="32208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699341" y="3500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686248" y="46953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4403" y="50053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59086" y="47411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81597" y="40862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9166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710220" y="4301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155210" y="40884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5730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Problems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6623952" cy="5105400"/>
          </a:xfrm>
        </p:spPr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A network with N nodes</a:t>
            </a:r>
          </a:p>
          <a:p>
            <a:pPr lvl="1"/>
            <a:r>
              <a:rPr lang="en-US" dirty="0"/>
              <a:t>Each node only knows</a:t>
            </a:r>
          </a:p>
          <a:p>
            <a:pPr lvl="2"/>
            <a:r>
              <a:rPr lang="en-US" dirty="0"/>
              <a:t>Its immediate neighbors</a:t>
            </a:r>
          </a:p>
          <a:p>
            <a:pPr lvl="2"/>
            <a:r>
              <a:rPr lang="en-US" dirty="0"/>
              <a:t>The cost to reach each neighbor</a:t>
            </a:r>
          </a:p>
          <a:p>
            <a:r>
              <a:rPr lang="en-US" dirty="0"/>
              <a:t>How does each node learn the shortest path to every other node?</a:t>
            </a:r>
          </a:p>
        </p:txBody>
      </p:sp>
      <p:sp>
        <p:nvSpPr>
          <p:cNvPr id="76" name="Cloud 75"/>
          <p:cNvSpPr/>
          <p:nvPr/>
        </p:nvSpPr>
        <p:spPr>
          <a:xfrm>
            <a:off x="6607626" y="2991428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9537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9537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8373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8373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7198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7198984" y="3815874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8001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6827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7629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8794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7629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8794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9670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8373156" y="3815874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7823313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70816" y="26561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308169" y="36033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394402" y="32208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699341" y="3500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686248" y="46953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4403" y="50053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59086" y="47411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81597" y="40862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9166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710220" y="4301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155210" y="40884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8896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Intra-domain Routing Protocols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600200"/>
            <a:ext cx="10464800" cy="5105400"/>
          </a:xfrm>
        </p:spPr>
        <p:txBody>
          <a:bodyPr>
            <a:normAutofit/>
          </a:bodyPr>
          <a:lstStyle/>
          <a:p>
            <a:r>
              <a:rPr lang="en-US" dirty="0"/>
              <a:t>Link state</a:t>
            </a:r>
          </a:p>
          <a:p>
            <a:pPr lvl="1"/>
            <a:r>
              <a:rPr lang="en-US" dirty="0"/>
              <a:t>Open Shortest Path First (OSPF), based on Dijkstra</a:t>
            </a:r>
          </a:p>
          <a:p>
            <a:pPr lvl="1"/>
            <a:r>
              <a:rPr lang="en-US" dirty="0"/>
              <a:t>Each network periodically </a:t>
            </a:r>
            <a:r>
              <a:rPr lang="en-US" dirty="0">
                <a:solidFill>
                  <a:schemeClr val="accent1"/>
                </a:solidFill>
              </a:rPr>
              <a:t>floods </a:t>
            </a:r>
            <a:r>
              <a:rPr lang="en-US" dirty="0"/>
              <a:t>immediate reachability information to all other routers</a:t>
            </a:r>
          </a:p>
          <a:p>
            <a:pPr lvl="1"/>
            <a:r>
              <a:rPr lang="en-US" dirty="0"/>
              <a:t>Per router local computation to determine full routes</a:t>
            </a:r>
          </a:p>
          <a:p>
            <a:r>
              <a:rPr lang="en-US" dirty="0"/>
              <a:t>Distance vector</a:t>
            </a:r>
          </a:p>
          <a:p>
            <a:pPr lvl="1"/>
            <a:r>
              <a:rPr lang="en-US" dirty="0"/>
              <a:t>Routing Information Protocol (RIP), based on Bellman-Ford</a:t>
            </a:r>
          </a:p>
          <a:p>
            <a:pPr lvl="1"/>
            <a:r>
              <a:rPr lang="en-US" dirty="0"/>
              <a:t>Routers periodically exchange reachability information with neighbors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06000" y="6356351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D338D17C-2FFB-4D3A-A05F-9E9060B5E4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03200" y="1268896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3491" y="2127103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IS-IS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RIP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0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74822</TotalTime>
  <Words>2464</Words>
  <Application>Microsoft Macintosh PowerPoint</Application>
  <PresentationFormat>Widescreen</PresentationFormat>
  <Paragraphs>901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CS 3700 Networks and Distributed Systems</vt:lpstr>
      <vt:lpstr>Network Layer, Control Plane</vt:lpstr>
      <vt:lpstr>Internet Routing</vt:lpstr>
      <vt:lpstr>AS Example</vt:lpstr>
      <vt:lpstr>Why Do We Have ASs?</vt:lpstr>
      <vt:lpstr>Routing on a Graph</vt:lpstr>
      <vt:lpstr>Routing Problems</vt:lpstr>
      <vt:lpstr>Intra-domain Routing Protocols</vt:lpstr>
      <vt:lpstr>Outline</vt:lpstr>
      <vt:lpstr>Link State Routing</vt:lpstr>
      <vt:lpstr>Flooding Details</vt:lpstr>
      <vt:lpstr>Dijkstra’s Algorithm</vt:lpstr>
      <vt:lpstr>OSPF vs. IS-IS</vt:lpstr>
      <vt:lpstr>Different Organizational Structure</vt:lpstr>
      <vt:lpstr>Outline</vt:lpstr>
      <vt:lpstr>Distance Vector Routing</vt:lpstr>
      <vt:lpstr>Distance Vector Routing Algorithm</vt:lpstr>
      <vt:lpstr>Distance Vector Initialization</vt:lpstr>
      <vt:lpstr>Distance Vector: 1st Iteration</vt:lpstr>
      <vt:lpstr>Distance Vector: End of 3rd Iteration</vt:lpstr>
      <vt:lpstr>PowerPoint Presentation</vt:lpstr>
      <vt:lpstr>Count to Infinity Problem</vt:lpstr>
      <vt:lpstr>Poisoned Reverse (special case of Split Horizon)</vt:lpstr>
      <vt:lpstr>Link State vs. Distance Vector</vt:lpstr>
      <vt:lpstr>Takeaways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1045</cp:revision>
  <cp:lastPrinted>2012-08-22T04:00:45Z</cp:lastPrinted>
  <dcterms:created xsi:type="dcterms:W3CDTF">2012-01-03T02:22:46Z</dcterms:created>
  <dcterms:modified xsi:type="dcterms:W3CDTF">2019-10-25T19:46:45Z</dcterms:modified>
</cp:coreProperties>
</file>