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mmonCoreOntology/CommonCoreOntologies/issues/191" TargetMode="External"/><Relationship Id="rId3" Type="http://schemas.openxmlformats.org/officeDocument/2006/relationships/hyperlink" Target="https://opensource.ieee.org/cyber-ontology-working-group/cyber-ontology-releases/-/issues/2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formation in CC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in CCO</a:t>
            </a:r>
          </a:p>
        </p:txBody>
      </p:sp>
      <p:sp>
        <p:nvSpPr>
          <p:cNvPr id="138" name="UB 25 April 202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UB 25 April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d N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News</a:t>
            </a:r>
          </a:p>
        </p:txBody>
      </p:sp>
      <p:sp>
        <p:nvSpPr>
          <p:cNvPr id="166" name="We don’t have to answer these questions today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don’t have to answer these questions today!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ere are w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Where are we?</a:t>
            </a:r>
          </a:p>
        </p:txBody>
      </p:sp>
      <p:sp>
        <p:nvSpPr>
          <p:cNvPr id="169" name="Many definitions for IBAs claim to be about somet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definitions for IBAs claim to be about something</a:t>
            </a:r>
          </a:p>
          <a:p>
            <a:pPr/>
            <a:r>
              <a:t>Confusion about IBAs and IBEs</a:t>
            </a:r>
          </a:p>
          <a:p>
            <a:pPr/>
            <a:r>
              <a:t>Many users balk at finding terms under IBA rather than ICE</a:t>
            </a:r>
          </a:p>
          <a:p>
            <a:pPr>
              <a:defRPr strike="sngStrike"/>
            </a:pPr>
            <a:r>
              <a:t>CCO doesn’t make its “theory” of information clear</a:t>
            </a:r>
          </a:p>
          <a:p>
            <a:pPr lvl="1">
              <a:defRPr strike="sngStrike"/>
            </a:pPr>
            <a:r>
              <a:t>What is criteria for differentiating?</a:t>
            </a:r>
          </a:p>
          <a:p>
            <a:pPr lvl="1">
              <a:defRPr strike="sngStrike"/>
            </a:pPr>
            <a:r>
              <a:t>Where does line get drawn between generic and specific?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posal from R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Proposal from RR</a:t>
            </a:r>
          </a:p>
        </p:txBody>
      </p:sp>
      <p:sp>
        <p:nvSpPr>
          <p:cNvPr id="172" name="Change the definitions for the four main ICE subtyp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the definitions for the four main ICE subtypes. </a:t>
            </a:r>
          </a:p>
          <a:p>
            <a:pPr/>
            <a:r>
              <a:t>Make IBA a subtype of IBE. </a:t>
            </a:r>
          </a:p>
          <a:p>
            <a:pPr/>
            <a:r>
              <a:t>Introduce subtypes of ICE that are defined according to characteristics of their carrier. </a:t>
            </a:r>
          </a:p>
          <a:p>
            <a:pPr/>
            <a:r>
              <a:t>Adopt some of the IAO classes for subtypes of ICE via import, but some will of the definitions will need improvement. </a:t>
            </a:r>
          </a:p>
          <a:p>
            <a:pPr/>
            <a:r>
              <a:t>Relabel all of the subtypes of IBA to include ‘copy’. E.g., ‘Document Copy’.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</a:t>
            </a:r>
          </a:p>
        </p:txBody>
      </p:sp>
      <p:sp>
        <p:nvSpPr>
          <p:cNvPr id="175" name="It has been agreed there needs to be ICE counterparts to most of the IB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has been agreed there needs to be ICE counterparts to most of the IBAs</a:t>
            </a:r>
          </a:p>
          <a:p>
            <a:pPr/>
            <a:r>
              <a:t>TASK: mint new IRIs and define accordingly</a:t>
            </a:r>
          </a:p>
          <a:p>
            <a:pPr lvl="1"/>
            <a:r>
              <a:t>Align with IAO?</a:t>
            </a:r>
          </a:p>
          <a:p>
            <a:pPr/>
            <a:r>
              <a:t>NEXT: Do we keep all the IBAs and refactor def.s and labels?</a:t>
            </a:r>
          </a:p>
          <a:p>
            <a:pPr lvl="1"/>
            <a:r>
              <a:t>Or deprecate most and let users decide </a:t>
            </a:r>
          </a:p>
          <a:p>
            <a:pPr lvl="1"/>
            <a:r>
              <a:t>Would most be equivalencies?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rren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Currently</a:t>
            </a:r>
          </a:p>
        </p:txBody>
      </p:sp>
      <p:pic>
        <p:nvPicPr>
          <p:cNvPr id="178" name="Screenshot 2024-04-25 at 10.14.56 AM.png" descr="Screenshot 2024-04-25 at 10.14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011" y="3274545"/>
            <a:ext cx="11153978" cy="894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irs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steps</a:t>
            </a:r>
          </a:p>
        </p:txBody>
      </p:sp>
      <p:pic>
        <p:nvPicPr>
          <p:cNvPr id="181" name="Screenshot 2024-04-25 at 10.14.56 AM.png" descr="Screenshot 2024-04-25 at 10.14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011" y="3274545"/>
            <a:ext cx="11153978" cy="894491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"/>
          <p:cNvSpPr/>
          <p:nvPr/>
        </p:nvSpPr>
        <p:spPr>
          <a:xfrm>
            <a:off x="7899865" y="4617058"/>
            <a:ext cx="3961170" cy="1087046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Star"/>
          <p:cNvSpPr/>
          <p:nvPr/>
        </p:nvSpPr>
        <p:spPr>
          <a:xfrm>
            <a:off x="11045945" y="3920906"/>
            <a:ext cx="589870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Star"/>
          <p:cNvSpPr/>
          <p:nvPr/>
        </p:nvSpPr>
        <p:spPr>
          <a:xfrm>
            <a:off x="11045945" y="9787945"/>
            <a:ext cx="589870" cy="51323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Star"/>
          <p:cNvSpPr/>
          <p:nvPr/>
        </p:nvSpPr>
        <p:spPr>
          <a:xfrm>
            <a:off x="10193410" y="9262798"/>
            <a:ext cx="589870" cy="51323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Star"/>
          <p:cNvSpPr/>
          <p:nvPr/>
        </p:nvSpPr>
        <p:spPr>
          <a:xfrm>
            <a:off x="12573717" y="8724160"/>
            <a:ext cx="589871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Star"/>
          <p:cNvSpPr/>
          <p:nvPr/>
        </p:nvSpPr>
        <p:spPr>
          <a:xfrm>
            <a:off x="10649698" y="6941284"/>
            <a:ext cx="589871" cy="51323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Star"/>
          <p:cNvSpPr/>
          <p:nvPr/>
        </p:nvSpPr>
        <p:spPr>
          <a:xfrm>
            <a:off x="11615401" y="6368654"/>
            <a:ext cx="589871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tar"/>
          <p:cNvSpPr/>
          <p:nvPr/>
        </p:nvSpPr>
        <p:spPr>
          <a:xfrm>
            <a:off x="11333738" y="5735668"/>
            <a:ext cx="589870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Star"/>
          <p:cNvSpPr/>
          <p:nvPr/>
        </p:nvSpPr>
        <p:spPr>
          <a:xfrm>
            <a:off x="12044341" y="10323748"/>
            <a:ext cx="589870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Star"/>
          <p:cNvSpPr/>
          <p:nvPr/>
        </p:nvSpPr>
        <p:spPr>
          <a:xfrm>
            <a:off x="10508867" y="11584311"/>
            <a:ext cx="589870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Star"/>
          <p:cNvSpPr/>
          <p:nvPr/>
        </p:nvSpPr>
        <p:spPr>
          <a:xfrm>
            <a:off x="650806" y="3062084"/>
            <a:ext cx="589870" cy="513232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Create ICE &amp; potentially deprecate"/>
          <p:cNvSpPr txBox="1"/>
          <p:nvPr/>
        </p:nvSpPr>
        <p:spPr>
          <a:xfrm>
            <a:off x="1094250" y="3543175"/>
            <a:ext cx="4939539" cy="225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Create ICE &amp; potentially deprecate </a:t>
            </a:r>
          </a:p>
        </p:txBody>
      </p:sp>
      <p:sp>
        <p:nvSpPr>
          <p:cNvPr id="194" name="="/>
          <p:cNvSpPr txBox="1"/>
          <p:nvPr/>
        </p:nvSpPr>
        <p:spPr>
          <a:xfrm>
            <a:off x="1315557" y="2914484"/>
            <a:ext cx="48006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ere are w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Where are we?</a:t>
            </a:r>
          </a:p>
        </p:txBody>
      </p:sp>
      <p:sp>
        <p:nvSpPr>
          <p:cNvPr id="141" name="Many definitions for IBAs claim to be about somet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definitions for IBAs claim to be about something</a:t>
            </a:r>
          </a:p>
          <a:p>
            <a:pPr/>
            <a:r>
              <a:t>Confusion about IBAs and IBEs</a:t>
            </a:r>
          </a:p>
          <a:p>
            <a:pPr/>
            <a:r>
              <a:t>Many users balk at finding terms under IBA rather than ICE</a:t>
            </a:r>
          </a:p>
          <a:p>
            <a:pPr/>
            <a:r>
              <a:t>CCO doesn’t make its “theory” of information clear</a:t>
            </a:r>
          </a:p>
          <a:p>
            <a:pPr lvl="1"/>
            <a:r>
              <a:t>What is criteria for differentiating?</a:t>
            </a:r>
          </a:p>
          <a:p>
            <a:pPr lvl="1"/>
            <a:r>
              <a:t>Where does line get drawn between generic and specific?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</a:t>
            </a:r>
          </a:p>
        </p:txBody>
      </p:sp>
      <p:sp>
        <p:nvSpPr>
          <p:cNvPr id="144" name="Summary of issues: https://github.com/CommonCoreOntology/CommonCoreOntologies/issues/19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issues: </a:t>
            </a:r>
            <a:r>
              <a:rPr u="sng">
                <a:hlinkClick r:id="rId2" invalidUrl="" action="" tgtFrame="" tooltip="" history="1" highlightClick="0" endSnd="0"/>
              </a:rPr>
              <a:t>https://github.com/CommonCoreOntology/CommonCoreOntologies/issues/191</a:t>
            </a:r>
          </a:p>
          <a:p>
            <a:pPr/>
            <a:r>
              <a:t>Also here: </a:t>
            </a:r>
            <a:r>
              <a:rPr u="sng">
                <a:hlinkClick r:id="rId3" invalidUrl="" action="" tgtFrame="" tooltip="" history="1" highlightClick="0" endSnd="0"/>
              </a:rPr>
              <a:t>https://opensource.ieee.org/cyber-ontology-working-group/cyber-ontology-releases/-/issues/2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eneral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Generally</a:t>
            </a:r>
          </a:p>
        </p:txBody>
      </p:sp>
      <p:sp>
        <p:nvSpPr>
          <p:cNvPr id="147" name="CCO adopted a view that specializing ICEs is done via “how” they are about someth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CCO adopted a view that specializing ICEs is done via “how” they are about something. </a:t>
            </a:r>
          </a:p>
          <a:p>
            <a:pPr lvl="1"/>
            <a:r>
              <a:t>Primary or intended meaning vs usage</a:t>
            </a:r>
          </a:p>
          <a:p>
            <a:pPr lvl="1"/>
            <a:r>
              <a:t>A zip code designates even though it can be used prescriptively to sort mail</a:t>
            </a:r>
          </a:p>
          <a:p>
            <a:pPr/>
            <a:r>
              <a:t>ANYTHING that relates to formatting or language or units is specific to the carrier (bearer)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s it a new I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it a new ICE?</a:t>
            </a:r>
          </a:p>
        </p:txBody>
      </p:sp>
      <p:sp>
        <p:nvSpPr>
          <p:cNvPr id="150" name="Fo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Font</a:t>
            </a:r>
          </a:p>
          <a:p>
            <a:pPr/>
            <a:r>
              <a:t>Spacing</a:t>
            </a:r>
          </a:p>
          <a:p>
            <a:pPr/>
            <a:r>
              <a:t>Color</a:t>
            </a:r>
          </a:p>
          <a:p>
            <a:pPr/>
            <a:r>
              <a:t>Langauge</a:t>
            </a:r>
          </a:p>
          <a:p>
            <a:pPr/>
            <a:r>
              <a:t>Measurement Units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Is it a new I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it a new ICE?</a:t>
            </a:r>
          </a:p>
        </p:txBody>
      </p:sp>
      <p:sp>
        <p:nvSpPr>
          <p:cNvPr id="153" name="Fo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Font</a:t>
            </a:r>
          </a:p>
          <a:p>
            <a:pPr/>
            <a:r>
              <a:t>Spacing</a:t>
            </a:r>
          </a:p>
          <a:p>
            <a:pPr/>
            <a:r>
              <a:t>Color</a:t>
            </a:r>
          </a:p>
          <a:p>
            <a:pPr/>
            <a:r>
              <a:t>Langauge</a:t>
            </a:r>
          </a:p>
          <a:p>
            <a:pPr/>
            <a:r>
              <a:t>Measurement Units</a:t>
            </a:r>
          </a:p>
        </p:txBody>
      </p:sp>
      <p:pic>
        <p:nvPicPr>
          <p:cNvPr id="154" name="Screenshot 2024-04-25 at 11.42.29 AM.png" descr="Screenshot 2024-04-25 at 11.42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7942" y="5075646"/>
            <a:ext cx="7150101" cy="664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one, Timbre, Pacing, 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Tone, Timbre, Pacing, …</a:t>
            </a:r>
          </a:p>
        </p:txBody>
      </p:sp>
      <p:pic>
        <p:nvPicPr>
          <p:cNvPr id="157" name="Screenshot 2024-04-25 at 12.06.26 PM.png" descr="Screenshot 2024-04-25 at 12.06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5636" y="2923824"/>
            <a:ext cx="5593073" cy="9646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ame I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ICE?</a:t>
            </a:r>
          </a:p>
        </p:txBody>
      </p:sp>
      <p:sp>
        <p:nvSpPr>
          <p:cNvPr id="160" name="Mark, Mark Jensen, Mark P Jensen, Mark Putnam Jens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Mark, Mark Jensen, Mark P Jensen, Mark Putnam Jensen</a:t>
            </a:r>
          </a:p>
          <a:p>
            <a:pPr/>
            <a:r>
              <a:t>Jark Mensen</a:t>
            </a:r>
          </a:p>
          <a:p>
            <a:pPr/>
            <a:r>
              <a:t>123-45-6789</a:t>
            </a:r>
          </a:p>
          <a:p>
            <a:pPr/>
            <a:r>
              <a:t>February 3 vs 34th day of the year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artitioning the ICE 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Partitioning the ICE space</a:t>
            </a:r>
          </a:p>
        </p:txBody>
      </p:sp>
      <p:sp>
        <p:nvSpPr>
          <p:cNvPr id="163" name="BFO does not enforce a way to discriminate GDC/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BFO does not enforce a way to discriminate GDC/ICEs</a:t>
            </a:r>
          </a:p>
          <a:p>
            <a:pPr/>
            <a:r>
              <a:t>You could create ICEs base on format and color and font and units</a:t>
            </a:r>
          </a:p>
          <a:p>
            <a:pPr/>
            <a:r>
              <a:t>All of that is repeatable sharable spreadable “content”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