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0" r:id="rId4"/>
    <p:sldId id="259" r:id="rId5"/>
    <p:sldId id="273" r:id="rId6"/>
    <p:sldId id="274" r:id="rId7"/>
    <p:sldId id="276" r:id="rId8"/>
    <p:sldId id="275" r:id="rId9"/>
    <p:sldId id="277" r:id="rId10"/>
    <p:sldId id="283" r:id="rId11"/>
    <p:sldId id="278" r:id="rId12"/>
    <p:sldId id="279" r:id="rId13"/>
    <p:sldId id="280" r:id="rId14"/>
    <p:sldId id="281" r:id="rId15"/>
    <p:sldId id="282" r:id="rId16"/>
    <p:sldId id="271"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30"/>
    <p:restoredTop sz="96405"/>
  </p:normalViewPr>
  <p:slideViewPr>
    <p:cSldViewPr snapToGrid="0">
      <p:cViewPr>
        <p:scale>
          <a:sx n="179" d="100"/>
          <a:sy n="179" d="100"/>
        </p:scale>
        <p:origin x="-144"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9D65-BCEC-5B43-BFE2-B8CA98ADE0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661164-E438-EC7E-91E4-D253BA8868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406AA2-B4EF-CFE1-8212-801EF4FF71D2}"/>
              </a:ext>
            </a:extLst>
          </p:cNvPr>
          <p:cNvSpPr>
            <a:spLocks noGrp="1"/>
          </p:cNvSpPr>
          <p:nvPr>
            <p:ph type="dt" sz="half" idx="10"/>
          </p:nvPr>
        </p:nvSpPr>
        <p:spPr/>
        <p:txBody>
          <a:bodyPr/>
          <a:lstStyle/>
          <a:p>
            <a:fld id="{5B4D7606-30C4-AF4F-89A8-568707C58BC4}" type="datetimeFigureOut">
              <a:rPr lang="en-US" smtClean="0"/>
              <a:t>4/24/24</a:t>
            </a:fld>
            <a:endParaRPr lang="en-US"/>
          </a:p>
        </p:txBody>
      </p:sp>
      <p:sp>
        <p:nvSpPr>
          <p:cNvPr id="5" name="Footer Placeholder 4">
            <a:extLst>
              <a:ext uri="{FF2B5EF4-FFF2-40B4-BE49-F238E27FC236}">
                <a16:creationId xmlns:a16="http://schemas.microsoft.com/office/drawing/2014/main" id="{0D11DB08-440D-329A-8B40-20690464C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E736F-5905-D2C0-A102-3C32D924B009}"/>
              </a:ext>
            </a:extLst>
          </p:cNvPr>
          <p:cNvSpPr>
            <a:spLocks noGrp="1"/>
          </p:cNvSpPr>
          <p:nvPr>
            <p:ph type="sldNum" sz="quarter" idx="12"/>
          </p:nvPr>
        </p:nvSpPr>
        <p:spPr/>
        <p:txBody>
          <a:bodyPr/>
          <a:lstStyle/>
          <a:p>
            <a:fld id="{F3C07DCF-3B13-F840-83CF-B2510EF1E4A1}" type="slidenum">
              <a:rPr lang="en-US" smtClean="0"/>
              <a:t>‹#›</a:t>
            </a:fld>
            <a:endParaRPr lang="en-US"/>
          </a:p>
        </p:txBody>
      </p:sp>
    </p:spTree>
    <p:extLst>
      <p:ext uri="{BB962C8B-B14F-4D97-AF65-F5344CB8AC3E}">
        <p14:creationId xmlns:p14="http://schemas.microsoft.com/office/powerpoint/2010/main" val="348998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0CDD-D79E-0B27-2B8B-23B586A09A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F2E260-F9E5-EB53-82E5-3FE0D4BF13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DFE99-E4BD-2A58-4C56-4AB030A82AC7}"/>
              </a:ext>
            </a:extLst>
          </p:cNvPr>
          <p:cNvSpPr>
            <a:spLocks noGrp="1"/>
          </p:cNvSpPr>
          <p:nvPr>
            <p:ph type="dt" sz="half" idx="10"/>
          </p:nvPr>
        </p:nvSpPr>
        <p:spPr/>
        <p:txBody>
          <a:bodyPr/>
          <a:lstStyle/>
          <a:p>
            <a:fld id="{5B4D7606-30C4-AF4F-89A8-568707C58BC4}" type="datetimeFigureOut">
              <a:rPr lang="en-US" smtClean="0"/>
              <a:t>4/24/24</a:t>
            </a:fld>
            <a:endParaRPr lang="en-US"/>
          </a:p>
        </p:txBody>
      </p:sp>
      <p:sp>
        <p:nvSpPr>
          <p:cNvPr id="5" name="Footer Placeholder 4">
            <a:extLst>
              <a:ext uri="{FF2B5EF4-FFF2-40B4-BE49-F238E27FC236}">
                <a16:creationId xmlns:a16="http://schemas.microsoft.com/office/drawing/2014/main" id="{C1AFD2CA-A210-2DB9-5CEB-46C13FEA5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DEBB4-1E8D-0554-1AB9-EE34647D6C30}"/>
              </a:ext>
            </a:extLst>
          </p:cNvPr>
          <p:cNvSpPr>
            <a:spLocks noGrp="1"/>
          </p:cNvSpPr>
          <p:nvPr>
            <p:ph type="sldNum" sz="quarter" idx="12"/>
          </p:nvPr>
        </p:nvSpPr>
        <p:spPr/>
        <p:txBody>
          <a:bodyPr/>
          <a:lstStyle/>
          <a:p>
            <a:fld id="{F3C07DCF-3B13-F840-83CF-B2510EF1E4A1}" type="slidenum">
              <a:rPr lang="en-US" smtClean="0"/>
              <a:t>‹#›</a:t>
            </a:fld>
            <a:endParaRPr lang="en-US"/>
          </a:p>
        </p:txBody>
      </p:sp>
    </p:spTree>
    <p:extLst>
      <p:ext uri="{BB962C8B-B14F-4D97-AF65-F5344CB8AC3E}">
        <p14:creationId xmlns:p14="http://schemas.microsoft.com/office/powerpoint/2010/main" val="132027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A38F73-0826-F481-557B-FA73877738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DDEB94-9C92-1E7B-6238-1B81365288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95D34-0AB3-8F3A-EDFD-DCCDD9258077}"/>
              </a:ext>
            </a:extLst>
          </p:cNvPr>
          <p:cNvSpPr>
            <a:spLocks noGrp="1"/>
          </p:cNvSpPr>
          <p:nvPr>
            <p:ph type="dt" sz="half" idx="10"/>
          </p:nvPr>
        </p:nvSpPr>
        <p:spPr/>
        <p:txBody>
          <a:bodyPr/>
          <a:lstStyle/>
          <a:p>
            <a:fld id="{5B4D7606-30C4-AF4F-89A8-568707C58BC4}" type="datetimeFigureOut">
              <a:rPr lang="en-US" smtClean="0"/>
              <a:t>4/24/24</a:t>
            </a:fld>
            <a:endParaRPr lang="en-US"/>
          </a:p>
        </p:txBody>
      </p:sp>
      <p:sp>
        <p:nvSpPr>
          <p:cNvPr id="5" name="Footer Placeholder 4">
            <a:extLst>
              <a:ext uri="{FF2B5EF4-FFF2-40B4-BE49-F238E27FC236}">
                <a16:creationId xmlns:a16="http://schemas.microsoft.com/office/drawing/2014/main" id="{9ACF429D-CA4A-B61D-8D7A-63FC7DD77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2CF97-ED17-3037-62D0-0AB211E77035}"/>
              </a:ext>
            </a:extLst>
          </p:cNvPr>
          <p:cNvSpPr>
            <a:spLocks noGrp="1"/>
          </p:cNvSpPr>
          <p:nvPr>
            <p:ph type="sldNum" sz="quarter" idx="12"/>
          </p:nvPr>
        </p:nvSpPr>
        <p:spPr/>
        <p:txBody>
          <a:bodyPr/>
          <a:lstStyle/>
          <a:p>
            <a:fld id="{F3C07DCF-3B13-F840-83CF-B2510EF1E4A1}" type="slidenum">
              <a:rPr lang="en-US" smtClean="0"/>
              <a:t>‹#›</a:t>
            </a:fld>
            <a:endParaRPr lang="en-US"/>
          </a:p>
        </p:txBody>
      </p:sp>
    </p:spTree>
    <p:extLst>
      <p:ext uri="{BB962C8B-B14F-4D97-AF65-F5344CB8AC3E}">
        <p14:creationId xmlns:p14="http://schemas.microsoft.com/office/powerpoint/2010/main" val="176265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4C1DB-A44B-EF48-666F-D69D780B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26A23-321C-6AD5-51C1-85A50DFCC3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395A2-3CA6-0EAE-E8C3-A25F45729E28}"/>
              </a:ext>
            </a:extLst>
          </p:cNvPr>
          <p:cNvSpPr>
            <a:spLocks noGrp="1"/>
          </p:cNvSpPr>
          <p:nvPr>
            <p:ph type="dt" sz="half" idx="10"/>
          </p:nvPr>
        </p:nvSpPr>
        <p:spPr/>
        <p:txBody>
          <a:bodyPr/>
          <a:lstStyle/>
          <a:p>
            <a:fld id="{5B4D7606-30C4-AF4F-89A8-568707C58BC4}" type="datetimeFigureOut">
              <a:rPr lang="en-US" smtClean="0"/>
              <a:t>4/24/24</a:t>
            </a:fld>
            <a:endParaRPr lang="en-US"/>
          </a:p>
        </p:txBody>
      </p:sp>
      <p:sp>
        <p:nvSpPr>
          <p:cNvPr id="5" name="Footer Placeholder 4">
            <a:extLst>
              <a:ext uri="{FF2B5EF4-FFF2-40B4-BE49-F238E27FC236}">
                <a16:creationId xmlns:a16="http://schemas.microsoft.com/office/drawing/2014/main" id="{1C9E8027-C136-1742-859F-EF9783CF2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5A7C1-3217-A3F0-ACD1-91FED582A6C6}"/>
              </a:ext>
            </a:extLst>
          </p:cNvPr>
          <p:cNvSpPr>
            <a:spLocks noGrp="1"/>
          </p:cNvSpPr>
          <p:nvPr>
            <p:ph type="sldNum" sz="quarter" idx="12"/>
          </p:nvPr>
        </p:nvSpPr>
        <p:spPr/>
        <p:txBody>
          <a:bodyPr/>
          <a:lstStyle/>
          <a:p>
            <a:fld id="{F3C07DCF-3B13-F840-83CF-B2510EF1E4A1}" type="slidenum">
              <a:rPr lang="en-US" smtClean="0"/>
              <a:t>‹#›</a:t>
            </a:fld>
            <a:endParaRPr lang="en-US"/>
          </a:p>
        </p:txBody>
      </p:sp>
    </p:spTree>
    <p:extLst>
      <p:ext uri="{BB962C8B-B14F-4D97-AF65-F5344CB8AC3E}">
        <p14:creationId xmlns:p14="http://schemas.microsoft.com/office/powerpoint/2010/main" val="11477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DD7DF-0D31-DC32-7080-56DB47395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FC1FF7-5A2C-6736-298D-2AE03FC23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8D83A-E75B-2B25-CF0F-11C1F1E19CB2}"/>
              </a:ext>
            </a:extLst>
          </p:cNvPr>
          <p:cNvSpPr>
            <a:spLocks noGrp="1"/>
          </p:cNvSpPr>
          <p:nvPr>
            <p:ph type="dt" sz="half" idx="10"/>
          </p:nvPr>
        </p:nvSpPr>
        <p:spPr/>
        <p:txBody>
          <a:bodyPr/>
          <a:lstStyle/>
          <a:p>
            <a:fld id="{5B4D7606-30C4-AF4F-89A8-568707C58BC4}" type="datetimeFigureOut">
              <a:rPr lang="en-US" smtClean="0"/>
              <a:t>4/24/24</a:t>
            </a:fld>
            <a:endParaRPr lang="en-US"/>
          </a:p>
        </p:txBody>
      </p:sp>
      <p:sp>
        <p:nvSpPr>
          <p:cNvPr id="5" name="Footer Placeholder 4">
            <a:extLst>
              <a:ext uri="{FF2B5EF4-FFF2-40B4-BE49-F238E27FC236}">
                <a16:creationId xmlns:a16="http://schemas.microsoft.com/office/drawing/2014/main" id="{EDBDAB14-AEA2-AE3B-3CD5-77393A9D6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280E3-8031-A493-6AED-75C3893A0026}"/>
              </a:ext>
            </a:extLst>
          </p:cNvPr>
          <p:cNvSpPr>
            <a:spLocks noGrp="1"/>
          </p:cNvSpPr>
          <p:nvPr>
            <p:ph type="sldNum" sz="quarter" idx="12"/>
          </p:nvPr>
        </p:nvSpPr>
        <p:spPr/>
        <p:txBody>
          <a:bodyPr/>
          <a:lstStyle/>
          <a:p>
            <a:fld id="{F3C07DCF-3B13-F840-83CF-B2510EF1E4A1}" type="slidenum">
              <a:rPr lang="en-US" smtClean="0"/>
              <a:t>‹#›</a:t>
            </a:fld>
            <a:endParaRPr lang="en-US"/>
          </a:p>
        </p:txBody>
      </p:sp>
    </p:spTree>
    <p:extLst>
      <p:ext uri="{BB962C8B-B14F-4D97-AF65-F5344CB8AC3E}">
        <p14:creationId xmlns:p14="http://schemas.microsoft.com/office/powerpoint/2010/main" val="372029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DF98-CEB4-BA10-0C7C-9D67E699C9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BCCE15-12E4-A98A-8246-E407D9C2F1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FF98E8-88FD-BEFF-F6F3-1DB3E3B06C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E99CB3-994F-C83A-B05A-978A682665B8}"/>
              </a:ext>
            </a:extLst>
          </p:cNvPr>
          <p:cNvSpPr>
            <a:spLocks noGrp="1"/>
          </p:cNvSpPr>
          <p:nvPr>
            <p:ph type="dt" sz="half" idx="10"/>
          </p:nvPr>
        </p:nvSpPr>
        <p:spPr/>
        <p:txBody>
          <a:bodyPr/>
          <a:lstStyle/>
          <a:p>
            <a:fld id="{5B4D7606-30C4-AF4F-89A8-568707C58BC4}" type="datetimeFigureOut">
              <a:rPr lang="en-US" smtClean="0"/>
              <a:t>4/24/24</a:t>
            </a:fld>
            <a:endParaRPr lang="en-US"/>
          </a:p>
        </p:txBody>
      </p:sp>
      <p:sp>
        <p:nvSpPr>
          <p:cNvPr id="6" name="Footer Placeholder 5">
            <a:extLst>
              <a:ext uri="{FF2B5EF4-FFF2-40B4-BE49-F238E27FC236}">
                <a16:creationId xmlns:a16="http://schemas.microsoft.com/office/drawing/2014/main" id="{672C0981-9C9B-067E-7CAA-414AE79A6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7D992-E8CD-7176-4002-069CD816433F}"/>
              </a:ext>
            </a:extLst>
          </p:cNvPr>
          <p:cNvSpPr>
            <a:spLocks noGrp="1"/>
          </p:cNvSpPr>
          <p:nvPr>
            <p:ph type="sldNum" sz="quarter" idx="12"/>
          </p:nvPr>
        </p:nvSpPr>
        <p:spPr/>
        <p:txBody>
          <a:bodyPr/>
          <a:lstStyle/>
          <a:p>
            <a:fld id="{F3C07DCF-3B13-F840-83CF-B2510EF1E4A1}" type="slidenum">
              <a:rPr lang="en-US" smtClean="0"/>
              <a:t>‹#›</a:t>
            </a:fld>
            <a:endParaRPr lang="en-US"/>
          </a:p>
        </p:txBody>
      </p:sp>
    </p:spTree>
    <p:extLst>
      <p:ext uri="{BB962C8B-B14F-4D97-AF65-F5344CB8AC3E}">
        <p14:creationId xmlns:p14="http://schemas.microsoft.com/office/powerpoint/2010/main" val="2192146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AC6A-0F72-B5C8-DC5B-976AFB06FC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8D58C7-4DAE-007B-3173-66221EE21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438F34-CE17-D5E0-B0DA-0E8AFEEC60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2383AD-EE91-6B8D-184E-80E5DD935F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02731C-CCEB-9223-DEF9-ABD0BFAEEA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CA78C5-85EF-BCF8-DD74-6B806D902E26}"/>
              </a:ext>
            </a:extLst>
          </p:cNvPr>
          <p:cNvSpPr>
            <a:spLocks noGrp="1"/>
          </p:cNvSpPr>
          <p:nvPr>
            <p:ph type="dt" sz="half" idx="10"/>
          </p:nvPr>
        </p:nvSpPr>
        <p:spPr/>
        <p:txBody>
          <a:bodyPr/>
          <a:lstStyle/>
          <a:p>
            <a:fld id="{5B4D7606-30C4-AF4F-89A8-568707C58BC4}" type="datetimeFigureOut">
              <a:rPr lang="en-US" smtClean="0"/>
              <a:t>4/24/24</a:t>
            </a:fld>
            <a:endParaRPr lang="en-US"/>
          </a:p>
        </p:txBody>
      </p:sp>
      <p:sp>
        <p:nvSpPr>
          <p:cNvPr id="8" name="Footer Placeholder 7">
            <a:extLst>
              <a:ext uri="{FF2B5EF4-FFF2-40B4-BE49-F238E27FC236}">
                <a16:creationId xmlns:a16="http://schemas.microsoft.com/office/drawing/2014/main" id="{594C562A-4392-6404-0776-D0EC6E2F24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38A5D6-22E1-A8C8-2E3B-EE6DDC479AAC}"/>
              </a:ext>
            </a:extLst>
          </p:cNvPr>
          <p:cNvSpPr>
            <a:spLocks noGrp="1"/>
          </p:cNvSpPr>
          <p:nvPr>
            <p:ph type="sldNum" sz="quarter" idx="12"/>
          </p:nvPr>
        </p:nvSpPr>
        <p:spPr/>
        <p:txBody>
          <a:bodyPr/>
          <a:lstStyle/>
          <a:p>
            <a:fld id="{F3C07DCF-3B13-F840-83CF-B2510EF1E4A1}" type="slidenum">
              <a:rPr lang="en-US" smtClean="0"/>
              <a:t>‹#›</a:t>
            </a:fld>
            <a:endParaRPr lang="en-US"/>
          </a:p>
        </p:txBody>
      </p:sp>
    </p:spTree>
    <p:extLst>
      <p:ext uri="{BB962C8B-B14F-4D97-AF65-F5344CB8AC3E}">
        <p14:creationId xmlns:p14="http://schemas.microsoft.com/office/powerpoint/2010/main" val="134200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310A-A4E1-78FF-5FA9-1DBF30364B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40A190-654D-69BA-16E1-3634BB49E03E}"/>
              </a:ext>
            </a:extLst>
          </p:cNvPr>
          <p:cNvSpPr>
            <a:spLocks noGrp="1"/>
          </p:cNvSpPr>
          <p:nvPr>
            <p:ph type="dt" sz="half" idx="10"/>
          </p:nvPr>
        </p:nvSpPr>
        <p:spPr/>
        <p:txBody>
          <a:bodyPr/>
          <a:lstStyle/>
          <a:p>
            <a:fld id="{5B4D7606-30C4-AF4F-89A8-568707C58BC4}" type="datetimeFigureOut">
              <a:rPr lang="en-US" smtClean="0"/>
              <a:t>4/24/24</a:t>
            </a:fld>
            <a:endParaRPr lang="en-US"/>
          </a:p>
        </p:txBody>
      </p:sp>
      <p:sp>
        <p:nvSpPr>
          <p:cNvPr id="4" name="Footer Placeholder 3">
            <a:extLst>
              <a:ext uri="{FF2B5EF4-FFF2-40B4-BE49-F238E27FC236}">
                <a16:creationId xmlns:a16="http://schemas.microsoft.com/office/drawing/2014/main" id="{B1539716-24B8-1D3C-FEB8-07701237FA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B5D296-AFF4-58C4-6990-26A48C908861}"/>
              </a:ext>
            </a:extLst>
          </p:cNvPr>
          <p:cNvSpPr>
            <a:spLocks noGrp="1"/>
          </p:cNvSpPr>
          <p:nvPr>
            <p:ph type="sldNum" sz="quarter" idx="12"/>
          </p:nvPr>
        </p:nvSpPr>
        <p:spPr/>
        <p:txBody>
          <a:bodyPr/>
          <a:lstStyle/>
          <a:p>
            <a:fld id="{F3C07DCF-3B13-F840-83CF-B2510EF1E4A1}" type="slidenum">
              <a:rPr lang="en-US" smtClean="0"/>
              <a:t>‹#›</a:t>
            </a:fld>
            <a:endParaRPr lang="en-US"/>
          </a:p>
        </p:txBody>
      </p:sp>
    </p:spTree>
    <p:extLst>
      <p:ext uri="{BB962C8B-B14F-4D97-AF65-F5344CB8AC3E}">
        <p14:creationId xmlns:p14="http://schemas.microsoft.com/office/powerpoint/2010/main" val="3414457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442BE8-2FEE-FE8E-8883-DB5E6C016A5B}"/>
              </a:ext>
            </a:extLst>
          </p:cNvPr>
          <p:cNvSpPr>
            <a:spLocks noGrp="1"/>
          </p:cNvSpPr>
          <p:nvPr>
            <p:ph type="dt" sz="half" idx="10"/>
          </p:nvPr>
        </p:nvSpPr>
        <p:spPr/>
        <p:txBody>
          <a:bodyPr/>
          <a:lstStyle/>
          <a:p>
            <a:fld id="{5B4D7606-30C4-AF4F-89A8-568707C58BC4}" type="datetimeFigureOut">
              <a:rPr lang="en-US" smtClean="0"/>
              <a:t>4/24/24</a:t>
            </a:fld>
            <a:endParaRPr lang="en-US"/>
          </a:p>
        </p:txBody>
      </p:sp>
      <p:sp>
        <p:nvSpPr>
          <p:cNvPr id="3" name="Footer Placeholder 2">
            <a:extLst>
              <a:ext uri="{FF2B5EF4-FFF2-40B4-BE49-F238E27FC236}">
                <a16:creationId xmlns:a16="http://schemas.microsoft.com/office/drawing/2014/main" id="{7D151C75-58E9-0E25-DB61-3F5C6E0988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E55CEB-9F10-CF71-7833-F407241F000C}"/>
              </a:ext>
            </a:extLst>
          </p:cNvPr>
          <p:cNvSpPr>
            <a:spLocks noGrp="1"/>
          </p:cNvSpPr>
          <p:nvPr>
            <p:ph type="sldNum" sz="quarter" idx="12"/>
          </p:nvPr>
        </p:nvSpPr>
        <p:spPr/>
        <p:txBody>
          <a:bodyPr/>
          <a:lstStyle/>
          <a:p>
            <a:fld id="{F3C07DCF-3B13-F840-83CF-B2510EF1E4A1}" type="slidenum">
              <a:rPr lang="en-US" smtClean="0"/>
              <a:t>‹#›</a:t>
            </a:fld>
            <a:endParaRPr lang="en-US"/>
          </a:p>
        </p:txBody>
      </p:sp>
    </p:spTree>
    <p:extLst>
      <p:ext uri="{BB962C8B-B14F-4D97-AF65-F5344CB8AC3E}">
        <p14:creationId xmlns:p14="http://schemas.microsoft.com/office/powerpoint/2010/main" val="349011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6CE79-8A96-0430-8DFA-880FDC780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436A8E-3601-4DA6-5BF4-463CDF9FCF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91FC8C-20A9-9C84-BB39-4DE39F741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40DF62-5DB5-DB9B-BFA0-7BC62F663CAA}"/>
              </a:ext>
            </a:extLst>
          </p:cNvPr>
          <p:cNvSpPr>
            <a:spLocks noGrp="1"/>
          </p:cNvSpPr>
          <p:nvPr>
            <p:ph type="dt" sz="half" idx="10"/>
          </p:nvPr>
        </p:nvSpPr>
        <p:spPr/>
        <p:txBody>
          <a:bodyPr/>
          <a:lstStyle/>
          <a:p>
            <a:fld id="{5B4D7606-30C4-AF4F-89A8-568707C58BC4}" type="datetimeFigureOut">
              <a:rPr lang="en-US" smtClean="0"/>
              <a:t>4/24/24</a:t>
            </a:fld>
            <a:endParaRPr lang="en-US"/>
          </a:p>
        </p:txBody>
      </p:sp>
      <p:sp>
        <p:nvSpPr>
          <p:cNvPr id="6" name="Footer Placeholder 5">
            <a:extLst>
              <a:ext uri="{FF2B5EF4-FFF2-40B4-BE49-F238E27FC236}">
                <a16:creationId xmlns:a16="http://schemas.microsoft.com/office/drawing/2014/main" id="{07DD6272-3D7F-5C95-3930-887832D2F9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B1231-1A41-4732-3B8F-BDE1DB2EB2AF}"/>
              </a:ext>
            </a:extLst>
          </p:cNvPr>
          <p:cNvSpPr>
            <a:spLocks noGrp="1"/>
          </p:cNvSpPr>
          <p:nvPr>
            <p:ph type="sldNum" sz="quarter" idx="12"/>
          </p:nvPr>
        </p:nvSpPr>
        <p:spPr/>
        <p:txBody>
          <a:bodyPr/>
          <a:lstStyle/>
          <a:p>
            <a:fld id="{F3C07DCF-3B13-F840-83CF-B2510EF1E4A1}" type="slidenum">
              <a:rPr lang="en-US" smtClean="0"/>
              <a:t>‹#›</a:t>
            </a:fld>
            <a:endParaRPr lang="en-US"/>
          </a:p>
        </p:txBody>
      </p:sp>
    </p:spTree>
    <p:extLst>
      <p:ext uri="{BB962C8B-B14F-4D97-AF65-F5344CB8AC3E}">
        <p14:creationId xmlns:p14="http://schemas.microsoft.com/office/powerpoint/2010/main" val="193095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E6DF-7F4A-35F4-7832-A0459010B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5B746F-FBAB-7EF9-CE2A-BFD5888AA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6D18F7-ECC2-4465-4D9A-ADEE9B8C7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7BDAE-302F-FBD7-4EDC-61CF9BFAB17B}"/>
              </a:ext>
            </a:extLst>
          </p:cNvPr>
          <p:cNvSpPr>
            <a:spLocks noGrp="1"/>
          </p:cNvSpPr>
          <p:nvPr>
            <p:ph type="dt" sz="half" idx="10"/>
          </p:nvPr>
        </p:nvSpPr>
        <p:spPr/>
        <p:txBody>
          <a:bodyPr/>
          <a:lstStyle/>
          <a:p>
            <a:fld id="{5B4D7606-30C4-AF4F-89A8-568707C58BC4}" type="datetimeFigureOut">
              <a:rPr lang="en-US" smtClean="0"/>
              <a:t>4/24/24</a:t>
            </a:fld>
            <a:endParaRPr lang="en-US"/>
          </a:p>
        </p:txBody>
      </p:sp>
      <p:sp>
        <p:nvSpPr>
          <p:cNvPr id="6" name="Footer Placeholder 5">
            <a:extLst>
              <a:ext uri="{FF2B5EF4-FFF2-40B4-BE49-F238E27FC236}">
                <a16:creationId xmlns:a16="http://schemas.microsoft.com/office/drawing/2014/main" id="{5E52F768-E9EE-E099-53B3-F4F369F52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3BDAD5-2735-8276-619D-CB89DE993327}"/>
              </a:ext>
            </a:extLst>
          </p:cNvPr>
          <p:cNvSpPr>
            <a:spLocks noGrp="1"/>
          </p:cNvSpPr>
          <p:nvPr>
            <p:ph type="sldNum" sz="quarter" idx="12"/>
          </p:nvPr>
        </p:nvSpPr>
        <p:spPr/>
        <p:txBody>
          <a:bodyPr/>
          <a:lstStyle/>
          <a:p>
            <a:fld id="{F3C07DCF-3B13-F840-83CF-B2510EF1E4A1}" type="slidenum">
              <a:rPr lang="en-US" smtClean="0"/>
              <a:t>‹#›</a:t>
            </a:fld>
            <a:endParaRPr lang="en-US"/>
          </a:p>
        </p:txBody>
      </p:sp>
    </p:spTree>
    <p:extLst>
      <p:ext uri="{BB962C8B-B14F-4D97-AF65-F5344CB8AC3E}">
        <p14:creationId xmlns:p14="http://schemas.microsoft.com/office/powerpoint/2010/main" val="136835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13B603-12E3-7A8F-5DF4-ED30D3F3A0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E1C3F3-BAC2-A17F-00EA-24F09C44B7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D87F4-042F-74E6-52C5-AC8F47D97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D7606-30C4-AF4F-89A8-568707C58BC4}" type="datetimeFigureOut">
              <a:rPr lang="en-US" smtClean="0"/>
              <a:t>4/24/24</a:t>
            </a:fld>
            <a:endParaRPr lang="en-US"/>
          </a:p>
        </p:txBody>
      </p:sp>
      <p:sp>
        <p:nvSpPr>
          <p:cNvPr id="5" name="Footer Placeholder 4">
            <a:extLst>
              <a:ext uri="{FF2B5EF4-FFF2-40B4-BE49-F238E27FC236}">
                <a16:creationId xmlns:a16="http://schemas.microsoft.com/office/drawing/2014/main" id="{6472B625-0933-5F74-E5FA-DA70639C19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816663-F8FE-DC36-6C6C-CAFCBFBF4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07DCF-3B13-F840-83CF-B2510EF1E4A1}" type="slidenum">
              <a:rPr lang="en-US" smtClean="0"/>
              <a:t>‹#›</a:t>
            </a:fld>
            <a:endParaRPr lang="en-US"/>
          </a:p>
        </p:txBody>
      </p:sp>
    </p:spTree>
    <p:extLst>
      <p:ext uri="{BB962C8B-B14F-4D97-AF65-F5344CB8AC3E}">
        <p14:creationId xmlns:p14="http://schemas.microsoft.com/office/powerpoint/2010/main" val="1644320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16A4-F6EE-6C54-69A4-A7DACFB86124}"/>
              </a:ext>
            </a:extLst>
          </p:cNvPr>
          <p:cNvSpPr>
            <a:spLocks noGrp="1"/>
          </p:cNvSpPr>
          <p:nvPr>
            <p:ph type="ctrTitle"/>
          </p:nvPr>
        </p:nvSpPr>
        <p:spPr/>
        <p:txBody>
          <a:bodyPr>
            <a:normAutofit/>
          </a:bodyPr>
          <a:lstStyle/>
          <a:p>
            <a:r>
              <a:rPr lang="en-US" dirty="0"/>
              <a:t>Reworking CCO’s Information Bearing Entities</a:t>
            </a:r>
          </a:p>
        </p:txBody>
      </p:sp>
      <p:sp>
        <p:nvSpPr>
          <p:cNvPr id="3" name="Subtitle 2">
            <a:extLst>
              <a:ext uri="{FF2B5EF4-FFF2-40B4-BE49-F238E27FC236}">
                <a16:creationId xmlns:a16="http://schemas.microsoft.com/office/drawing/2014/main" id="{A5EAF576-0FE6-FF06-1FE4-E12D8C545C81}"/>
              </a:ext>
            </a:extLst>
          </p:cNvPr>
          <p:cNvSpPr>
            <a:spLocks noGrp="1"/>
          </p:cNvSpPr>
          <p:nvPr>
            <p:ph type="subTitle" idx="1"/>
          </p:nvPr>
        </p:nvSpPr>
        <p:spPr/>
        <p:txBody>
          <a:bodyPr/>
          <a:lstStyle/>
          <a:p>
            <a:r>
              <a:rPr lang="en-US" dirty="0"/>
              <a:t>Alan Ruttenberg</a:t>
            </a:r>
          </a:p>
          <a:p>
            <a:r>
              <a:rPr lang="en-US" dirty="0"/>
              <a:t>March 25, 2024</a:t>
            </a:r>
          </a:p>
        </p:txBody>
      </p:sp>
    </p:spTree>
    <p:extLst>
      <p:ext uri="{BB962C8B-B14F-4D97-AF65-F5344CB8AC3E}">
        <p14:creationId xmlns:p14="http://schemas.microsoft.com/office/powerpoint/2010/main" val="1165824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F835-1B21-6838-5BEF-C2E41994D364}"/>
              </a:ext>
            </a:extLst>
          </p:cNvPr>
          <p:cNvSpPr>
            <a:spLocks noGrp="1"/>
          </p:cNvSpPr>
          <p:nvPr>
            <p:ph type="title"/>
          </p:nvPr>
        </p:nvSpPr>
        <p:spPr/>
        <p:txBody>
          <a:bodyPr/>
          <a:lstStyle/>
          <a:p>
            <a:r>
              <a:rPr lang="en-US" dirty="0"/>
              <a:t>Barcode</a:t>
            </a:r>
          </a:p>
        </p:txBody>
      </p:sp>
      <p:sp>
        <p:nvSpPr>
          <p:cNvPr id="3" name="Content Placeholder 2">
            <a:extLst>
              <a:ext uri="{FF2B5EF4-FFF2-40B4-BE49-F238E27FC236}">
                <a16:creationId xmlns:a16="http://schemas.microsoft.com/office/drawing/2014/main" id="{244702C9-4414-9DF2-13A4-D2DAA7BC4688}"/>
              </a:ext>
            </a:extLst>
          </p:cNvPr>
          <p:cNvSpPr>
            <a:spLocks noGrp="1"/>
          </p:cNvSpPr>
          <p:nvPr>
            <p:ph idx="1"/>
          </p:nvPr>
        </p:nvSpPr>
        <p:spPr/>
        <p:txBody>
          <a:bodyPr/>
          <a:lstStyle/>
          <a:p>
            <a:r>
              <a:rPr lang="en-US" dirty="0"/>
              <a:t>An Information Bearing Artifact that consist of machine-readable symbols.</a:t>
            </a:r>
          </a:p>
          <a:p>
            <a:r>
              <a:rPr lang="en-US" dirty="0"/>
              <a:t>Also satisfy this definition: These days, any written material.</a:t>
            </a:r>
          </a:p>
          <a:p>
            <a:r>
              <a:rPr lang="en-US" dirty="0"/>
              <a:t>Barcode content: An information content entity consisting of one or more designative or directive content entities represented as a series of glyphs encoded as patterns consisting of rectangles and spaces of a small set of characteristic sizes, with the intention of being visually compact and able to be reliably decoded from image content</a:t>
            </a:r>
          </a:p>
        </p:txBody>
      </p:sp>
    </p:spTree>
    <p:extLst>
      <p:ext uri="{BB962C8B-B14F-4D97-AF65-F5344CB8AC3E}">
        <p14:creationId xmlns:p14="http://schemas.microsoft.com/office/powerpoint/2010/main" val="147929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3034-016E-8D26-6A09-913E4788D608}"/>
              </a:ext>
            </a:extLst>
          </p:cNvPr>
          <p:cNvSpPr>
            <a:spLocks noGrp="1"/>
          </p:cNvSpPr>
          <p:nvPr>
            <p:ph type="title"/>
          </p:nvPr>
        </p:nvSpPr>
        <p:spPr/>
        <p:txBody>
          <a:bodyPr/>
          <a:lstStyle/>
          <a:p>
            <a:r>
              <a:rPr lang="en-US" dirty="0"/>
              <a:t>Easier: Certificate</a:t>
            </a:r>
          </a:p>
        </p:txBody>
      </p:sp>
      <p:sp>
        <p:nvSpPr>
          <p:cNvPr id="3" name="Content Placeholder 2">
            <a:extLst>
              <a:ext uri="{FF2B5EF4-FFF2-40B4-BE49-F238E27FC236}">
                <a16:creationId xmlns:a16="http://schemas.microsoft.com/office/drawing/2014/main" id="{82526EBA-935E-19DE-5010-00C660BE6D96}"/>
              </a:ext>
            </a:extLst>
          </p:cNvPr>
          <p:cNvSpPr>
            <a:spLocks noGrp="1"/>
          </p:cNvSpPr>
          <p:nvPr>
            <p:ph idx="1"/>
          </p:nvPr>
        </p:nvSpPr>
        <p:spPr/>
        <p:txBody>
          <a:bodyPr/>
          <a:lstStyle/>
          <a:p>
            <a:r>
              <a:rPr lang="en-US" dirty="0"/>
              <a:t>An Information Bearing Artifact that bears an Information Content Entity which attests to certain demonstrated characteristics of an Object, Person, or Organization.</a:t>
            </a:r>
          </a:p>
          <a:p>
            <a:endParaRPr lang="en-US" dirty="0"/>
          </a:p>
          <a:p>
            <a:r>
              <a:rPr lang="en-US" dirty="0"/>
              <a:t>Certificate content: An Information Content Entity which attests to certain demonstrated characteristics of an Object, Person, or Organization.</a:t>
            </a:r>
          </a:p>
          <a:p>
            <a:endParaRPr lang="en-US" dirty="0"/>
          </a:p>
        </p:txBody>
      </p:sp>
    </p:spTree>
    <p:extLst>
      <p:ext uri="{BB962C8B-B14F-4D97-AF65-F5344CB8AC3E}">
        <p14:creationId xmlns:p14="http://schemas.microsoft.com/office/powerpoint/2010/main" val="2800450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8165-5F80-C90E-A0E1-1EE4B5D7ECE3}"/>
              </a:ext>
            </a:extLst>
          </p:cNvPr>
          <p:cNvSpPr>
            <a:spLocks noGrp="1"/>
          </p:cNvSpPr>
          <p:nvPr>
            <p:ph type="title"/>
          </p:nvPr>
        </p:nvSpPr>
        <p:spPr/>
        <p:txBody>
          <a:bodyPr/>
          <a:lstStyle/>
          <a:p>
            <a:r>
              <a:rPr lang="en-US" dirty="0"/>
              <a:t>Transcript</a:t>
            </a:r>
          </a:p>
        </p:txBody>
      </p:sp>
      <p:sp>
        <p:nvSpPr>
          <p:cNvPr id="3" name="Content Placeholder 2">
            <a:extLst>
              <a:ext uri="{FF2B5EF4-FFF2-40B4-BE49-F238E27FC236}">
                <a16:creationId xmlns:a16="http://schemas.microsoft.com/office/drawing/2014/main" id="{C1EB6ACF-625E-01EF-C8D1-378DF383553B}"/>
              </a:ext>
            </a:extLst>
          </p:cNvPr>
          <p:cNvSpPr>
            <a:spLocks noGrp="1"/>
          </p:cNvSpPr>
          <p:nvPr>
            <p:ph idx="1"/>
          </p:nvPr>
        </p:nvSpPr>
        <p:spPr/>
        <p:txBody>
          <a:bodyPr>
            <a:normAutofit/>
          </a:bodyPr>
          <a:lstStyle/>
          <a:p>
            <a:r>
              <a:rPr lang="en-US" dirty="0"/>
              <a:t>A Document that is designed to bear some specific Information Content Entity that was originally recorded in a different medium.</a:t>
            </a:r>
          </a:p>
          <a:p>
            <a:r>
              <a:rPr lang="en-US" dirty="0"/>
              <a:t>Also satisfies this definition: A digitized film photograph, A picture book version of a story book.</a:t>
            </a:r>
          </a:p>
          <a:p>
            <a:r>
              <a:rPr lang="en-US" dirty="0"/>
              <a:t>Question: What’s a non-specific information content entity?</a:t>
            </a:r>
          </a:p>
          <a:p>
            <a:r>
              <a:rPr lang="en-US" dirty="0"/>
              <a:t>Transcript content: An information content entity that is a textual representation of what was initially spoken</a:t>
            </a:r>
          </a:p>
          <a:p>
            <a:r>
              <a:rPr lang="en-US" dirty="0"/>
              <a:t>Does not include college transcript – that’s a different sort of thing</a:t>
            </a:r>
          </a:p>
          <a:p>
            <a:r>
              <a:rPr lang="en-US" dirty="0"/>
              <a:t>I include sign language as a kind of speech</a:t>
            </a:r>
          </a:p>
        </p:txBody>
      </p:sp>
    </p:spTree>
    <p:extLst>
      <p:ext uri="{BB962C8B-B14F-4D97-AF65-F5344CB8AC3E}">
        <p14:creationId xmlns:p14="http://schemas.microsoft.com/office/powerpoint/2010/main" val="88159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FBFE-00B0-B0A5-A52A-A94D00A15CED}"/>
              </a:ext>
            </a:extLst>
          </p:cNvPr>
          <p:cNvSpPr>
            <a:spLocks noGrp="1"/>
          </p:cNvSpPr>
          <p:nvPr>
            <p:ph type="title"/>
          </p:nvPr>
        </p:nvSpPr>
        <p:spPr/>
        <p:txBody>
          <a:bodyPr/>
          <a:lstStyle/>
          <a:p>
            <a:r>
              <a:rPr lang="en-US" dirty="0"/>
              <a:t>Message</a:t>
            </a:r>
          </a:p>
        </p:txBody>
      </p:sp>
      <p:sp>
        <p:nvSpPr>
          <p:cNvPr id="3" name="Content Placeholder 2">
            <a:extLst>
              <a:ext uri="{FF2B5EF4-FFF2-40B4-BE49-F238E27FC236}">
                <a16:creationId xmlns:a16="http://schemas.microsoft.com/office/drawing/2014/main" id="{0344512B-CA7D-02B0-E065-A4C20F04A0BB}"/>
              </a:ext>
            </a:extLst>
          </p:cNvPr>
          <p:cNvSpPr>
            <a:spLocks noGrp="1"/>
          </p:cNvSpPr>
          <p:nvPr>
            <p:ph idx="1"/>
          </p:nvPr>
        </p:nvSpPr>
        <p:spPr/>
        <p:txBody>
          <a:bodyPr/>
          <a:lstStyle/>
          <a:p>
            <a:r>
              <a:rPr lang="en-US" dirty="0"/>
              <a:t>An Information Bearing Artifact that is designed to bear some specific Information Content Entity that is relatively brief and to be transmitted from a sender to a recipient.</a:t>
            </a:r>
          </a:p>
          <a:p>
            <a:r>
              <a:rPr lang="en-US" dirty="0"/>
              <a:t>Message content: an information content entity that is addressed to and intended to be received by one or more designated recipients</a:t>
            </a:r>
          </a:p>
          <a:p>
            <a:r>
              <a:rPr lang="en-US" dirty="0"/>
              <a:t>Regarding relatively brief: TL;DR. ‘</a:t>
            </a:r>
            <a:r>
              <a:rPr lang="en-US" dirty="0" err="1"/>
              <a:t>nuff</a:t>
            </a:r>
            <a:r>
              <a:rPr lang="en-US" dirty="0"/>
              <a:t> said.</a:t>
            </a:r>
          </a:p>
        </p:txBody>
      </p:sp>
    </p:spTree>
    <p:extLst>
      <p:ext uri="{BB962C8B-B14F-4D97-AF65-F5344CB8AC3E}">
        <p14:creationId xmlns:p14="http://schemas.microsoft.com/office/powerpoint/2010/main" val="2178649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A77B-66C6-E278-7453-E73AD82E2EC4}"/>
              </a:ext>
            </a:extLst>
          </p:cNvPr>
          <p:cNvSpPr>
            <a:spLocks noGrp="1"/>
          </p:cNvSpPr>
          <p:nvPr>
            <p:ph type="title"/>
          </p:nvPr>
        </p:nvSpPr>
        <p:spPr/>
        <p:txBody>
          <a:bodyPr/>
          <a:lstStyle/>
          <a:p>
            <a:r>
              <a:rPr lang="en-US" dirty="0"/>
              <a:t>Video</a:t>
            </a:r>
          </a:p>
        </p:txBody>
      </p:sp>
      <p:sp>
        <p:nvSpPr>
          <p:cNvPr id="3" name="Content Placeholder 2">
            <a:extLst>
              <a:ext uri="{FF2B5EF4-FFF2-40B4-BE49-F238E27FC236}">
                <a16:creationId xmlns:a16="http://schemas.microsoft.com/office/drawing/2014/main" id="{7A4BD031-60D3-B25D-6213-C9A0C53E3768}"/>
              </a:ext>
            </a:extLst>
          </p:cNvPr>
          <p:cNvSpPr>
            <a:spLocks noGrp="1"/>
          </p:cNvSpPr>
          <p:nvPr>
            <p:ph idx="1"/>
          </p:nvPr>
        </p:nvSpPr>
        <p:spPr/>
        <p:txBody>
          <a:bodyPr/>
          <a:lstStyle/>
          <a:p>
            <a:r>
              <a:rPr lang="en-US" dirty="0"/>
              <a:t>An Information Bearing Artifact that is designed to bear some specific Information Content Entity in the form of a sequence of representations that are presented sufficiently rapidly to create the appearance of motion and continuity.</a:t>
            </a:r>
          </a:p>
          <a:p>
            <a:endParaRPr lang="en-US" dirty="0"/>
          </a:p>
          <a:p>
            <a:r>
              <a:rPr lang="en-US" dirty="0"/>
              <a:t>Video content: An information content consisting of a sequence of images contents that are presented sufficiently rapidly to create the appearance of motion (counter video of nothing happening, slides)</a:t>
            </a:r>
          </a:p>
        </p:txBody>
      </p:sp>
    </p:spTree>
    <p:extLst>
      <p:ext uri="{BB962C8B-B14F-4D97-AF65-F5344CB8AC3E}">
        <p14:creationId xmlns:p14="http://schemas.microsoft.com/office/powerpoint/2010/main" val="2718507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4DDE-2222-350D-A6E7-62DDBDA555B5}"/>
              </a:ext>
            </a:extLst>
          </p:cNvPr>
          <p:cNvSpPr>
            <a:spLocks noGrp="1"/>
          </p:cNvSpPr>
          <p:nvPr>
            <p:ph type="title"/>
          </p:nvPr>
        </p:nvSpPr>
        <p:spPr/>
        <p:txBody>
          <a:bodyPr/>
          <a:lstStyle/>
          <a:p>
            <a:r>
              <a:rPr lang="en-US" dirty="0"/>
              <a:t>And then</a:t>
            </a:r>
          </a:p>
        </p:txBody>
      </p:sp>
      <p:sp>
        <p:nvSpPr>
          <p:cNvPr id="3" name="Content Placeholder 2">
            <a:extLst>
              <a:ext uri="{FF2B5EF4-FFF2-40B4-BE49-F238E27FC236}">
                <a16:creationId xmlns:a16="http://schemas.microsoft.com/office/drawing/2014/main" id="{4F40E448-3162-AEF5-C1FC-87FB59568218}"/>
              </a:ext>
            </a:extLst>
          </p:cNvPr>
          <p:cNvSpPr>
            <a:spLocks noGrp="1"/>
          </p:cNvSpPr>
          <p:nvPr>
            <p:ph idx="1"/>
          </p:nvPr>
        </p:nvSpPr>
        <p:spPr/>
        <p:txBody>
          <a:bodyPr/>
          <a:lstStyle/>
          <a:p>
            <a:r>
              <a:rPr lang="en-US" dirty="0"/>
              <a:t>Redefine the original IBA terms as artifacts that carry the corresponding content.</a:t>
            </a:r>
          </a:p>
          <a:p>
            <a:r>
              <a:rPr lang="en-US" dirty="0"/>
              <a:t>Document: Carrier of some document content</a:t>
            </a:r>
          </a:p>
          <a:p>
            <a:r>
              <a:rPr lang="en-US" dirty="0"/>
              <a:t>Journal article: Carrier of some journal article content</a:t>
            </a:r>
          </a:p>
        </p:txBody>
      </p:sp>
    </p:spTree>
    <p:extLst>
      <p:ext uri="{BB962C8B-B14F-4D97-AF65-F5344CB8AC3E}">
        <p14:creationId xmlns:p14="http://schemas.microsoft.com/office/powerpoint/2010/main" val="1193373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169B-FFBF-B680-4D69-0450C7A4A2A8}"/>
              </a:ext>
            </a:extLst>
          </p:cNvPr>
          <p:cNvSpPr>
            <a:spLocks noGrp="1"/>
          </p:cNvSpPr>
          <p:nvPr>
            <p:ph type="title"/>
          </p:nvPr>
        </p:nvSpPr>
        <p:spPr/>
        <p:txBody>
          <a:bodyPr/>
          <a:lstStyle/>
          <a:p>
            <a:r>
              <a:rPr lang="en-US" dirty="0"/>
              <a:t>Additional issues</a:t>
            </a:r>
          </a:p>
        </p:txBody>
      </p:sp>
      <p:sp>
        <p:nvSpPr>
          <p:cNvPr id="3" name="Content Placeholder 2">
            <a:extLst>
              <a:ext uri="{FF2B5EF4-FFF2-40B4-BE49-F238E27FC236}">
                <a16:creationId xmlns:a16="http://schemas.microsoft.com/office/drawing/2014/main" id="{1B2ACF18-BF61-EF97-0505-8BE18F959ABE}"/>
              </a:ext>
            </a:extLst>
          </p:cNvPr>
          <p:cNvSpPr>
            <a:spLocks noGrp="1"/>
          </p:cNvSpPr>
          <p:nvPr>
            <p:ph idx="1"/>
          </p:nvPr>
        </p:nvSpPr>
        <p:spPr/>
        <p:txBody>
          <a:bodyPr/>
          <a:lstStyle/>
          <a:p>
            <a:r>
              <a:rPr lang="en-US" dirty="0"/>
              <a:t>Can we separate structure from content</a:t>
            </a:r>
          </a:p>
          <a:p>
            <a:pPr lvl="1"/>
            <a:r>
              <a:rPr lang="en-US" dirty="0"/>
              <a:t>Bar code structure: </a:t>
            </a:r>
            <a:r>
              <a:rPr lang="en-US" u="sng" dirty="0"/>
              <a:t>visual stripes encoding digits that are partitioned into groups </a:t>
            </a:r>
            <a:r>
              <a:rPr lang="en-US" dirty="0"/>
              <a:t>being different descriptions, designators, or directives</a:t>
            </a:r>
          </a:p>
          <a:p>
            <a:r>
              <a:rPr lang="en-US" dirty="0"/>
              <a:t>Does encoding (pattern of stripes on a bar code, choice of character set for encoding numbers) fall under structure?</a:t>
            </a:r>
          </a:p>
          <a:p>
            <a:r>
              <a:rPr lang="en-US" dirty="0"/>
              <a:t>“Yes and No”: Can we enhance ICE ontology to distinguish a version of a document as individual ICE, vs a document that changes (e.g. as edited) which at some time concretizes the version.</a:t>
            </a:r>
          </a:p>
          <a:p>
            <a:pPr lvl="1"/>
            <a:r>
              <a:rPr lang="en-US" dirty="0"/>
              <a:t>Shared concretizations</a:t>
            </a:r>
          </a:p>
          <a:p>
            <a:pPr lvl="1"/>
            <a:r>
              <a:rPr lang="en-US" dirty="0"/>
              <a:t>How to draw a circle around a set of concretizations</a:t>
            </a:r>
          </a:p>
        </p:txBody>
      </p:sp>
    </p:spTree>
    <p:extLst>
      <p:ext uri="{BB962C8B-B14F-4D97-AF65-F5344CB8AC3E}">
        <p14:creationId xmlns:p14="http://schemas.microsoft.com/office/powerpoint/2010/main" val="1332392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FC54-B5B8-37BB-CA27-E2CD25A7D112}"/>
              </a:ext>
            </a:extLst>
          </p:cNvPr>
          <p:cNvSpPr>
            <a:spLocks noGrp="1"/>
          </p:cNvSpPr>
          <p:nvPr>
            <p:ph type="title"/>
          </p:nvPr>
        </p:nvSpPr>
        <p:spPr/>
        <p:txBody>
          <a:bodyPr/>
          <a:lstStyle/>
          <a:p>
            <a:r>
              <a:rPr lang="en-US" dirty="0"/>
              <a:t>Types of structures</a:t>
            </a:r>
          </a:p>
        </p:txBody>
      </p:sp>
      <p:sp>
        <p:nvSpPr>
          <p:cNvPr id="3" name="Content Placeholder 2">
            <a:extLst>
              <a:ext uri="{FF2B5EF4-FFF2-40B4-BE49-F238E27FC236}">
                <a16:creationId xmlns:a16="http://schemas.microsoft.com/office/drawing/2014/main" id="{94320A65-CEB9-9945-BD38-B6076D255E60}"/>
              </a:ext>
            </a:extLst>
          </p:cNvPr>
          <p:cNvSpPr>
            <a:spLocks noGrp="1"/>
          </p:cNvSpPr>
          <p:nvPr>
            <p:ph idx="1"/>
          </p:nvPr>
        </p:nvSpPr>
        <p:spPr/>
        <p:txBody>
          <a:bodyPr/>
          <a:lstStyle/>
          <a:p>
            <a:r>
              <a:rPr lang="en-US" dirty="0"/>
              <a:t>Encoding</a:t>
            </a:r>
          </a:p>
          <a:p>
            <a:r>
              <a:rPr lang="en-US" dirty="0"/>
              <a:t>Content something bound to the encoding. If you were to encode it would have more randomness than the structure.</a:t>
            </a:r>
          </a:p>
        </p:txBody>
      </p:sp>
    </p:spTree>
    <p:extLst>
      <p:ext uri="{BB962C8B-B14F-4D97-AF65-F5344CB8AC3E}">
        <p14:creationId xmlns:p14="http://schemas.microsoft.com/office/powerpoint/2010/main" val="398788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6557-05EB-F32D-1350-E8C8F6EE7F2E}"/>
              </a:ext>
            </a:extLst>
          </p:cNvPr>
          <p:cNvSpPr>
            <a:spLocks noGrp="1"/>
          </p:cNvSpPr>
          <p:nvPr>
            <p:ph type="title"/>
          </p:nvPr>
        </p:nvSpPr>
        <p:spPr/>
        <p:txBody>
          <a:bodyPr/>
          <a:lstStyle/>
          <a:p>
            <a:r>
              <a:rPr lang="en-US" dirty="0"/>
              <a:t>The basics of what we have now</a:t>
            </a:r>
          </a:p>
        </p:txBody>
      </p:sp>
      <p:sp>
        <p:nvSpPr>
          <p:cNvPr id="3" name="Content Placeholder 2">
            <a:extLst>
              <a:ext uri="{FF2B5EF4-FFF2-40B4-BE49-F238E27FC236}">
                <a16:creationId xmlns:a16="http://schemas.microsoft.com/office/drawing/2014/main" id="{CFCD32B9-F7B7-180B-7C02-159A6BC349EB}"/>
              </a:ext>
            </a:extLst>
          </p:cNvPr>
          <p:cNvSpPr>
            <a:spLocks noGrp="1"/>
          </p:cNvSpPr>
          <p:nvPr>
            <p:ph idx="1"/>
          </p:nvPr>
        </p:nvSpPr>
        <p:spPr/>
        <p:txBody>
          <a:bodyPr>
            <a:normAutofit fontScale="85000" lnSpcReduction="20000"/>
          </a:bodyPr>
          <a:lstStyle/>
          <a:p>
            <a:r>
              <a:rPr lang="en-US" dirty="0"/>
              <a:t>Information content – what’s the same across copies (ICE)</a:t>
            </a:r>
          </a:p>
          <a:p>
            <a:r>
              <a:rPr lang="en-US" dirty="0"/>
              <a:t>A particular copy (some IBA, IBE)</a:t>
            </a:r>
          </a:p>
          <a:p>
            <a:r>
              <a:rPr lang="en-US" dirty="0"/>
              <a:t>Kinds of things that are true across copies</a:t>
            </a:r>
          </a:p>
          <a:p>
            <a:pPr lvl="1"/>
            <a:r>
              <a:rPr lang="en-US" dirty="0"/>
              <a:t>Author</a:t>
            </a:r>
          </a:p>
          <a:p>
            <a:pPr lvl="1"/>
            <a:r>
              <a:rPr lang="en-US" dirty="0"/>
              <a:t>Aboutness</a:t>
            </a:r>
          </a:p>
          <a:p>
            <a:pPr lvl="1"/>
            <a:r>
              <a:rPr lang="en-US" dirty="0"/>
              <a:t>Commentary</a:t>
            </a:r>
          </a:p>
          <a:p>
            <a:pPr lvl="1"/>
            <a:r>
              <a:rPr lang="en-US" dirty="0"/>
              <a:t>Consequences</a:t>
            </a:r>
          </a:p>
          <a:p>
            <a:r>
              <a:rPr lang="en-US" dirty="0"/>
              <a:t>Kinds of things that are true of a particular copy</a:t>
            </a:r>
          </a:p>
          <a:p>
            <a:pPr lvl="1"/>
            <a:r>
              <a:rPr lang="en-US" dirty="0"/>
              <a:t>The material or process</a:t>
            </a:r>
          </a:p>
          <a:p>
            <a:pPr lvl="1"/>
            <a:r>
              <a:rPr lang="en-US" dirty="0"/>
              <a:t>How the material or process carries a copy (the pattern)</a:t>
            </a:r>
          </a:p>
          <a:p>
            <a:r>
              <a:rPr lang="en-US" dirty="0"/>
              <a:t>In the middle</a:t>
            </a:r>
          </a:p>
          <a:p>
            <a:pPr lvl="1"/>
            <a:r>
              <a:rPr lang="en-US" dirty="0"/>
              <a:t>Possession, ownership (can own physical copy or digital copy of book)</a:t>
            </a:r>
          </a:p>
          <a:p>
            <a:pPr lvl="1"/>
            <a:r>
              <a:rPr lang="en-US" dirty="0"/>
              <a:t>Deontic powers (some certificates are digital, some are particulars, like passport)</a:t>
            </a:r>
          </a:p>
        </p:txBody>
      </p:sp>
    </p:spTree>
    <p:extLst>
      <p:ext uri="{BB962C8B-B14F-4D97-AF65-F5344CB8AC3E}">
        <p14:creationId xmlns:p14="http://schemas.microsoft.com/office/powerpoint/2010/main" val="2143770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3C31-6091-63B3-C196-C4B5627B2C82}"/>
              </a:ext>
            </a:extLst>
          </p:cNvPr>
          <p:cNvSpPr>
            <a:spLocks noGrp="1"/>
          </p:cNvSpPr>
          <p:nvPr>
            <p:ph type="title"/>
          </p:nvPr>
        </p:nvSpPr>
        <p:spPr/>
        <p:txBody>
          <a:bodyPr/>
          <a:lstStyle/>
          <a:p>
            <a:r>
              <a:rPr lang="en-US" dirty="0"/>
              <a:t>The problem with IBAs</a:t>
            </a:r>
          </a:p>
        </p:txBody>
      </p:sp>
      <p:sp>
        <p:nvSpPr>
          <p:cNvPr id="3" name="Content Placeholder 2">
            <a:extLst>
              <a:ext uri="{FF2B5EF4-FFF2-40B4-BE49-F238E27FC236}">
                <a16:creationId xmlns:a16="http://schemas.microsoft.com/office/drawing/2014/main" id="{F84F4552-EC9D-E5C9-A639-6FBAF444F2AD}"/>
              </a:ext>
            </a:extLst>
          </p:cNvPr>
          <p:cNvSpPr>
            <a:spLocks noGrp="1"/>
          </p:cNvSpPr>
          <p:nvPr>
            <p:ph idx="1"/>
          </p:nvPr>
        </p:nvSpPr>
        <p:spPr>
          <a:xfrm>
            <a:off x="838200" y="1825625"/>
            <a:ext cx="8065168" cy="4351338"/>
          </a:xfrm>
        </p:spPr>
        <p:txBody>
          <a:bodyPr>
            <a:normAutofit fontScale="92500"/>
          </a:bodyPr>
          <a:lstStyle/>
          <a:p>
            <a:r>
              <a:rPr lang="en-US" dirty="0"/>
              <a:t>Exceptions: Timekeeping instrument, Display Panel</a:t>
            </a:r>
          </a:p>
          <a:p>
            <a:r>
              <a:rPr lang="en-US" dirty="0"/>
              <a:t>History: CCO developers wanted to distinguish categories of information entities that weren’t specifically one of the 4 main ICE categories</a:t>
            </a:r>
          </a:p>
          <a:p>
            <a:pPr lvl="1"/>
            <a:r>
              <a:rPr lang="en-US" dirty="0"/>
              <a:t>A document could be prescriptive or directive or some combination of any of the four categories</a:t>
            </a:r>
          </a:p>
          <a:p>
            <a:r>
              <a:rPr lang="en-US" dirty="0"/>
              <a:t>The problem is that in most of these cases we want to represent what was common to the instances – the ICE</a:t>
            </a:r>
          </a:p>
          <a:p>
            <a:r>
              <a:rPr lang="en-US" dirty="0"/>
              <a:t>Note: In some cases we do want to represent these, for instance if we want to describe the contents of a box</a:t>
            </a:r>
          </a:p>
        </p:txBody>
      </p:sp>
      <p:pic>
        <p:nvPicPr>
          <p:cNvPr id="6" name="Picture 5">
            <a:extLst>
              <a:ext uri="{FF2B5EF4-FFF2-40B4-BE49-F238E27FC236}">
                <a16:creationId xmlns:a16="http://schemas.microsoft.com/office/drawing/2014/main" id="{193FFC95-BC81-BF17-B7F2-1B7186FCBB97}"/>
              </a:ext>
            </a:extLst>
          </p:cNvPr>
          <p:cNvPicPr>
            <a:picLocks noChangeAspect="1"/>
          </p:cNvPicPr>
          <p:nvPr/>
        </p:nvPicPr>
        <p:blipFill>
          <a:blip r:embed="rId2"/>
          <a:stretch>
            <a:fillRect/>
          </a:stretch>
        </p:blipFill>
        <p:spPr>
          <a:xfrm>
            <a:off x="8992639" y="1690688"/>
            <a:ext cx="3158780" cy="5031542"/>
          </a:xfrm>
          <a:prstGeom prst="rect">
            <a:avLst/>
          </a:prstGeom>
        </p:spPr>
      </p:pic>
      <p:pic>
        <p:nvPicPr>
          <p:cNvPr id="9" name="Picture 8">
            <a:extLst>
              <a:ext uri="{FF2B5EF4-FFF2-40B4-BE49-F238E27FC236}">
                <a16:creationId xmlns:a16="http://schemas.microsoft.com/office/drawing/2014/main" id="{2CE74F28-5F59-576F-24CC-03F86E13CF3B}"/>
              </a:ext>
            </a:extLst>
          </p:cNvPr>
          <p:cNvPicPr>
            <a:picLocks noChangeAspect="1"/>
          </p:cNvPicPr>
          <p:nvPr/>
        </p:nvPicPr>
        <p:blipFill>
          <a:blip r:embed="rId3"/>
          <a:stretch>
            <a:fillRect/>
          </a:stretch>
        </p:blipFill>
        <p:spPr>
          <a:xfrm>
            <a:off x="7837751" y="34866"/>
            <a:ext cx="4221222" cy="1588353"/>
          </a:xfrm>
          <a:prstGeom prst="rect">
            <a:avLst/>
          </a:prstGeom>
        </p:spPr>
      </p:pic>
    </p:spTree>
    <p:extLst>
      <p:ext uri="{BB962C8B-B14F-4D97-AF65-F5344CB8AC3E}">
        <p14:creationId xmlns:p14="http://schemas.microsoft.com/office/powerpoint/2010/main" val="163397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BB1FB-18A7-0D25-6607-6F98D5CB9F1C}"/>
              </a:ext>
            </a:extLst>
          </p:cNvPr>
          <p:cNvSpPr>
            <a:spLocks noGrp="1"/>
          </p:cNvSpPr>
          <p:nvPr>
            <p:ph type="title"/>
          </p:nvPr>
        </p:nvSpPr>
        <p:spPr/>
        <p:txBody>
          <a:bodyPr/>
          <a:lstStyle/>
          <a:p>
            <a:r>
              <a:rPr lang="en-US" dirty="0"/>
              <a:t>Document</a:t>
            </a:r>
          </a:p>
        </p:txBody>
      </p:sp>
      <p:sp>
        <p:nvSpPr>
          <p:cNvPr id="3" name="Content Placeholder 2">
            <a:extLst>
              <a:ext uri="{FF2B5EF4-FFF2-40B4-BE49-F238E27FC236}">
                <a16:creationId xmlns:a16="http://schemas.microsoft.com/office/drawing/2014/main" id="{F518B320-31A7-2421-5BC1-CA4675111047}"/>
              </a:ext>
            </a:extLst>
          </p:cNvPr>
          <p:cNvSpPr>
            <a:spLocks noGrp="1"/>
          </p:cNvSpPr>
          <p:nvPr>
            <p:ph idx="1"/>
          </p:nvPr>
        </p:nvSpPr>
        <p:spPr>
          <a:xfrm>
            <a:off x="625069" y="1818750"/>
            <a:ext cx="10320230" cy="4351338"/>
          </a:xfrm>
        </p:spPr>
        <p:txBody>
          <a:bodyPr>
            <a:normAutofit fontScale="70000" lnSpcReduction="20000"/>
          </a:bodyPr>
          <a:lstStyle/>
          <a:p>
            <a:r>
              <a:rPr lang="en-US" dirty="0"/>
              <a:t>OBO IAO: A collection of information content entities intended to be understood together as a whole</a:t>
            </a:r>
          </a:p>
          <a:p>
            <a:r>
              <a:rPr lang="en-US" dirty="0"/>
              <a:t>CCO: An Information Bearing Artifact that is designed to bear some specific Information Content Entity in a series of paragraphs of text or diagrams in the form of physical pieces of paper or an electronic word processor file.</a:t>
            </a:r>
          </a:p>
          <a:p>
            <a:endParaRPr lang="en-US" dirty="0"/>
          </a:p>
          <a:p>
            <a:r>
              <a:rPr lang="en-US" dirty="0"/>
              <a:t>Fundamentally different</a:t>
            </a:r>
          </a:p>
          <a:p>
            <a:pPr lvl="1"/>
            <a:r>
              <a:rPr lang="en-US" dirty="0"/>
              <a:t>CCO document is a particular. The copy of this presentation on my machine is a different document that the copy on your machine</a:t>
            </a:r>
          </a:p>
          <a:p>
            <a:pPr lvl="1"/>
            <a:r>
              <a:rPr lang="en-US" dirty="0"/>
              <a:t>IAO document is defined by intent</a:t>
            </a:r>
          </a:p>
          <a:p>
            <a:pPr lvl="1"/>
            <a:r>
              <a:rPr lang="en-US" dirty="0"/>
              <a:t>An instance of CCO document is the bearer of a concretization of an IAO document</a:t>
            </a:r>
          </a:p>
          <a:p>
            <a:r>
              <a:rPr lang="en-US" dirty="0"/>
              <a:t>Both exist, what differs is the sort of statements one makes</a:t>
            </a:r>
          </a:p>
          <a:p>
            <a:pPr lvl="1"/>
            <a:r>
              <a:rPr lang="en-US" dirty="0"/>
              <a:t>The author and subject of an IAO document is of all the copies</a:t>
            </a:r>
          </a:p>
          <a:p>
            <a:pPr lvl="1"/>
            <a:r>
              <a:rPr lang="en-US" dirty="0"/>
              <a:t>The author of a CCO document is author only of the particular</a:t>
            </a:r>
          </a:p>
          <a:p>
            <a:r>
              <a:rPr lang="en-US" dirty="0"/>
              <a:t>In current CCO, how do we record the author of War and Peace. Not by using the current term </a:t>
            </a:r>
            <a:r>
              <a:rPr lang="en-US" i="1" dirty="0"/>
              <a:t>Book</a:t>
            </a:r>
            <a:endParaRPr lang="en-US" dirty="0"/>
          </a:p>
          <a:p>
            <a:endParaRPr lang="en-US" dirty="0"/>
          </a:p>
        </p:txBody>
      </p:sp>
    </p:spTree>
    <p:extLst>
      <p:ext uri="{BB962C8B-B14F-4D97-AF65-F5344CB8AC3E}">
        <p14:creationId xmlns:p14="http://schemas.microsoft.com/office/powerpoint/2010/main" val="3830325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3856-399A-0899-DD27-EE654DBCFCFD}"/>
              </a:ext>
            </a:extLst>
          </p:cNvPr>
          <p:cNvSpPr>
            <a:spLocks noGrp="1"/>
          </p:cNvSpPr>
          <p:nvPr>
            <p:ph type="title"/>
          </p:nvPr>
        </p:nvSpPr>
        <p:spPr/>
        <p:txBody>
          <a:bodyPr/>
          <a:lstStyle/>
          <a:p>
            <a:r>
              <a:rPr lang="en-US" dirty="0"/>
              <a:t>A stepwise solution</a:t>
            </a:r>
          </a:p>
        </p:txBody>
      </p:sp>
      <p:sp>
        <p:nvSpPr>
          <p:cNvPr id="3" name="Content Placeholder 2">
            <a:extLst>
              <a:ext uri="{FF2B5EF4-FFF2-40B4-BE49-F238E27FC236}">
                <a16:creationId xmlns:a16="http://schemas.microsoft.com/office/drawing/2014/main" id="{7CDCD241-F2C6-3A36-8B08-E070BF5615F5}"/>
              </a:ext>
            </a:extLst>
          </p:cNvPr>
          <p:cNvSpPr>
            <a:spLocks noGrp="1"/>
          </p:cNvSpPr>
          <p:nvPr>
            <p:ph idx="1"/>
          </p:nvPr>
        </p:nvSpPr>
        <p:spPr/>
        <p:txBody>
          <a:bodyPr>
            <a:normAutofit lnSpcReduction="10000"/>
          </a:bodyPr>
          <a:lstStyle/>
          <a:p>
            <a:r>
              <a:rPr lang="en-US" dirty="0"/>
              <a:t>Understand that a collection of information content entities is an information content entity (aboutness is not singular)</a:t>
            </a:r>
          </a:p>
          <a:p>
            <a:r>
              <a:rPr lang="en-US" dirty="0"/>
              <a:t>Such a collection may sometimes be any of the 4 categories, or some combination of them</a:t>
            </a:r>
          </a:p>
          <a:p>
            <a:r>
              <a:rPr lang="en-US" dirty="0"/>
              <a:t>Define information content entity counterparts for some or all these classes, placed under Information Content Entity</a:t>
            </a:r>
          </a:p>
          <a:p>
            <a:pPr lvl="1"/>
            <a:r>
              <a:rPr lang="en-US" dirty="0"/>
              <a:t>Document -&gt; Document content</a:t>
            </a:r>
          </a:p>
          <a:p>
            <a:pPr lvl="1"/>
            <a:r>
              <a:rPr lang="en-US" dirty="0"/>
              <a:t>Book -&gt; Book content</a:t>
            </a:r>
          </a:p>
          <a:p>
            <a:r>
              <a:rPr lang="en-US" dirty="0"/>
              <a:t>Adjust definitions to make clear the difference</a:t>
            </a:r>
          </a:p>
          <a:p>
            <a:r>
              <a:rPr lang="en-US" dirty="0"/>
              <a:t>Possibly deprecate some or all the IBA terms</a:t>
            </a:r>
          </a:p>
        </p:txBody>
      </p:sp>
    </p:spTree>
    <p:extLst>
      <p:ext uri="{BB962C8B-B14F-4D97-AF65-F5344CB8AC3E}">
        <p14:creationId xmlns:p14="http://schemas.microsoft.com/office/powerpoint/2010/main" val="3837997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793F-B224-93EB-CF15-2873AEECFE54}"/>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6592C6B7-5D15-234E-99A2-B52723053984}"/>
              </a:ext>
            </a:extLst>
          </p:cNvPr>
          <p:cNvSpPr>
            <a:spLocks noGrp="1"/>
          </p:cNvSpPr>
          <p:nvPr>
            <p:ph idx="1"/>
          </p:nvPr>
        </p:nvSpPr>
        <p:spPr/>
        <p:txBody>
          <a:bodyPr>
            <a:normAutofit lnSpcReduction="10000"/>
          </a:bodyPr>
          <a:lstStyle/>
          <a:p>
            <a:r>
              <a:rPr lang="en-US" dirty="0"/>
              <a:t>Document content: Use IAO definition</a:t>
            </a:r>
          </a:p>
          <a:p>
            <a:r>
              <a:rPr lang="en-US" dirty="0"/>
              <a:t>All other IBA “content” subclasses other than Timekeeping instrument, Instrument display panel, database, and Image are subclass of document content [Possibly not Spreadsheet, List]</a:t>
            </a:r>
          </a:p>
          <a:p>
            <a:r>
              <a:rPr lang="en-US" dirty="0"/>
              <a:t>Current differentia</a:t>
            </a:r>
          </a:p>
          <a:p>
            <a:pPr lvl="1"/>
            <a:r>
              <a:rPr lang="en-US" dirty="0"/>
              <a:t>Publishing mode “as part of a Journal Issue” (Journal article)</a:t>
            </a:r>
          </a:p>
          <a:p>
            <a:pPr lvl="1"/>
            <a:r>
              <a:rPr lang="en-US" dirty="0"/>
              <a:t>Intent “rapidly searchable and retrievable.” (Database)</a:t>
            </a:r>
          </a:p>
          <a:p>
            <a:pPr lvl="1"/>
            <a:r>
              <a:rPr lang="en-US" dirty="0"/>
              <a:t>Audience “to be transmitted from a sender to a recipient.” (Message)</a:t>
            </a:r>
          </a:p>
          <a:p>
            <a:pPr lvl="1"/>
            <a:r>
              <a:rPr lang="en-US" dirty="0"/>
              <a:t>Deontic power “attests to certain demonstrated characteristics of an Object, Person, or Organization.” (certificate)</a:t>
            </a:r>
          </a:p>
          <a:p>
            <a:pPr lvl="1"/>
            <a:r>
              <a:rPr lang="en-US" dirty="0"/>
              <a:t>Structure (*)  ”tabular form” (spreadsheet)</a:t>
            </a:r>
          </a:p>
          <a:p>
            <a:pPr lvl="1"/>
            <a:endParaRPr lang="en-US" dirty="0"/>
          </a:p>
        </p:txBody>
      </p:sp>
    </p:spTree>
    <p:extLst>
      <p:ext uri="{BB962C8B-B14F-4D97-AF65-F5344CB8AC3E}">
        <p14:creationId xmlns:p14="http://schemas.microsoft.com/office/powerpoint/2010/main" val="19172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49FB-4DF8-9833-F672-FF50C4AC89E4}"/>
              </a:ext>
            </a:extLst>
          </p:cNvPr>
          <p:cNvSpPr>
            <a:spLocks noGrp="1"/>
          </p:cNvSpPr>
          <p:nvPr>
            <p:ph type="title"/>
          </p:nvPr>
        </p:nvSpPr>
        <p:spPr/>
        <p:txBody>
          <a:bodyPr/>
          <a:lstStyle/>
          <a:p>
            <a:r>
              <a:rPr lang="en-US" dirty="0"/>
              <a:t>Image</a:t>
            </a:r>
          </a:p>
        </p:txBody>
      </p:sp>
      <p:sp>
        <p:nvSpPr>
          <p:cNvPr id="3" name="Content Placeholder 2">
            <a:extLst>
              <a:ext uri="{FF2B5EF4-FFF2-40B4-BE49-F238E27FC236}">
                <a16:creationId xmlns:a16="http://schemas.microsoft.com/office/drawing/2014/main" id="{25260B93-0555-C5B8-560C-98B6A4354BEA}"/>
              </a:ext>
            </a:extLst>
          </p:cNvPr>
          <p:cNvSpPr>
            <a:spLocks noGrp="1"/>
          </p:cNvSpPr>
          <p:nvPr>
            <p:ph idx="1"/>
          </p:nvPr>
        </p:nvSpPr>
        <p:spPr/>
        <p:txBody>
          <a:bodyPr/>
          <a:lstStyle/>
          <a:p>
            <a:r>
              <a:rPr lang="en-US" dirty="0"/>
              <a:t>Image: An Information Bearing Artifact that is designed to bear some specific Information Content Entity that represents some entity.</a:t>
            </a:r>
          </a:p>
          <a:p>
            <a:r>
              <a:rPr lang="en-US" dirty="0"/>
              <a:t>Also satisfies this definition: Any bearer of a representational information content entity, examples of which include phonograph records.</a:t>
            </a:r>
          </a:p>
          <a:p>
            <a:r>
              <a:rPr lang="en-US" dirty="0"/>
              <a:t>Image content: An information content entity that is intended to be concretized in such a way as to take advantage of visual perception capabilities that go beyond reading text</a:t>
            </a:r>
          </a:p>
          <a:p>
            <a:r>
              <a:rPr lang="en-US" dirty="0"/>
              <a:t>Add subclasses: Photograph, Diagram</a:t>
            </a:r>
          </a:p>
        </p:txBody>
      </p:sp>
    </p:spTree>
    <p:extLst>
      <p:ext uri="{BB962C8B-B14F-4D97-AF65-F5344CB8AC3E}">
        <p14:creationId xmlns:p14="http://schemas.microsoft.com/office/powerpoint/2010/main" val="167535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47FD-B4F4-30E7-EA06-3A58A3B54E43}"/>
              </a:ext>
            </a:extLst>
          </p:cNvPr>
          <p:cNvSpPr>
            <a:spLocks noGrp="1"/>
          </p:cNvSpPr>
          <p:nvPr>
            <p:ph type="title"/>
          </p:nvPr>
        </p:nvSpPr>
        <p:spPr/>
        <p:txBody>
          <a:bodyPr/>
          <a:lstStyle/>
          <a:p>
            <a:r>
              <a:rPr lang="en-US" dirty="0"/>
              <a:t>Chart</a:t>
            </a:r>
          </a:p>
        </p:txBody>
      </p:sp>
      <p:sp>
        <p:nvSpPr>
          <p:cNvPr id="3" name="Content Placeholder 2">
            <a:extLst>
              <a:ext uri="{FF2B5EF4-FFF2-40B4-BE49-F238E27FC236}">
                <a16:creationId xmlns:a16="http://schemas.microsoft.com/office/drawing/2014/main" id="{F71FFF93-8A92-7AE2-C5ED-1AC42E1E11CD}"/>
              </a:ext>
            </a:extLst>
          </p:cNvPr>
          <p:cNvSpPr>
            <a:spLocks noGrp="1"/>
          </p:cNvSpPr>
          <p:nvPr>
            <p:ph idx="1"/>
          </p:nvPr>
        </p:nvSpPr>
        <p:spPr/>
        <p:txBody>
          <a:bodyPr/>
          <a:lstStyle/>
          <a:p>
            <a:r>
              <a:rPr lang="en-US" dirty="0"/>
              <a:t>An Image that is designed to represent an Information Content Entity by means of Written Symbols in order to convey that information in a readily understandable format.</a:t>
            </a:r>
          </a:p>
          <a:p>
            <a:r>
              <a:rPr lang="en-US" dirty="0"/>
              <a:t>Written symbols?</a:t>
            </a:r>
          </a:p>
          <a:p>
            <a:r>
              <a:rPr lang="en-US" dirty="0"/>
              <a:t>Readily understandable?</a:t>
            </a:r>
          </a:p>
          <a:p>
            <a:r>
              <a:rPr lang="en-US" dirty="0"/>
              <a:t>Also satisfy this definition: Checklist, Diagram</a:t>
            </a:r>
          </a:p>
          <a:p>
            <a:r>
              <a:rPr lang="en-US" dirty="0"/>
              <a:t>Chart content: An Image content that is designed to represent amounts or comparisons using lines and shapes that mirror differences in amount by differences in height, area, texture, or color</a:t>
            </a:r>
          </a:p>
          <a:p>
            <a:endParaRPr lang="en-US" dirty="0"/>
          </a:p>
        </p:txBody>
      </p:sp>
    </p:spTree>
    <p:extLst>
      <p:ext uri="{BB962C8B-B14F-4D97-AF65-F5344CB8AC3E}">
        <p14:creationId xmlns:p14="http://schemas.microsoft.com/office/powerpoint/2010/main" val="1102134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B45B-02E3-0A43-A4E4-FC2B74D2B6E4}"/>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C4E09066-1474-961A-7986-728251555402}"/>
              </a:ext>
            </a:extLst>
          </p:cNvPr>
          <p:cNvSpPr>
            <a:spLocks noGrp="1"/>
          </p:cNvSpPr>
          <p:nvPr>
            <p:ph idx="1"/>
          </p:nvPr>
        </p:nvSpPr>
        <p:spPr/>
        <p:txBody>
          <a:bodyPr/>
          <a:lstStyle/>
          <a:p>
            <a:r>
              <a:rPr lang="en-US" dirty="0"/>
              <a:t>An Information Bearing Artifact that is designed to bear some set of specific Information Content Entities and to be rapidly searchable and retrievable.</a:t>
            </a:r>
          </a:p>
          <a:p>
            <a:r>
              <a:rPr lang="en-US" dirty="0"/>
              <a:t>Also satisfy this definition: A list, </a:t>
            </a:r>
            <a:r>
              <a:rPr lang="en-US" dirty="0" err="1"/>
              <a:t>hashtable</a:t>
            </a:r>
            <a:r>
              <a:rPr lang="en-US" dirty="0"/>
              <a:t>, tree, book with a TOC or index, pictorial menu, spreadsheet, </a:t>
            </a:r>
          </a:p>
          <a:p>
            <a:r>
              <a:rPr lang="en-US" dirty="0"/>
              <a:t>Database content: A collection of information content entities access to which is by keyword, identifier, or structured query, such access designed to and intended to be fast relative to finding entities by examining each member of the collection in turn.</a:t>
            </a:r>
          </a:p>
          <a:p>
            <a:endParaRPr lang="en-US" dirty="0"/>
          </a:p>
        </p:txBody>
      </p:sp>
    </p:spTree>
    <p:extLst>
      <p:ext uri="{BB962C8B-B14F-4D97-AF65-F5344CB8AC3E}">
        <p14:creationId xmlns:p14="http://schemas.microsoft.com/office/powerpoint/2010/main" val="1524043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TotalTime>
  <Words>1316</Words>
  <Application>Microsoft Macintosh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Reworking CCO’s Information Bearing Entities</vt:lpstr>
      <vt:lpstr>The basics of what we have now</vt:lpstr>
      <vt:lpstr>The problem with IBAs</vt:lpstr>
      <vt:lpstr>Document</vt:lpstr>
      <vt:lpstr>A stepwise solution</vt:lpstr>
      <vt:lpstr>Definitions</vt:lpstr>
      <vt:lpstr>Image</vt:lpstr>
      <vt:lpstr>Chart</vt:lpstr>
      <vt:lpstr>Database</vt:lpstr>
      <vt:lpstr>Barcode</vt:lpstr>
      <vt:lpstr>Easier: Certificate</vt:lpstr>
      <vt:lpstr>Transcript</vt:lpstr>
      <vt:lpstr>Message</vt:lpstr>
      <vt:lpstr>Video</vt:lpstr>
      <vt:lpstr>And then</vt:lpstr>
      <vt:lpstr>Additional issues</vt:lpstr>
      <vt:lpstr>Types of structures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Teasing apart information structure, content, embodiment, and function</dc:title>
  <dc:creator>Alan Ruttenberg</dc:creator>
  <cp:lastModifiedBy>Alan Ruttenberg</cp:lastModifiedBy>
  <cp:revision>18</cp:revision>
  <dcterms:created xsi:type="dcterms:W3CDTF">2024-04-25T01:20:19Z</dcterms:created>
  <dcterms:modified xsi:type="dcterms:W3CDTF">2024-04-25T19:39:00Z</dcterms:modified>
</cp:coreProperties>
</file>