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8404800" cy="384048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m</a:t>
            </a:r>
            <a:r>
              <a:rPr b="0" lang="en-US" sz="4400" spc="-1" strike="noStrike">
                <a:latin typeface="Arial"/>
              </a:rPr>
              <a:t>o</a:t>
            </a:r>
            <a:r>
              <a:rPr b="0" lang="en-US" sz="4400" spc="-1" strike="noStrike">
                <a:latin typeface="Arial"/>
              </a:rPr>
              <a:t>v</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s</a:t>
            </a:r>
            <a:r>
              <a:rPr b="0" lang="en-US" sz="4400" spc="-1" strike="noStrike">
                <a:latin typeface="Arial"/>
              </a:rPr>
              <a:t>l</a:t>
            </a:r>
            <a:r>
              <a:rPr b="0" lang="en-US" sz="4400" spc="-1" strike="noStrike">
                <a:latin typeface="Arial"/>
              </a:rPr>
              <a:t>i</a:t>
            </a:r>
            <a:r>
              <a:rPr b="0" lang="en-US" sz="4400" spc="-1" strike="noStrike">
                <a:latin typeface="Arial"/>
              </a:rPr>
              <a:t>d</a:t>
            </a:r>
            <a:r>
              <a:rPr b="0" lang="en-US" sz="4400" spc="-1" strike="noStrike">
                <a:latin typeface="Arial"/>
              </a:rPr>
              <a:t>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5DF6D1C0-2CDB-49B9-81AD-45174496A8C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C1C9FB1-732A-49E4-BAFF-1620FD86D2ED}" type="slidenum">
              <a:rPr b="0" lang="en-US" sz="1200" spc="-1" strike="noStrike">
                <a:solidFill>
                  <a:srgbClr val="000000"/>
                </a:solidFill>
                <a:latin typeface="Arial"/>
              </a:rPr>
              <a:t>&lt;number&gt;</a:t>
            </a:fld>
            <a:endParaRPr b="0" lang="en-US" sz="1200" spc="-1" strike="noStrike">
              <a:latin typeface="Arial"/>
            </a:endParaRPr>
          </a:p>
        </p:txBody>
      </p:sp>
      <p:sp>
        <p:nvSpPr>
          <p:cNvPr id="83" name="PlaceHolder 2"/>
          <p:cNvSpPr>
            <a:spLocks noGrp="1"/>
          </p:cNvSpPr>
          <p:nvPr>
            <p:ph type="sldImg"/>
          </p:nvPr>
        </p:nvSpPr>
        <p:spPr>
          <a:xfrm>
            <a:off x="1714680" y="685800"/>
            <a:ext cx="3427920" cy="3427920"/>
          </a:xfrm>
          <a:prstGeom prst="rect">
            <a:avLst/>
          </a:prstGeom>
        </p:spPr>
      </p:sp>
      <p:sp>
        <p:nvSpPr>
          <p:cNvPr id="84" name="PlaceHolder 3"/>
          <p:cNvSpPr>
            <a:spLocks noGrp="1"/>
          </p:cNvSpPr>
          <p:nvPr>
            <p:ph type="body"/>
          </p:nvPr>
        </p:nvSpPr>
        <p:spPr>
          <a:xfrm>
            <a:off x="685800" y="4343400"/>
            <a:ext cx="5485320" cy="4113720"/>
          </a:xfrm>
          <a:prstGeom prst="rect">
            <a:avLst/>
          </a:prstGeom>
        </p:spPr>
        <p:txBody>
          <a:bodyPr lIns="0" rIns="0" tIns="0" bIns="0">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1920240" y="8986680"/>
            <a:ext cx="34563600" cy="106243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920240" y="20620800"/>
            <a:ext cx="34563600" cy="1062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1920240" y="8986680"/>
            <a:ext cx="16866720" cy="106243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9630800" y="8986680"/>
            <a:ext cx="16866720" cy="106243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920240" y="20620800"/>
            <a:ext cx="16866720" cy="106243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9630800" y="20620800"/>
            <a:ext cx="16866720" cy="1062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1920240" y="8986680"/>
            <a:ext cx="11129400" cy="106243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3606560" y="8986680"/>
            <a:ext cx="11129400" cy="106243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5292880" y="8986680"/>
            <a:ext cx="11129400" cy="106243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920240" y="20620800"/>
            <a:ext cx="11129400" cy="106243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3606560" y="20620800"/>
            <a:ext cx="11129400" cy="106243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5292880" y="20620800"/>
            <a:ext cx="11129400" cy="1062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1920240" y="8986680"/>
            <a:ext cx="34563600" cy="22273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1920240" y="8986680"/>
            <a:ext cx="34563600" cy="22273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1920240" y="8986680"/>
            <a:ext cx="16866720" cy="22273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9630800" y="8986680"/>
            <a:ext cx="16866720" cy="22273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880720" y="11931120"/>
            <a:ext cx="32642640" cy="38148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1920240" y="8986680"/>
            <a:ext cx="16866720" cy="106243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9630800" y="8986680"/>
            <a:ext cx="16866720" cy="22273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920240" y="20620800"/>
            <a:ext cx="16866720" cy="1062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1920240" y="8986680"/>
            <a:ext cx="16866720" cy="22273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9630800" y="8986680"/>
            <a:ext cx="16866720" cy="106243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9630800" y="20620800"/>
            <a:ext cx="16866720" cy="106243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1920240" y="8986680"/>
            <a:ext cx="16866720" cy="106243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9630800" y="8986680"/>
            <a:ext cx="16866720" cy="106243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920240" y="20620800"/>
            <a:ext cx="34563600" cy="106243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880720" y="11931120"/>
            <a:ext cx="32642640" cy="82296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1920240" y="8986680"/>
            <a:ext cx="34563600" cy="22273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colab.research.google.com/drive/138eDI3QlyCLiZY3cjI1EhrhmJ_srUHNP?usp=sharing" TargetMode="External"/><Relationship Id="rId2" Type="http://schemas.openxmlformats.org/officeDocument/2006/relationships/hyperlink" Target="https://github.com/CarterFiggins/FinalProject_DataScience" TargetMode="External"/><Relationship Id="rId3" Type="http://schemas.openxmlformats.org/officeDocument/2006/relationships/hyperlink" Target="https://www.kaggle.com/c/predict-volcanic-eruptions-ingv-oe/overview"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slideLayout" Target="../slideLayouts/slideLayout1.xml"/><Relationship Id="rId1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f7d0"/>
            </a:gs>
            <a:gs pos="100000">
              <a:srgbClr val="f8f8f8"/>
            </a:gs>
          </a:gsLst>
          <a:lin ang="5400000"/>
        </a:gradFill>
      </p:bgPr>
    </p:bg>
    <p:spTree>
      <p:nvGrpSpPr>
        <p:cNvPr id="1" name=""/>
        <p:cNvGrpSpPr/>
        <p:nvPr/>
      </p:nvGrpSpPr>
      <p:grpSpPr>
        <a:xfrm>
          <a:off x="0" y="0"/>
          <a:ext cx="0" cy="0"/>
          <a:chOff x="0" y="0"/>
          <a:chExt cx="0" cy="0"/>
        </a:xfrm>
      </p:grpSpPr>
      <p:sp>
        <p:nvSpPr>
          <p:cNvPr id="44" name="CustomShape 1"/>
          <p:cNvSpPr/>
          <p:nvPr/>
        </p:nvSpPr>
        <p:spPr>
          <a:xfrm>
            <a:off x="0" y="0"/>
            <a:ext cx="38403720" cy="4621680"/>
          </a:xfrm>
          <a:prstGeom prst="rect">
            <a:avLst/>
          </a:prstGeom>
          <a:solidFill>
            <a:srgbClr val="00b0f0"/>
          </a:solidFill>
          <a:ln>
            <a:noFill/>
          </a:ln>
        </p:spPr>
        <p:style>
          <a:lnRef idx="0"/>
          <a:fillRef idx="0"/>
          <a:effectRef idx="0"/>
          <a:fontRef idx="minor"/>
        </p:style>
        <p:txBody>
          <a:bodyPr lIns="137160" rIns="137160" tIns="68760" bIns="68760" anchor="ctr">
            <a:noAutofit/>
          </a:bodyPr>
          <a:p>
            <a:pPr algn="ctr">
              <a:lnSpc>
                <a:spcPct val="100000"/>
              </a:lnSpc>
            </a:pPr>
            <a:r>
              <a:rPr b="1" lang="en-US" sz="9000" spc="-1" strike="noStrike">
                <a:solidFill>
                  <a:srgbClr val="ffffff"/>
                </a:solidFill>
                <a:latin typeface="Kalinga"/>
                <a:ea typeface="DejaVu Sans"/>
              </a:rPr>
              <a:t>INGV – Volcanic Eruption Prediction</a:t>
            </a:r>
            <a:endParaRPr b="0" lang="en-US" sz="9000" spc="-1" strike="noStrike">
              <a:latin typeface="Arial"/>
            </a:endParaRPr>
          </a:p>
          <a:p>
            <a:pPr algn="ctr">
              <a:lnSpc>
                <a:spcPct val="100000"/>
              </a:lnSpc>
            </a:pPr>
            <a:r>
              <a:rPr b="1" lang="en-US" sz="9000" spc="-1" strike="noStrike">
                <a:solidFill>
                  <a:srgbClr val="ffffff"/>
                </a:solidFill>
                <a:latin typeface="Kalinga"/>
                <a:ea typeface="DejaVu Sans"/>
              </a:rPr>
              <a:t>CS 5665</a:t>
            </a:r>
            <a:endParaRPr b="0" lang="en-US" sz="9000" spc="-1" strike="noStrike">
              <a:latin typeface="Arial"/>
            </a:endParaRPr>
          </a:p>
          <a:p>
            <a:pPr algn="ctr">
              <a:lnSpc>
                <a:spcPct val="100000"/>
              </a:lnSpc>
              <a:spcBef>
                <a:spcPts val="601"/>
              </a:spcBef>
            </a:pPr>
            <a:r>
              <a:rPr b="1" lang="en-US" sz="5400" spc="-1" strike="noStrike">
                <a:solidFill>
                  <a:srgbClr val="ffffff"/>
                </a:solidFill>
                <a:latin typeface="Kalinga"/>
                <a:ea typeface="DejaVu Sans"/>
              </a:rPr>
              <a:t>Carter Figgins</a:t>
            </a:r>
            <a:endParaRPr b="0" lang="en-US" sz="5400" spc="-1" strike="noStrike">
              <a:latin typeface="Arial"/>
            </a:endParaRPr>
          </a:p>
          <a:p>
            <a:pPr algn="ctr">
              <a:lnSpc>
                <a:spcPct val="100000"/>
              </a:lnSpc>
            </a:pPr>
            <a:r>
              <a:rPr b="1" lang="en-US" sz="4500" spc="-1" strike="noStrike">
                <a:solidFill>
                  <a:srgbClr val="cff4f5"/>
                </a:solidFill>
                <a:latin typeface="Kalinga"/>
                <a:ea typeface="DejaVu Sans"/>
              </a:rPr>
              <a:t>Undergraduate Student at Computer Science Dept., Utah State University</a:t>
            </a:r>
            <a:endParaRPr b="0" lang="en-US" sz="4500" spc="-1" strike="noStrike">
              <a:latin typeface="Arial"/>
            </a:endParaRPr>
          </a:p>
        </p:txBody>
      </p:sp>
      <p:sp>
        <p:nvSpPr>
          <p:cNvPr id="45" name="CustomShape 2"/>
          <p:cNvSpPr/>
          <p:nvPr/>
        </p:nvSpPr>
        <p:spPr>
          <a:xfrm>
            <a:off x="224640" y="5067360"/>
            <a:ext cx="9061920" cy="119916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Problem</a:t>
            </a:r>
            <a:endParaRPr b="0" lang="en-US" sz="5500" spc="-1" strike="noStrike">
              <a:latin typeface="Arial"/>
            </a:endParaRPr>
          </a:p>
        </p:txBody>
      </p:sp>
      <p:sp>
        <p:nvSpPr>
          <p:cNvPr id="46" name="CustomShape 3"/>
          <p:cNvSpPr/>
          <p:nvPr/>
        </p:nvSpPr>
        <p:spPr>
          <a:xfrm>
            <a:off x="10078920" y="5067360"/>
            <a:ext cx="18309240" cy="119916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700" spc="-1" strike="noStrike">
                <a:solidFill>
                  <a:srgbClr val="ffffff"/>
                </a:solidFill>
                <a:latin typeface="Kalinga"/>
                <a:ea typeface="DejaVu Sans"/>
              </a:rPr>
              <a:t>Data/Task</a:t>
            </a:r>
            <a:endParaRPr b="0" lang="en-US" sz="5700" spc="-1" strike="noStrike">
              <a:latin typeface="Arial"/>
            </a:endParaRPr>
          </a:p>
        </p:txBody>
      </p:sp>
      <p:sp>
        <p:nvSpPr>
          <p:cNvPr id="47" name="CustomShape 4"/>
          <p:cNvSpPr/>
          <p:nvPr/>
        </p:nvSpPr>
        <p:spPr>
          <a:xfrm>
            <a:off x="10149840" y="18460440"/>
            <a:ext cx="18127080" cy="119916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Results</a:t>
            </a:r>
            <a:endParaRPr b="0" lang="en-US" sz="5500" spc="-1" strike="noStrike">
              <a:latin typeface="Arial"/>
            </a:endParaRPr>
          </a:p>
        </p:txBody>
      </p:sp>
      <p:sp>
        <p:nvSpPr>
          <p:cNvPr id="48" name="CustomShape 5"/>
          <p:cNvSpPr/>
          <p:nvPr/>
        </p:nvSpPr>
        <p:spPr>
          <a:xfrm>
            <a:off x="29108520" y="5067360"/>
            <a:ext cx="9061920" cy="119916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Source Code</a:t>
            </a:r>
            <a:endParaRPr b="0" lang="en-US" sz="5500" spc="-1" strike="noStrike">
              <a:latin typeface="Arial"/>
            </a:endParaRPr>
          </a:p>
        </p:txBody>
      </p:sp>
      <p:sp>
        <p:nvSpPr>
          <p:cNvPr id="49" name="CustomShape 6"/>
          <p:cNvSpPr/>
          <p:nvPr/>
        </p:nvSpPr>
        <p:spPr>
          <a:xfrm>
            <a:off x="29068200" y="32816520"/>
            <a:ext cx="9061920" cy="119916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References</a:t>
            </a:r>
            <a:endParaRPr b="0" lang="en-US" sz="5500" spc="-1" strike="noStrike">
              <a:latin typeface="Arial"/>
            </a:endParaRPr>
          </a:p>
        </p:txBody>
      </p:sp>
      <p:sp>
        <p:nvSpPr>
          <p:cNvPr id="50" name="CustomShape 7"/>
          <p:cNvSpPr/>
          <p:nvPr/>
        </p:nvSpPr>
        <p:spPr>
          <a:xfrm>
            <a:off x="274320" y="10776600"/>
            <a:ext cx="9417960" cy="7511040"/>
          </a:xfrm>
          <a:prstGeom prst="rect">
            <a:avLst/>
          </a:prstGeom>
          <a:noFill/>
          <a:ln>
            <a:noFill/>
          </a:ln>
        </p:spPr>
        <p:style>
          <a:lnRef idx="0"/>
          <a:fillRef idx="0"/>
          <a:effectRef idx="0"/>
          <a:fontRef idx="minor"/>
        </p:style>
        <p:txBody>
          <a:bodyPr lIns="137160" rIns="137160" tIns="68760" bIns="68760">
            <a:spAutoFit/>
          </a:bodyPr>
          <a:p>
            <a:pPr>
              <a:lnSpc>
                <a:spcPct val="100000"/>
              </a:lnSpc>
              <a:spcBef>
                <a:spcPts val="2200"/>
              </a:spcBef>
            </a:pPr>
            <a:r>
              <a:rPr b="0" lang="en-US" sz="4400" spc="-1" strike="noStrike">
                <a:solidFill>
                  <a:srgbClr val="000000"/>
                </a:solidFill>
                <a:latin typeface="Kalinga"/>
                <a:ea typeface="DejaVu Sans"/>
              </a:rPr>
              <a:t>Scientists are monitoring  volcanoes with sensors to find if they are close to eruption. They do this by surveying volcanic tremors from seismic signals. The problem is that the patterns from the seismic signals are difficult to interpret. Scientists’ current approach helps predict eruptions in a short time period but fails at long time periods. </a:t>
            </a:r>
            <a:endParaRPr b="0" lang="en-US" sz="4400" spc="-1" strike="noStrike">
              <a:latin typeface="Arial"/>
            </a:endParaRPr>
          </a:p>
        </p:txBody>
      </p:sp>
      <p:sp>
        <p:nvSpPr>
          <p:cNvPr id="51" name="CustomShape 8"/>
          <p:cNvSpPr/>
          <p:nvPr/>
        </p:nvSpPr>
        <p:spPr>
          <a:xfrm>
            <a:off x="29303640" y="6756480"/>
            <a:ext cx="8476200" cy="1564560"/>
          </a:xfrm>
          <a:prstGeom prst="rect">
            <a:avLst/>
          </a:prstGeom>
          <a:noFill/>
          <a:ln>
            <a:noFill/>
          </a:ln>
        </p:spPr>
        <p:style>
          <a:lnRef idx="0"/>
          <a:fillRef idx="0"/>
          <a:effectRef idx="0"/>
          <a:fontRef idx="minor"/>
        </p:style>
        <p:txBody>
          <a:bodyPr lIns="90000" rIns="90000" tIns="45000" bIns="45000">
            <a:spAutoFit/>
          </a:bodyPr>
          <a:p>
            <a:pPr algn="just">
              <a:lnSpc>
                <a:spcPct val="110000"/>
              </a:lnSpc>
            </a:pPr>
            <a:r>
              <a:rPr b="0" lang="en-US" sz="4400" spc="-1" strike="noStrike" u="sng">
                <a:solidFill>
                  <a:srgbClr val="0000ff"/>
                </a:solidFill>
                <a:uFillTx/>
                <a:latin typeface="Kalinga"/>
                <a:ea typeface="DejaVu Sans"/>
                <a:hlinkClick r:id="rId1"/>
              </a:rPr>
              <a:t>Colab: File</a:t>
            </a:r>
            <a:endParaRPr b="0" lang="en-US" sz="4400" spc="-1" strike="noStrike">
              <a:latin typeface="Arial"/>
            </a:endParaRPr>
          </a:p>
          <a:p>
            <a:pPr algn="just">
              <a:lnSpc>
                <a:spcPct val="110000"/>
              </a:lnSpc>
            </a:pPr>
            <a:r>
              <a:rPr b="0" lang="en-US" sz="4400" spc="-1" strike="noStrike" u="sng">
                <a:solidFill>
                  <a:srgbClr val="0000ff"/>
                </a:solidFill>
                <a:uFillTx/>
                <a:latin typeface="Kalinga"/>
                <a:ea typeface="DejaVu Sans"/>
                <a:hlinkClick r:id="rId2"/>
              </a:rPr>
              <a:t>Github: Repository</a:t>
            </a:r>
            <a:endParaRPr b="0" lang="en-US" sz="4400" spc="-1" strike="noStrike">
              <a:latin typeface="Arial"/>
            </a:endParaRPr>
          </a:p>
        </p:txBody>
      </p:sp>
      <p:sp>
        <p:nvSpPr>
          <p:cNvPr id="52" name="CustomShape 9"/>
          <p:cNvSpPr/>
          <p:nvPr/>
        </p:nvSpPr>
        <p:spPr>
          <a:xfrm>
            <a:off x="15028920" y="27290880"/>
            <a:ext cx="3088080" cy="3837600"/>
          </a:xfrm>
          <a:prstGeom prst="rect">
            <a:avLst/>
          </a:prstGeom>
          <a:noFill/>
          <a:ln>
            <a:noFill/>
          </a:ln>
        </p:spPr>
        <p:style>
          <a:lnRef idx="0"/>
          <a:fillRef idx="0"/>
          <a:effectRef idx="0"/>
          <a:fontRef idx="minor"/>
        </p:style>
      </p:sp>
      <p:sp>
        <p:nvSpPr>
          <p:cNvPr id="53" name="CustomShape 10"/>
          <p:cNvSpPr/>
          <p:nvPr/>
        </p:nvSpPr>
        <p:spPr>
          <a:xfrm>
            <a:off x="29230920" y="34327800"/>
            <a:ext cx="8533440" cy="1791000"/>
          </a:xfrm>
          <a:prstGeom prst="rect">
            <a:avLst/>
          </a:prstGeom>
          <a:noFill/>
          <a:ln>
            <a:noFill/>
          </a:ln>
        </p:spPr>
        <p:style>
          <a:lnRef idx="0"/>
          <a:fillRef idx="0"/>
          <a:effectRef idx="0"/>
          <a:fontRef idx="minor"/>
        </p:style>
        <p:txBody>
          <a:bodyPr lIns="171360" rIns="171360" tIns="85680" bIns="85680">
            <a:spAutoFit/>
          </a:bodyPr>
          <a:p>
            <a:pPr>
              <a:lnSpc>
                <a:spcPct val="100000"/>
              </a:lnSpc>
              <a:spcBef>
                <a:spcPts val="2200"/>
              </a:spcBef>
            </a:pPr>
            <a:r>
              <a:rPr b="0" lang="en-US" sz="4400" spc="-1" strike="noStrike">
                <a:solidFill>
                  <a:srgbClr val="000000"/>
                </a:solidFill>
                <a:latin typeface="Kalinga"/>
                <a:ea typeface="DejaVu Sans"/>
              </a:rPr>
              <a:t>- </a:t>
            </a:r>
            <a:r>
              <a:rPr b="0" lang="en-US" sz="4400" spc="-1" strike="noStrike" u="sng">
                <a:solidFill>
                  <a:srgbClr val="0000ff"/>
                </a:solidFill>
                <a:uFillTx/>
                <a:latin typeface="Kalinga"/>
                <a:ea typeface="DejaVu Sans"/>
                <a:hlinkClick r:id="rId3"/>
              </a:rPr>
              <a:t>Kaggle: Eruption Prediction</a:t>
            </a:r>
            <a:endParaRPr b="0" lang="en-US" sz="4400" spc="-1" strike="noStrike">
              <a:latin typeface="Arial"/>
            </a:endParaRPr>
          </a:p>
          <a:p>
            <a:pPr>
              <a:lnSpc>
                <a:spcPct val="100000"/>
              </a:lnSpc>
              <a:spcBef>
                <a:spcPts val="2200"/>
              </a:spcBef>
            </a:pPr>
            <a:endParaRPr b="0" lang="en-US" sz="4400" spc="-1" strike="noStrike">
              <a:latin typeface="Arial"/>
            </a:endParaRPr>
          </a:p>
        </p:txBody>
      </p:sp>
      <p:sp>
        <p:nvSpPr>
          <p:cNvPr id="54" name="CustomShape 11"/>
          <p:cNvSpPr/>
          <p:nvPr/>
        </p:nvSpPr>
        <p:spPr>
          <a:xfrm>
            <a:off x="10058400" y="6766560"/>
            <a:ext cx="18148320" cy="3050280"/>
          </a:xfrm>
          <a:prstGeom prst="rect">
            <a:avLst/>
          </a:prstGeom>
          <a:noFill/>
          <a:ln>
            <a:noFill/>
          </a:ln>
        </p:spPr>
        <p:style>
          <a:lnRef idx="0"/>
          <a:fillRef idx="0"/>
          <a:effectRef idx="0"/>
          <a:fontRef idx="minor"/>
        </p:style>
        <p:txBody>
          <a:bodyPr lIns="90000" rIns="90000" tIns="45000" bIns="45000">
            <a:spAutoFit/>
          </a:bodyPr>
          <a:p>
            <a:pPr algn="just">
              <a:lnSpc>
                <a:spcPct val="100000"/>
              </a:lnSpc>
              <a:spcBef>
                <a:spcPts val="2200"/>
              </a:spcBef>
            </a:pPr>
            <a:r>
              <a:rPr b="0" lang="en-US" sz="4400" spc="-1" strike="noStrike">
                <a:solidFill>
                  <a:srgbClr val="000000"/>
                </a:solidFill>
                <a:latin typeface="Kalinga"/>
                <a:ea typeface="DejaVu Sans"/>
              </a:rPr>
              <a:t>The task is to predict volcanic eruptions from 10 sensor’s data that are setup around a volcano. The table below is the 10 sensor’s data for one volcano.  </a:t>
            </a:r>
            <a:endParaRPr b="0" lang="en-US" sz="4400" spc="-1" strike="noStrike">
              <a:latin typeface="Arial"/>
            </a:endParaRPr>
          </a:p>
          <a:p>
            <a:pPr algn="just">
              <a:lnSpc>
                <a:spcPct val="100000"/>
              </a:lnSpc>
              <a:spcBef>
                <a:spcPts val="2200"/>
              </a:spcBef>
            </a:pPr>
            <a:endParaRPr b="0" lang="en-US" sz="4400" spc="-1" strike="noStrike">
              <a:latin typeface="Arial"/>
            </a:endParaRPr>
          </a:p>
        </p:txBody>
      </p:sp>
      <p:pic>
        <p:nvPicPr>
          <p:cNvPr id="55" name="Picture 377" descr="horizontal_stacked_logo_white.png"/>
          <p:cNvPicPr/>
          <p:nvPr/>
        </p:nvPicPr>
        <p:blipFill>
          <a:blip r:embed="rId4"/>
          <a:stretch/>
        </p:blipFill>
        <p:spPr>
          <a:xfrm>
            <a:off x="31318200" y="1905120"/>
            <a:ext cx="6931440" cy="2595600"/>
          </a:xfrm>
          <a:prstGeom prst="rect">
            <a:avLst/>
          </a:prstGeom>
          <a:ln>
            <a:noFill/>
          </a:ln>
        </p:spPr>
      </p:pic>
      <p:pic>
        <p:nvPicPr>
          <p:cNvPr id="56" name="Picture 2" descr="http://cs.usu.edu/images/uploads/computer_science_logo.png"/>
          <p:cNvPicPr/>
          <p:nvPr/>
        </p:nvPicPr>
        <p:blipFill>
          <a:blip r:embed="rId5"/>
          <a:stretch/>
        </p:blipFill>
        <p:spPr>
          <a:xfrm>
            <a:off x="32271840" y="228600"/>
            <a:ext cx="5751000" cy="1461240"/>
          </a:xfrm>
          <a:prstGeom prst="rect">
            <a:avLst/>
          </a:prstGeom>
          <a:ln>
            <a:noFill/>
          </a:ln>
        </p:spPr>
      </p:pic>
      <p:sp>
        <p:nvSpPr>
          <p:cNvPr id="57" name="CustomShape 12"/>
          <p:cNvSpPr/>
          <p:nvPr/>
        </p:nvSpPr>
        <p:spPr>
          <a:xfrm>
            <a:off x="224640" y="19659600"/>
            <a:ext cx="9061920" cy="119916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Approach</a:t>
            </a:r>
            <a:endParaRPr b="0" lang="en-US" sz="5500" spc="-1" strike="noStrike">
              <a:latin typeface="Arial"/>
            </a:endParaRPr>
          </a:p>
        </p:txBody>
      </p:sp>
      <p:sp>
        <p:nvSpPr>
          <p:cNvPr id="58" name="CustomShape 13"/>
          <p:cNvSpPr/>
          <p:nvPr/>
        </p:nvSpPr>
        <p:spPr>
          <a:xfrm>
            <a:off x="622440" y="21234960"/>
            <a:ext cx="8266680" cy="15108840"/>
          </a:xfrm>
          <a:prstGeom prst="rect">
            <a:avLst/>
          </a:prstGeom>
          <a:noFill/>
          <a:ln>
            <a:noFill/>
          </a:ln>
        </p:spPr>
        <p:style>
          <a:lnRef idx="0"/>
          <a:fillRef idx="0"/>
          <a:effectRef idx="0"/>
          <a:fontRef idx="minor"/>
        </p:style>
        <p:txBody>
          <a:bodyPr lIns="137160" rIns="137160" tIns="68760" bIns="68760">
            <a:spAutoFit/>
          </a:bodyPr>
          <a:p>
            <a:pPr algn="just">
              <a:lnSpc>
                <a:spcPct val="100000"/>
              </a:lnSpc>
              <a:spcBef>
                <a:spcPts val="2200"/>
              </a:spcBef>
            </a:pPr>
            <a:r>
              <a:rPr b="0" lang="en-US" sz="4400" spc="-1" strike="noStrike">
                <a:solidFill>
                  <a:srgbClr val="000000"/>
                </a:solidFill>
                <a:latin typeface="Kalinga"/>
                <a:ea typeface="DejaVu Sans"/>
              </a:rPr>
              <a:t>Steps I took for Project</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1. Download data</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2. Create More Features</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3. Create Neural Network </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4. Train Neural Network</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5. Review Results</a:t>
            </a: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6. Predict Eruption Times</a:t>
            </a:r>
            <a:endParaRPr b="0" lang="en-US" sz="4400" spc="-1" strike="noStrike">
              <a:latin typeface="Arial"/>
            </a:endParaRPr>
          </a:p>
          <a:p>
            <a:pPr algn="just">
              <a:lnSpc>
                <a:spcPct val="100000"/>
              </a:lnSpc>
              <a:spcBef>
                <a:spcPts val="2200"/>
              </a:spcBef>
            </a:pPr>
            <a:endParaRPr b="0" lang="en-US" sz="4400" spc="-1" strike="noStrike">
              <a:latin typeface="Arial"/>
            </a:endParaRPr>
          </a:p>
          <a:p>
            <a:pPr algn="just">
              <a:lnSpc>
                <a:spcPct val="100000"/>
              </a:lnSpc>
              <a:spcBef>
                <a:spcPts val="2200"/>
              </a:spcBef>
            </a:pPr>
            <a:r>
              <a:rPr b="0" lang="en-US" sz="4400" spc="-1" strike="noStrike">
                <a:solidFill>
                  <a:srgbClr val="000000"/>
                </a:solidFill>
                <a:latin typeface="Kalinga"/>
                <a:ea typeface="DejaVu Sans"/>
              </a:rPr>
              <a:t>There are only 10 sensors for a volcano which is only 10 inputs to the neural network. To be able to get more features for the neural network, more information was created from the 10 inputs: sum, standard deviation, variation, etc., to reach 90 features to feed into the neural network.   </a:t>
            </a:r>
            <a:endParaRPr b="0" lang="en-US" sz="4400" spc="-1" strike="noStrike">
              <a:latin typeface="Arial"/>
            </a:endParaRPr>
          </a:p>
        </p:txBody>
      </p:sp>
      <p:sp>
        <p:nvSpPr>
          <p:cNvPr id="59" name="CustomShape 14"/>
          <p:cNvSpPr/>
          <p:nvPr/>
        </p:nvSpPr>
        <p:spPr>
          <a:xfrm>
            <a:off x="19635120" y="21676680"/>
            <a:ext cx="8566200" cy="760680"/>
          </a:xfrm>
          <a:prstGeom prst="rect">
            <a:avLst/>
          </a:prstGeom>
          <a:noFill/>
          <a:ln>
            <a:noFill/>
          </a:ln>
        </p:spPr>
        <p:style>
          <a:lnRef idx="0"/>
          <a:fillRef idx="0"/>
          <a:effectRef idx="0"/>
          <a:fontRef idx="minor"/>
        </p:style>
      </p:sp>
      <p:sp>
        <p:nvSpPr>
          <p:cNvPr id="60" name="CustomShape 15"/>
          <p:cNvSpPr/>
          <p:nvPr/>
        </p:nvSpPr>
        <p:spPr>
          <a:xfrm>
            <a:off x="13075920" y="28712160"/>
            <a:ext cx="11795760" cy="760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4400" spc="-1" strike="noStrike">
                <a:solidFill>
                  <a:srgbClr val="000000"/>
                </a:solidFill>
                <a:latin typeface="Kalinga"/>
                <a:ea typeface="DejaVu Sans"/>
              </a:rPr>
              <a:t>Neural network would usually guess high</a:t>
            </a:r>
            <a:endParaRPr b="0" lang="en-US" sz="4400" spc="-1" strike="noStrike">
              <a:solidFill>
                <a:srgbClr val="000000"/>
              </a:solidFill>
              <a:latin typeface="Arial"/>
            </a:endParaRPr>
          </a:p>
        </p:txBody>
      </p:sp>
      <p:sp>
        <p:nvSpPr>
          <p:cNvPr id="61" name="CustomShape 16"/>
          <p:cNvSpPr/>
          <p:nvPr/>
        </p:nvSpPr>
        <p:spPr>
          <a:xfrm>
            <a:off x="29063520" y="10139040"/>
            <a:ext cx="9066600" cy="119916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Analysis</a:t>
            </a:r>
            <a:endParaRPr b="0" lang="en-US" sz="5500" spc="-1" strike="noStrike">
              <a:latin typeface="Arial"/>
            </a:endParaRPr>
          </a:p>
        </p:txBody>
      </p:sp>
      <p:sp>
        <p:nvSpPr>
          <p:cNvPr id="62" name="CustomShape 17"/>
          <p:cNvSpPr/>
          <p:nvPr/>
        </p:nvSpPr>
        <p:spPr>
          <a:xfrm>
            <a:off x="30723840" y="17922240"/>
            <a:ext cx="5852160" cy="842040"/>
          </a:xfrm>
          <a:prstGeom prst="rect">
            <a:avLst/>
          </a:prstGeom>
          <a:noFill/>
          <a:ln>
            <a:noFill/>
          </a:ln>
        </p:spPr>
        <p:style>
          <a:lnRef idx="0"/>
          <a:fillRef idx="0"/>
          <a:effectRef idx="0"/>
          <a:fontRef idx="minor"/>
        </p:style>
        <p:txBody>
          <a:bodyPr lIns="171360" rIns="171360" tIns="85680" bIns="85680">
            <a:spAutoFit/>
          </a:bodyPr>
          <a:p>
            <a:pPr marL="343080" indent="-342000">
              <a:lnSpc>
                <a:spcPct val="100000"/>
              </a:lnSpc>
              <a:spcBef>
                <a:spcPts val="2200"/>
              </a:spcBef>
              <a:buClr>
                <a:srgbClr val="000000"/>
              </a:buClr>
              <a:buFont typeface="StarSymbol"/>
              <a:buAutoNum type="arabicPeriod"/>
            </a:pPr>
            <a:r>
              <a:rPr b="0" lang="en-US" sz="4400" spc="-1" strike="noStrike">
                <a:solidFill>
                  <a:srgbClr val="000000"/>
                </a:solidFill>
                <a:latin typeface="Kalinga"/>
                <a:ea typeface="DejaVu Sans"/>
              </a:rPr>
              <a:t>Loss Converging</a:t>
            </a:r>
            <a:endParaRPr b="0" lang="en-US" sz="4400" spc="-1" strike="noStrike">
              <a:latin typeface="Arial"/>
            </a:endParaRPr>
          </a:p>
        </p:txBody>
      </p:sp>
      <p:sp>
        <p:nvSpPr>
          <p:cNvPr id="63" name="CustomShape 18"/>
          <p:cNvSpPr/>
          <p:nvPr/>
        </p:nvSpPr>
        <p:spPr>
          <a:xfrm>
            <a:off x="16037640" y="13410000"/>
            <a:ext cx="7649640" cy="2830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000" spc="-1" strike="noStrike">
                <a:solidFill>
                  <a:srgbClr val="000000"/>
                </a:solidFill>
                <a:latin typeface="Arial"/>
                <a:ea typeface="DejaVu Sans"/>
              </a:rPr>
              <a:t>Figures that illustrate the problem and</a:t>
            </a:r>
            <a:endParaRPr b="0" lang="en-US" sz="3000" spc="-1" strike="noStrike">
              <a:latin typeface="Arial"/>
            </a:endParaRPr>
          </a:p>
          <a:p>
            <a:pPr>
              <a:lnSpc>
                <a:spcPct val="100000"/>
              </a:lnSpc>
            </a:pPr>
            <a:r>
              <a:rPr b="0" lang="en-US" sz="3000" spc="-1" strike="noStrike">
                <a:solidFill>
                  <a:srgbClr val="000000"/>
                </a:solidFill>
                <a:latin typeface="Arial"/>
                <a:ea typeface="DejaVu Sans"/>
              </a:rPr>
              <a:t>solutions. Pick figures that show the reader</a:t>
            </a:r>
            <a:endParaRPr b="0" lang="en-US" sz="3000" spc="-1" strike="noStrike">
              <a:latin typeface="Arial"/>
            </a:endParaRPr>
          </a:p>
          <a:p>
            <a:pPr>
              <a:lnSpc>
                <a:spcPct val="100000"/>
              </a:lnSpc>
            </a:pPr>
            <a:r>
              <a:rPr b="0" lang="en-US" sz="3000" spc="-1" strike="noStrike">
                <a:solidFill>
                  <a:srgbClr val="000000"/>
                </a:solidFill>
                <a:latin typeface="Arial"/>
                <a:ea typeface="DejaVu Sans"/>
              </a:rPr>
              <a:t>the big picture. Remember people may only </a:t>
            </a:r>
            <a:endParaRPr b="0" lang="en-US" sz="3000" spc="-1" strike="noStrike">
              <a:latin typeface="Arial"/>
            </a:endParaRPr>
          </a:p>
          <a:p>
            <a:pPr>
              <a:lnSpc>
                <a:spcPct val="100000"/>
              </a:lnSpc>
            </a:pPr>
            <a:r>
              <a:rPr b="0" lang="en-US" sz="3000" spc="-1" strike="noStrike">
                <a:solidFill>
                  <a:srgbClr val="000000"/>
                </a:solidFill>
                <a:latin typeface="Arial"/>
                <a:ea typeface="DejaVu Sans"/>
              </a:rPr>
              <a:t>spend a few minutes on the poster.</a:t>
            </a:r>
            <a:endParaRPr b="0" lang="en-US" sz="3000" spc="-1" strike="noStrike">
              <a:latin typeface="Arial"/>
            </a:endParaRPr>
          </a:p>
          <a:p>
            <a:pPr>
              <a:lnSpc>
                <a:spcPct val="100000"/>
              </a:lnSpc>
            </a:pPr>
            <a:r>
              <a:rPr b="0" lang="en-US" sz="3000" spc="-1" strike="noStrike">
                <a:solidFill>
                  <a:srgbClr val="000000"/>
                </a:solidFill>
                <a:latin typeface="Arial"/>
                <a:ea typeface="DejaVu Sans"/>
              </a:rPr>
              <a:t>What is the take away message about what</a:t>
            </a:r>
            <a:endParaRPr b="0" lang="en-US" sz="3000" spc="-1" strike="noStrike">
              <a:latin typeface="Arial"/>
            </a:endParaRPr>
          </a:p>
          <a:p>
            <a:pPr>
              <a:lnSpc>
                <a:spcPct val="100000"/>
              </a:lnSpc>
            </a:pPr>
            <a:r>
              <a:rPr b="0" lang="en-US" sz="3000" spc="-1" strike="noStrike">
                <a:solidFill>
                  <a:srgbClr val="000000"/>
                </a:solidFill>
                <a:latin typeface="Arial"/>
                <a:ea typeface="DejaVu Sans"/>
              </a:rPr>
              <a:t>you did?</a:t>
            </a:r>
            <a:endParaRPr b="0" lang="en-US" sz="3000" spc="-1" strike="noStrike">
              <a:latin typeface="Arial"/>
            </a:endParaRPr>
          </a:p>
        </p:txBody>
      </p:sp>
      <p:grpSp>
        <p:nvGrpSpPr>
          <p:cNvPr id="64" name="Group 19"/>
          <p:cNvGrpSpPr/>
          <p:nvPr/>
        </p:nvGrpSpPr>
        <p:grpSpPr>
          <a:xfrm>
            <a:off x="1200240" y="6686280"/>
            <a:ext cx="7111080" cy="3180240"/>
            <a:chOff x="1200240" y="6686280"/>
            <a:chExt cx="7111080" cy="3180240"/>
          </a:xfrm>
        </p:grpSpPr>
        <p:sp>
          <p:nvSpPr>
            <p:cNvPr id="65" name="CustomShape 20"/>
            <p:cNvSpPr/>
            <p:nvPr/>
          </p:nvSpPr>
          <p:spPr>
            <a:xfrm>
              <a:off x="1200240" y="6686280"/>
              <a:ext cx="7111080" cy="3180240"/>
            </a:xfrm>
            <a:prstGeom prst="rect">
              <a:avLst/>
            </a:prstGeom>
            <a:solidFill>
              <a:srgbClr val="92d050"/>
            </a:solidFill>
            <a:ln w="9360">
              <a:solidFill>
                <a:srgbClr val="000000"/>
              </a:solidFill>
              <a:round/>
            </a:ln>
          </p:spPr>
          <p:style>
            <a:lnRef idx="0"/>
            <a:fillRef idx="0"/>
            <a:effectRef idx="0"/>
            <a:fontRef idx="minor"/>
          </p:style>
        </p:sp>
        <p:sp>
          <p:nvSpPr>
            <p:cNvPr id="66" name="CustomShape 21"/>
            <p:cNvSpPr/>
            <p:nvPr/>
          </p:nvSpPr>
          <p:spPr>
            <a:xfrm>
              <a:off x="3333960" y="7748280"/>
              <a:ext cx="4062600" cy="546480"/>
            </a:xfrm>
            <a:prstGeom prst="rect">
              <a:avLst/>
            </a:prstGeom>
            <a:solidFill>
              <a:srgbClr val="92d050"/>
            </a:solidFill>
            <a:ln>
              <a:noFill/>
            </a:ln>
          </p:spPr>
          <p:style>
            <a:lnRef idx="0"/>
            <a:fillRef idx="0"/>
            <a:effectRef idx="0"/>
            <a:fontRef idx="minor"/>
          </p:style>
          <p:txBody>
            <a:bodyPr lIns="90000" rIns="90000" tIns="45000" bIns="45000">
              <a:spAutoFit/>
            </a:bodyPr>
            <a:p>
              <a:pPr>
                <a:lnSpc>
                  <a:spcPct val="100000"/>
                </a:lnSpc>
              </a:pPr>
              <a:r>
                <a:rPr b="0" lang="en-US" sz="3000" spc="-1" strike="noStrike">
                  <a:solidFill>
                    <a:srgbClr val="000000"/>
                  </a:solidFill>
                  <a:latin typeface="Arial"/>
                  <a:ea typeface="DejaVu Sans"/>
                </a:rPr>
                <a:t>Company Logo</a:t>
              </a:r>
              <a:endParaRPr b="0" lang="en-US" sz="3000" spc="-1" strike="noStrike">
                <a:latin typeface="Arial"/>
              </a:endParaRPr>
            </a:p>
          </p:txBody>
        </p:sp>
      </p:grpSp>
      <p:grpSp>
        <p:nvGrpSpPr>
          <p:cNvPr id="67" name="Group 22"/>
          <p:cNvGrpSpPr/>
          <p:nvPr/>
        </p:nvGrpSpPr>
        <p:grpSpPr>
          <a:xfrm>
            <a:off x="302760" y="441000"/>
            <a:ext cx="3963240" cy="3825000"/>
            <a:chOff x="302760" y="441000"/>
            <a:chExt cx="3963240" cy="3825000"/>
          </a:xfrm>
        </p:grpSpPr>
        <p:sp>
          <p:nvSpPr>
            <p:cNvPr id="68" name="CustomShape 23"/>
            <p:cNvSpPr/>
            <p:nvPr/>
          </p:nvSpPr>
          <p:spPr>
            <a:xfrm>
              <a:off x="302760" y="441000"/>
              <a:ext cx="3963240" cy="3825000"/>
            </a:xfrm>
            <a:prstGeom prst="rect">
              <a:avLst/>
            </a:prstGeom>
            <a:solidFill>
              <a:srgbClr val="92d050"/>
            </a:solidFill>
            <a:ln w="9360">
              <a:solidFill>
                <a:srgbClr val="000000"/>
              </a:solidFill>
              <a:round/>
            </a:ln>
          </p:spPr>
          <p:style>
            <a:lnRef idx="0"/>
            <a:fillRef idx="0"/>
            <a:effectRef idx="0"/>
            <a:fontRef idx="minor"/>
          </p:style>
        </p:sp>
        <p:sp>
          <p:nvSpPr>
            <p:cNvPr id="69" name="CustomShape 24"/>
            <p:cNvSpPr/>
            <p:nvPr/>
          </p:nvSpPr>
          <p:spPr>
            <a:xfrm>
              <a:off x="1452960" y="1667520"/>
              <a:ext cx="1663200" cy="1003320"/>
            </a:xfrm>
            <a:prstGeom prst="rect">
              <a:avLst/>
            </a:prstGeom>
            <a:solidFill>
              <a:srgbClr val="92d050"/>
            </a:solidFill>
            <a:ln>
              <a:noFill/>
            </a:ln>
          </p:spPr>
          <p:style>
            <a:lnRef idx="0"/>
            <a:fillRef idx="0"/>
            <a:effectRef idx="0"/>
            <a:fontRef idx="minor"/>
          </p:style>
          <p:txBody>
            <a:bodyPr lIns="90000" rIns="90000" tIns="45000" bIns="45000">
              <a:spAutoFit/>
            </a:bodyPr>
            <a:p>
              <a:pPr>
                <a:lnSpc>
                  <a:spcPct val="100000"/>
                </a:lnSpc>
              </a:pPr>
              <a:r>
                <a:rPr b="0" lang="en-US" sz="3000" spc="-1" strike="noStrike">
                  <a:solidFill>
                    <a:srgbClr val="000000"/>
                  </a:solidFill>
                  <a:latin typeface="Arial"/>
                  <a:ea typeface="DejaVu Sans"/>
                </a:rPr>
                <a:t>Your Photo</a:t>
              </a:r>
              <a:endParaRPr b="0" lang="en-US" sz="3000" spc="-1" strike="noStrike">
                <a:latin typeface="Arial"/>
              </a:endParaRPr>
            </a:p>
          </p:txBody>
        </p:sp>
      </p:grpSp>
      <p:pic>
        <p:nvPicPr>
          <p:cNvPr id="70" name="" descr=""/>
          <p:cNvPicPr/>
          <p:nvPr/>
        </p:nvPicPr>
        <p:blipFill>
          <a:blip r:embed="rId6"/>
          <a:stretch/>
        </p:blipFill>
        <p:spPr>
          <a:xfrm>
            <a:off x="274320" y="274320"/>
            <a:ext cx="4082760" cy="4082760"/>
          </a:xfrm>
          <a:prstGeom prst="rect">
            <a:avLst/>
          </a:prstGeom>
          <a:ln>
            <a:noFill/>
          </a:ln>
        </p:spPr>
      </p:pic>
      <p:pic>
        <p:nvPicPr>
          <p:cNvPr id="71" name="" descr=""/>
          <p:cNvPicPr/>
          <p:nvPr/>
        </p:nvPicPr>
        <p:blipFill>
          <a:blip r:embed="rId7"/>
          <a:stretch/>
        </p:blipFill>
        <p:spPr>
          <a:xfrm>
            <a:off x="1064520" y="6395400"/>
            <a:ext cx="7347600" cy="4028400"/>
          </a:xfrm>
          <a:prstGeom prst="rect">
            <a:avLst/>
          </a:prstGeom>
          <a:ln>
            <a:noFill/>
          </a:ln>
        </p:spPr>
      </p:pic>
      <p:pic>
        <p:nvPicPr>
          <p:cNvPr id="72" name="" descr=""/>
          <p:cNvPicPr/>
          <p:nvPr/>
        </p:nvPicPr>
        <p:blipFill>
          <a:blip r:embed="rId8"/>
          <a:stretch/>
        </p:blipFill>
        <p:spPr>
          <a:xfrm>
            <a:off x="10332720" y="10149840"/>
            <a:ext cx="17647560" cy="7960320"/>
          </a:xfrm>
          <a:prstGeom prst="rect">
            <a:avLst/>
          </a:prstGeom>
          <a:ln>
            <a:noFill/>
          </a:ln>
        </p:spPr>
      </p:pic>
      <p:sp>
        <p:nvSpPr>
          <p:cNvPr id="73" name="CustomShape 25"/>
          <p:cNvSpPr/>
          <p:nvPr/>
        </p:nvSpPr>
        <p:spPr>
          <a:xfrm>
            <a:off x="28986480" y="24688800"/>
            <a:ext cx="9066600" cy="1199160"/>
          </a:xfrm>
          <a:prstGeom prst="rect">
            <a:avLst/>
          </a:prstGeom>
          <a:solidFill>
            <a:srgbClr val="00b0f0"/>
          </a:solidFill>
          <a:ln>
            <a:noFill/>
          </a:ln>
        </p:spPr>
        <p:style>
          <a:lnRef idx="0"/>
          <a:fillRef idx="0"/>
          <a:effectRef idx="0"/>
          <a:fontRef idx="minor"/>
        </p:style>
        <p:txBody>
          <a:bodyPr wrap="none" lIns="137160" rIns="137160" tIns="68760" bIns="68760" anchor="ctr">
            <a:noAutofit/>
          </a:bodyPr>
          <a:p>
            <a:pPr algn="ctr">
              <a:lnSpc>
                <a:spcPct val="100000"/>
              </a:lnSpc>
            </a:pPr>
            <a:r>
              <a:rPr b="1" lang="en-US" sz="5500" spc="-1" strike="noStrike">
                <a:solidFill>
                  <a:srgbClr val="ffffff"/>
                </a:solidFill>
                <a:latin typeface="Kalinga"/>
                <a:ea typeface="DejaVu Sans"/>
              </a:rPr>
              <a:t>Conclusions</a:t>
            </a:r>
            <a:endParaRPr b="0" lang="en-US" sz="5500" spc="-1" strike="noStrike">
              <a:latin typeface="Arial"/>
            </a:endParaRPr>
          </a:p>
        </p:txBody>
      </p:sp>
      <p:sp>
        <p:nvSpPr>
          <p:cNvPr id="74" name="CustomShape 26"/>
          <p:cNvSpPr/>
          <p:nvPr/>
        </p:nvSpPr>
        <p:spPr>
          <a:xfrm>
            <a:off x="28986480" y="26426520"/>
            <a:ext cx="9052200" cy="1462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4400" spc="-1" strike="noStrike">
                <a:solidFill>
                  <a:srgbClr val="000000"/>
                </a:solidFill>
                <a:latin typeface="Kalinga"/>
                <a:ea typeface="DejaVu Sans"/>
              </a:rPr>
              <a:t>The neural network was able to  learn how to predict a time, but seemed to guess higher and some predictions were way off. </a:t>
            </a:r>
            <a:endParaRPr b="0" lang="en-US" sz="4400" spc="-1" strike="noStrike">
              <a:latin typeface="Arial"/>
            </a:endParaRPr>
          </a:p>
          <a:p>
            <a:pPr>
              <a:lnSpc>
                <a:spcPct val="100000"/>
              </a:lnSpc>
            </a:pPr>
            <a:endParaRPr b="0" lang="en-US" sz="4400" spc="-1" strike="noStrike">
              <a:latin typeface="Arial"/>
            </a:endParaRPr>
          </a:p>
          <a:p>
            <a:pPr>
              <a:lnSpc>
                <a:spcPct val="100000"/>
              </a:lnSpc>
            </a:pPr>
            <a:endParaRPr b="0" lang="en-US" sz="4400" spc="-1" strike="noStrike">
              <a:latin typeface="Arial"/>
            </a:endParaRPr>
          </a:p>
          <a:p>
            <a:pPr>
              <a:lnSpc>
                <a:spcPct val="100000"/>
              </a:lnSpc>
            </a:pPr>
            <a:r>
              <a:rPr b="0" lang="en-US" sz="4400" spc="-1" strike="noStrike">
                <a:solidFill>
                  <a:srgbClr val="000000"/>
                </a:solidFill>
                <a:latin typeface="Kalinga"/>
                <a:ea typeface="DejaVu Sans"/>
              </a:rPr>
              <a:t>Kaggle Score: 12370277 </a:t>
            </a:r>
            <a:endParaRPr b="0" lang="en-US" sz="4400" spc="-1" strike="noStrike">
              <a:latin typeface="Arial"/>
            </a:endParaRPr>
          </a:p>
          <a:p>
            <a:pPr>
              <a:lnSpc>
                <a:spcPct val="100000"/>
              </a:lnSpc>
            </a:pPr>
            <a:r>
              <a:rPr b="0" lang="en-US" sz="4400" spc="-1" strike="noStrike">
                <a:solidFill>
                  <a:srgbClr val="000000"/>
                </a:solidFill>
                <a:latin typeface="Kalinga"/>
                <a:ea typeface="DejaVu Sans"/>
              </a:rPr>
              <a:t>Kaggle Position: 326</a:t>
            </a:r>
            <a:endParaRPr b="0" lang="en-US" sz="4400" spc="-1" strike="noStrike">
              <a:latin typeface="Arial"/>
            </a:endParaRPr>
          </a:p>
        </p:txBody>
      </p:sp>
      <p:pic>
        <p:nvPicPr>
          <p:cNvPr id="75" name="" descr=""/>
          <p:cNvPicPr/>
          <p:nvPr/>
        </p:nvPicPr>
        <p:blipFill>
          <a:blip r:embed="rId9"/>
          <a:stretch/>
        </p:blipFill>
        <p:spPr>
          <a:xfrm>
            <a:off x="29077920" y="19019520"/>
            <a:ext cx="9025920" cy="5280120"/>
          </a:xfrm>
          <a:prstGeom prst="rect">
            <a:avLst/>
          </a:prstGeom>
          <a:ln>
            <a:noFill/>
          </a:ln>
        </p:spPr>
      </p:pic>
      <p:sp>
        <p:nvSpPr>
          <p:cNvPr id="76" name="CustomShape 27"/>
          <p:cNvSpPr/>
          <p:nvPr/>
        </p:nvSpPr>
        <p:spPr>
          <a:xfrm>
            <a:off x="10698480" y="22383720"/>
            <a:ext cx="8533440" cy="842040"/>
          </a:xfrm>
          <a:prstGeom prst="rect">
            <a:avLst/>
          </a:prstGeom>
          <a:noFill/>
          <a:ln>
            <a:noFill/>
          </a:ln>
        </p:spPr>
        <p:style>
          <a:lnRef idx="0"/>
          <a:fillRef idx="0"/>
          <a:effectRef idx="0"/>
          <a:fontRef idx="minor"/>
        </p:style>
      </p:sp>
      <p:pic>
        <p:nvPicPr>
          <p:cNvPr id="77" name="" descr=""/>
          <p:cNvPicPr/>
          <p:nvPr/>
        </p:nvPicPr>
        <p:blipFill>
          <a:blip r:embed="rId10"/>
          <a:stretch/>
        </p:blipFill>
        <p:spPr>
          <a:xfrm>
            <a:off x="11612880" y="29718000"/>
            <a:ext cx="14356080" cy="8187120"/>
          </a:xfrm>
          <a:prstGeom prst="rect">
            <a:avLst/>
          </a:prstGeom>
          <a:ln>
            <a:noFill/>
          </a:ln>
        </p:spPr>
      </p:pic>
      <p:sp>
        <p:nvSpPr>
          <p:cNvPr id="78" name="CustomShape 28"/>
          <p:cNvSpPr/>
          <p:nvPr/>
        </p:nvSpPr>
        <p:spPr>
          <a:xfrm>
            <a:off x="29169360" y="11887200"/>
            <a:ext cx="9235440" cy="760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400" spc="-1" strike="noStrike">
                <a:latin typeface="Kalinga"/>
                <a:ea typeface="DejaVu Sans"/>
              </a:rPr>
              <a:t>Model for Neural Network</a:t>
            </a:r>
            <a:endParaRPr b="0" lang="en-US" sz="4400" spc="-1" strike="noStrike">
              <a:latin typeface="Arial"/>
            </a:endParaRPr>
          </a:p>
        </p:txBody>
      </p:sp>
      <p:pic>
        <p:nvPicPr>
          <p:cNvPr id="79" name="" descr=""/>
          <p:cNvPicPr/>
          <p:nvPr/>
        </p:nvPicPr>
        <p:blipFill>
          <a:blip r:embed="rId11"/>
          <a:stretch/>
        </p:blipFill>
        <p:spPr>
          <a:xfrm>
            <a:off x="29063520" y="12893040"/>
            <a:ext cx="9095400" cy="4930920"/>
          </a:xfrm>
          <a:prstGeom prst="rect">
            <a:avLst/>
          </a:prstGeom>
          <a:ln>
            <a:noFill/>
          </a:ln>
        </p:spPr>
      </p:pic>
      <p:pic>
        <p:nvPicPr>
          <p:cNvPr id="80" name="" descr=""/>
          <p:cNvPicPr/>
          <p:nvPr/>
        </p:nvPicPr>
        <p:blipFill>
          <a:blip r:embed="rId12"/>
          <a:srcRect l="0" t="0" r="0" b="9600"/>
          <a:stretch/>
        </p:blipFill>
        <p:spPr>
          <a:xfrm>
            <a:off x="10424160" y="22176720"/>
            <a:ext cx="17850240" cy="6261120"/>
          </a:xfrm>
          <a:prstGeom prst="rect">
            <a:avLst/>
          </a:prstGeom>
          <a:ln>
            <a:noFill/>
          </a:ln>
        </p:spPr>
      </p:pic>
      <p:sp>
        <p:nvSpPr>
          <p:cNvPr id="81" name="TextShape 29"/>
          <p:cNvSpPr txBox="1"/>
          <p:nvPr/>
        </p:nvSpPr>
        <p:spPr>
          <a:xfrm>
            <a:off x="10332720" y="19933920"/>
            <a:ext cx="17647920" cy="2242800"/>
          </a:xfrm>
          <a:prstGeom prst="rect">
            <a:avLst/>
          </a:prstGeom>
          <a:noFill/>
          <a:ln>
            <a:noFill/>
          </a:ln>
        </p:spPr>
        <p:txBody>
          <a:bodyPr lIns="90000" rIns="90000" tIns="45000" bIns="45000">
            <a:noAutofit/>
          </a:bodyPr>
          <a:p>
            <a:pPr algn="ctr"/>
            <a:r>
              <a:rPr b="0" lang="en-US" sz="4400" spc="-1" strike="noStrike">
                <a:solidFill>
                  <a:srgbClr val="000000"/>
                </a:solidFill>
                <a:latin typeface="Kalinga"/>
                <a:ea typeface="DejaVu Sans"/>
              </a:rPr>
              <a:t>Prediction Error = |Correct </a:t>
            </a:r>
            <a:r>
              <a:rPr b="0" lang="en-US" sz="4400" spc="-1" strike="noStrike">
                <a:solidFill>
                  <a:srgbClr val="000000"/>
                </a:solidFill>
                <a:latin typeface="Kalinga"/>
                <a:ea typeface="DejaVu Sans"/>
              </a:rPr>
              <a:t>Time - Prediction|</a:t>
            </a:r>
            <a:endParaRPr b="0" lang="en-US" sz="4400" spc="-1" strike="noStrike">
              <a:latin typeface="Arial"/>
            </a:endParaRPr>
          </a:p>
          <a:p>
            <a:pPr algn="ctr"/>
            <a:endParaRPr b="0" lang="en-US" sz="4400" spc="-1" strike="noStrike">
              <a:latin typeface="Arial"/>
            </a:endParaRPr>
          </a:p>
          <a:p>
            <a:pPr algn="ctr"/>
            <a:r>
              <a:rPr b="0" lang="en-US" sz="4400" spc="-1" strike="noStrike">
                <a:solidFill>
                  <a:srgbClr val="000000"/>
                </a:solidFill>
                <a:latin typeface="Kalinga"/>
                <a:ea typeface="DejaVu Sans"/>
              </a:rPr>
              <a:t>Max: 2040293571070    Min: </a:t>
            </a:r>
            <a:r>
              <a:rPr b="0" lang="en-US" sz="4400" spc="-1" strike="noStrike">
                <a:solidFill>
                  <a:srgbClr val="000000"/>
                </a:solidFill>
                <a:latin typeface="Kalinga"/>
                <a:ea typeface="DejaVu Sans"/>
              </a:rPr>
              <a:t>1265855    Avg: 2351607781</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1848</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2004-07-27T19:46:06Z</dcterms:created>
  <dc:creator/>
  <dc:description/>
  <dc:language>en-US</dc:language>
  <cp:lastModifiedBy/>
  <dcterms:modified xsi:type="dcterms:W3CDTF">2020-11-30T10:56:46Z</dcterms:modified>
  <cp:revision>21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