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27" autoAdjust="0"/>
  </p:normalViewPr>
  <p:slideViewPr>
    <p:cSldViewPr snapToGrid="0" snapToObjects="1">
      <p:cViewPr varScale="1">
        <p:scale>
          <a:sx n="69" d="100"/>
          <a:sy n="69" d="100"/>
        </p:scale>
        <p:origin x="18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83EF-5937-974A-B794-6BEA19B364D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47AC-B639-524F-9D9A-1E242725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howtodoinjava.com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-hello-world-example/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47AC-B639-524F-9D9A-1E242725F9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2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19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3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742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343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5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01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-social-networ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100699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5" y="274638"/>
            <a:ext cx="7900005" cy="1143000"/>
          </a:xfrm>
        </p:spPr>
        <p:txBody>
          <a:bodyPr/>
          <a:lstStyle/>
          <a:p>
            <a:r>
              <a:rPr lang="en-US" dirty="0"/>
              <a:t>@Controller </a:t>
            </a:r>
            <a:r>
              <a:rPr lang="en-US" dirty="0" err="1"/>
              <a:t>vs</a:t>
            </a:r>
            <a:r>
              <a:rPr lang="en-US" dirty="0"/>
              <a:t> @</a:t>
            </a:r>
            <a:r>
              <a:rPr lang="en-US" dirty="0" err="1"/>
              <a:t>RestController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8418"/>
            <a:ext cx="7386816" cy="1546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3537"/>
            <a:ext cx="7548138" cy="15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2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RequestMethod.GET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GetMapping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PutMapping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PostMapping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DeleteMapping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PatchMapping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6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471656"/>
            <a:ext cx="80038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@RestController</a:t>
            </a:r>
          </a:p>
          <a:p>
            <a:r>
              <a:rPr lang="mr-IN" dirty="0">
                <a:solidFill>
                  <a:srgbClr val="FF0000"/>
                </a:solidFill>
              </a:rPr>
              <a:t>@RequestMapping("/persons")</a:t>
            </a:r>
          </a:p>
          <a:p>
            <a:r>
              <a:rPr lang="mr-IN" dirty="0"/>
              <a:t>class PersonController {</a:t>
            </a:r>
          </a:p>
          <a:p>
            <a:endParaRPr lang="mr-IN" dirty="0"/>
          </a:p>
          <a:p>
            <a:r>
              <a:rPr lang="mr-IN" dirty="0"/>
              <a:t>    @GetMapping(</a:t>
            </a:r>
            <a:r>
              <a:rPr lang="mr-IN" dirty="0">
                <a:solidFill>
                  <a:srgbClr val="FF0000"/>
                </a:solidFill>
              </a:rPr>
              <a:t>"/{id}"</a:t>
            </a:r>
            <a:r>
              <a:rPr lang="mr-IN" dirty="0"/>
              <a:t>)</a:t>
            </a:r>
          </a:p>
          <a:p>
            <a:r>
              <a:rPr lang="mr-IN" dirty="0"/>
              <a:t>    public Person getPerson(</a:t>
            </a:r>
            <a:r>
              <a:rPr lang="mr-IN" dirty="0">
                <a:solidFill>
                  <a:srgbClr val="FF0000"/>
                </a:solidFill>
              </a:rPr>
              <a:t>@PathVariable </a:t>
            </a:r>
            <a:r>
              <a:rPr lang="mr-IN" dirty="0"/>
              <a:t>Long id) {</a:t>
            </a:r>
          </a:p>
          <a:p>
            <a:r>
              <a:rPr lang="mr-IN" dirty="0"/>
              <a:t>        // ...</a:t>
            </a:r>
          </a:p>
          <a:p>
            <a:r>
              <a:rPr lang="mr-IN" dirty="0"/>
              <a:t>    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1712" y="3733813"/>
            <a:ext cx="7651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/owners/{</a:t>
            </a:r>
            <a:r>
              <a:rPr lang="en-US" dirty="0" err="1">
                <a:solidFill>
                  <a:srgbClr val="FF0000"/>
                </a:solidFill>
              </a:rPr>
              <a:t>ownerId</a:t>
            </a:r>
            <a:r>
              <a:rPr lang="en-US" dirty="0">
                <a:solidFill>
                  <a:srgbClr val="FF0000"/>
                </a:solidFill>
              </a:rPr>
              <a:t>}/pets/{</a:t>
            </a:r>
            <a:r>
              <a:rPr lang="en-US" dirty="0" err="1">
                <a:solidFill>
                  <a:srgbClr val="FF0000"/>
                </a:solidFill>
              </a:rPr>
              <a:t>petId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")</a:t>
            </a:r>
          </a:p>
          <a:p>
            <a:r>
              <a:rPr lang="en-US" dirty="0"/>
              <a:t>public Pet </a:t>
            </a:r>
            <a:r>
              <a:rPr lang="en-US" dirty="0" err="1"/>
              <a:t>findPet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PathVariable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Long </a:t>
            </a:r>
            <a:r>
              <a:rPr lang="en-US" dirty="0" err="1"/>
              <a:t>ownerId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PathVariable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Long </a:t>
            </a:r>
            <a:r>
              <a:rPr lang="en-US" dirty="0" err="1"/>
              <a:t>petId</a:t>
            </a:r>
            <a:r>
              <a:rPr lang="en-US" dirty="0"/>
              <a:t>) {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711" y="4919903"/>
            <a:ext cx="76516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@GetMapping</a:t>
            </a:r>
          </a:p>
          <a:p>
            <a:r>
              <a:rPr lang="mr-IN" dirty="0"/>
              <a:t>    public String setupForm(</a:t>
            </a:r>
            <a:r>
              <a:rPr lang="mr-IN" dirty="0">
                <a:solidFill>
                  <a:srgbClr val="FF0000"/>
                </a:solidFill>
              </a:rPr>
              <a:t>@RequestParam("petId") </a:t>
            </a:r>
            <a:r>
              <a:rPr lang="mr-IN" dirty="0"/>
              <a:t>int petId, Model model) { </a:t>
            </a:r>
          </a:p>
          <a:p>
            <a:r>
              <a:rPr lang="mr-IN" dirty="0"/>
              <a:t>        Pet pet = this.clinic.loadPet(petId);</a:t>
            </a:r>
          </a:p>
          <a:p>
            <a:r>
              <a:rPr lang="mr-IN" dirty="0"/>
              <a:t>        model.addAttribute("pet", pet);</a:t>
            </a:r>
          </a:p>
          <a:p>
            <a:r>
              <a:rPr lang="mr-IN" dirty="0"/>
              <a:t>        return "petForm";</a:t>
            </a:r>
          </a:p>
          <a:p>
            <a:r>
              <a:rPr lang="mr-IN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4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Special Attribute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781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@GetMapping("/demo")</a:t>
            </a:r>
          </a:p>
          <a:p>
            <a:r>
              <a:rPr lang="mr-IN" dirty="0"/>
              <a:t>public void handle(</a:t>
            </a:r>
          </a:p>
          <a:p>
            <a:r>
              <a:rPr lang="mr-IN" dirty="0"/>
              <a:t>        @</a:t>
            </a:r>
            <a:r>
              <a:rPr lang="mr-IN" dirty="0">
                <a:solidFill>
                  <a:srgbClr val="FF0000"/>
                </a:solidFill>
              </a:rPr>
              <a:t>RequestHeader</a:t>
            </a:r>
            <a:r>
              <a:rPr lang="mr-IN" dirty="0"/>
              <a:t>("Accept-Encoding") String encoding) { </a:t>
            </a:r>
          </a:p>
          <a:p>
            <a:r>
              <a:rPr lang="mr-IN" dirty="0"/>
              <a:t>    //...</a:t>
            </a:r>
          </a:p>
          <a:p>
            <a:r>
              <a:rPr lang="mr-IN" dirty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94966"/>
            <a:ext cx="781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("/demo")</a:t>
            </a:r>
          </a:p>
          <a:p>
            <a:r>
              <a:rPr lang="en-US" dirty="0"/>
              <a:t>public void handle(@</a:t>
            </a:r>
            <a:r>
              <a:rPr lang="en-US" dirty="0" err="1">
                <a:solidFill>
                  <a:srgbClr val="FF0000"/>
                </a:solidFill>
              </a:rPr>
              <a:t>CookieValue</a:t>
            </a:r>
            <a:r>
              <a:rPr lang="en-US" dirty="0"/>
              <a:t>("JSESSIONID") String cookie) { </a:t>
            </a:r>
          </a:p>
          <a:p>
            <a:r>
              <a:rPr lang="en-US" dirty="0"/>
              <a:t>    //...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285306"/>
            <a:ext cx="781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("/")</a:t>
            </a:r>
          </a:p>
          <a:p>
            <a:r>
              <a:rPr lang="en-US" dirty="0"/>
              <a:t>public String handle(@</a:t>
            </a:r>
            <a:r>
              <a:rPr lang="en-US" dirty="0" err="1">
                <a:solidFill>
                  <a:srgbClr val="FF0000"/>
                </a:solidFill>
              </a:rPr>
              <a:t>SessionAttribute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User user) { 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67352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("/accounts")</a:t>
            </a:r>
          </a:p>
          <a:p>
            <a:r>
              <a:rPr lang="en-US" dirty="0"/>
              <a:t>public void handle(@</a:t>
            </a:r>
            <a:r>
              <a:rPr lang="en-US" dirty="0" err="1">
                <a:solidFill>
                  <a:srgbClr val="FF0000"/>
                </a:solidFill>
              </a:rPr>
              <a:t>RequestBody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Account account) {</a:t>
            </a:r>
          </a:p>
          <a:p>
            <a:r>
              <a:rPr lang="en-US" dirty="0"/>
              <a:t>    // auto-convert request body to Account object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3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PUT, POST, DELETE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715633"/>
            <a:ext cx="73984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(path = "/pets", </a:t>
            </a:r>
            <a:r>
              <a:rPr lang="en-US" dirty="0">
                <a:solidFill>
                  <a:srgbClr val="FF0000"/>
                </a:solidFill>
              </a:rPr>
              <a:t>consumes</a:t>
            </a:r>
            <a:r>
              <a:rPr lang="en-US" dirty="0"/>
              <a:t> = "application/</a:t>
            </a:r>
            <a:r>
              <a:rPr lang="en-US" dirty="0" err="1"/>
              <a:t>json</a:t>
            </a:r>
            <a:r>
              <a:rPr lang="en-US" dirty="0"/>
              <a:t>") </a:t>
            </a:r>
          </a:p>
          <a:p>
            <a:r>
              <a:rPr lang="en-US" dirty="0"/>
              <a:t>public void </a:t>
            </a:r>
            <a:r>
              <a:rPr lang="en-US" dirty="0" err="1"/>
              <a:t>addPet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Pet pet) {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90249"/>
            <a:ext cx="8210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PutMapping</a:t>
            </a:r>
            <a:r>
              <a:rPr lang="en-US" dirty="0"/>
              <a:t>(path = "/pets/{</a:t>
            </a:r>
            <a:r>
              <a:rPr lang="en-US" dirty="0" err="1"/>
              <a:t>petId</a:t>
            </a:r>
            <a:r>
              <a:rPr lang="en-US" dirty="0"/>
              <a:t>}", </a:t>
            </a:r>
            <a:r>
              <a:rPr lang="en-US" dirty="0">
                <a:solidFill>
                  <a:srgbClr val="FF0000"/>
                </a:solidFill>
              </a:rPr>
              <a:t>produces</a:t>
            </a:r>
            <a:r>
              <a:rPr lang="en-US" dirty="0"/>
              <a:t> = "application/</a:t>
            </a:r>
            <a:r>
              <a:rPr lang="en-US" dirty="0" err="1"/>
              <a:t>json;charset</a:t>
            </a:r>
            <a:r>
              <a:rPr lang="en-US" dirty="0"/>
              <a:t>=UTF-8") </a:t>
            </a:r>
          </a:p>
          <a:p>
            <a:r>
              <a:rPr lang="en-US" dirty="0"/>
              <a:t>public Pet </a:t>
            </a:r>
            <a:r>
              <a:rPr lang="en-US" dirty="0" err="1"/>
              <a:t>getPet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String </a:t>
            </a:r>
            <a:r>
              <a:rPr lang="en-US" dirty="0" err="1"/>
              <a:t>petId</a:t>
            </a:r>
            <a:r>
              <a:rPr lang="en-US" dirty="0"/>
              <a:t>) {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79412"/>
            <a:ext cx="7398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 @</a:t>
            </a:r>
            <a:r>
              <a:rPr lang="mr-IN" dirty="0">
                <a:solidFill>
                  <a:srgbClr val="FF0000"/>
                </a:solidFill>
              </a:rPr>
              <a:t>DeleteMapping</a:t>
            </a:r>
            <a:r>
              <a:rPr lang="mr-IN" dirty="0"/>
              <a:t>("/{id}")</a:t>
            </a:r>
          </a:p>
          <a:p>
            <a:r>
              <a:rPr lang="mr-IN" dirty="0"/>
              <a:t>    public void remove(@PathVariable Long id) {</a:t>
            </a:r>
          </a:p>
          <a:p>
            <a:r>
              <a:rPr lang="mr-IN" dirty="0"/>
              <a:t>        // ...</a:t>
            </a:r>
          </a:p>
          <a:p>
            <a:r>
              <a:rPr lang="mr-IN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8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Spring </a:t>
            </a:r>
            <a:r>
              <a:rPr lang="en-US" dirty="0" err="1"/>
              <a:t>vs</a:t>
            </a:r>
            <a:r>
              <a:rPr lang="en-US" dirty="0"/>
              <a:t> Jersey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7" y="1939836"/>
            <a:ext cx="8243259" cy="33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987"/>
            <a:ext cx="7620000" cy="526426"/>
          </a:xfrm>
        </p:spPr>
        <p:txBody>
          <a:bodyPr/>
          <a:lstStyle/>
          <a:p>
            <a:r>
              <a:rPr lang="en-US" dirty="0"/>
              <a:t>Access to existing attribute in model, create if not exist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6478" y="2094023"/>
            <a:ext cx="7400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PutMapping</a:t>
            </a:r>
            <a:r>
              <a:rPr lang="en-US" dirty="0"/>
              <a:t>("/accounts/{account}")</a:t>
            </a:r>
          </a:p>
          <a:p>
            <a:r>
              <a:rPr lang="en-US" dirty="0"/>
              <a:t>public String save(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ModelAttribute</a:t>
            </a:r>
            <a:r>
              <a:rPr lang="en-US" dirty="0"/>
              <a:t>("account") Account account) {</a:t>
            </a:r>
          </a:p>
          <a:p>
            <a:r>
              <a:rPr lang="en-US" dirty="0"/>
              <a:t>    // #### AS a argument level annotation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477" y="3429000"/>
            <a:ext cx="75630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ModelAttribute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// #### As a method level annotation</a:t>
            </a:r>
          </a:p>
          <a:p>
            <a:r>
              <a:rPr lang="en-US" dirty="0"/>
              <a:t>public Account </a:t>
            </a:r>
            <a:r>
              <a:rPr lang="en-US" dirty="0" err="1"/>
              <a:t>findAccount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String </a:t>
            </a:r>
            <a:r>
              <a:rPr lang="en-US" dirty="0" err="1"/>
              <a:t>accountId</a:t>
            </a:r>
            <a:r>
              <a:rPr lang="en-US" dirty="0"/>
              <a:t>) {</a:t>
            </a:r>
          </a:p>
          <a:p>
            <a:r>
              <a:rPr lang="en-US" dirty="0"/>
              <a:t>    return </a:t>
            </a:r>
            <a:r>
              <a:rPr lang="en-US" dirty="0" err="1"/>
              <a:t>accountRepository.findOne</a:t>
            </a:r>
            <a:r>
              <a:rPr lang="en-US" dirty="0"/>
              <a:t>(</a:t>
            </a:r>
            <a:r>
              <a:rPr lang="en-US" dirty="0" err="1"/>
              <a:t>accountId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478" y="5080803"/>
            <a:ext cx="7710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ModelAttribute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populateModel</a:t>
            </a:r>
            <a:r>
              <a:rPr lang="en-US" dirty="0"/>
              <a:t>(@</a:t>
            </a:r>
            <a:r>
              <a:rPr lang="en-US" dirty="0" err="1"/>
              <a:t>RequestParam</a:t>
            </a:r>
            <a:r>
              <a:rPr lang="en-US" dirty="0"/>
              <a:t> String number,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model) {</a:t>
            </a:r>
          </a:p>
          <a:p>
            <a:r>
              <a:rPr lang="en-US" dirty="0"/>
              <a:t>    </a:t>
            </a:r>
            <a:r>
              <a:rPr lang="en-US" dirty="0" err="1"/>
              <a:t>model.addAttribute</a:t>
            </a:r>
            <a:r>
              <a:rPr lang="en-US" dirty="0"/>
              <a:t>(</a:t>
            </a:r>
            <a:r>
              <a:rPr lang="en-US" dirty="0" err="1"/>
              <a:t>accountRepository.findAccount</a:t>
            </a:r>
            <a:r>
              <a:rPr lang="en-US" dirty="0"/>
              <a:t>(number));</a:t>
            </a:r>
          </a:p>
          <a:p>
            <a:r>
              <a:rPr lang="en-US" dirty="0"/>
              <a:t>    // #### Model model will write to @</a:t>
            </a:r>
            <a:r>
              <a:rPr lang="en-US" dirty="0" err="1"/>
              <a:t>ModelAttribute</a:t>
            </a:r>
            <a:r>
              <a:rPr lang="en-US" dirty="0"/>
              <a:t>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29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</a:t>
            </a:r>
            <a:r>
              <a:rPr lang="en-US" sz="2800" dirty="0" err="1"/>
              <a:t>shareing</a:t>
            </a:r>
            <a:br>
              <a:rPr lang="en-US" sz="2800" dirty="0"/>
            </a:br>
            <a:r>
              <a:rPr lang="en-US" sz="2800" dirty="0"/>
              <a:t>(fine-grained class/method level)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" y="1666384"/>
            <a:ext cx="4014251" cy="447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042" y="1666384"/>
            <a:ext cx="410568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</a:t>
            </a:r>
            <a:r>
              <a:rPr lang="en-US" sz="2800" dirty="0" err="1"/>
              <a:t>shareing</a:t>
            </a:r>
            <a:br>
              <a:rPr lang="en-US" sz="2800" dirty="0"/>
            </a:br>
            <a:r>
              <a:rPr lang="en-US" sz="2800" dirty="0"/>
              <a:t>(global level)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1922"/>
            <a:ext cx="6351551" cy="435869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050276" y="1193361"/>
            <a:ext cx="3412026" cy="1101564"/>
          </a:xfrm>
          <a:prstGeom prst="wedgeEllipseCallout">
            <a:avLst>
              <a:gd name="adj1" fmla="val -5312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Override </a:t>
            </a:r>
            <a:r>
              <a:rPr lang="en-US" dirty="0" err="1"/>
              <a:t>DispatcherServlet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8848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5804-0963-4905-A8F0-8FC3D4E0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285704" cy="9832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HttpHeader</a:t>
            </a:r>
            <a:r>
              <a:rPr lang="en-US" dirty="0"/>
              <a:t> &amp; 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5968-D326-4F33-9DDE-6101B8C2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46189"/>
            <a:ext cx="8534402" cy="5724881"/>
          </a:xfrm>
        </p:spPr>
        <p:txBody>
          <a:bodyPr>
            <a:normAutofit/>
          </a:bodyPr>
          <a:lstStyle/>
          <a:p>
            <a:r>
              <a:rPr lang="en-US" dirty="0" err="1"/>
              <a:t>RequestHeader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accept</a:t>
            </a:r>
            <a:r>
              <a:rPr lang="en-US" dirty="0"/>
              <a:t> --- Accept: text/html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content-type</a:t>
            </a:r>
            <a:r>
              <a:rPr lang="en-US" dirty="0"/>
              <a:t> --- Content-Type: application/x-www-form-</a:t>
            </a:r>
            <a:r>
              <a:rPr lang="en-US" dirty="0" err="1"/>
              <a:t>urlencoded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cookie</a:t>
            </a:r>
            <a:r>
              <a:rPr lang="en-US" dirty="0"/>
              <a:t> --- Cookie: </a:t>
            </a:r>
            <a:r>
              <a:rPr lang="en-US" dirty="0" err="1"/>
              <a:t>access_token</a:t>
            </a:r>
            <a:r>
              <a:rPr lang="en-US" dirty="0"/>
              <a:t>=eyJhbGciOiJIUzI1NiIsI.eyJpc3MiOiJodHRwczotcGxlL.mFrs3Zo8eaSNcxiNfvRh9dqKP4F1cB;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Origin </a:t>
            </a:r>
            <a:r>
              <a:rPr lang="en-US" dirty="0"/>
              <a:t>--- </a:t>
            </a:r>
            <a:r>
              <a:rPr lang="nl-NL" dirty="0"/>
              <a:t>Origin: </a:t>
            </a:r>
            <a:r>
              <a:rPr lang="nl-NL" dirty="0">
                <a:hlinkClick r:id="rId2"/>
              </a:rPr>
              <a:t>http://www.example-social-network.com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	user-agent -- </a:t>
            </a:r>
            <a:r>
              <a:rPr lang="en-US" dirty="0"/>
              <a:t>User-Agent: Mozilla/5.0 (X11; Linux x86_64; rv:12.0) Gecko/20100101 Firefox/12.0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Content Negotiation</a:t>
            </a:r>
          </a:p>
          <a:p>
            <a:pPr marL="0" indent="0">
              <a:buNone/>
            </a:pPr>
            <a:r>
              <a:rPr lang="en-US" b="1" dirty="0"/>
              <a:t>	Front-End: </a:t>
            </a:r>
            <a:r>
              <a:rPr lang="en-US" b="1" dirty="0" err="1"/>
              <a:t>RequestHeader</a:t>
            </a:r>
            <a:r>
              <a:rPr lang="en-US" b="1" dirty="0"/>
              <a:t> contains:  </a:t>
            </a:r>
            <a:r>
              <a:rPr lang="en-US" b="1" dirty="0">
                <a:solidFill>
                  <a:srgbClr val="FF0000"/>
                </a:solidFill>
              </a:rPr>
              <a:t>accept</a:t>
            </a:r>
            <a:r>
              <a:rPr lang="en-US" b="1" dirty="0"/>
              <a:t> vs </a:t>
            </a:r>
            <a:r>
              <a:rPr lang="en-US" b="1" dirty="0">
                <a:solidFill>
                  <a:srgbClr val="FF0000"/>
                </a:solidFill>
              </a:rPr>
              <a:t>content-type</a:t>
            </a:r>
          </a:p>
          <a:p>
            <a:pPr marL="0" indent="0">
              <a:buNone/>
            </a:pPr>
            <a:r>
              <a:rPr lang="en-US" b="1" dirty="0"/>
              <a:t>	Back-End: use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RequestHeader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in controller to get them</a:t>
            </a:r>
          </a:p>
          <a:p>
            <a:pPr marL="0" indent="0">
              <a:buNone/>
            </a:pPr>
            <a:r>
              <a:rPr lang="en-US" b="1" dirty="0"/>
              <a:t>	Back-End: </a:t>
            </a:r>
            <a:r>
              <a:rPr lang="en-US" b="1" dirty="0">
                <a:solidFill>
                  <a:srgbClr val="FF0000"/>
                </a:solidFill>
              </a:rPr>
              <a:t>produces-&gt;accept </a:t>
            </a:r>
            <a:r>
              <a:rPr lang="en-US" b="1" dirty="0"/>
              <a:t>&amp;&amp; </a:t>
            </a:r>
            <a:r>
              <a:rPr lang="en-US" b="1" dirty="0">
                <a:solidFill>
                  <a:srgbClr val="FF0000"/>
                </a:solidFill>
              </a:rPr>
              <a:t>consumes &lt;- content-type</a:t>
            </a:r>
          </a:p>
        </p:txBody>
      </p:sp>
    </p:spTree>
    <p:extLst>
      <p:ext uri="{BB962C8B-B14F-4D97-AF65-F5344CB8AC3E}">
        <p14:creationId xmlns:p14="http://schemas.microsoft.com/office/powerpoint/2010/main" val="8004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Controller</a:t>
            </a:r>
          </a:p>
          <a:p>
            <a:pPr lvl="1"/>
            <a:r>
              <a:rPr lang="en-US" dirty="0" err="1"/>
              <a:t>DispatcherServlet</a:t>
            </a:r>
            <a:endParaRPr lang="en-US" dirty="0"/>
          </a:p>
          <a:p>
            <a:pPr lvl="1"/>
            <a:r>
              <a:rPr lang="en-US" dirty="0"/>
              <a:t>@Controller &amp; @</a:t>
            </a:r>
            <a:r>
              <a:rPr lang="en-US" dirty="0" err="1"/>
              <a:t>RestController</a:t>
            </a:r>
            <a:endParaRPr lang="en-US" dirty="0"/>
          </a:p>
          <a:p>
            <a:pPr lvl="1"/>
            <a:r>
              <a:rPr lang="en-US" dirty="0" err="1"/>
              <a:t>RequestMapping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 Attribute</a:t>
            </a:r>
          </a:p>
          <a:p>
            <a:endParaRPr lang="en-US" dirty="0"/>
          </a:p>
          <a:p>
            <a:r>
              <a:rPr lang="en-US" dirty="0"/>
              <a:t>CORS</a:t>
            </a:r>
          </a:p>
          <a:p>
            <a:endParaRPr lang="en-US" dirty="0"/>
          </a:p>
          <a:p>
            <a:r>
              <a:rPr lang="en-US" dirty="0"/>
              <a:t>VIEW techniques</a:t>
            </a:r>
          </a:p>
          <a:p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 override</a:t>
            </a:r>
          </a:p>
          <a:p>
            <a:endParaRPr lang="en-US" dirty="0"/>
          </a:p>
          <a:p>
            <a:r>
              <a:rPr lang="en-US" dirty="0"/>
              <a:t>Demo Project</a:t>
            </a:r>
          </a:p>
          <a:p>
            <a:pPr marL="41148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271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629" y="1780210"/>
            <a:ext cx="8686800" cy="4877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Assignment</a:t>
            </a:r>
          </a:p>
          <a:p>
            <a:pPr lvl="1"/>
            <a:r>
              <a:rPr lang="en-US" dirty="0"/>
              <a:t>BHT has a employee system – write controller to do: </a:t>
            </a:r>
          </a:p>
          <a:p>
            <a:pPr lvl="2"/>
            <a:r>
              <a:rPr lang="en-US" dirty="0"/>
              <a:t>add new employee // update employee address </a:t>
            </a:r>
          </a:p>
          <a:p>
            <a:pPr lvl="2"/>
            <a:r>
              <a:rPr lang="en-US" dirty="0"/>
              <a:t>Get employee by Id // delete employee by Id</a:t>
            </a:r>
          </a:p>
          <a:p>
            <a:pPr marL="800100" lvl="1"/>
            <a:r>
              <a:rPr lang="en-US" dirty="0"/>
              <a:t>Library manages books – write controller to do:</a:t>
            </a:r>
          </a:p>
          <a:p>
            <a:pPr marL="1200150" lvl="2"/>
            <a:r>
              <a:rPr lang="en-US" dirty="0"/>
              <a:t>Add a new book/ update book description // get book by name // delete book by ISBN</a:t>
            </a:r>
          </a:p>
          <a:p>
            <a:pPr marL="571500" lvl="1" indent="0">
              <a:buNone/>
            </a:pPr>
            <a:endParaRPr lang="en-US" dirty="0"/>
          </a:p>
          <a:p>
            <a:pPr marL="571500" lvl="1" indent="0">
              <a:buNone/>
            </a:pPr>
            <a:r>
              <a:rPr lang="en-US" dirty="0"/>
              <a:t>Optional: add cross origin / user header / generate xml and json format</a:t>
            </a:r>
          </a:p>
          <a:p>
            <a:pPr marL="571500" lvl="1" indent="0">
              <a:buNone/>
            </a:pPr>
            <a:endParaRPr lang="en-US" dirty="0"/>
          </a:p>
          <a:p>
            <a:pPr marL="571500" lvl="1" indent="0">
              <a:buNone/>
            </a:pPr>
            <a:r>
              <a:rPr lang="en-US" dirty="0"/>
              <a:t>Your demo project has to be runnable and testable by Postman</a:t>
            </a:r>
          </a:p>
          <a:p>
            <a:pPr marL="571500" lvl="1" indent="0">
              <a:buNone/>
            </a:pPr>
            <a:r>
              <a:rPr lang="en-US" dirty="0"/>
              <a:t>(Spring boot / Tomcat / Postman / Maven)</a:t>
            </a:r>
          </a:p>
        </p:txBody>
      </p:sp>
    </p:spTree>
    <p:extLst>
      <p:ext uri="{BB962C8B-B14F-4D97-AF65-F5344CB8AC3E}">
        <p14:creationId xmlns:p14="http://schemas.microsoft.com/office/powerpoint/2010/main" val="32330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7" name="Picture 6" descr="Screen Shot 2018-11-04 at 7.08.10 PM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6" y="1534199"/>
            <a:ext cx="6578412" cy="490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071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331" r="-23331"/>
          <a:stretch>
            <a:fillRect/>
          </a:stretch>
        </p:blipFill>
        <p:spPr>
          <a:xfrm>
            <a:off x="-1137555" y="1417638"/>
            <a:ext cx="7620000" cy="4800600"/>
          </a:xfrm>
        </p:spPr>
      </p:pic>
      <p:sp>
        <p:nvSpPr>
          <p:cNvPr id="3" name="Rounded Rectangle 2"/>
          <p:cNvSpPr/>
          <p:nvPr/>
        </p:nvSpPr>
        <p:spPr>
          <a:xfrm>
            <a:off x="5537345" y="1831261"/>
            <a:ext cx="2539856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WebApplicationContext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37345" y="3475253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7345" y="4996382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ContextLoadListener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07273" y="2953648"/>
            <a:ext cx="0" cy="3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63004" y="4361348"/>
            <a:ext cx="0" cy="63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109" y="1322488"/>
            <a:ext cx="8042751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200" dirty="0"/>
              <a:t>&lt;web-app&gt;</a:t>
            </a:r>
          </a:p>
          <a:p>
            <a:endParaRPr lang="mr-IN" sz="1200" dirty="0"/>
          </a:p>
          <a:p>
            <a:r>
              <a:rPr lang="mr-IN" sz="1200" dirty="0"/>
              <a:t>    &lt;listener&gt;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&lt;!-Not required for new spring version-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mr-IN" sz="1200" dirty="0">
              <a:solidFill>
                <a:srgbClr val="FF0000"/>
              </a:solidFill>
            </a:endParaRPr>
          </a:p>
          <a:p>
            <a:r>
              <a:rPr lang="mr-IN" sz="1200" dirty="0"/>
              <a:t>        &lt;listener-class&gt;</a:t>
            </a:r>
            <a:r>
              <a:rPr lang="mr-IN" sz="1200" dirty="0">
                <a:solidFill>
                  <a:srgbClr val="FF0000"/>
                </a:solidFill>
              </a:rPr>
              <a:t>org.springframework.web.context.ContextLoaderListener</a:t>
            </a:r>
            <a:r>
              <a:rPr lang="mr-IN" sz="1200" dirty="0"/>
              <a:t>&lt;/listener-class&gt;</a:t>
            </a:r>
          </a:p>
          <a:p>
            <a:r>
              <a:rPr lang="mr-IN" sz="1200" dirty="0"/>
              <a:t>    &lt;/listener&gt;</a:t>
            </a:r>
          </a:p>
          <a:p>
            <a:endParaRPr lang="mr-IN" sz="1200" dirty="0"/>
          </a:p>
          <a:p>
            <a:r>
              <a:rPr lang="mr-IN" sz="1200" dirty="0"/>
              <a:t>    &lt;context-param&gt;</a:t>
            </a:r>
          </a:p>
          <a:p>
            <a:r>
              <a:rPr lang="mr-IN" sz="1200" dirty="0"/>
              <a:t>        &lt;param-name&gt;contextConfigLocation&lt;/param-name&gt;</a:t>
            </a:r>
          </a:p>
          <a:p>
            <a:r>
              <a:rPr lang="mr-IN" sz="1200" dirty="0"/>
              <a:t>        &lt;param-value&gt;/WEB-INF/app-context.xml&lt;/param-value&gt;</a:t>
            </a:r>
          </a:p>
          <a:p>
            <a:r>
              <a:rPr lang="mr-IN" sz="1200" dirty="0"/>
              <a:t>    &lt;/context-param&gt;</a:t>
            </a:r>
          </a:p>
          <a:p>
            <a:endParaRPr lang="mr-IN" sz="1200" dirty="0"/>
          </a:p>
          <a:p>
            <a:r>
              <a:rPr lang="mr-IN" sz="1200" dirty="0"/>
              <a:t>    </a:t>
            </a:r>
            <a:r>
              <a:rPr lang="mr-IN" sz="1200" b="1" dirty="0"/>
              <a:t>&lt;servlet&gt;</a:t>
            </a:r>
          </a:p>
          <a:p>
            <a:r>
              <a:rPr lang="mr-IN" sz="1200" b="1" dirty="0"/>
              <a:t>        &lt;servlet-name&gt;app&lt;/servlet-name&gt;</a:t>
            </a:r>
          </a:p>
          <a:p>
            <a:r>
              <a:rPr lang="mr-IN" sz="1200" b="1" dirty="0"/>
              <a:t>        </a:t>
            </a:r>
            <a:r>
              <a:rPr lang="mr-IN" sz="1200" b="1" dirty="0">
                <a:solidFill>
                  <a:srgbClr val="FF0000"/>
                </a:solidFill>
              </a:rPr>
              <a:t>&lt;servlet-class&gt;org.springframework.web.servlet.DispatcherServlet&lt;/servlet-class&gt;</a:t>
            </a:r>
          </a:p>
          <a:p>
            <a:r>
              <a:rPr lang="mr-IN" sz="1200" b="1" dirty="0"/>
              <a:t>        &lt;init-param&gt;</a:t>
            </a:r>
          </a:p>
          <a:p>
            <a:r>
              <a:rPr lang="mr-IN" sz="1200" b="1" dirty="0"/>
              <a:t>            &lt;param-name&gt;contextConfigLocation&lt;/param-name&gt;</a:t>
            </a:r>
          </a:p>
          <a:p>
            <a:r>
              <a:rPr lang="mr-IN" sz="1200" b="1" dirty="0"/>
              <a:t>            &lt;param-value&gt;&lt;/param-value&gt;</a:t>
            </a:r>
          </a:p>
          <a:p>
            <a:r>
              <a:rPr lang="mr-IN" sz="1200" b="1" dirty="0"/>
              <a:t>        &lt;/init-param&gt;</a:t>
            </a:r>
          </a:p>
          <a:p>
            <a:r>
              <a:rPr lang="mr-IN" sz="1200" b="1" dirty="0"/>
              <a:t>        &lt;load-on-startup&gt;1&lt;/load-on-startup&gt;</a:t>
            </a:r>
          </a:p>
          <a:p>
            <a:r>
              <a:rPr lang="mr-IN" sz="1200" b="1" dirty="0"/>
              <a:t>    &lt;/servlet&gt;</a:t>
            </a:r>
          </a:p>
          <a:p>
            <a:endParaRPr lang="mr-IN" sz="1200" dirty="0"/>
          </a:p>
          <a:p>
            <a:r>
              <a:rPr lang="mr-IN" sz="1200" dirty="0"/>
              <a:t>    &lt;servlet-mapping&gt;</a:t>
            </a:r>
          </a:p>
          <a:p>
            <a:r>
              <a:rPr lang="mr-IN" sz="1200" dirty="0"/>
              <a:t>        &lt;servlet-name&gt;app&lt;/servlet-name&gt;</a:t>
            </a:r>
          </a:p>
          <a:p>
            <a:r>
              <a:rPr lang="mr-IN" sz="1200" dirty="0"/>
              <a:t>        </a:t>
            </a:r>
            <a:r>
              <a:rPr lang="mr-IN" sz="1200" dirty="0">
                <a:solidFill>
                  <a:srgbClr val="FF0000"/>
                </a:solidFill>
              </a:rPr>
              <a:t>&lt;url-pattern&gt;/app/*&lt;/url-pattern&gt;</a:t>
            </a:r>
          </a:p>
          <a:p>
            <a:r>
              <a:rPr lang="mr-IN" sz="1200" dirty="0"/>
              <a:t>    &lt;/servlet-mapping&gt;</a:t>
            </a:r>
          </a:p>
          <a:p>
            <a:endParaRPr lang="mr-IN" sz="1200" dirty="0"/>
          </a:p>
          <a:p>
            <a:r>
              <a:rPr lang="mr-IN" sz="1200" dirty="0"/>
              <a:t>&lt;/web-app&gt;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77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4978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34432"/>
            <a:ext cx="7620000" cy="23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6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4" y="1600200"/>
            <a:ext cx="8328164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Return type: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ResponseBody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--- auto JSON converter and pass to </a:t>
            </a:r>
            <a:r>
              <a:rPr lang="en-US" dirty="0" err="1"/>
              <a:t>httpResponse</a:t>
            </a:r>
            <a:endParaRPr lang="en-US" dirty="0"/>
          </a:p>
          <a:p>
            <a:r>
              <a:rPr lang="en-US" dirty="0" err="1"/>
              <a:t>ResponseEntity</a:t>
            </a:r>
            <a:r>
              <a:rPr lang="en-US" dirty="0"/>
              <a:t>&lt;T&gt; --- include header and body</a:t>
            </a:r>
          </a:p>
          <a:p>
            <a:r>
              <a:rPr lang="en-US" dirty="0"/>
              <a:t>String  -- view </a:t>
            </a:r>
            <a:r>
              <a:rPr lang="en-US" dirty="0" err="1"/>
              <a:t>ffile</a:t>
            </a:r>
            <a:r>
              <a:rPr lang="en-US" dirty="0"/>
              <a:t> name</a:t>
            </a:r>
          </a:p>
          <a:p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view with model attribute</a:t>
            </a:r>
          </a:p>
          <a:p>
            <a:r>
              <a:rPr lang="en-US" dirty="0"/>
              <a:t>Void </a:t>
            </a:r>
            <a:r>
              <a:rPr lang="mr-IN" dirty="0"/>
              <a:t>–</a:t>
            </a:r>
            <a:r>
              <a:rPr lang="en-US" dirty="0"/>
              <a:t> no response required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8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772"/>
            <a:ext cx="7620000" cy="47212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Return type: String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void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5" y="1550895"/>
            <a:ext cx="6973059" cy="1430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15" y="3092490"/>
            <a:ext cx="4666135" cy="260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15" y="5813872"/>
            <a:ext cx="4637156" cy="10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9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371"/>
            <a:ext cx="7620000" cy="51165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Return Type: 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ResponseBody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2" y="2353637"/>
            <a:ext cx="6755898" cy="2019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92" y="4667671"/>
            <a:ext cx="7652608" cy="18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39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779</Words>
  <Application>Microsoft Office PowerPoint</Application>
  <PresentationFormat>On-screen Show (4:3)</PresentationFormat>
  <Paragraphs>171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Spring MVC</vt:lpstr>
      <vt:lpstr>Contents</vt:lpstr>
      <vt:lpstr>DispatcherServlet</vt:lpstr>
      <vt:lpstr>DispatcherServlet</vt:lpstr>
      <vt:lpstr>Web.xml</vt:lpstr>
      <vt:lpstr>Error Page</vt:lpstr>
      <vt:lpstr>Controller</vt:lpstr>
      <vt:lpstr>Controller</vt:lpstr>
      <vt:lpstr>Controller</vt:lpstr>
      <vt:lpstr>@Controller vs @RestController</vt:lpstr>
      <vt:lpstr>@RequestMapping</vt:lpstr>
      <vt:lpstr>@GetMapping</vt:lpstr>
      <vt:lpstr>Use Special Attribute</vt:lpstr>
      <vt:lpstr>PUT, POST, DELETE</vt:lpstr>
      <vt:lpstr>Rest: Spring vs Jersey</vt:lpstr>
      <vt:lpstr>@ModelAttribute</vt:lpstr>
      <vt:lpstr>CORS : cross origin resource shareing (fine-grained class/method level)</vt:lpstr>
      <vt:lpstr>CORS : cross origin resource shareing (global level)</vt:lpstr>
      <vt:lpstr>HttpHeader &amp; Content Negotiation</vt:lpstr>
      <vt:lpstr>MVC Demo Project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Andy Chen</dc:creator>
  <cp:lastModifiedBy>Andy Chen</cp:lastModifiedBy>
  <cp:revision>15</cp:revision>
  <dcterms:created xsi:type="dcterms:W3CDTF">2018-11-05T00:00:45Z</dcterms:created>
  <dcterms:modified xsi:type="dcterms:W3CDTF">2019-02-19T16:54:40Z</dcterms:modified>
</cp:coreProperties>
</file>