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81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543" autoAdjust="0"/>
  </p:normalViewPr>
  <p:slideViewPr>
    <p:cSldViewPr snapToGrid="0">
      <p:cViewPr varScale="1">
        <p:scale>
          <a:sx n="63" d="100"/>
          <a:sy n="63" d="100"/>
        </p:scale>
        <p:origin x="141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F8E6A-3FCB-4009-B475-10F125E6B9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9C230-3D6A-4156-95BD-7EE970DCF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4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https://www.logicbig.com/tutorials/spring-framework/spring-data-access-with-jdbc/spring-call-stored-procedure.html</a:t>
            </a:r>
          </a:p>
          <a:p>
            <a:r>
              <a:rPr lang="en-US" dirty="0"/>
              <a:t>FOR STORED</a:t>
            </a:r>
            <a:r>
              <a:rPr lang="en-US" baseline="0" dirty="0"/>
              <a:t> PROCEDURES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0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7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6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jdbcTemplate</a:t>
            </a:r>
            <a:r>
              <a:rPr lang="en-US" baseline="0" dirty="0"/>
              <a:t> is thread-safe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79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exampleActor</a:t>
            </a:r>
            <a:r>
              <a:rPr lang="en-US" dirty="0"/>
              <a:t> has to be set with values</a:t>
            </a:r>
          </a:p>
          <a:p>
            <a:r>
              <a:rPr lang="en-US" dirty="0" err="1"/>
              <a:t>exampleActor</a:t>
            </a:r>
            <a:r>
              <a:rPr lang="en-US" dirty="0"/>
              <a:t> can have fields more than just 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86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</a:t>
            </a:r>
            <a:r>
              <a:rPr lang="en-US" baseline="0" dirty="0"/>
              <a:t> takes only a map and the map key has to be the same as the table columns..</a:t>
            </a:r>
          </a:p>
          <a:p>
            <a:endParaRPr lang="en-US" baseline="0" dirty="0"/>
          </a:p>
          <a:p>
            <a:r>
              <a:rPr lang="en-US" baseline="0" dirty="0"/>
              <a:t>It can also work with </a:t>
            </a:r>
            <a:r>
              <a:rPr lang="en-US" baseline="0" dirty="0" err="1"/>
              <a:t>SqlParameterSource</a:t>
            </a:r>
            <a:r>
              <a:rPr lang="en-US" baseline="0" dirty="0"/>
              <a:t> and </a:t>
            </a:r>
            <a:r>
              <a:rPr lang="en-US" baseline="0" dirty="0" err="1"/>
              <a:t>MapSqlParameterSource</a:t>
            </a:r>
            <a:r>
              <a:rPr lang="en-US" baseline="0" dirty="0"/>
              <a:t> as input just as in </a:t>
            </a:r>
            <a:r>
              <a:rPr lang="en-US" baseline="0" dirty="0" err="1"/>
              <a:t>NamedParameterJdbcTemplate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4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StoredProcedure</a:t>
            </a:r>
            <a:r>
              <a:rPr lang="en-US" baseline="0" dirty="0"/>
              <a:t> is an abstract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3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call??</a:t>
            </a:r>
          </a:p>
          <a:p>
            <a:endParaRPr lang="en-US" dirty="0"/>
          </a:p>
          <a:p>
            <a:r>
              <a:rPr lang="en-US" dirty="0"/>
              <a:t>Which one to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24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</a:t>
            </a:r>
            <a:r>
              <a:rPr lang="en-US" baseline="0" dirty="0"/>
              <a:t> things:  </a:t>
            </a:r>
            <a:r>
              <a:rPr lang="en-US" baseline="0" dirty="0" err="1"/>
              <a:t>getTransaction</a:t>
            </a:r>
            <a:r>
              <a:rPr lang="en-US" baseline="0" dirty="0"/>
              <a:t>(), commit(), rollback()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4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91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9C230-3D6A-4156-95BD-7EE970DCF0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1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4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1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75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7857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48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9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8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4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2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2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9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0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7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8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5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DAO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Chen</a:t>
            </a:r>
          </a:p>
        </p:txBody>
      </p:sp>
    </p:spTree>
    <p:extLst>
      <p:ext uri="{BB962C8B-B14F-4D97-AF65-F5344CB8AC3E}">
        <p14:creationId xmlns:p14="http://schemas.microsoft.com/office/powerpoint/2010/main" val="809270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377"/>
          </a:xfrm>
        </p:spPr>
        <p:txBody>
          <a:bodyPr/>
          <a:lstStyle/>
          <a:p>
            <a:r>
              <a:rPr lang="en-US" dirty="0" err="1"/>
              <a:t>NamedParameterJdbcTemplate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35" y="1324566"/>
            <a:ext cx="9080621" cy="491171"/>
          </a:xfrm>
        </p:spPr>
        <p:txBody>
          <a:bodyPr/>
          <a:lstStyle/>
          <a:p>
            <a:r>
              <a:rPr lang="en-US" dirty="0"/>
              <a:t>Map input parameters instead of traditional “?”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35" y="1815737"/>
            <a:ext cx="7867650" cy="1181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35" y="3362597"/>
            <a:ext cx="7896225" cy="1123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35" y="4852307"/>
            <a:ext cx="8258175" cy="1343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 flipH="1">
            <a:off x="8464731" y="5617029"/>
            <a:ext cx="1058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0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70"/>
          </a:xfrm>
        </p:spPr>
        <p:txBody>
          <a:bodyPr/>
          <a:lstStyle/>
          <a:p>
            <a:r>
              <a:rPr lang="en-US" dirty="0"/>
              <a:t>* </a:t>
            </a:r>
            <a:r>
              <a:rPr lang="en-US" dirty="0" err="1"/>
              <a:t>SimpleJdbcInsert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1" y="1530668"/>
            <a:ext cx="8830854" cy="492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2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624" y="225234"/>
            <a:ext cx="8596668" cy="643766"/>
          </a:xfrm>
        </p:spPr>
        <p:txBody>
          <a:bodyPr>
            <a:normAutofit/>
          </a:bodyPr>
          <a:lstStyle/>
          <a:p>
            <a:r>
              <a:rPr lang="en-US" dirty="0"/>
              <a:t>* Stored Procedure: </a:t>
            </a:r>
            <a:r>
              <a:rPr lang="en-US" dirty="0" err="1"/>
              <a:t>SimpleJdbcCall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43" y="954910"/>
            <a:ext cx="7552845" cy="575268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509090" y="2790828"/>
            <a:ext cx="31748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48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624" y="225234"/>
            <a:ext cx="8596668" cy="643766"/>
          </a:xfrm>
        </p:spPr>
        <p:txBody>
          <a:bodyPr>
            <a:normAutofit/>
          </a:bodyPr>
          <a:lstStyle/>
          <a:p>
            <a:r>
              <a:rPr lang="en-US" dirty="0"/>
              <a:t>* Stored Procedure: </a:t>
            </a:r>
            <a:r>
              <a:rPr lang="en-US" dirty="0" err="1"/>
              <a:t>StoredProcedure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31" y="1155719"/>
            <a:ext cx="104775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5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0747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20" y="1543390"/>
            <a:ext cx="10409620" cy="2391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62" y="4064000"/>
            <a:ext cx="102616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7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Data JPA, Hibernate, </a:t>
            </a:r>
            <a:r>
              <a:rPr lang="en-US" dirty="0" err="1"/>
              <a:t>MyBatis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49135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44" y="2731966"/>
            <a:ext cx="8596668" cy="1320800"/>
          </a:xfrm>
        </p:spPr>
        <p:txBody>
          <a:bodyPr/>
          <a:lstStyle/>
          <a:p>
            <a:r>
              <a:rPr lang="en-US" dirty="0"/>
              <a:t>Spring Transaction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60167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Spring Transaction?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8569"/>
            <a:ext cx="8596668" cy="1950451"/>
          </a:xfrm>
        </p:spPr>
        <p:txBody>
          <a:bodyPr>
            <a:normAutofit/>
          </a:bodyPr>
          <a:lstStyle/>
          <a:p>
            <a:r>
              <a:rPr lang="en-US" dirty="0"/>
              <a:t>Global Transaction  &amp; Local Transaction</a:t>
            </a:r>
          </a:p>
          <a:p>
            <a:r>
              <a:rPr lang="en-US" dirty="0"/>
              <a:t>How does Spring resolve the disadvantages of them?</a:t>
            </a:r>
          </a:p>
          <a:p>
            <a:pPr lvl="1"/>
            <a:r>
              <a:rPr lang="en-US" dirty="0" err="1"/>
              <a:t>PlatformTransactionManager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729369"/>
            <a:ext cx="12192000" cy="2071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933950"/>
            <a:ext cx="84296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05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434594"/>
          </a:xfrm>
        </p:spPr>
        <p:txBody>
          <a:bodyPr/>
          <a:lstStyle/>
          <a:p>
            <a:r>
              <a:rPr lang="en-US" dirty="0"/>
              <a:t>What does Spring </a:t>
            </a:r>
            <a:r>
              <a:rPr lang="en-US" dirty="0" err="1"/>
              <a:t>tx</a:t>
            </a:r>
            <a:r>
              <a:rPr lang="en-US" dirty="0"/>
              <a:t> do?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How does Spring </a:t>
            </a:r>
            <a:r>
              <a:rPr lang="en-US" dirty="0" err="1"/>
              <a:t>tx</a:t>
            </a:r>
            <a:r>
              <a:rPr lang="en-US" dirty="0"/>
              <a:t> do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624" y="1625821"/>
            <a:ext cx="8596668" cy="5008662"/>
          </a:xfrm>
        </p:spPr>
        <p:txBody>
          <a:bodyPr>
            <a:normAutofit/>
          </a:bodyPr>
          <a:lstStyle/>
          <a:p>
            <a:r>
              <a:rPr lang="en-US" dirty="0"/>
              <a:t>Determine commit and rollback</a:t>
            </a:r>
          </a:p>
          <a:p>
            <a:r>
              <a:rPr lang="en-US" dirty="0"/>
              <a:t>Handle exceptions </a:t>
            </a:r>
            <a:r>
              <a:rPr lang="mr-IN" dirty="0"/>
              <a:t>–</a:t>
            </a:r>
            <a:r>
              <a:rPr lang="en-US" dirty="0"/>
              <a:t> using AOP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Declarative Transaction Management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Annotation</a:t>
            </a:r>
          </a:p>
          <a:p>
            <a:pPr marL="57150" indent="0">
              <a:buNone/>
            </a:pPr>
            <a:endParaRPr lang="en-US" dirty="0"/>
          </a:p>
          <a:p>
            <a:pPr indent="-285750"/>
            <a:r>
              <a:rPr lang="en-US" dirty="0"/>
              <a:t>Programmatic Transaction Management</a:t>
            </a:r>
          </a:p>
          <a:p>
            <a:pPr indent="-285750"/>
            <a:endParaRPr lang="en-US" dirty="0"/>
          </a:p>
          <a:p>
            <a:pPr marL="57150" indent="0">
              <a:buNone/>
            </a:pPr>
            <a:r>
              <a:rPr lang="en-US" dirty="0"/>
              <a:t>Question: Which one to use?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99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426" y="222738"/>
            <a:ext cx="8596668" cy="726831"/>
          </a:xfrm>
        </p:spPr>
        <p:txBody>
          <a:bodyPr>
            <a:normAutofit/>
          </a:bodyPr>
          <a:lstStyle/>
          <a:p>
            <a:r>
              <a:rPr lang="en-US" dirty="0"/>
              <a:t>Declarative TX management  --- XML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48" y="780984"/>
            <a:ext cx="784860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48" y="2151917"/>
            <a:ext cx="7981950" cy="62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48" y="2858965"/>
            <a:ext cx="811530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648" y="4061313"/>
            <a:ext cx="6724650" cy="2028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97094" y="1283677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Define Data Source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7094" y="2057264"/>
            <a:ext cx="2302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Platform-</a:t>
            </a:r>
          </a:p>
          <a:p>
            <a:r>
              <a:rPr lang="en-US" dirty="0" err="1"/>
              <a:t>TransactionManager</a:t>
            </a:r>
            <a:r>
              <a:rPr lang="en-US" dirty="0"/>
              <a:t> </a:t>
            </a:r>
          </a:p>
          <a:p>
            <a:r>
              <a:rPr lang="en-US" dirty="0"/>
              <a:t>uses </a:t>
            </a:r>
            <a:r>
              <a:rPr lang="en-US" dirty="0" err="1"/>
              <a:t>datasource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97094" y="3675185"/>
            <a:ext cx="2243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3.Use AOP to define</a:t>
            </a:r>
          </a:p>
          <a:p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97094" y="5240215"/>
            <a:ext cx="2656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Define how Spring </a:t>
            </a:r>
            <a:r>
              <a:rPr lang="en-US" dirty="0" err="1"/>
              <a:t>tx</a:t>
            </a:r>
            <a:endParaRPr lang="en-US" dirty="0"/>
          </a:p>
          <a:p>
            <a:r>
              <a:rPr lang="en-US" dirty="0"/>
              <a:t>Management be applied</a:t>
            </a:r>
          </a:p>
          <a:p>
            <a:r>
              <a:rPr lang="en-US" dirty="0"/>
              <a:t>To </a:t>
            </a:r>
            <a:r>
              <a:rPr lang="en-US" dirty="0" err="1"/>
              <a:t>pointcut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1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these?</a:t>
            </a:r>
          </a:p>
          <a:p>
            <a:pPr lvl="1"/>
            <a:r>
              <a:rPr lang="en-US" dirty="0"/>
              <a:t>JDBC</a:t>
            </a:r>
          </a:p>
          <a:p>
            <a:pPr lvl="1"/>
            <a:r>
              <a:rPr lang="en-US" dirty="0"/>
              <a:t>Spring JDBC</a:t>
            </a:r>
          </a:p>
          <a:p>
            <a:pPr lvl="1"/>
            <a:r>
              <a:rPr lang="en-US" dirty="0"/>
              <a:t>Spring Data JDBC (*)</a:t>
            </a:r>
          </a:p>
          <a:p>
            <a:pPr lvl="1"/>
            <a:r>
              <a:rPr lang="en-US" dirty="0"/>
              <a:t>Hibernate</a:t>
            </a:r>
          </a:p>
          <a:p>
            <a:pPr lvl="1"/>
            <a:r>
              <a:rPr lang="en-US" dirty="0"/>
              <a:t>Spring Data JPA</a:t>
            </a:r>
          </a:p>
          <a:p>
            <a:pPr lvl="1"/>
            <a:r>
              <a:rPr lang="en-US" dirty="0"/>
              <a:t>Spring Data</a:t>
            </a:r>
          </a:p>
        </p:txBody>
      </p:sp>
    </p:spTree>
    <p:extLst>
      <p:ext uri="{BB962C8B-B14F-4D97-AF65-F5344CB8AC3E}">
        <p14:creationId xmlns:p14="http://schemas.microsoft.com/office/powerpoint/2010/main" val="383209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754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tx:advice</a:t>
            </a:r>
            <a:r>
              <a:rPr lang="en-US" dirty="0"/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4353"/>
            <a:ext cx="10225400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037010"/>
            <a:ext cx="7985746" cy="1025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79" y="4255477"/>
            <a:ext cx="10159991" cy="131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74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426" y="222738"/>
            <a:ext cx="10014112" cy="726831"/>
          </a:xfrm>
        </p:spPr>
        <p:txBody>
          <a:bodyPr>
            <a:normAutofit/>
          </a:bodyPr>
          <a:lstStyle/>
          <a:p>
            <a:r>
              <a:rPr lang="en-US" dirty="0"/>
              <a:t>Declarative TX management  --- Annotation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48" y="956833"/>
            <a:ext cx="784860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48" y="2486028"/>
            <a:ext cx="7981950" cy="628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97094" y="1283677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Define Data Source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7094" y="2057264"/>
            <a:ext cx="2302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Platform-</a:t>
            </a:r>
          </a:p>
          <a:p>
            <a:r>
              <a:rPr lang="en-US" dirty="0" err="1"/>
              <a:t>TransactionManager</a:t>
            </a:r>
            <a:r>
              <a:rPr lang="en-US" dirty="0"/>
              <a:t> </a:t>
            </a:r>
          </a:p>
          <a:p>
            <a:r>
              <a:rPr lang="en-US" dirty="0"/>
              <a:t>uses </a:t>
            </a:r>
            <a:r>
              <a:rPr lang="en-US" dirty="0" err="1"/>
              <a:t>datasource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97094" y="3675185"/>
            <a:ext cx="2278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3.Mark “annotation-</a:t>
            </a:r>
          </a:p>
          <a:p>
            <a:r>
              <a:rPr lang="en-US" dirty="0"/>
              <a:t>Driven”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47" y="3841496"/>
            <a:ext cx="5481913" cy="29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15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338"/>
          </a:xfrm>
        </p:spPr>
        <p:txBody>
          <a:bodyPr>
            <a:normAutofit fontScale="90000"/>
          </a:bodyPr>
          <a:lstStyle/>
          <a:p>
            <a:r>
              <a:rPr lang="en-US" dirty="0"/>
              <a:t>Declarative TX management  --- Annotation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41938"/>
            <a:ext cx="8206644" cy="557432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031523" y="1670538"/>
            <a:ext cx="1318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754815" y="4202723"/>
            <a:ext cx="1758462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307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716497" cy="638908"/>
          </a:xfrm>
        </p:spPr>
        <p:txBody>
          <a:bodyPr>
            <a:normAutofit fontScale="90000"/>
          </a:bodyPr>
          <a:lstStyle/>
          <a:p>
            <a:r>
              <a:rPr lang="en-US" dirty="0"/>
              <a:t>Propagation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476719" y="609600"/>
            <a:ext cx="2716497" cy="6389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Isolation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334" y="1424354"/>
            <a:ext cx="52662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:  Must run in a transaction, create new if no transaction exist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REQUIRED_NEW</a:t>
            </a:r>
            <a:r>
              <a:rPr lang="en-US" dirty="0"/>
              <a:t>: Always create a new transaction</a:t>
            </a:r>
          </a:p>
          <a:p>
            <a:endParaRPr lang="en-US" dirty="0"/>
          </a:p>
          <a:p>
            <a:r>
              <a:rPr lang="en-US" dirty="0"/>
              <a:t>SUPPORTS: Run in current transaction or no transaction is needed</a:t>
            </a:r>
          </a:p>
          <a:p>
            <a:endParaRPr lang="en-US" dirty="0"/>
          </a:p>
          <a:p>
            <a:r>
              <a:rPr lang="en-US" dirty="0"/>
              <a:t>NOT_SUPPORTED: do not run in a transaction</a:t>
            </a:r>
          </a:p>
          <a:p>
            <a:endParaRPr lang="en-US" dirty="0"/>
          </a:p>
          <a:p>
            <a:r>
              <a:rPr lang="en-US" dirty="0"/>
              <a:t>MANDATORY: Must run in a transaction or an exception will be thrown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943600" y="1248508"/>
            <a:ext cx="0" cy="4431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4396" y="1424354"/>
            <a:ext cx="5266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Default</a:t>
            </a:r>
            <a:r>
              <a:rPr lang="en-US" dirty="0"/>
              <a:t>:  Follow underlying database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READ_UNCOMMITTED</a:t>
            </a:r>
            <a:r>
              <a:rPr lang="en-US" dirty="0"/>
              <a:t>: Can read uncommitted data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READ_COMMITTED</a:t>
            </a:r>
            <a:r>
              <a:rPr lang="en-US" dirty="0"/>
              <a:t>: Only read committed data</a:t>
            </a:r>
          </a:p>
        </p:txBody>
      </p:sp>
    </p:spTree>
    <p:extLst>
      <p:ext uri="{BB962C8B-B14F-4D97-AF65-F5344CB8AC3E}">
        <p14:creationId xmlns:p14="http://schemas.microsoft.com/office/powerpoint/2010/main" val="4081830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8246"/>
            <a:ext cx="9785512" cy="638908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Programmatic </a:t>
            </a:r>
            <a:r>
              <a:rPr lang="en-US" dirty="0" err="1"/>
              <a:t>tx</a:t>
            </a:r>
            <a:r>
              <a:rPr lang="en-US" dirty="0"/>
              <a:t>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87719"/>
            <a:ext cx="5609492" cy="3813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846" y="1387719"/>
            <a:ext cx="6162675" cy="3143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031" y="5679831"/>
            <a:ext cx="1028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“</a:t>
            </a:r>
            <a:r>
              <a:rPr lang="en-US" dirty="0" err="1"/>
              <a:t>TransactionTemplate</a:t>
            </a:r>
            <a:r>
              <a:rPr lang="en-US" dirty="0"/>
              <a:t>”                                          use default “</a:t>
            </a:r>
            <a:r>
              <a:rPr lang="en-US" dirty="0" err="1"/>
              <a:t>PlatformTransactionManager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8857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44" y="2731966"/>
            <a:ext cx="8596668" cy="1320800"/>
          </a:xfrm>
        </p:spPr>
        <p:txBody>
          <a:bodyPr/>
          <a:lstStyle/>
          <a:p>
            <a:r>
              <a:rPr lang="en-US" dirty="0"/>
              <a:t>Example – End of Spring DAO</a:t>
            </a:r>
          </a:p>
        </p:txBody>
      </p:sp>
    </p:spTree>
    <p:extLst>
      <p:ext uri="{BB962C8B-B14F-4D97-AF65-F5344CB8AC3E}">
        <p14:creationId xmlns:p14="http://schemas.microsoft.com/office/powerpoint/2010/main" val="226585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US" dirty="0"/>
              <a:t>Why Spring JDBC?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47503"/>
            <a:ext cx="94011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4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components</a:t>
            </a:r>
          </a:p>
        </p:txBody>
      </p:sp>
      <p:sp>
        <p:nvSpPr>
          <p:cNvPr id="4" name="Can 3"/>
          <p:cNvSpPr/>
          <p:nvPr/>
        </p:nvSpPr>
        <p:spPr>
          <a:xfrm>
            <a:off x="8543108" y="2076993"/>
            <a:ext cx="1410788" cy="27040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725988" y="2769326"/>
            <a:ext cx="1045029" cy="404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543108" y="3644537"/>
            <a:ext cx="1410788" cy="352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Procedure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6858000" y="2769326"/>
            <a:ext cx="809897" cy="122790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10" name="Flowchart: Multidocument 9"/>
          <p:cNvSpPr/>
          <p:nvPr/>
        </p:nvSpPr>
        <p:spPr>
          <a:xfrm>
            <a:off x="2795452" y="2076993"/>
            <a:ext cx="3056708" cy="305670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JDBC Operations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074" y="3069771"/>
            <a:ext cx="1136469" cy="927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035040" y="3069771"/>
            <a:ext cx="692331" cy="10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035040" y="3644537"/>
            <a:ext cx="692331" cy="10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759337" y="3024051"/>
            <a:ext cx="692331" cy="10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759336" y="3781696"/>
            <a:ext cx="692331" cy="10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7759336" y="3174274"/>
            <a:ext cx="692331" cy="1045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7759335" y="3892731"/>
            <a:ext cx="692331" cy="1045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>
            <a:off x="6021975" y="3174274"/>
            <a:ext cx="692331" cy="1045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6021974" y="3755570"/>
            <a:ext cx="692331" cy="1045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>
            <a:off x="1789609" y="3592285"/>
            <a:ext cx="692331" cy="1045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1820088" y="3411582"/>
            <a:ext cx="631371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endCxn id="4" idx="3"/>
          </p:cNvCxnSpPr>
          <p:nvPr/>
        </p:nvCxnSpPr>
        <p:spPr>
          <a:xfrm>
            <a:off x="999308" y="4127863"/>
            <a:ext cx="8249194" cy="653141"/>
          </a:xfrm>
          <a:prstGeom prst="bentConnector4">
            <a:avLst>
              <a:gd name="adj1" fmla="val -40"/>
              <a:gd name="adj2" fmla="val 359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39935" y="6257108"/>
            <a:ext cx="136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27371" y="459812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DataSource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09406" y="5225143"/>
            <a:ext cx="1867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CRUD Batch</a:t>
            </a:r>
          </a:p>
          <a:p>
            <a:r>
              <a:rPr lang="en-US" dirty="0"/>
              <a:t>For table and SP</a:t>
            </a:r>
          </a:p>
        </p:txBody>
      </p:sp>
      <p:sp>
        <p:nvSpPr>
          <p:cNvPr id="36" name="5-Point Star 35"/>
          <p:cNvSpPr/>
          <p:nvPr/>
        </p:nvSpPr>
        <p:spPr>
          <a:xfrm>
            <a:off x="3148149" y="5401492"/>
            <a:ext cx="261257" cy="2481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4212771" y="6317677"/>
            <a:ext cx="261257" cy="2481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6466114" y="4656907"/>
            <a:ext cx="261257" cy="2481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5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US" dirty="0"/>
              <a:t>Data Access - 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1863"/>
            <a:ext cx="8596668" cy="3880773"/>
          </a:xfrm>
        </p:spPr>
        <p:txBody>
          <a:bodyPr/>
          <a:lstStyle/>
          <a:p>
            <a:r>
              <a:rPr lang="en-US" dirty="0" err="1"/>
              <a:t>JdbcTemplate</a:t>
            </a:r>
            <a:endParaRPr lang="en-US" dirty="0"/>
          </a:p>
          <a:p>
            <a:r>
              <a:rPr lang="en-US" dirty="0" err="1"/>
              <a:t>NamedParameterJdbcTemplate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SimpleJdbcInsert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SimpleJdbcCall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MappingSqlQuery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SqlUpdate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StoredProcedure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5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035"/>
            <a:ext cx="8596668" cy="3880773"/>
          </a:xfrm>
        </p:spPr>
        <p:txBody>
          <a:bodyPr/>
          <a:lstStyle/>
          <a:p>
            <a:r>
              <a:rPr lang="en-US" dirty="0"/>
              <a:t>Basic CRUD Operations</a:t>
            </a:r>
          </a:p>
          <a:p>
            <a:pPr lvl="1"/>
            <a:r>
              <a:rPr lang="en-US" dirty="0" err="1"/>
              <a:t>JdbcTemplate</a:t>
            </a:r>
            <a:endParaRPr lang="en-US" dirty="0"/>
          </a:p>
          <a:p>
            <a:pPr lvl="1"/>
            <a:r>
              <a:rPr lang="en-US" dirty="0" err="1"/>
              <a:t>NamedParameterJdbcTemplate</a:t>
            </a:r>
            <a:endParaRPr lang="en-US" dirty="0"/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SimpleJdbcInsert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SimpleJdbcCall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Batch Process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Stored Procedure and function</a:t>
            </a:r>
          </a:p>
        </p:txBody>
      </p:sp>
    </p:spTree>
    <p:extLst>
      <p:ext uri="{BB962C8B-B14F-4D97-AF65-F5344CB8AC3E}">
        <p14:creationId xmlns:p14="http://schemas.microsoft.com/office/powerpoint/2010/main" val="220202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3840"/>
            <a:ext cx="8596668" cy="722811"/>
          </a:xfrm>
        </p:spPr>
        <p:txBody>
          <a:bodyPr/>
          <a:lstStyle/>
          <a:p>
            <a:r>
              <a:rPr lang="en-US" dirty="0" err="1"/>
              <a:t>JdbcTemplate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774" y="966651"/>
            <a:ext cx="8596668" cy="5172892"/>
          </a:xfrm>
        </p:spPr>
        <p:txBody>
          <a:bodyPr/>
          <a:lstStyle/>
          <a:p>
            <a:r>
              <a:rPr lang="en-US" dirty="0"/>
              <a:t>Select(“query”, “</a:t>
            </a:r>
            <a:r>
              <a:rPr lang="en-US" dirty="0" err="1"/>
              <a:t>queryForObject</a:t>
            </a:r>
            <a:r>
              <a:rPr lang="en-US" dirty="0"/>
              <a:t>”, “</a:t>
            </a:r>
            <a:r>
              <a:rPr lang="en-US" dirty="0" err="1"/>
              <a:t>queryForList</a:t>
            </a:r>
            <a:r>
              <a:rPr lang="en-US" dirty="0"/>
              <a:t>”)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Insert/Update/Delete (“update”)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DDL (“execute”)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27" y="1285874"/>
            <a:ext cx="8823770" cy="423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27" y="2094411"/>
            <a:ext cx="6172200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126" y="2935850"/>
            <a:ext cx="6134929" cy="826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126" y="3822491"/>
            <a:ext cx="5859474" cy="94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126" y="5490755"/>
            <a:ext cx="69913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4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0777"/>
            <a:ext cx="8596668" cy="775063"/>
          </a:xfrm>
        </p:spPr>
        <p:txBody>
          <a:bodyPr/>
          <a:lstStyle/>
          <a:p>
            <a:r>
              <a:rPr lang="en-US" dirty="0" err="1"/>
              <a:t>JdbcTemplate</a:t>
            </a:r>
            <a:r>
              <a:rPr lang="en-US" dirty="0"/>
              <a:t>.“select”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02" y="855345"/>
            <a:ext cx="8572500" cy="2952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2" y="4058739"/>
            <a:ext cx="6877050" cy="24765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239589" y="1306286"/>
            <a:ext cx="5865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57154" y="4271554"/>
            <a:ext cx="1618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71600" y="4911634"/>
            <a:ext cx="1985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Arrow 12"/>
          <p:cNvSpPr/>
          <p:nvPr/>
        </p:nvSpPr>
        <p:spPr>
          <a:xfrm>
            <a:off x="10006149" y="3808095"/>
            <a:ext cx="849085" cy="2506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053324" y="3748751"/>
            <a:ext cx="53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JPA</a:t>
            </a:r>
          </a:p>
        </p:txBody>
      </p:sp>
    </p:spTree>
    <p:extLst>
      <p:ext uri="{BB962C8B-B14F-4D97-AF65-F5344CB8AC3E}">
        <p14:creationId xmlns:p14="http://schemas.microsoft.com/office/powerpoint/2010/main" val="384905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0777"/>
            <a:ext cx="8596668" cy="775063"/>
          </a:xfrm>
        </p:spPr>
        <p:txBody>
          <a:bodyPr>
            <a:normAutofit/>
          </a:bodyPr>
          <a:lstStyle/>
          <a:p>
            <a:r>
              <a:rPr lang="en-US" dirty="0" err="1"/>
              <a:t>JdbcTemplate</a:t>
            </a:r>
            <a:r>
              <a:rPr lang="en-US" dirty="0"/>
              <a:t>.“select” (</a:t>
            </a:r>
            <a:r>
              <a:rPr lang="en-US" dirty="0" err="1"/>
              <a:t>queryForList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42877"/>
            <a:ext cx="7500015" cy="528249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975668" y="3304903"/>
            <a:ext cx="2417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9697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466</Words>
  <Application>Microsoft Office PowerPoint</Application>
  <PresentationFormat>Widescreen</PresentationFormat>
  <Paragraphs>148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 3</vt:lpstr>
      <vt:lpstr>Facet</vt:lpstr>
      <vt:lpstr>Spring DAO</vt:lpstr>
      <vt:lpstr>Spring JDBC</vt:lpstr>
      <vt:lpstr>Why Spring JDBC?</vt:lpstr>
      <vt:lpstr>Diagram of components</vt:lpstr>
      <vt:lpstr>Data Access - CRUD</vt:lpstr>
      <vt:lpstr>CRUD</vt:lpstr>
      <vt:lpstr>JdbcTemplate</vt:lpstr>
      <vt:lpstr>JdbcTemplate.“select”</vt:lpstr>
      <vt:lpstr>JdbcTemplate.“select” (queryForList)</vt:lpstr>
      <vt:lpstr>NamedParameterJdbcTemplate</vt:lpstr>
      <vt:lpstr>* SimpleJdbcInsert</vt:lpstr>
      <vt:lpstr>* Stored Procedure: SimpleJdbcCall</vt:lpstr>
      <vt:lpstr>* Stored Procedure: StoredProcedure</vt:lpstr>
      <vt:lpstr>Data Source</vt:lpstr>
      <vt:lpstr>Spring Data</vt:lpstr>
      <vt:lpstr>Spring Transaction Management</vt:lpstr>
      <vt:lpstr>What Spring Transaction?</vt:lpstr>
      <vt:lpstr>What does Spring tx do?    How does Spring tx do it?</vt:lpstr>
      <vt:lpstr>Declarative TX management  --- XML</vt:lpstr>
      <vt:lpstr>&lt;tx:advice&gt;</vt:lpstr>
      <vt:lpstr>Declarative TX management  --- Annotation</vt:lpstr>
      <vt:lpstr>Declarative TX management  --- Annotation</vt:lpstr>
      <vt:lpstr>Propagation</vt:lpstr>
      <vt:lpstr>Programmatic tx management</vt:lpstr>
      <vt:lpstr>Example – End of Spring DAO</vt:lpstr>
    </vt:vector>
  </TitlesOfParts>
  <Company>Mallinckrodt Pharmaceuticals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DAO</dc:title>
  <dc:creator>Liu, Ying</dc:creator>
  <cp:lastModifiedBy>Andy Chen</cp:lastModifiedBy>
  <cp:revision>27</cp:revision>
  <dcterms:created xsi:type="dcterms:W3CDTF">2018-11-15T21:30:44Z</dcterms:created>
  <dcterms:modified xsi:type="dcterms:W3CDTF">2019-02-25T18:11:12Z</dcterms:modified>
</cp:coreProperties>
</file>