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  <p:sldId id="265" r:id="rId11"/>
    <p:sldId id="267" r:id="rId12"/>
    <p:sldId id="266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04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C40B4-2992-4900-9122-5021376C8B4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22756-24F5-4113-BCA4-3DE6A518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ApplicationContext.xml is not needed after Spring 4</a:t>
            </a:r>
          </a:p>
          <a:p>
            <a:pPr marL="228600" indent="-228600">
              <a:buAutoNum type="arabicPeriod"/>
            </a:pPr>
            <a:r>
              <a:rPr lang="en-US"/>
              <a:t>ApplicationContext</a:t>
            </a:r>
            <a:r>
              <a:rPr lang="en-US" dirty="0"/>
              <a:t>.xml configure beans for entire application while Spring-Servlet.xml configure beans for particular servlet</a:t>
            </a:r>
          </a:p>
          <a:p>
            <a:pPr marL="228600" indent="-228600">
              <a:buAutoNum type="arabicPeriod"/>
            </a:pPr>
            <a:r>
              <a:rPr lang="en-US" dirty="0"/>
              <a:t>Spring-Servlet.xml can access ApplicationContext.xml beans but not the other way</a:t>
            </a:r>
          </a:p>
          <a:p>
            <a:pPr marL="228600" indent="-228600">
              <a:buAutoNum type="arabicPeriod"/>
            </a:pPr>
            <a:r>
              <a:rPr lang="en-US" dirty="0"/>
              <a:t>Spring-Servlet.xml is for MVC and you can have multiple dispatcher servlet.. Just configure different URL-PATTERN for them</a:t>
            </a:r>
          </a:p>
          <a:p>
            <a:pPr marL="228600" indent="-228600">
              <a:buAutoNum type="arabicPeriod"/>
            </a:pPr>
            <a:r>
              <a:rPr lang="en-US" dirty="0"/>
              <a:t>ApplicationContext.xml </a:t>
            </a:r>
            <a:r>
              <a:rPr lang="en-US"/>
              <a:t>usually manages datasource and dao beans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7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let Spring MVC application recognize “</a:t>
            </a:r>
            <a:r>
              <a:rPr lang="en-US" dirty="0" err="1"/>
              <a:t>AnnotationConfigApplicationContext</a:t>
            </a:r>
            <a:r>
              <a:rPr lang="en-US" dirty="0"/>
              <a:t>”, add it as &lt;context-param&gt; to web.xml just like applicationcontext.xml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9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&amp; 3 are dependency injection – 1 &amp;4 are just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+ ref </a:t>
            </a:r>
            <a:r>
              <a:rPr lang="en-US" dirty="0">
                <a:sym typeface="Wingdings" panose="05000000000000000000" pitchFamily="2" charset="2"/>
              </a:rPr>
              <a:t> injection;   Property + value 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r>
              <a:rPr lang="en-US" dirty="0"/>
              <a:t>:  research on how to use set, list, map as bean in XML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 is Java Reflection based and not suggested, but the mostly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 is Java Reflection based and not suggested, but the mostly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1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@Resource is mostly used for resource level wiring, such as </a:t>
            </a:r>
            <a:r>
              <a:rPr lang="en-US" dirty="0" err="1"/>
              <a:t>ApplicationContext</a:t>
            </a:r>
            <a:r>
              <a:rPr lang="en-US" dirty="0"/>
              <a:t>, </a:t>
            </a:r>
            <a:r>
              <a:rPr lang="en-US" dirty="0" err="1"/>
              <a:t>BeanFactory</a:t>
            </a:r>
            <a:r>
              <a:rPr lang="en-US" dirty="0"/>
              <a:t>, </a:t>
            </a:r>
            <a:r>
              <a:rPr lang="en-US" dirty="0" err="1"/>
              <a:t>MessageResource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@Resource(name=“</a:t>
            </a:r>
            <a:r>
              <a:rPr lang="en-US" dirty="0" err="1"/>
              <a:t>mybean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024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3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4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C98-252C-4665-81BB-11EE2689C6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igme666/52100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6F4B-D68D-432C-A680-AEB691F43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AD56-D35D-4E2F-9784-802CAEBDE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49557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51AB-B4D1-4BD8-986B-1505BC3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906"/>
            <a:ext cx="8596668" cy="725905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br>
              <a:rPr lang="en-US" dirty="0"/>
            </a:br>
            <a:r>
              <a:rPr lang="en-US" sz="1800" dirty="0"/>
              <a:t>(an intermediate step from pure XML to pure Annotation)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E9985-3C11-4033-9AD7-306EB6C1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8" y="2897641"/>
            <a:ext cx="4202772" cy="1005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D7B55-AA6A-427A-8DD8-23578D3BF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732" y="475535"/>
            <a:ext cx="3640277" cy="183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4555C-6A3E-4050-9941-9BA5F69D2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732" y="2633348"/>
            <a:ext cx="3611077" cy="2079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2A1C3-C640-407C-886A-22B110B21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732" y="4920185"/>
            <a:ext cx="3519697" cy="1880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EC95D-B98C-4197-9599-3B806082FC51}"/>
              </a:ext>
            </a:extLst>
          </p:cNvPr>
          <p:cNvSpPr txBox="1"/>
          <p:nvPr/>
        </p:nvSpPr>
        <p:spPr>
          <a:xfrm>
            <a:off x="6260123" y="1376624"/>
            <a:ext cx="1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2B34F-44DC-449A-A511-DA77822D3D69}"/>
              </a:ext>
            </a:extLst>
          </p:cNvPr>
          <p:cNvSpPr txBox="1"/>
          <p:nvPr/>
        </p:nvSpPr>
        <p:spPr>
          <a:xfrm>
            <a:off x="6260122" y="3652223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4247D-3B95-45DA-B457-209A41F745B1}"/>
              </a:ext>
            </a:extLst>
          </p:cNvPr>
          <p:cNvSpPr txBox="1"/>
          <p:nvPr/>
        </p:nvSpPr>
        <p:spPr>
          <a:xfrm>
            <a:off x="6260123" y="5675760"/>
            <a:ext cx="1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Field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E9D519-0345-4188-97CB-8945729DCF4A}"/>
              </a:ext>
            </a:extLst>
          </p:cNvPr>
          <p:cNvCxnSpPr/>
          <p:nvPr/>
        </p:nvCxnSpPr>
        <p:spPr>
          <a:xfrm flipV="1">
            <a:off x="4280598" y="1657978"/>
            <a:ext cx="1815402" cy="165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4316A7-CFBF-49CA-8BB8-65ED17D1D06F}"/>
              </a:ext>
            </a:extLst>
          </p:cNvPr>
          <p:cNvCxnSpPr/>
          <p:nvPr/>
        </p:nvCxnSpPr>
        <p:spPr>
          <a:xfrm>
            <a:off x="4280598" y="3315956"/>
            <a:ext cx="1815402" cy="52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16C5F-9AE0-4366-B911-6FC1676EFFA2}"/>
              </a:ext>
            </a:extLst>
          </p:cNvPr>
          <p:cNvCxnSpPr>
            <a:endCxn id="12" idx="1"/>
          </p:cNvCxnSpPr>
          <p:nvPr/>
        </p:nvCxnSpPr>
        <p:spPr>
          <a:xfrm>
            <a:off x="4280598" y="3315956"/>
            <a:ext cx="1979525" cy="254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7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51AB-B4D1-4BD8-986B-1505BC3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906"/>
            <a:ext cx="8596668" cy="725905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--- Modes</a:t>
            </a:r>
            <a:br>
              <a:rPr lang="en-US" dirty="0"/>
            </a:br>
            <a:r>
              <a:rPr lang="en-US" sz="1800" dirty="0"/>
              <a:t>(an intermediate step from pure XML to pure Annotation)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D7B55-AA6A-427A-8DD8-23578D3B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32" y="475535"/>
            <a:ext cx="3640277" cy="183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4555C-6A3E-4050-9941-9BA5F69D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732" y="2639377"/>
            <a:ext cx="3611077" cy="2079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2A1C3-C640-407C-886A-22B110B21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732" y="4920185"/>
            <a:ext cx="3519697" cy="1880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EC95D-B98C-4197-9599-3B806082FC51}"/>
              </a:ext>
            </a:extLst>
          </p:cNvPr>
          <p:cNvSpPr txBox="1"/>
          <p:nvPr/>
        </p:nvSpPr>
        <p:spPr>
          <a:xfrm>
            <a:off x="6260123" y="1396721"/>
            <a:ext cx="1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2B34F-44DC-449A-A511-DA77822D3D69}"/>
              </a:ext>
            </a:extLst>
          </p:cNvPr>
          <p:cNvSpPr txBox="1"/>
          <p:nvPr/>
        </p:nvSpPr>
        <p:spPr>
          <a:xfrm>
            <a:off x="6260122" y="3652223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4247D-3B95-45DA-B457-209A41F745B1}"/>
              </a:ext>
            </a:extLst>
          </p:cNvPr>
          <p:cNvSpPr txBox="1"/>
          <p:nvPr/>
        </p:nvSpPr>
        <p:spPr>
          <a:xfrm>
            <a:off x="6260123" y="5675760"/>
            <a:ext cx="1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B861-CC9A-41E7-BACA-BEFD27DF3168}"/>
              </a:ext>
            </a:extLst>
          </p:cNvPr>
          <p:cNvSpPr txBox="1"/>
          <p:nvPr/>
        </p:nvSpPr>
        <p:spPr>
          <a:xfrm>
            <a:off x="720503" y="1523554"/>
            <a:ext cx="5067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 --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byType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byName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10892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5D58-B288-4BA0-B0B1-CE9434FC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246"/>
            <a:ext cx="8596668" cy="72683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+ @Qualifier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5E80B-8A8E-457C-85FA-B0A849AB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68510"/>
            <a:ext cx="5825634" cy="3926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BB9DC-AFBC-4BF8-9CEA-788FA067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17" y="2221365"/>
            <a:ext cx="4600575" cy="2676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049754-53AA-421C-B656-BFBC5182BD7B}"/>
              </a:ext>
            </a:extLst>
          </p:cNvPr>
          <p:cNvSpPr/>
          <p:nvPr/>
        </p:nvSpPr>
        <p:spPr>
          <a:xfrm>
            <a:off x="6611815" y="3567165"/>
            <a:ext cx="371789" cy="120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5DCF8-F1E5-4534-AEE7-898BC9903BFC}"/>
              </a:ext>
            </a:extLst>
          </p:cNvPr>
          <p:cNvSpPr txBox="1"/>
          <p:nvPr/>
        </p:nvSpPr>
        <p:spPr>
          <a:xfrm>
            <a:off x="677334" y="6330462"/>
            <a:ext cx="804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Fallback:  When </a:t>
            </a:r>
            <a:r>
              <a:rPr lang="en-US" dirty="0" err="1"/>
              <a:t>byType</a:t>
            </a:r>
            <a:r>
              <a:rPr lang="en-US" dirty="0"/>
              <a:t> finds multiple match, it will by default use </a:t>
            </a:r>
            <a:r>
              <a:rPr lang="en-US" dirty="0" err="1"/>
              <a:t>byName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03F7-5457-4C52-A2EB-0C083B13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@Resource </a:t>
            </a:r>
            <a:r>
              <a:rPr lang="en-US" sz="1600" dirty="0"/>
              <a:t>– alternative for @</a:t>
            </a:r>
            <a:r>
              <a:rPr lang="en-US" sz="1600" dirty="0" err="1"/>
              <a:t>Autowired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83CA9-12F3-4C44-8FEA-65C14AD3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95490"/>
            <a:ext cx="82200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1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E38-9283-46AA-B14C-2D2305D5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8CF0-640B-408A-8A15-7506378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78768"/>
            <a:ext cx="8596668" cy="879232"/>
          </a:xfrm>
        </p:spPr>
        <p:txBody>
          <a:bodyPr>
            <a:normAutofit/>
          </a:bodyPr>
          <a:lstStyle/>
          <a:p>
            <a:r>
              <a:rPr lang="en-US" dirty="0"/>
              <a:t>** The </a:t>
            </a:r>
            <a:r>
              <a:rPr lang="en-US" b="1" dirty="0"/>
              <a:t>Delegate</a:t>
            </a:r>
            <a:r>
              <a:rPr lang="en-US" dirty="0"/>
              <a:t> Mechanism</a:t>
            </a:r>
          </a:p>
          <a:p>
            <a:r>
              <a:rPr lang="en-US" dirty="0"/>
              <a:t>Question:  Is Spring Singleton Bean thread-safe?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AEA08-FCA9-4D2A-B98A-0247FC1D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98" y="1271248"/>
            <a:ext cx="10072979" cy="46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C0E6-B062-4E91-BD2A-FDC35BE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299"/>
          </a:xfrm>
        </p:spPr>
        <p:txBody>
          <a:bodyPr>
            <a:normAutofit fontScale="90000"/>
          </a:bodyPr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D738-E992-4EB2-8A8F-E22E0805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237"/>
            <a:ext cx="8596668" cy="4745125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Annotation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@Scope(“prototype”)</a:t>
            </a:r>
          </a:p>
          <a:p>
            <a:pPr marL="0" indent="0">
              <a:buNone/>
            </a:pPr>
            <a:r>
              <a:rPr lang="en-US" dirty="0"/>
              <a:t>	@Bean</a:t>
            </a:r>
          </a:p>
          <a:p>
            <a:pPr marL="0" indent="0">
              <a:buNone/>
            </a:pPr>
            <a:r>
              <a:rPr lang="en-US" dirty="0"/>
              <a:t>	public User </a:t>
            </a:r>
            <a:r>
              <a:rPr lang="en-US" dirty="0" err="1"/>
              <a:t>getUser</a:t>
            </a:r>
            <a:r>
              <a:rPr lang="en-US" dirty="0"/>
              <a:t>(){}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XML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&lt;bean id=“user” class=“</a:t>
            </a:r>
            <a:r>
              <a:rPr lang="en-US" dirty="0" err="1"/>
              <a:t>example.User</a:t>
            </a:r>
            <a:r>
              <a:rPr lang="en-US" dirty="0"/>
              <a:t>” scope=“prototype”/&gt;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3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F734-F9C7-4FE5-B710-CA16D80C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811"/>
            <a:ext cx="8596668" cy="686637"/>
          </a:xfrm>
        </p:spPr>
        <p:txBody>
          <a:bodyPr>
            <a:normAutofit/>
          </a:bodyPr>
          <a:lstStyle/>
          <a:p>
            <a:r>
              <a:rPr lang="en-US" dirty="0"/>
              <a:t>@Bean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7FEF2-EDF8-474F-A17C-C01A24F3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08" y="1633302"/>
            <a:ext cx="6268175" cy="359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4C8ED-D0CE-4C0A-8215-CFB283EED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39" y="1633302"/>
            <a:ext cx="5850601" cy="31745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7F1B40-2AE5-4AEE-AD7B-A6538F73D84F}"/>
              </a:ext>
            </a:extLst>
          </p:cNvPr>
          <p:cNvCxnSpPr/>
          <p:nvPr/>
        </p:nvCxnSpPr>
        <p:spPr>
          <a:xfrm>
            <a:off x="3074796" y="2491991"/>
            <a:ext cx="3778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A720D-1F84-4927-833F-3F71D6E09D68}"/>
              </a:ext>
            </a:extLst>
          </p:cNvPr>
          <p:cNvCxnSpPr/>
          <p:nvPr/>
        </p:nvCxnSpPr>
        <p:spPr>
          <a:xfrm flipV="1">
            <a:off x="3506875" y="2994409"/>
            <a:ext cx="3416439" cy="43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D67B6C-13BB-4E8E-BB2D-78B00876EEB1}"/>
              </a:ext>
            </a:extLst>
          </p:cNvPr>
          <p:cNvCxnSpPr/>
          <p:nvPr/>
        </p:nvCxnSpPr>
        <p:spPr>
          <a:xfrm flipV="1">
            <a:off x="4119824" y="3516923"/>
            <a:ext cx="2733152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6C22F7-EC09-4371-9CC3-707E1BB35885}"/>
              </a:ext>
            </a:extLst>
          </p:cNvPr>
          <p:cNvCxnSpPr/>
          <p:nvPr/>
        </p:nvCxnSpPr>
        <p:spPr>
          <a:xfrm flipH="1">
            <a:off x="1406769" y="1738365"/>
            <a:ext cx="6330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26E60D-A998-4607-AB82-3B598CFCAF40}"/>
              </a:ext>
            </a:extLst>
          </p:cNvPr>
          <p:cNvSpPr txBox="1"/>
          <p:nvPr/>
        </p:nvSpPr>
        <p:spPr>
          <a:xfrm flipH="1">
            <a:off x="457701" y="5968721"/>
            <a:ext cx="56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XML or Annotation?</a:t>
            </a:r>
          </a:p>
        </p:txBody>
      </p:sp>
    </p:spTree>
    <p:extLst>
      <p:ext uri="{BB962C8B-B14F-4D97-AF65-F5344CB8AC3E}">
        <p14:creationId xmlns:p14="http://schemas.microsoft.com/office/powerpoint/2010/main" val="74527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0DCC-6569-408D-BB58-1988A109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005"/>
            <a:ext cx="8596668" cy="676588"/>
          </a:xfrm>
        </p:spPr>
        <p:txBody>
          <a:bodyPr/>
          <a:lstStyle/>
          <a:p>
            <a:r>
              <a:rPr lang="en-US" dirty="0"/>
              <a:t>@Component &amp; </a:t>
            </a:r>
            <a:r>
              <a:rPr lang="en-US" dirty="0" err="1"/>
              <a:t>ComponentScan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D5C10-85D1-40F0-B6E1-F8E1274C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29488"/>
            <a:ext cx="3801474" cy="1750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CC8A0-0849-4569-A96D-0B8F5D2A2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41139"/>
            <a:ext cx="3715917" cy="83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BD467-D290-4895-8231-986A7DAEB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202728"/>
            <a:ext cx="3715917" cy="2390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76F2A-0145-4D5A-B48B-B73B032BF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276" y="1202727"/>
            <a:ext cx="6285388" cy="2638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70B5F9-CBA2-4BCC-AC6C-469631775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276" y="4257791"/>
            <a:ext cx="6334125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BBFA7-7B5B-44E2-9C13-59B8717FCA62}"/>
              </a:ext>
            </a:extLst>
          </p:cNvPr>
          <p:cNvSpPr txBox="1"/>
          <p:nvPr/>
        </p:nvSpPr>
        <p:spPr>
          <a:xfrm>
            <a:off x="5526593" y="6370655"/>
            <a:ext cx="53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Question? @Component vs @Bean ? </a:t>
            </a:r>
          </a:p>
        </p:txBody>
      </p:sp>
    </p:spTree>
    <p:extLst>
      <p:ext uri="{BB962C8B-B14F-4D97-AF65-F5344CB8AC3E}">
        <p14:creationId xmlns:p14="http://schemas.microsoft.com/office/powerpoint/2010/main" val="271598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87A7-FFF5-4E2E-B2E9-47EBFB18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121"/>
          </a:xfrm>
        </p:spPr>
        <p:txBody>
          <a:bodyPr/>
          <a:lstStyle/>
          <a:p>
            <a:r>
              <a:rPr lang="en-US" dirty="0"/>
              <a:t>Other equivalent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702F-D3DD-4815-984B-B3ACEF3E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@Component  === @Named ,  @</a:t>
            </a:r>
            <a:r>
              <a:rPr lang="en-US" dirty="0" err="1"/>
              <a:t>ManagedBean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=== @Resource,  @Inject</a:t>
            </a:r>
          </a:p>
          <a:p>
            <a:endParaRPr lang="en-US" dirty="0"/>
          </a:p>
          <a:p>
            <a:r>
              <a:rPr lang="en-US" dirty="0"/>
              <a:t>@Scope(“singleton”) = @Singleton;;  @Scope(“request”) == @</a:t>
            </a:r>
            <a:r>
              <a:rPr lang="en-US" dirty="0" err="1"/>
              <a:t>RequestScope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@Scope(“session”) = @</a:t>
            </a:r>
            <a:r>
              <a:rPr lang="en-US" dirty="0" err="1"/>
              <a:t>SessionScope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3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333A-A4DC-4682-A609-CEF68E4A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58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ApplicationContext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EF96-7414-4C50-B0BF-B2B67D6D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566"/>
            <a:ext cx="8596668" cy="957750"/>
          </a:xfrm>
        </p:spPr>
        <p:txBody>
          <a:bodyPr/>
          <a:lstStyle/>
          <a:p>
            <a:r>
              <a:rPr lang="en-US" dirty="0" err="1"/>
              <a:t>ApplicationContext</a:t>
            </a:r>
            <a:r>
              <a:rPr lang="en-US" dirty="0"/>
              <a:t> &lt;-- Component  &lt;-- Bean &lt;-- Dependency Injection</a:t>
            </a:r>
          </a:p>
          <a:p>
            <a:r>
              <a:rPr lang="en-US" dirty="0"/>
              <a:t>Last Step for non-XML Spring is to annotate </a:t>
            </a:r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F3F5BD7-68C8-4A47-8744-366C205A7660}"/>
              </a:ext>
            </a:extLst>
          </p:cNvPr>
          <p:cNvSpPr/>
          <p:nvPr/>
        </p:nvSpPr>
        <p:spPr>
          <a:xfrm>
            <a:off x="4401178" y="2225711"/>
            <a:ext cx="45719" cy="251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82826-3E67-4D96-8CDD-72682CC8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09418"/>
            <a:ext cx="8401050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AE299-683B-4E67-93CF-92B4095E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18" y="5041732"/>
            <a:ext cx="8572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4791-4FF0-4459-95F6-C521EB46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729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0297-CF81-4FE5-8717-CDC2E9F58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939"/>
            <a:ext cx="8596668" cy="4599424"/>
          </a:xfrm>
        </p:spPr>
        <p:txBody>
          <a:bodyPr/>
          <a:lstStyle/>
          <a:p>
            <a:r>
              <a:rPr lang="en-US" dirty="0"/>
              <a:t>IOC container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ApplicationContext</a:t>
            </a:r>
            <a:r>
              <a:rPr lang="en-US" dirty="0"/>
              <a:t>(.xml)</a:t>
            </a:r>
          </a:p>
          <a:p>
            <a:pPr marL="0" indent="0">
              <a:buNone/>
            </a:pPr>
            <a:r>
              <a:rPr lang="en-US" dirty="0"/>
              <a:t>	Spring Bean and Dependency Injection</a:t>
            </a:r>
          </a:p>
          <a:p>
            <a:pPr marL="0" indent="0">
              <a:buNone/>
            </a:pPr>
            <a:r>
              <a:rPr lang="en-US" dirty="0"/>
              <a:t>	XML vs 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1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E09-B4BB-482B-83D1-5D6F27E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78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PropertySource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097C2-BF8E-445C-9FEB-B02D6AC4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6382"/>
            <a:ext cx="7972425" cy="36385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036A-A33A-40A6-8951-16931EC395DF}"/>
              </a:ext>
            </a:extLst>
          </p:cNvPr>
          <p:cNvCxnSpPr/>
          <p:nvPr/>
        </p:nvCxnSpPr>
        <p:spPr>
          <a:xfrm flipH="1">
            <a:off x="6551525" y="4039437"/>
            <a:ext cx="53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3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21F3-3DC7-4E17-98B6-1EA8F4FA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229" y="2768600"/>
            <a:ext cx="8596668" cy="1320800"/>
          </a:xfrm>
        </p:spPr>
        <p:txBody>
          <a:bodyPr/>
          <a:lstStyle/>
          <a:p>
            <a:r>
              <a:rPr lang="en-US" dirty="0"/>
              <a:t>End of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140818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81DD-6383-4EC2-8D45-A166EB08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976"/>
          </a:xfrm>
        </p:spPr>
        <p:txBody>
          <a:bodyPr/>
          <a:lstStyle/>
          <a:p>
            <a:r>
              <a:rPr lang="en-US" dirty="0"/>
              <a:t>AOP: </a:t>
            </a:r>
            <a:r>
              <a:rPr lang="en-US" sz="1600" dirty="0"/>
              <a:t>Aspect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ED7F-A9D5-4642-B531-F953E788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66576"/>
            <a:ext cx="12516857" cy="525829"/>
          </a:xfrm>
        </p:spPr>
        <p:txBody>
          <a:bodyPr/>
          <a:lstStyle/>
          <a:p>
            <a:r>
              <a:rPr lang="en-US" dirty="0"/>
              <a:t>What?</a:t>
            </a:r>
          </a:p>
        </p:txBody>
      </p:sp>
      <p:pic>
        <p:nvPicPr>
          <p:cNvPr id="3074" name="Picture 2" descr="Image result for aop">
            <a:extLst>
              <a:ext uri="{FF2B5EF4-FFF2-40B4-BE49-F238E27FC236}">
                <a16:creationId xmlns:a16="http://schemas.microsoft.com/office/drawing/2014/main" id="{175907A3-A936-45F3-B24A-73F1BDF8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21" y="2038350"/>
            <a:ext cx="4840114" cy="404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2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FAAA-5FE1-4F0F-B1AF-2AE5FE2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49"/>
            <a:ext cx="8596668" cy="605589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A383-2826-4FF0-8696-F7108D28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09304"/>
            <a:ext cx="8596668" cy="4962107"/>
          </a:xfrm>
        </p:spPr>
        <p:txBody>
          <a:bodyPr/>
          <a:lstStyle/>
          <a:p>
            <a:r>
              <a:rPr lang="en-US" dirty="0"/>
              <a:t>Aspect</a:t>
            </a:r>
          </a:p>
          <a:p>
            <a:r>
              <a:rPr lang="en-US" dirty="0"/>
              <a:t>Pointcut</a:t>
            </a:r>
          </a:p>
          <a:p>
            <a:r>
              <a:rPr lang="en-US" dirty="0"/>
              <a:t>Advice</a:t>
            </a:r>
          </a:p>
          <a:p>
            <a:pPr lvl="2"/>
            <a:r>
              <a:rPr lang="en-US" dirty="0"/>
              <a:t>Before Advice</a:t>
            </a:r>
          </a:p>
          <a:p>
            <a:pPr lvl="2"/>
            <a:r>
              <a:rPr lang="en-US" dirty="0"/>
              <a:t>After Advice</a:t>
            </a:r>
          </a:p>
          <a:p>
            <a:pPr lvl="2"/>
            <a:r>
              <a:rPr lang="en-US" dirty="0"/>
              <a:t>Around Advice</a:t>
            </a:r>
          </a:p>
          <a:p>
            <a:pPr lvl="2"/>
            <a:r>
              <a:rPr lang="en-US" dirty="0"/>
              <a:t>After throwing Advice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00050" indent="-285750"/>
            <a:r>
              <a:rPr lang="en-US" dirty="0"/>
              <a:t>AspectJ: add aspectjweaver.jar to the </a:t>
            </a:r>
            <a:r>
              <a:rPr lang="en-US" dirty="0" err="1"/>
              <a:t>classpath</a:t>
            </a:r>
            <a:endParaRPr lang="en-US" dirty="0"/>
          </a:p>
          <a:p>
            <a:pPr marL="971550" lvl="2" indent="0">
              <a:buNone/>
            </a:pPr>
            <a:r>
              <a:rPr lang="en-US" dirty="0"/>
              <a:t>       in XML, &lt;</a:t>
            </a:r>
            <a:r>
              <a:rPr lang="en-US" dirty="0" err="1"/>
              <a:t>aop</a:t>
            </a:r>
            <a:r>
              <a:rPr lang="en-US" dirty="0"/>
              <a:t>: </a:t>
            </a:r>
            <a:r>
              <a:rPr lang="en-US" dirty="0" err="1"/>
              <a:t>aspectj-autoproxy</a:t>
            </a:r>
            <a:r>
              <a:rPr 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638240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93CB-B011-45E1-A6D3-8D1C4E06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en-US" dirty="0"/>
              <a:t>Annotation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125D5-EB0A-4228-AACD-360481D5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7" y="1578964"/>
            <a:ext cx="4600575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2FDB7-C7B9-4F01-87B5-A07E8C4F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81" y="744774"/>
            <a:ext cx="5433595" cy="55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9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7722-AFFD-45BC-ABE1-380976B4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7272"/>
            <a:ext cx="8596668" cy="649574"/>
          </a:xfrm>
        </p:spPr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3FC9D-3E57-4AFA-A5F7-F53AE0DD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67" y="1428750"/>
            <a:ext cx="6800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1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83E6-56DC-41E7-8619-2E9C3DE5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57C9-A6B4-40EB-AC1A-CD73E151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AOP Example</a:t>
            </a:r>
          </a:p>
        </p:txBody>
      </p:sp>
    </p:spTree>
    <p:extLst>
      <p:ext uri="{BB962C8B-B14F-4D97-AF65-F5344CB8AC3E}">
        <p14:creationId xmlns:p14="http://schemas.microsoft.com/office/powerpoint/2010/main" val="365603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283-F110-41EF-B444-B2AA7973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err="1"/>
              <a:t>IoC</a:t>
            </a:r>
            <a:r>
              <a:rPr lang="en-US" sz="2800"/>
              <a:t> Container (Inversion of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B660-0C76-4C22-9CB9-F20FB7CA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6189766" cy="392207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Question</a:t>
            </a:r>
            <a:r>
              <a:rPr lang="en-US" dirty="0"/>
              <a:t>: </a:t>
            </a:r>
            <a:r>
              <a:rPr lang="en-US" dirty="0" err="1"/>
              <a:t>ApplicationContext</a:t>
            </a:r>
            <a:r>
              <a:rPr lang="en-US" dirty="0"/>
              <a:t> vs </a:t>
            </a:r>
            <a:r>
              <a:rPr lang="en-US" dirty="0" err="1"/>
              <a:t>BeanFactory</a:t>
            </a:r>
            <a:endParaRPr lang="en-US" dirty="0"/>
          </a:p>
          <a:p>
            <a:endParaRPr lang="en-US" dirty="0"/>
          </a:p>
          <a:p>
            <a:pPr fontAlgn="base"/>
            <a:r>
              <a:rPr lang="en-US" b="1" dirty="0"/>
              <a:t>Bean Factory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Bean instantiation/wiring</a:t>
            </a:r>
          </a:p>
          <a:p>
            <a:pPr fontAlgn="base"/>
            <a:r>
              <a:rPr lang="en-US" b="1" dirty="0"/>
              <a:t>Application Context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Bean instantiation/wiring</a:t>
            </a:r>
          </a:p>
          <a:p>
            <a:pPr marL="0" indent="0" fontAlgn="base">
              <a:buNone/>
            </a:pPr>
            <a:r>
              <a:rPr lang="en-US" dirty="0"/>
              <a:t>	Automatic </a:t>
            </a:r>
            <a:r>
              <a:rPr lang="en-US" dirty="0" err="1"/>
              <a:t>BeanPostProcessor</a:t>
            </a:r>
            <a:r>
              <a:rPr lang="en-US" dirty="0"/>
              <a:t> registration</a:t>
            </a:r>
          </a:p>
          <a:p>
            <a:pPr marL="0" indent="0" fontAlgn="base">
              <a:buNone/>
            </a:pPr>
            <a:r>
              <a:rPr lang="en-US" dirty="0"/>
              <a:t>	Automatic </a:t>
            </a:r>
            <a:r>
              <a:rPr lang="en-US" dirty="0" err="1"/>
              <a:t>BeanFactoryPostProcessor</a:t>
            </a:r>
            <a:r>
              <a:rPr lang="en-US" dirty="0"/>
              <a:t> registration</a:t>
            </a:r>
          </a:p>
          <a:p>
            <a:pPr marL="0" indent="0" fontAlgn="base">
              <a:buNone/>
            </a:pPr>
            <a:r>
              <a:rPr lang="en-US" dirty="0"/>
              <a:t>	Convenient </a:t>
            </a:r>
            <a:r>
              <a:rPr lang="en-US" dirty="0" err="1"/>
              <a:t>MessageSource</a:t>
            </a:r>
            <a:r>
              <a:rPr lang="en-US" dirty="0"/>
              <a:t> access (for i18n)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ApplicationEvent</a:t>
            </a:r>
            <a:r>
              <a:rPr lang="en-US" dirty="0"/>
              <a:t> publication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beanfactory vs applicationcontext">
            <a:extLst>
              <a:ext uri="{FF2B5EF4-FFF2-40B4-BE49-F238E27FC236}">
                <a16:creationId xmlns:a16="http://schemas.microsoft.com/office/drawing/2014/main" id="{A2427231-C008-40DC-95F2-96E77550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33" y="233943"/>
            <a:ext cx="4462565" cy="6352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59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283-F110-41EF-B444-B2AA7973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ApplicationContext</a:t>
            </a:r>
            <a:r>
              <a:rPr lang="en-US" sz="2800" dirty="0"/>
              <a:t> vs </a:t>
            </a:r>
            <a:r>
              <a:rPr lang="en-US" sz="2800" dirty="0" err="1"/>
              <a:t>BeanFactory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B660-0C76-4C22-9CB9-F20FB7CA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2663" y="2100431"/>
            <a:ext cx="7243011" cy="4504771"/>
          </a:xfrm>
        </p:spPr>
        <p:txBody>
          <a:bodyPr>
            <a:normAutofit/>
          </a:bodyPr>
          <a:lstStyle/>
          <a:p>
            <a:r>
              <a:rPr lang="en-US" sz="1400" dirty="0"/>
              <a:t>Example – How to Use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ApplicationContext</a:t>
            </a:r>
            <a:r>
              <a:rPr lang="en-US" sz="1400" dirty="0"/>
              <a:t> </a:t>
            </a:r>
            <a:r>
              <a:rPr lang="en-US" sz="1400" dirty="0" err="1"/>
              <a:t>ctx</a:t>
            </a:r>
            <a:r>
              <a:rPr lang="en-US" sz="1400" dirty="0"/>
              <a:t> = new </a:t>
            </a:r>
            <a:r>
              <a:rPr lang="en-US" sz="1400" dirty="0" err="1"/>
              <a:t>ClassPathXmlApplicationContext</a:t>
            </a:r>
            <a:r>
              <a:rPr lang="en-US" sz="1400" dirty="0"/>
              <a:t>(“beans.xml”)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HelloBean</a:t>
            </a:r>
            <a:r>
              <a:rPr lang="en-US" sz="1400" dirty="0"/>
              <a:t> hello = (</a:t>
            </a:r>
            <a:r>
              <a:rPr lang="en-US" sz="1400" dirty="0" err="1"/>
              <a:t>HelloBean</a:t>
            </a:r>
            <a:r>
              <a:rPr lang="en-US" sz="1400" dirty="0"/>
              <a:t>) </a:t>
            </a:r>
            <a:r>
              <a:rPr lang="en-US" sz="1400" dirty="0" err="1"/>
              <a:t>ctx.getBean</a:t>
            </a:r>
            <a:r>
              <a:rPr lang="en-US" sz="1400" dirty="0"/>
              <a:t>(“hello”);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hello.sayHello</a:t>
            </a:r>
            <a:r>
              <a:rPr lang="en-US" sz="1400" dirty="0"/>
              <a:t>(“John”)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BeanFactory</a:t>
            </a:r>
            <a:r>
              <a:rPr lang="en-US" sz="1400" dirty="0"/>
              <a:t> factory = new </a:t>
            </a:r>
            <a:r>
              <a:rPr lang="en-US" sz="1400" dirty="0" err="1"/>
              <a:t>XmlBeanFactory</a:t>
            </a:r>
            <a:r>
              <a:rPr lang="en-US" sz="1400" dirty="0"/>
              <a:t>(new </a:t>
            </a:r>
            <a:r>
              <a:rPr lang="en-US" sz="1400" dirty="0" err="1"/>
              <a:t>ClassPathResource</a:t>
            </a:r>
            <a:r>
              <a:rPr lang="en-US" sz="1400" dirty="0"/>
              <a:t>(“beans.xml”)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HelloBean</a:t>
            </a:r>
            <a:r>
              <a:rPr lang="en-US" sz="1400" dirty="0"/>
              <a:t> hello = (</a:t>
            </a:r>
            <a:r>
              <a:rPr lang="en-US" sz="1400" dirty="0" err="1"/>
              <a:t>HelloBean</a:t>
            </a:r>
            <a:r>
              <a:rPr lang="en-US" sz="1400" dirty="0"/>
              <a:t>) </a:t>
            </a:r>
            <a:r>
              <a:rPr lang="en-US" sz="1400" dirty="0" err="1"/>
              <a:t>factory.getBean</a:t>
            </a:r>
            <a:r>
              <a:rPr lang="en-US" sz="1400" dirty="0"/>
              <a:t>(“hello”)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hello.getMessage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Question: Difference between ApplicationContext.xml and Spring-servlet.xml?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beanfactory vs applicationcontext">
            <a:extLst>
              <a:ext uri="{FF2B5EF4-FFF2-40B4-BE49-F238E27FC236}">
                <a16:creationId xmlns:a16="http://schemas.microsoft.com/office/drawing/2014/main" id="{A2427231-C008-40DC-95F2-96E77550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33" y="252796"/>
            <a:ext cx="4462565" cy="6352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0691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5873-2A30-407B-8DBB-36B3625B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Example: applicationContext.xml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3650-1892-4BC7-BEA7-7A5C8427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59660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https://gist.github.com/bigme666/5210042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5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07EB-F450-4A16-BDA5-5D95AC06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650"/>
            <a:ext cx="8596668" cy="672922"/>
          </a:xfrm>
        </p:spPr>
        <p:txBody>
          <a:bodyPr/>
          <a:lstStyle/>
          <a:p>
            <a:r>
              <a:rPr lang="en-US" dirty="0"/>
              <a:t>Bean – a Spring managed Java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5F3BEA-9346-403A-813F-F757D2D6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029375"/>
            <a:ext cx="8802332" cy="215443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&lt;bean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serviceLocator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=“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myServiceLocatorBean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  <a:ea typeface="Monaco"/>
              </a:rPr>
              <a:t>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examples.DefaultServiceLocator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Monaco"/>
              </a:rPr>
              <a:t>           &lt;!-- inject any dependencies required by this locator bean 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&lt;/bean&gt;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080"/>
                </a:solidFill>
                <a:latin typeface="Arial Unicode MS"/>
                <a:ea typeface="Monaco"/>
              </a:rPr>
              <a:t>&lt;alias </a:t>
            </a:r>
            <a:r>
              <a:rPr lang="en-US" altLang="en-US" sz="2000" dirty="0">
                <a:latin typeface="Arial Unicode MS"/>
                <a:ea typeface="Monaco"/>
              </a:rPr>
              <a:t>name</a:t>
            </a:r>
            <a:r>
              <a:rPr lang="en-US" altLang="en-US" sz="2000" dirty="0">
                <a:solidFill>
                  <a:srgbClr val="DD1144"/>
                </a:solidFill>
                <a:latin typeface="Arial Unicode MS"/>
                <a:ea typeface="Monaco"/>
              </a:rPr>
              <a:t>=“</a:t>
            </a:r>
            <a:r>
              <a:rPr lang="en-US" altLang="en-US" sz="2000" dirty="0" err="1">
                <a:solidFill>
                  <a:srgbClr val="DD1144"/>
                </a:solidFill>
                <a:latin typeface="Arial Unicode MS"/>
                <a:ea typeface="Monaco"/>
              </a:rPr>
              <a:t>serviceLocator</a:t>
            </a:r>
            <a:r>
              <a:rPr lang="en-US" altLang="en-US" sz="2000" dirty="0">
                <a:solidFill>
                  <a:srgbClr val="DD1144"/>
                </a:solidFill>
                <a:latin typeface="Arial Unicode MS"/>
                <a:ea typeface="Monaco"/>
              </a:rPr>
              <a:t>”  </a:t>
            </a:r>
            <a:r>
              <a:rPr lang="en-US" altLang="en-US" sz="2000" dirty="0">
                <a:latin typeface="Arial Unicode MS"/>
                <a:ea typeface="Monaco"/>
              </a:rPr>
              <a:t>alias</a:t>
            </a:r>
            <a:r>
              <a:rPr lang="en-US" altLang="en-US" sz="2000" dirty="0">
                <a:solidFill>
                  <a:srgbClr val="DD1144"/>
                </a:solidFill>
                <a:latin typeface="Arial Unicode MS"/>
                <a:ea typeface="Monaco"/>
              </a:rPr>
              <a:t>=“</a:t>
            </a:r>
            <a:r>
              <a:rPr lang="en-US" altLang="en-US" sz="2000" dirty="0" err="1">
                <a:solidFill>
                  <a:srgbClr val="DD1144"/>
                </a:solidFill>
                <a:latin typeface="Arial Unicode MS"/>
                <a:ea typeface="Monaco"/>
              </a:rPr>
              <a:t>serviceLocatorAlias</a:t>
            </a:r>
            <a:r>
              <a:rPr lang="en-US" altLang="en-US" sz="2000" dirty="0">
                <a:solidFill>
                  <a:srgbClr val="DD1144"/>
                </a:solidFill>
                <a:latin typeface="Arial Unicode MS"/>
                <a:ea typeface="Monaco"/>
              </a:rPr>
              <a:t>”</a:t>
            </a:r>
            <a:r>
              <a:rPr lang="en-US" altLang="en-US" sz="2000" dirty="0">
                <a:solidFill>
                  <a:srgbClr val="008080"/>
                </a:solidFill>
                <a:latin typeface="Arial Unicode MS"/>
                <a:ea typeface="Monaco"/>
              </a:rPr>
              <a:t>&gt;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8080"/>
                </a:solidFill>
                <a:latin typeface="Arial Unicode MS"/>
                <a:ea typeface="Monaco"/>
              </a:rPr>
              <a:t>&lt;/alias&gt;</a:t>
            </a:r>
            <a:r>
              <a:rPr lang="en-US" altLang="en-US" sz="20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77C6C5-3E66-4714-B8F6-93054BAF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3963430"/>
            <a:ext cx="9276894" cy="166199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77"/>
                </a:solidFill>
                <a:effectLst/>
                <a:latin typeface="Arial Unicode MS"/>
                <a:ea typeface="Monaco"/>
              </a:rPr>
              <a:t>@Configuration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public class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  <a:latin typeface="Arial Unicode MS"/>
                <a:ea typeface="Monaco"/>
              </a:rPr>
              <a:t>ServiceLocatorConfiguration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77"/>
                </a:solidFill>
                <a:effectLst/>
                <a:latin typeface="Arial Unicode MS"/>
                <a:ea typeface="Monaco"/>
              </a:rPr>
              <a:t>@Bean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ServiceLocator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lang="en-US" altLang="en-US" dirty="0" err="1">
                <a:latin typeface="Arial Unicode MS"/>
                <a:ea typeface="Monaco"/>
              </a:rPr>
              <a:t>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erviceLocator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() { ...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Monaco"/>
              </a:rPr>
              <a:t>// 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AB5F2-7610-43CE-8C93-5573899D765E}"/>
              </a:ext>
            </a:extLst>
          </p:cNvPr>
          <p:cNvSpPr txBox="1"/>
          <p:nvPr/>
        </p:nvSpPr>
        <p:spPr>
          <a:xfrm flipH="1">
            <a:off x="677334" y="6143018"/>
            <a:ext cx="841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Lecture Plan: from XML to annotation</a:t>
            </a:r>
          </a:p>
        </p:txBody>
      </p:sp>
    </p:spTree>
    <p:extLst>
      <p:ext uri="{BB962C8B-B14F-4D97-AF65-F5344CB8AC3E}">
        <p14:creationId xmlns:p14="http://schemas.microsoft.com/office/powerpoint/2010/main" val="386965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A584-25CC-4E0D-8E48-254CEB7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8658"/>
            <a:ext cx="8596668" cy="767788"/>
          </a:xfrm>
        </p:spPr>
        <p:txBody>
          <a:bodyPr/>
          <a:lstStyle/>
          <a:p>
            <a:r>
              <a:rPr lang="en-US" dirty="0"/>
              <a:t>XML: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841E-7D95-4262-9534-4E479C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71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Constructor-based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C95204E-3A7A-4958-AA6C-D41C63F2D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0" y="2151769"/>
            <a:ext cx="4877938" cy="34470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  <a:latin typeface="Arial Unicode MS"/>
                <a:ea typeface="Monaco"/>
              </a:rPr>
              <a:t>ExampleBean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years;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ultimateAnswer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private </a:t>
            </a:r>
            <a:r>
              <a:rPr lang="en-US" altLang="en-US" sz="1400" dirty="0" err="1">
                <a:latin typeface="Arial Unicode MS"/>
                <a:ea typeface="Monaco"/>
              </a:rPr>
              <a:t>MyBean</a:t>
            </a:r>
            <a:r>
              <a:rPr lang="en-US" altLang="en-US" sz="1400" dirty="0">
                <a:latin typeface="Arial Unicode MS"/>
                <a:ea typeface="Monaco"/>
              </a:rPr>
              <a:t> </a:t>
            </a:r>
            <a:r>
              <a:rPr lang="en-US" altLang="en-US" sz="1400" dirty="0" err="1">
                <a:latin typeface="Arial Unicode MS"/>
                <a:ea typeface="Monaco"/>
              </a:rPr>
              <a:t>myBean</a:t>
            </a:r>
            <a:r>
              <a:rPr lang="en-US" altLang="en-US" sz="1400" dirty="0">
                <a:latin typeface="Arial Unicode MS"/>
                <a:ea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	private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anotherAnswer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ExampleBean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years,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ultimateAnswer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	</a:t>
            </a:r>
            <a:r>
              <a:rPr lang="en-US" altLang="en-US" sz="1400" dirty="0" err="1">
                <a:latin typeface="Arial Unicode MS"/>
                <a:ea typeface="Monaco"/>
              </a:rPr>
              <a:t>MyBean</a:t>
            </a:r>
            <a:r>
              <a:rPr lang="en-US" altLang="en-US" sz="1400" dirty="0">
                <a:latin typeface="Arial Unicode MS"/>
                <a:ea typeface="Monaco"/>
              </a:rPr>
              <a:t> </a:t>
            </a:r>
            <a:r>
              <a:rPr lang="en-US" altLang="en-US" sz="1400" dirty="0" err="1">
                <a:latin typeface="Arial Unicode MS"/>
                <a:ea typeface="Monaco"/>
              </a:rPr>
              <a:t>myBean</a:t>
            </a:r>
            <a:r>
              <a:rPr lang="en-US" altLang="en-US" sz="1400" dirty="0">
                <a:latin typeface="Arial Unicode MS"/>
                <a:ea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		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anotherAnswer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Arial Unicode MS"/>
                <a:ea typeface="Monac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.years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= years;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Arial Unicode MS"/>
                <a:ea typeface="Monac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.ultimateAnswer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ultimateAnswer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		</a:t>
            </a:r>
            <a:r>
              <a:rPr lang="en-US" altLang="en-US" sz="1400" dirty="0">
                <a:latin typeface="Arial Unicode MS"/>
                <a:ea typeface="Monaco"/>
              </a:rPr>
              <a:t>//this…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A1C4F14-4995-4A28-83DA-05F4337F43DD}"/>
              </a:ext>
            </a:extLst>
          </p:cNvPr>
          <p:cNvSpPr/>
          <p:nvPr/>
        </p:nvSpPr>
        <p:spPr>
          <a:xfrm>
            <a:off x="5139159" y="3599727"/>
            <a:ext cx="659757" cy="150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B1E9FB-4A7C-421D-AE5F-F8750140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14787"/>
            <a:ext cx="6096000" cy="236988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&lt;beans&gt;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&lt;bean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Monac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exampleBean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Monac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x.y.ExampleBean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		&lt;constructor-</a:t>
            </a:r>
            <a:r>
              <a:rPr lang="en-US" altLang="en-US" sz="1400" dirty="0" err="1">
                <a:solidFill>
                  <a:srgbClr val="008080"/>
                </a:solidFill>
                <a:latin typeface="Arial Unicode MS"/>
                <a:ea typeface="Monaco"/>
              </a:rPr>
              <a:t>arg</a:t>
            </a:r>
            <a:r>
              <a:rPr lang="en-US" altLang="en-US" sz="1400" dirty="0">
                <a:latin typeface="Arial Unicode MS"/>
                <a:ea typeface="Monaco"/>
              </a:rPr>
              <a:t> type=“int” value=</a:t>
            </a:r>
            <a:r>
              <a:rPr lang="en-US" altLang="en-US" sz="1400" dirty="0">
                <a:solidFill>
                  <a:srgbClr val="DD1144"/>
                </a:solidFill>
                <a:latin typeface="Arial Unicode MS"/>
                <a:ea typeface="Monaco"/>
              </a:rPr>
              <a:t>“100"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/&gt;</a:t>
            </a:r>
            <a:r>
              <a:rPr lang="en-US" altLang="en-US" sz="1400" dirty="0">
                <a:latin typeface="Arial Unicode MS"/>
                <a:ea typeface="Monac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		 &lt;constructor-</a:t>
            </a:r>
            <a:r>
              <a:rPr lang="en-US" altLang="en-US" sz="1400" dirty="0" err="1">
                <a:solidFill>
                  <a:srgbClr val="008080"/>
                </a:solidFill>
                <a:latin typeface="Arial Unicode MS"/>
                <a:ea typeface="Monaco"/>
              </a:rPr>
              <a:t>arg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 </a:t>
            </a:r>
            <a:r>
              <a:rPr lang="en-US" altLang="en-US" sz="1400" dirty="0">
                <a:latin typeface="Arial Unicode MS"/>
                <a:ea typeface="Monaco"/>
              </a:rPr>
              <a:t>type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=“</a:t>
            </a:r>
            <a:r>
              <a:rPr lang="en-US" altLang="en-US" sz="1400" dirty="0" err="1">
                <a:solidFill>
                  <a:srgbClr val="008080"/>
                </a:solidFill>
                <a:latin typeface="Arial Unicode MS"/>
                <a:ea typeface="Monaco"/>
              </a:rPr>
              <a:t>java.lang.String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”</a:t>
            </a:r>
            <a:r>
              <a:rPr lang="en-US" altLang="en-US" sz="1400" dirty="0">
                <a:latin typeface="Arial Unicode MS"/>
                <a:ea typeface="Monaco"/>
              </a:rPr>
              <a:t> 				</a:t>
            </a:r>
            <a:r>
              <a:rPr lang="en-US" altLang="en-US" sz="1400" dirty="0">
                <a:solidFill>
                  <a:srgbClr val="000080"/>
                </a:solidFill>
                <a:latin typeface="Arial Unicode MS"/>
                <a:ea typeface="Monaco"/>
              </a:rPr>
              <a:t>ref</a:t>
            </a:r>
            <a:r>
              <a:rPr lang="en-US" altLang="en-US" sz="1400" dirty="0">
                <a:latin typeface="Arial Unicode MS"/>
                <a:ea typeface="Monaco"/>
              </a:rPr>
              <a:t>=</a:t>
            </a:r>
            <a:r>
              <a:rPr lang="en-US" altLang="en-US" sz="1400" dirty="0">
                <a:solidFill>
                  <a:srgbClr val="DD1144"/>
                </a:solidFill>
                <a:latin typeface="Arial Unicode MS"/>
                <a:ea typeface="Monaco"/>
              </a:rPr>
              <a:t>“</a:t>
            </a:r>
            <a:r>
              <a:rPr lang="en-US" altLang="en-US" sz="1400" dirty="0" err="1">
                <a:solidFill>
                  <a:srgbClr val="DD1144"/>
                </a:solidFill>
                <a:latin typeface="Arial Unicode MS"/>
                <a:ea typeface="Monaco"/>
              </a:rPr>
              <a:t>ultimateAnswer</a:t>
            </a:r>
            <a:r>
              <a:rPr lang="en-US" altLang="en-US" sz="1400" dirty="0">
                <a:solidFill>
                  <a:srgbClr val="DD1144"/>
                </a:solidFill>
                <a:latin typeface="Arial Unicode MS"/>
                <a:ea typeface="Monaco"/>
              </a:rPr>
              <a:t>"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/&gt;</a:t>
            </a:r>
            <a:r>
              <a:rPr lang="en-US" altLang="en-US" sz="1400" dirty="0">
                <a:latin typeface="Arial Unicode MS"/>
                <a:ea typeface="Monaco"/>
              </a:rPr>
              <a:t> </a:t>
            </a:r>
            <a:endParaRPr lang="en-US" altLang="en-US" sz="1400" dirty="0">
              <a:solidFill>
                <a:srgbClr val="008080"/>
              </a:solidFill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		&lt;constructor-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Monaco"/>
              </a:rPr>
              <a:t>ref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“</a:t>
            </a:r>
            <a:r>
              <a:rPr lang="en-US" altLang="en-US" sz="1400" dirty="0" err="1">
                <a:solidFill>
                  <a:srgbClr val="DD1144"/>
                </a:solidFill>
                <a:latin typeface="Arial Unicode MS"/>
                <a:ea typeface="Monaco"/>
              </a:rPr>
              <a:t>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/&gt;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		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 &lt;constructor-</a:t>
            </a:r>
            <a:r>
              <a:rPr lang="en-US" altLang="en-US" sz="1400" dirty="0" err="1">
                <a:solidFill>
                  <a:srgbClr val="008080"/>
                </a:solidFill>
                <a:latin typeface="Arial Unicode MS"/>
                <a:ea typeface="Monaco"/>
              </a:rPr>
              <a:t>arg</a:t>
            </a:r>
            <a:r>
              <a:rPr lang="en-US" altLang="en-US" sz="1400" dirty="0">
                <a:latin typeface="Arial Unicode MS"/>
                <a:ea typeface="Monaco"/>
              </a:rPr>
              <a:t> index=“3” </a:t>
            </a:r>
            <a:r>
              <a:rPr lang="en-US" altLang="en-US" sz="1400" dirty="0">
                <a:solidFill>
                  <a:srgbClr val="000080"/>
                </a:solidFill>
                <a:latin typeface="Arial Unicode MS"/>
                <a:ea typeface="Monaco"/>
              </a:rPr>
              <a:t>value</a:t>
            </a:r>
            <a:r>
              <a:rPr lang="en-US" altLang="en-US" sz="1400" dirty="0">
                <a:latin typeface="Arial Unicode MS"/>
                <a:ea typeface="Monaco"/>
              </a:rPr>
              <a:t>=</a:t>
            </a:r>
            <a:r>
              <a:rPr lang="en-US" altLang="en-US" sz="1400" dirty="0">
                <a:solidFill>
                  <a:srgbClr val="DD1144"/>
                </a:solidFill>
                <a:latin typeface="Arial Unicode MS"/>
                <a:ea typeface="Monaco"/>
              </a:rPr>
              <a:t>“200"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/&gt;</a:t>
            </a:r>
            <a:r>
              <a:rPr lang="en-US" altLang="en-US" sz="1400" dirty="0">
                <a:latin typeface="Arial Unicode MS"/>
                <a:ea typeface="Monaco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Monac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&lt;/bean&gt;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  <a:ea typeface="Monaco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	&lt;bean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Monac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myBean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Monac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x.y.MyBean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Monaco"/>
              </a:rPr>
              <a:t>&lt;/beans&gt;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0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A584-25CC-4E0D-8E48-254CEB7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8658"/>
            <a:ext cx="8596668" cy="767788"/>
          </a:xfrm>
        </p:spPr>
        <p:txBody>
          <a:bodyPr/>
          <a:lstStyle/>
          <a:p>
            <a:r>
              <a:rPr lang="en-US" dirty="0"/>
              <a:t>XML: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841E-7D95-4262-9534-4E479C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71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Setter-based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A1C4F14-4995-4A28-83DA-05F4337F43DD}"/>
              </a:ext>
            </a:extLst>
          </p:cNvPr>
          <p:cNvSpPr/>
          <p:nvPr/>
        </p:nvSpPr>
        <p:spPr>
          <a:xfrm>
            <a:off x="5139159" y="3599727"/>
            <a:ext cx="659757" cy="150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14E37-FF76-483D-8FB2-ABF57F38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64" y="1913023"/>
            <a:ext cx="4578704" cy="428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E2AA3B-6894-47FB-9A12-332AD808F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6367"/>
            <a:ext cx="5919188" cy="33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A584-25CC-4E0D-8E48-254CEB7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8658"/>
            <a:ext cx="8596668" cy="767788"/>
          </a:xfrm>
        </p:spPr>
        <p:txBody>
          <a:bodyPr/>
          <a:lstStyle/>
          <a:p>
            <a:r>
              <a:rPr lang="en-US" dirty="0"/>
              <a:t>A special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841E-7D95-4262-9534-4E479C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719"/>
            <a:ext cx="9127066" cy="5118814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can Also configure a bean for Java collections – list/set/map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79656-BC99-403F-9024-8462F738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57124"/>
            <a:ext cx="106108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5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534</Words>
  <Application>Microsoft Office PowerPoint</Application>
  <PresentationFormat>Widescreen</PresentationFormat>
  <Paragraphs>189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Calibri</vt:lpstr>
      <vt:lpstr>Trebuchet MS</vt:lpstr>
      <vt:lpstr>Wingdings 3</vt:lpstr>
      <vt:lpstr>Facet</vt:lpstr>
      <vt:lpstr>Spring CORE</vt:lpstr>
      <vt:lpstr>Content</vt:lpstr>
      <vt:lpstr>IoC Container (Inversion of Control)</vt:lpstr>
      <vt:lpstr>ApplicationContext vs BeanFactory</vt:lpstr>
      <vt:lpstr>XML Example: applicationContext.xml</vt:lpstr>
      <vt:lpstr>Bean – a Spring managed Java Class</vt:lpstr>
      <vt:lpstr>XML: Dependency Injection</vt:lpstr>
      <vt:lpstr>XML: Dependency Injection</vt:lpstr>
      <vt:lpstr>A special bean</vt:lpstr>
      <vt:lpstr>@Autowired (an intermediate step from pure XML to pure Annotation)</vt:lpstr>
      <vt:lpstr>@Autowired --- Modes (an intermediate step from pure XML to pure Annotation)</vt:lpstr>
      <vt:lpstr>@Autowired + @Qualifier</vt:lpstr>
      <vt:lpstr>@Resource – alternative for @Autowired</vt:lpstr>
      <vt:lpstr>Bean Scope</vt:lpstr>
      <vt:lpstr>Bean Scope</vt:lpstr>
      <vt:lpstr>@Bean</vt:lpstr>
      <vt:lpstr>@Component &amp; ComponentScan</vt:lpstr>
      <vt:lpstr>Other equivalent Annotations</vt:lpstr>
      <vt:lpstr>ApplicationContext Annotation</vt:lpstr>
      <vt:lpstr>@PropertySource</vt:lpstr>
      <vt:lpstr>End of IoC Container</vt:lpstr>
      <vt:lpstr>AOP: Aspect Oriented Programming</vt:lpstr>
      <vt:lpstr>Core Concepts:</vt:lpstr>
      <vt:lpstr>Annotation</vt:lpstr>
      <vt:lpstr>XML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Andy Chen</dc:creator>
  <cp:lastModifiedBy>Andy Chen</cp:lastModifiedBy>
  <cp:revision>42</cp:revision>
  <dcterms:created xsi:type="dcterms:W3CDTF">2018-11-05T16:22:02Z</dcterms:created>
  <dcterms:modified xsi:type="dcterms:W3CDTF">2019-02-21T15:08:28Z</dcterms:modified>
</cp:coreProperties>
</file>