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7" r:id="rId17"/>
    <p:sldId id="272" r:id="rId18"/>
    <p:sldId id="278" r:id="rId19"/>
    <p:sldId id="273" r:id="rId20"/>
    <p:sldId id="291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85640" autoAdjust="0"/>
  </p:normalViewPr>
  <p:slideViewPr>
    <p:cSldViewPr snapToGrid="0">
      <p:cViewPr varScale="1">
        <p:scale>
          <a:sx n="73" d="100"/>
          <a:sy n="73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7AAB-71B3-4F42-8D13-06EA290FFF3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F26C3-0DF6-45A1-AE2C-53990B79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Database: ACID</a:t>
            </a:r>
          </a:p>
          <a:p>
            <a:endParaRPr lang="en-US" dirty="0"/>
          </a:p>
          <a:p>
            <a:r>
              <a:rPr lang="en-US" dirty="0"/>
              <a:t>Hibernate performance</a:t>
            </a:r>
          </a:p>
          <a:p>
            <a:endParaRPr lang="en-US" dirty="0"/>
          </a:p>
          <a:p>
            <a:r>
              <a:rPr lang="en-US" dirty="0"/>
              <a:t>Traditional DB vs NoSQL DB?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starts -&gt; 1 level cache -&gt; 2</a:t>
            </a:r>
            <a:r>
              <a:rPr lang="en-US" baseline="30000" dirty="0"/>
              <a:t>nd</a:t>
            </a:r>
            <a:r>
              <a:rPr lang="en-US" dirty="0"/>
              <a:t> level cache -&gt; Database</a:t>
            </a:r>
          </a:p>
          <a:p>
            <a:r>
              <a:rPr lang="en-US" dirty="0"/>
              <a:t>-&gt; Database -&gt; 1,2 level cache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cache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only one which does not store entities. It caches query results and contains only entity references and scalar values. You need to activate the cache by setting 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hibernate.cache.use_query_cache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in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persistence.xml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and set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on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to use which?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7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EnableJpaRepositories</a:t>
            </a:r>
            <a:r>
              <a:rPr lang="en-US" dirty="0"/>
              <a:t>(“</a:t>
            </a:r>
            <a:r>
              <a:rPr lang="en-US" dirty="0" err="1"/>
              <a:t>com.acme.repositories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to Select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5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Session vs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 EXAMPLE:: Bank Deposit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  <a:p>
            <a:r>
              <a:rPr lang="en-US" dirty="0"/>
              <a:t>@Id</a:t>
            </a:r>
          </a:p>
          <a:p>
            <a:endParaRPr lang="en-US" dirty="0"/>
          </a:p>
          <a:p>
            <a:r>
              <a:rPr lang="en-US" dirty="0"/>
              <a:t>Pro &amp;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1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SCHEMA GENERATION</a:t>
            </a:r>
          </a:p>
          <a:p>
            <a:r>
              <a:rPr lang="en-US" dirty="0"/>
              <a:t>Single Table – is general good design</a:t>
            </a:r>
          </a:p>
          <a:p>
            <a:r>
              <a:rPr lang="en-US" dirty="0"/>
              <a:t>Joined Table – not good, because mapping @</a:t>
            </a:r>
            <a:r>
              <a:rPr lang="en-US" dirty="0" err="1"/>
              <a:t>ManyToMany</a:t>
            </a:r>
            <a:r>
              <a:rPr lang="en-US" dirty="0"/>
              <a:t> is heavy</a:t>
            </a:r>
          </a:p>
          <a:p>
            <a:r>
              <a:rPr lang="en-US" dirty="0"/>
              <a:t>Table-per-class – not efficient at all, have to use joins </a:t>
            </a:r>
            <a:r>
              <a:rPr lang="en-US" dirty="0" err="1"/>
              <a:t>etc</a:t>
            </a:r>
            <a:r>
              <a:rPr lang="en-US" dirty="0"/>
              <a:t>, should be avoided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4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895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7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65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02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4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5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4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FA96-D961-4C2A-B351-90CD95D1D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</a:t>
            </a:r>
            <a:br>
              <a:rPr lang="en-US" dirty="0"/>
            </a:br>
            <a:r>
              <a:rPr lang="en-US" sz="2800" dirty="0"/>
              <a:t>(Hibernate, Spring Data JPA)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E406D-3E7A-4FC7-8AAD-28778FEC5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374932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1441-7E89-42D9-8F18-3862FDAF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0" y="156238"/>
            <a:ext cx="8596668" cy="489938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Persistence Context</a:t>
            </a:r>
          </a:p>
        </p:txBody>
      </p:sp>
      <p:pic>
        <p:nvPicPr>
          <p:cNvPr id="3074" name="Picture 2" descr="Image result for hibernate persistence context">
            <a:extLst>
              <a:ext uri="{FF2B5EF4-FFF2-40B4-BE49-F238E27FC236}">
                <a16:creationId xmlns:a16="http://schemas.microsoft.com/office/drawing/2014/main" id="{5477A2BC-6246-4DFF-ACAF-DAD8798C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1" y="1586954"/>
            <a:ext cx="6767375" cy="41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B0905B-6CA3-4095-A9BC-E948BE96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695" y="402683"/>
            <a:ext cx="3810000" cy="155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F0955-86C0-44A6-A495-37BDEC8BC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521" y="2201703"/>
            <a:ext cx="3514725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CBF09-467D-42ED-99D8-3B552FE02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5180" y="4049324"/>
            <a:ext cx="3086100" cy="33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26D3C2-E4B7-4FA5-8676-024A639F5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521" y="4049324"/>
            <a:ext cx="4920864" cy="275211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6D476AC-D103-42AB-A203-C88AAE12D1CD}"/>
              </a:ext>
            </a:extLst>
          </p:cNvPr>
          <p:cNvSpPr/>
          <p:nvPr/>
        </p:nvSpPr>
        <p:spPr>
          <a:xfrm>
            <a:off x="7295535" y="5152103"/>
            <a:ext cx="648930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3734-AD2E-477A-B6FC-C017719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5D4C-588A-4348-994E-A4AF53D5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0" y="1524163"/>
            <a:ext cx="11313971" cy="26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F95B-CB16-4DF1-9267-3D7F6AB4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9740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1D8A0-C7F2-4B75-A0E4-20742BA0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26" y="405045"/>
            <a:ext cx="4182396" cy="218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83318-C2F7-47E0-B2E8-D262C4919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49" y="2761844"/>
            <a:ext cx="5814551" cy="79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23270-CDBE-4FAB-A690-8F10F4C3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7" y="1158453"/>
            <a:ext cx="4990208" cy="2676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71BDB-91D8-4819-B984-85FD90A34CD5}"/>
              </a:ext>
            </a:extLst>
          </p:cNvPr>
          <p:cNvSpPr txBox="1"/>
          <p:nvPr/>
        </p:nvSpPr>
        <p:spPr>
          <a:xfrm flipH="1">
            <a:off x="581747" y="4477407"/>
            <a:ext cx="366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set Flushing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7FFE8-E247-421D-A9BB-BC1F108E1074}"/>
              </a:ext>
            </a:extLst>
          </p:cNvPr>
          <p:cNvSpPr txBox="1"/>
          <p:nvPr/>
        </p:nvSpPr>
        <p:spPr>
          <a:xfrm flipH="1">
            <a:off x="6377449" y="3650291"/>
            <a:ext cx="479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Apply: Auto/Commit/Always/Manual</a:t>
            </a:r>
          </a:p>
        </p:txBody>
      </p:sp>
    </p:spTree>
    <p:extLst>
      <p:ext uri="{BB962C8B-B14F-4D97-AF65-F5344CB8AC3E}">
        <p14:creationId xmlns:p14="http://schemas.microsoft.com/office/powerpoint/2010/main" val="404515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7DD2-4886-455F-B15E-54CD35E1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1347-F0DF-45D4-A9B3-7C43B0C9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boilerplate session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7E200-5F30-4BC2-AFA9-DF4DC4C3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39" y="471487"/>
            <a:ext cx="68865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7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EE4C-347B-4E30-B498-4883D854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4469"/>
            <a:ext cx="8596668" cy="657497"/>
          </a:xfrm>
        </p:spPr>
        <p:txBody>
          <a:bodyPr/>
          <a:lstStyle/>
          <a:p>
            <a:r>
              <a:rPr lang="en-US" dirty="0"/>
              <a:t>Database ACID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8477C-A5D1-4DD6-9172-89DA4C1C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8211"/>
            <a:ext cx="9475280" cy="3613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FB003-388B-45A2-8344-F6E09878CD56}"/>
              </a:ext>
            </a:extLst>
          </p:cNvPr>
          <p:cNvSpPr txBox="1"/>
          <p:nvPr/>
        </p:nvSpPr>
        <p:spPr>
          <a:xfrm>
            <a:off x="10546080" y="1580606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115AA-9060-4F21-87E8-CF8514005308}"/>
              </a:ext>
            </a:extLst>
          </p:cNvPr>
          <p:cNvSpPr txBox="1"/>
          <p:nvPr/>
        </p:nvSpPr>
        <p:spPr>
          <a:xfrm flipH="1">
            <a:off x="10546080" y="244275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0F57B-0F6C-4DAA-A8DB-1A106AC63612}"/>
              </a:ext>
            </a:extLst>
          </p:cNvPr>
          <p:cNvSpPr txBox="1"/>
          <p:nvPr/>
        </p:nvSpPr>
        <p:spPr>
          <a:xfrm>
            <a:off x="10546080" y="327483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0C951-4E00-4B4B-8CB9-480B463FD5A7}"/>
              </a:ext>
            </a:extLst>
          </p:cNvPr>
          <p:cNvSpPr txBox="1"/>
          <p:nvPr/>
        </p:nvSpPr>
        <p:spPr>
          <a:xfrm>
            <a:off x="10546080" y="4349931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424753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9B21-B342-4ABF-9488-A681E57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11144552" cy="40364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Concern: </a:t>
            </a:r>
          </a:p>
          <a:p>
            <a:pPr marL="0" indent="0">
              <a:buNone/>
            </a:pPr>
            <a:r>
              <a:rPr lang="en-US" dirty="0"/>
              <a:t>A transaction reads data, update data and then commit the data. During commit, it needs to make sure the data is not stale – not modified by other concurrent on-going transaction.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it happens?</a:t>
            </a:r>
          </a:p>
          <a:p>
            <a:pPr marL="0" indent="0">
              <a:buNone/>
            </a:pPr>
            <a:r>
              <a:rPr lang="en-US" dirty="0"/>
              <a:t>Rollback current 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locking in hibernate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Optimisitic</a:t>
            </a:r>
            <a:r>
              <a:rPr lang="en-US" dirty="0"/>
              <a:t> Locking and Pessimistic Locking</a:t>
            </a:r>
          </a:p>
        </p:txBody>
      </p:sp>
    </p:spTree>
    <p:extLst>
      <p:ext uri="{BB962C8B-B14F-4D97-AF65-F5344CB8AC3E}">
        <p14:creationId xmlns:p14="http://schemas.microsoft.com/office/powerpoint/2010/main" val="1452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Optimistic Locking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7EE2D-C1CF-4E0A-A439-0364F756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2" y="1515291"/>
            <a:ext cx="4828631" cy="344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C1324-B153-403A-BDD2-EA33AB279ED7}"/>
              </a:ext>
            </a:extLst>
          </p:cNvPr>
          <p:cNvSpPr txBox="1"/>
          <p:nvPr/>
        </p:nvSpPr>
        <p:spPr>
          <a:xfrm>
            <a:off x="888274" y="5747657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1: Version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15E09A-29B0-49A8-884B-CA8CC6AFB9DB}"/>
              </a:ext>
            </a:extLst>
          </p:cNvPr>
          <p:cNvCxnSpPr/>
          <p:nvPr/>
        </p:nvCxnSpPr>
        <p:spPr>
          <a:xfrm flipH="1">
            <a:off x="3148149" y="3958046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D3F1C8-7E7C-418F-BB41-A65C93EB8479}"/>
              </a:ext>
            </a:extLst>
          </p:cNvPr>
          <p:cNvSpPr txBox="1"/>
          <p:nvPr/>
        </p:nvSpPr>
        <p:spPr>
          <a:xfrm>
            <a:off x="3804137" y="37733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50C81E-86B2-4DC8-B0D3-B25E0A085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073" y="1515291"/>
            <a:ext cx="4319510" cy="36346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009E9E-84E5-4234-8B0F-7C000C2939EC}"/>
              </a:ext>
            </a:extLst>
          </p:cNvPr>
          <p:cNvSpPr txBox="1"/>
          <p:nvPr/>
        </p:nvSpPr>
        <p:spPr>
          <a:xfrm>
            <a:off x="5801360" y="574363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2: </a:t>
            </a:r>
            <a:r>
              <a:rPr lang="en-US" dirty="0" err="1"/>
              <a:t>OptimisticLocking</a:t>
            </a:r>
            <a:r>
              <a:rPr lang="en-US" dirty="0"/>
              <a:t> with </a:t>
            </a:r>
            <a:r>
              <a:rPr lang="en-US" dirty="0" err="1"/>
              <a:t>DynamicUpdate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FE5B7-F60B-4723-B800-57830563EBD3}"/>
              </a:ext>
            </a:extLst>
          </p:cNvPr>
          <p:cNvSpPr txBox="1"/>
          <p:nvPr/>
        </p:nvSpPr>
        <p:spPr>
          <a:xfrm>
            <a:off x="10072914" y="1219200"/>
            <a:ext cx="1281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</a:t>
            </a:r>
          </a:p>
          <a:p>
            <a:r>
              <a:rPr lang="en-US" dirty="0"/>
              <a:t>All</a:t>
            </a:r>
          </a:p>
          <a:p>
            <a:r>
              <a:rPr lang="en-US" dirty="0"/>
              <a:t>Dirty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1BD821-5D1A-4CC4-909D-4583F1DF48EC}"/>
              </a:ext>
            </a:extLst>
          </p:cNvPr>
          <p:cNvCxnSpPr>
            <a:endCxn id="12" idx="1"/>
          </p:cNvCxnSpPr>
          <p:nvPr/>
        </p:nvCxnSpPr>
        <p:spPr>
          <a:xfrm flipV="1">
            <a:off x="9463314" y="1680865"/>
            <a:ext cx="609600" cy="7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3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9B21-B342-4ABF-9488-A681E57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3880773"/>
          </a:xfrm>
        </p:spPr>
        <p:txBody>
          <a:bodyPr/>
          <a:lstStyle/>
          <a:p>
            <a:r>
              <a:rPr lang="en-US" dirty="0"/>
              <a:t>Two level cache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cache: stays in session level. Purpose: minimize database visit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cache: stays in </a:t>
            </a:r>
            <a:r>
              <a:rPr lang="en-US" dirty="0" err="1"/>
              <a:t>sessionFactory</a:t>
            </a:r>
            <a:r>
              <a:rPr lang="en-US" dirty="0"/>
              <a:t>. Purpose: cross session 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BB363-C208-48F9-ABDF-816CB09F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27" y="2678565"/>
            <a:ext cx="8143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5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F4D9-8F5E-4DCA-B8E7-962B0D5B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257"/>
            <a:ext cx="8596668" cy="725714"/>
          </a:xfrm>
        </p:spPr>
        <p:txBody>
          <a:bodyPr/>
          <a:lstStyle/>
          <a:p>
            <a:r>
              <a:rPr lang="en-US" dirty="0"/>
              <a:t>Configure 2</a:t>
            </a:r>
            <a:r>
              <a:rPr lang="en-US" baseline="30000" dirty="0"/>
              <a:t>nd</a:t>
            </a:r>
            <a:r>
              <a:rPr lang="en-US" dirty="0"/>
              <a:t> level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7DAD2-51AA-41F0-A211-9B9F0CC0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8599"/>
            <a:ext cx="6057900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D9D456-61E6-430C-90F9-BEE2A935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74571"/>
            <a:ext cx="635317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1379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9B21-B342-4ABF-9488-A681E57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789"/>
            <a:ext cx="8596668" cy="3880773"/>
          </a:xfrm>
        </p:spPr>
        <p:txBody>
          <a:bodyPr/>
          <a:lstStyle/>
          <a:p>
            <a:r>
              <a:rPr lang="en-US" dirty="0"/>
              <a:t>Use logging to track visiting to database</a:t>
            </a:r>
          </a:p>
          <a:p>
            <a:r>
              <a:rPr lang="en-US" dirty="0"/>
              <a:t>Optimize HQL or Native SQL Query</a:t>
            </a:r>
          </a:p>
          <a:p>
            <a:r>
              <a:rPr lang="en-US" dirty="0" err="1"/>
              <a:t>FetchType</a:t>
            </a:r>
            <a:r>
              <a:rPr lang="en-US" dirty="0"/>
              <a:t> = LAZY</a:t>
            </a:r>
          </a:p>
          <a:p>
            <a:r>
              <a:rPr lang="en-US" dirty="0"/>
              <a:t>Use cache, but before using 2</a:t>
            </a:r>
            <a:r>
              <a:rPr lang="en-US" baseline="30000" dirty="0"/>
              <a:t>nd</a:t>
            </a:r>
            <a:r>
              <a:rPr lang="en-US" dirty="0"/>
              <a:t> level cache, try to put heavy operation to database</a:t>
            </a:r>
          </a:p>
          <a:p>
            <a:r>
              <a:rPr lang="en-US" dirty="0"/>
              <a:t>Bulk updates/deletes</a:t>
            </a:r>
          </a:p>
        </p:txBody>
      </p:sp>
    </p:spTree>
    <p:extLst>
      <p:ext uri="{BB962C8B-B14F-4D97-AF65-F5344CB8AC3E}">
        <p14:creationId xmlns:p14="http://schemas.microsoft.com/office/powerpoint/2010/main" val="185114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DDBE-D47D-458B-8669-55C21FF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8" y="2768600"/>
            <a:ext cx="8596668" cy="1320800"/>
          </a:xfrm>
        </p:spPr>
        <p:txBody>
          <a:bodyPr/>
          <a:lstStyle/>
          <a:p>
            <a:r>
              <a:rPr lang="en-US" dirty="0"/>
              <a:t>Hibernate	</a:t>
            </a:r>
          </a:p>
        </p:txBody>
      </p:sp>
    </p:spTree>
    <p:extLst>
      <p:ext uri="{BB962C8B-B14F-4D97-AF65-F5344CB8AC3E}">
        <p14:creationId xmlns:p14="http://schemas.microsoft.com/office/powerpoint/2010/main" val="2087798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DDBE-D47D-458B-8669-55C21FF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8" y="2768600"/>
            <a:ext cx="8596668" cy="1320800"/>
          </a:xfrm>
        </p:spPr>
        <p:txBody>
          <a:bodyPr/>
          <a:lstStyle/>
          <a:p>
            <a:r>
              <a:rPr lang="en-US" dirty="0"/>
              <a:t>Spring Data JPA	</a:t>
            </a:r>
          </a:p>
        </p:txBody>
      </p:sp>
    </p:spTree>
    <p:extLst>
      <p:ext uri="{BB962C8B-B14F-4D97-AF65-F5344CB8AC3E}">
        <p14:creationId xmlns:p14="http://schemas.microsoft.com/office/powerpoint/2010/main" val="298893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83D5-ED2F-4E09-9CE0-AC5FA889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8FF6-7C84-4CC0-AE02-BA65B5C6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Ways to do CRUD?</a:t>
            </a:r>
          </a:p>
          <a:p>
            <a:r>
              <a:rPr lang="en-US" dirty="0"/>
              <a:t>What is JPA?</a:t>
            </a:r>
          </a:p>
          <a:p>
            <a:r>
              <a:rPr lang="en-US" dirty="0"/>
              <a:t>Who implements JPA?</a:t>
            </a:r>
          </a:p>
          <a:p>
            <a:r>
              <a:rPr lang="en-US" dirty="0"/>
              <a:t>What is Spring Data JPA?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3CC64-6FD4-413A-B294-784EF9DC5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39" y="1270000"/>
            <a:ext cx="6049554" cy="45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9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1397-2157-439F-A5CC-C532F907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8FD7-2EC9-4607-93C5-04FA39FB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CrudRepository</a:t>
            </a:r>
            <a:endParaRPr lang="en-US" dirty="0"/>
          </a:p>
          <a:p>
            <a:r>
              <a:rPr lang="en-US" dirty="0" err="1"/>
              <a:t>PagingAndSortingRepository</a:t>
            </a:r>
            <a:endParaRPr lang="en-US" dirty="0"/>
          </a:p>
          <a:p>
            <a:r>
              <a:rPr lang="en-US" dirty="0" err="1"/>
              <a:t>JpaRepository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7AFE0-4F83-41F3-A917-0C47204A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29" y="496542"/>
            <a:ext cx="5507921" cy="58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E838-0B9C-4CB2-BD1D-5E8834AB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48" y="38100"/>
            <a:ext cx="8596668" cy="549729"/>
          </a:xfrm>
        </p:spPr>
        <p:txBody>
          <a:bodyPr>
            <a:normAutofit fontScale="90000"/>
          </a:bodyPr>
          <a:lstStyle/>
          <a:p>
            <a:r>
              <a:rPr lang="en-US" dirty="0"/>
              <a:t>4-step Declaration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F2A95-3AD7-44F4-A73B-E565D348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4" y="906991"/>
            <a:ext cx="4657196" cy="65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4EE34-F55D-4FF5-8F35-3446E6C6F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04" y="1876420"/>
            <a:ext cx="4657196" cy="214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A5728-B22D-4910-BA7A-237D3C147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21" y="827871"/>
            <a:ext cx="5053012" cy="703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EF7B7-8171-449E-8D31-2DDB33D6D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321" y="2645303"/>
            <a:ext cx="5062548" cy="2468563"/>
          </a:xfrm>
          <a:prstGeom prst="rect">
            <a:avLst/>
          </a:prstGeom>
        </p:spPr>
      </p:pic>
      <p:sp>
        <p:nvSpPr>
          <p:cNvPr id="9" name="Heptagon 8">
            <a:extLst>
              <a:ext uri="{FF2B5EF4-FFF2-40B4-BE49-F238E27FC236}">
                <a16:creationId xmlns:a16="http://schemas.microsoft.com/office/drawing/2014/main" id="{9F11AE4F-E497-4E6C-9F41-6C08EE036C09}"/>
              </a:ext>
            </a:extLst>
          </p:cNvPr>
          <p:cNvSpPr/>
          <p:nvPr/>
        </p:nvSpPr>
        <p:spPr>
          <a:xfrm>
            <a:off x="3069167" y="4478867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DC0209C1-B93B-4DC4-8865-EFAD6B391021}"/>
              </a:ext>
            </a:extLst>
          </p:cNvPr>
          <p:cNvSpPr/>
          <p:nvPr/>
        </p:nvSpPr>
        <p:spPr>
          <a:xfrm>
            <a:off x="5932970" y="722325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B0BFCEAF-DE86-4238-B392-2EDE913510DB}"/>
              </a:ext>
            </a:extLst>
          </p:cNvPr>
          <p:cNvSpPr/>
          <p:nvPr/>
        </p:nvSpPr>
        <p:spPr>
          <a:xfrm>
            <a:off x="10418536" y="1091657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13D704D5-9F43-43BC-877E-C674899478C2}"/>
              </a:ext>
            </a:extLst>
          </p:cNvPr>
          <p:cNvSpPr/>
          <p:nvPr/>
        </p:nvSpPr>
        <p:spPr>
          <a:xfrm>
            <a:off x="10418536" y="2951157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4030D7F-E82C-4A68-85F8-9DB18A6DE6A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628814" y="1091659"/>
            <a:ext cx="2406117" cy="3571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544E397-CF3F-47FB-A7A5-2FE865DB38AA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 rot="16200000" flipH="1">
            <a:off x="8147916" y="-1308895"/>
            <a:ext cx="606852" cy="4669293"/>
          </a:xfrm>
          <a:prstGeom prst="bentConnector4">
            <a:avLst>
              <a:gd name="adj1" fmla="val -37670"/>
              <a:gd name="adj2" fmla="val 104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F11FBE1-B178-4A5D-AB8E-277DB96CEA01}"/>
              </a:ext>
            </a:extLst>
          </p:cNvPr>
          <p:cNvCxnSpPr>
            <a:cxnSpLocks/>
          </p:cNvCxnSpPr>
          <p:nvPr/>
        </p:nvCxnSpPr>
        <p:spPr>
          <a:xfrm rot="5400000">
            <a:off x="9935542" y="2204525"/>
            <a:ext cx="1339791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B04D02-29FB-43F1-B419-DEB1117FACD5}"/>
              </a:ext>
            </a:extLst>
          </p:cNvPr>
          <p:cNvSpPr txBox="1"/>
          <p:nvPr/>
        </p:nvSpPr>
        <p:spPr>
          <a:xfrm>
            <a:off x="726621" y="6025243"/>
            <a:ext cx="985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Enable JPA Scan </a:t>
            </a:r>
            <a:r>
              <a:rPr lang="en-US" dirty="0">
                <a:sym typeface="Wingdings" panose="05000000000000000000" pitchFamily="2" charset="2"/>
              </a:rPr>
              <a:t> 2. Extends Repository  3. Define CRUD Query  4. Inject into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AD3D-3A56-4A49-AB2A-B5D51E8A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745067"/>
            <a:ext cx="2269067" cy="2142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JPA CRUD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1638E-2A9F-4597-A9C7-8DBFCFDE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83" y="-53098"/>
            <a:ext cx="5321543" cy="69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3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FC1-ECC1-43A1-8AE5-B6C68383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62219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9D433-FB4E-4812-AE77-CE164BA8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109907"/>
            <a:ext cx="9031115" cy="44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40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9356-E988-40AE-8316-EB1E93DE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141C-F95C-4876-A2BF-99E55D15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List&lt;Person&gt; </a:t>
            </a:r>
            <a:r>
              <a:rPr lang="en-US" dirty="0" err="1"/>
              <a:t>findByAddressZipCode</a:t>
            </a:r>
            <a:r>
              <a:rPr lang="en-US" dirty="0"/>
              <a:t>(</a:t>
            </a:r>
            <a:r>
              <a:rPr lang="en-US" dirty="0" err="1"/>
              <a:t>ZipCode</a:t>
            </a:r>
            <a:r>
              <a:rPr lang="en-US" dirty="0"/>
              <a:t> </a:t>
            </a:r>
            <a:r>
              <a:rPr lang="en-US" dirty="0" err="1"/>
              <a:t>zipCode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select * from Person where </a:t>
            </a:r>
            <a:r>
              <a:rPr lang="en-US" dirty="0" err="1"/>
              <a:t>address.zipCode</a:t>
            </a:r>
            <a:r>
              <a:rPr lang="en-US" dirty="0"/>
              <a:t> = </a:t>
            </a:r>
            <a:r>
              <a:rPr lang="en-US" dirty="0" err="1"/>
              <a:t>zipCode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		select * from Person where </a:t>
            </a:r>
            <a:r>
              <a:rPr lang="en-US" dirty="0" err="1"/>
              <a:t>addressZip.Code</a:t>
            </a:r>
            <a:r>
              <a:rPr lang="en-US" dirty="0"/>
              <a:t> = </a:t>
            </a:r>
            <a:r>
              <a:rPr lang="en-US" dirty="0" err="1"/>
              <a:t>zipCode</a:t>
            </a:r>
            <a:r>
              <a:rPr lang="en-US" dirty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Solution: List&lt;Person&gt; </a:t>
            </a:r>
            <a:r>
              <a:rPr lang="en-US" dirty="0" err="1"/>
              <a:t>findByAddress_ZipCode</a:t>
            </a:r>
            <a:r>
              <a:rPr lang="en-US" dirty="0"/>
              <a:t>(</a:t>
            </a:r>
            <a:r>
              <a:rPr lang="en-US" dirty="0" err="1"/>
              <a:t>ZipCode</a:t>
            </a:r>
            <a:r>
              <a:rPr lang="en-US" dirty="0"/>
              <a:t> </a:t>
            </a:r>
            <a:r>
              <a:rPr lang="en-US" dirty="0" err="1"/>
              <a:t>zipCode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4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7917-5D93-4BC8-B158-AA99B2E1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Some Special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90928-7B5E-4322-B70E-0F59A751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93990"/>
            <a:ext cx="6688666" cy="2048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FA7BD-ED26-41E3-AD3D-BC66A671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62144"/>
            <a:ext cx="7966605" cy="33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2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086B-204A-4D26-AE0E-CF6BEE55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34" y="156238"/>
            <a:ext cx="8596668" cy="1320800"/>
          </a:xfrm>
        </p:spPr>
        <p:txBody>
          <a:bodyPr/>
          <a:lstStyle/>
          <a:p>
            <a:r>
              <a:rPr lang="en-US" dirty="0"/>
              <a:t>Your Own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D5557-AD78-4CC4-BE0B-CD725284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6" y="1300162"/>
            <a:ext cx="96964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8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D003-38C5-4C78-A53B-5B81F409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0737" y="1544266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Insert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Update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38195-D6DD-4E58-BF70-BF79103C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56" y="143109"/>
            <a:ext cx="7085479" cy="65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2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F331-3EF4-4D8B-8CAF-D8E5F87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94141-F6BB-4CEE-9D57-F639DEA0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6" y="223266"/>
            <a:ext cx="4680088" cy="6389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6AEA9-275C-4E1E-82D0-0AC7616BBAD3}"/>
              </a:ext>
            </a:extLst>
          </p:cNvPr>
          <p:cNvSpPr txBox="1"/>
          <p:nvPr/>
        </p:nvSpPr>
        <p:spPr>
          <a:xfrm>
            <a:off x="677334" y="1930400"/>
            <a:ext cx="49237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Entity Mapping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CRUD </a:t>
            </a:r>
            <a:r>
              <a:rPr lang="en-US" dirty="0">
                <a:sym typeface="Wingdings" panose="05000000000000000000" pitchFamily="2" charset="2"/>
              </a:rPr>
              <a:t> HQL/Criteria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does Spring Data JPA do?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SessionFactory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Session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Transaction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Proxy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Persistence Context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9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CA2E-8A94-4A5D-BC8B-C7FEE6F4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Stored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5EB35-B3C4-431B-865B-70165F794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362700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C7E9A-7E8C-47E5-948A-111632B0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5972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9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7CEC-DAAF-46CF-87CB-34A7E3EE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EFF8-884A-4A5D-9C2D-A0F1E880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look at a Spring Data JPA + Hibernate Example</a:t>
            </a:r>
          </a:p>
        </p:txBody>
      </p:sp>
    </p:spTree>
    <p:extLst>
      <p:ext uri="{BB962C8B-B14F-4D97-AF65-F5344CB8AC3E}">
        <p14:creationId xmlns:p14="http://schemas.microsoft.com/office/powerpoint/2010/main" val="14477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6E2E-A107-4472-87CB-0842A7E4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Entity Mapping: </a:t>
            </a:r>
            <a:r>
              <a:rPr lang="en-US" dirty="0" err="1"/>
              <a:t>Enum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BB3AC-AE49-4D58-8BC8-B40942DD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34" y="908062"/>
            <a:ext cx="2295525" cy="92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9A77A-45BA-42E1-81CF-0B8DBAC24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584034"/>
            <a:ext cx="4505325" cy="3028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3CEAE5-F063-43E7-85DD-16E8F8D1D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6112618"/>
            <a:ext cx="4105275" cy="50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A1ABFC6-A119-4AB9-8809-8A7B4C621ABE}"/>
              </a:ext>
            </a:extLst>
          </p:cNvPr>
          <p:cNvSpPr/>
          <p:nvPr/>
        </p:nvSpPr>
        <p:spPr>
          <a:xfrm>
            <a:off x="2490952" y="5612984"/>
            <a:ext cx="47296" cy="499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304D4-34DD-43C4-9CFC-33A796382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058" y="2584033"/>
            <a:ext cx="4354692" cy="3028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60ABB-C23E-4269-9429-9F18E4E6D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104" y="6112618"/>
            <a:ext cx="4038600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4F3DAB1-0C7B-426B-A3A0-0E8697C9ACFF}"/>
              </a:ext>
            </a:extLst>
          </p:cNvPr>
          <p:cNvSpPr/>
          <p:nvPr/>
        </p:nvSpPr>
        <p:spPr>
          <a:xfrm>
            <a:off x="7763992" y="5612984"/>
            <a:ext cx="47296" cy="499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449F-2AB0-457D-90CE-F9E2BBE7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Entity Mapping : 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375A6-8B43-4153-951A-2A7B16AA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16638"/>
            <a:ext cx="4619625" cy="2724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F4CD4-DF7B-41CC-A60C-E78A52FE9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26" y="2871952"/>
            <a:ext cx="4600575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8A875-C972-4AE4-901A-8A0EF117324B}"/>
              </a:ext>
            </a:extLst>
          </p:cNvPr>
          <p:cNvSpPr txBox="1"/>
          <p:nvPr/>
        </p:nvSpPr>
        <p:spPr>
          <a:xfrm>
            <a:off x="863325" y="4619297"/>
            <a:ext cx="4433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@Temporal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NaturalId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5ABA4-F4CB-42A7-928B-C731029E6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343" y="816638"/>
            <a:ext cx="4914900" cy="4638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B8C11-D042-441D-9BE6-8205D43DC747}"/>
              </a:ext>
            </a:extLst>
          </p:cNvPr>
          <p:cNvSpPr txBox="1"/>
          <p:nvPr/>
        </p:nvSpPr>
        <p:spPr>
          <a:xfrm flipH="1">
            <a:off x="6393343" y="5880538"/>
            <a:ext cx="43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@Embeddable</a:t>
            </a:r>
          </a:p>
        </p:txBody>
      </p:sp>
    </p:spTree>
    <p:extLst>
      <p:ext uri="{BB962C8B-B14F-4D97-AF65-F5344CB8AC3E}">
        <p14:creationId xmlns:p14="http://schemas.microsoft.com/office/powerpoint/2010/main" val="6866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ADA6-F47B-4D45-B9CD-0A39C911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55698"/>
          </a:xfrm>
        </p:spPr>
        <p:txBody>
          <a:bodyPr/>
          <a:lstStyle/>
          <a:p>
            <a:r>
              <a:rPr lang="en-US" dirty="0"/>
              <a:t>Entity Mapping: Composite Primary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708F7-8A74-48AD-AEBC-430E4E2C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2040"/>
            <a:ext cx="4991100" cy="445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1D451-43FE-474F-BBB9-C117A759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68" y="1011936"/>
            <a:ext cx="3724275" cy="4695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346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ADA6-F47B-4D45-B9CD-0A39C911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55698"/>
          </a:xfrm>
        </p:spPr>
        <p:txBody>
          <a:bodyPr/>
          <a:lstStyle/>
          <a:p>
            <a:r>
              <a:rPr lang="en-US" dirty="0"/>
              <a:t>Entity Mapping: Foreign Key/Association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09F33-1C9A-4B88-A94C-11534C373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7" y="1798032"/>
            <a:ext cx="3780092" cy="3719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181DC-6256-4BBC-A0C3-3F358726D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589" y="1798032"/>
            <a:ext cx="3978822" cy="3738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28747-3E60-4B44-AE4F-67DE27CE8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854" y="1798032"/>
            <a:ext cx="3972146" cy="3738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EC448-2C76-4786-8605-F73597235FE0}"/>
              </a:ext>
            </a:extLst>
          </p:cNvPr>
          <p:cNvSpPr txBox="1"/>
          <p:nvPr/>
        </p:nvSpPr>
        <p:spPr>
          <a:xfrm flipH="1">
            <a:off x="723052" y="6270171"/>
            <a:ext cx="988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(cascade = </a:t>
            </a:r>
            <a:r>
              <a:rPr lang="en-US" dirty="0" err="1"/>
              <a:t>CascadeType.ALL</a:t>
            </a:r>
            <a:r>
              <a:rPr lang="en-US" dirty="0"/>
              <a:t>, fetch = </a:t>
            </a:r>
            <a:r>
              <a:rPr lang="en-US" dirty="0" err="1"/>
              <a:t>FetchType.LAZY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280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5FEF-E40A-4013-A28C-EDCC79A7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0055"/>
            <a:ext cx="8596668" cy="1320800"/>
          </a:xfrm>
        </p:spPr>
        <p:txBody>
          <a:bodyPr/>
          <a:lstStyle/>
          <a:p>
            <a:r>
              <a:rPr lang="en-US" dirty="0"/>
              <a:t>Entity Mapping: 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E372F-95EE-41F0-B405-5AD07F68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040524"/>
            <a:ext cx="4244625" cy="5507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48CF2-204A-4EA3-904B-8B3F61528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063" y="481781"/>
            <a:ext cx="1972820" cy="2316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73A18-5F10-416F-B0D2-2DE11F04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111" y="618784"/>
            <a:ext cx="2509345" cy="1799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831F2-D7AB-4925-A9D8-951C6CF76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0063" y="3087170"/>
            <a:ext cx="2509345" cy="3602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EC3692-87A0-4D5B-9B11-9C81DE345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111" y="2934682"/>
            <a:ext cx="2178090" cy="3754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130DB5-C7E3-4138-8776-BB4204584AE3}"/>
              </a:ext>
            </a:extLst>
          </p:cNvPr>
          <p:cNvSpPr txBox="1"/>
          <p:nvPr/>
        </p:nvSpPr>
        <p:spPr>
          <a:xfrm flipH="1">
            <a:off x="6998406" y="328429"/>
            <a:ext cx="18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Single</a:t>
            </a:r>
            <a:r>
              <a:rPr lang="en-US" altLang="zh-CN" dirty="0"/>
              <a:t> </a:t>
            </a:r>
            <a:r>
              <a:rPr lang="en-US" altLang="zh-CN" sz="1600" dirty="0"/>
              <a:t>table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F1D2A-1D39-4402-8326-11F76B682EAB}"/>
              </a:ext>
            </a:extLst>
          </p:cNvPr>
          <p:cNvSpPr txBox="1"/>
          <p:nvPr/>
        </p:nvSpPr>
        <p:spPr>
          <a:xfrm flipH="1">
            <a:off x="9870371" y="125389"/>
            <a:ext cx="188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Mapped </a:t>
            </a:r>
            <a:r>
              <a:rPr lang="en-US" sz="1400" dirty="0" err="1"/>
              <a:t>SuperClass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CCECE-2E8B-413B-9C12-4026CA792416}"/>
              </a:ext>
            </a:extLst>
          </p:cNvPr>
          <p:cNvSpPr txBox="1"/>
          <p:nvPr/>
        </p:nvSpPr>
        <p:spPr>
          <a:xfrm flipH="1">
            <a:off x="6998405" y="2613880"/>
            <a:ext cx="188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Table per class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F007F-52B6-4F08-9700-F1F2AA34279E}"/>
              </a:ext>
            </a:extLst>
          </p:cNvPr>
          <p:cNvSpPr txBox="1"/>
          <p:nvPr/>
        </p:nvSpPr>
        <p:spPr>
          <a:xfrm flipH="1">
            <a:off x="10124763" y="2798546"/>
            <a:ext cx="18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Joined</a:t>
            </a:r>
            <a:r>
              <a:rPr lang="en-US" altLang="zh-CN" dirty="0"/>
              <a:t> </a:t>
            </a:r>
            <a:r>
              <a:rPr lang="en-US" altLang="zh-CN" sz="1600" dirty="0"/>
              <a:t>table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EDC717-311E-439D-AF2F-396CE25A7FF1}"/>
              </a:ext>
            </a:extLst>
          </p:cNvPr>
          <p:cNvSpPr/>
          <p:nvPr/>
        </p:nvSpPr>
        <p:spPr>
          <a:xfrm>
            <a:off x="4921959" y="3087170"/>
            <a:ext cx="1237631" cy="73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types</a:t>
            </a:r>
          </a:p>
        </p:txBody>
      </p:sp>
    </p:spTree>
    <p:extLst>
      <p:ext uri="{BB962C8B-B14F-4D97-AF65-F5344CB8AC3E}">
        <p14:creationId xmlns:p14="http://schemas.microsoft.com/office/powerpoint/2010/main" val="353980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5657-F87F-423E-B637-45389C9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26514"/>
          </a:xfrm>
        </p:spPr>
        <p:txBody>
          <a:bodyPr>
            <a:normAutofit fontScale="90000"/>
          </a:bodyPr>
          <a:lstStyle/>
          <a:p>
            <a:r>
              <a:rPr lang="en-US" dirty="0"/>
              <a:t> CRUD: C</a:t>
            </a:r>
            <a:r>
              <a:rPr lang="en-US" altLang="zh-CN" dirty="0"/>
              <a:t>riteria 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B37C8-739F-48B6-91F1-23E68061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1" y="1092641"/>
            <a:ext cx="5700549" cy="207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0504E-D404-4039-B3C9-4567869D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1" y="3342499"/>
            <a:ext cx="54673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505EF-5E6F-47E8-A530-346C90E08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51" y="3813703"/>
            <a:ext cx="2895600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CE44F-F96D-4002-90CC-3A47F5044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51" y="4769937"/>
            <a:ext cx="4686300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FE9D9-58FF-402F-85CD-740830AD4297}"/>
              </a:ext>
            </a:extLst>
          </p:cNvPr>
          <p:cNvSpPr txBox="1"/>
          <p:nvPr/>
        </p:nvSpPr>
        <p:spPr>
          <a:xfrm>
            <a:off x="7313622" y="179952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B6555-734A-4D46-95DA-1B6D0E3657D3}"/>
              </a:ext>
            </a:extLst>
          </p:cNvPr>
          <p:cNvSpPr txBox="1"/>
          <p:nvPr/>
        </p:nvSpPr>
        <p:spPr>
          <a:xfrm flipH="1">
            <a:off x="7313622" y="3285638"/>
            <a:ext cx="4321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expression</a:t>
            </a:r>
          </a:p>
          <a:p>
            <a:endParaRPr lang="en-US" dirty="0"/>
          </a:p>
          <a:p>
            <a:r>
              <a:rPr lang="en-US" dirty="0"/>
              <a:t>Sort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775586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481</Words>
  <Application>Microsoft Office PowerPoint</Application>
  <PresentationFormat>Widescreen</PresentationFormat>
  <Paragraphs>161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JPA (Hibernate, Spring Data JPA)</vt:lpstr>
      <vt:lpstr>Hibernate </vt:lpstr>
      <vt:lpstr>Core Concepts</vt:lpstr>
      <vt:lpstr>Entity Mapping: Enum</vt:lpstr>
      <vt:lpstr>Entity Mapping : Embedding</vt:lpstr>
      <vt:lpstr>Entity Mapping: Composite Primary Key</vt:lpstr>
      <vt:lpstr>Entity Mapping: Foreign Key/Association</vt:lpstr>
      <vt:lpstr>Entity Mapping: Inheritance</vt:lpstr>
      <vt:lpstr> CRUD: Criteria API</vt:lpstr>
      <vt:lpstr>Persistence Context</vt:lpstr>
      <vt:lpstr>Flush Mode</vt:lpstr>
      <vt:lpstr>Example</vt:lpstr>
      <vt:lpstr>Transaction</vt:lpstr>
      <vt:lpstr>Database ACID</vt:lpstr>
      <vt:lpstr>Locking</vt:lpstr>
      <vt:lpstr>Optimistic Locking</vt:lpstr>
      <vt:lpstr>Caching</vt:lpstr>
      <vt:lpstr>Configure 2nd level Cache</vt:lpstr>
      <vt:lpstr>Performance Tuning</vt:lpstr>
      <vt:lpstr>Spring Data JPA </vt:lpstr>
      <vt:lpstr>Why JPA?</vt:lpstr>
      <vt:lpstr>Repository</vt:lpstr>
      <vt:lpstr>4-step Declaration</vt:lpstr>
      <vt:lpstr>JPA CRUD</vt:lpstr>
      <vt:lpstr>Exercise </vt:lpstr>
      <vt:lpstr>Nested Properties</vt:lpstr>
      <vt:lpstr>Some Special Cases</vt:lpstr>
      <vt:lpstr>Your Own Query</vt:lpstr>
      <vt:lpstr>Insert Update Delete</vt:lpstr>
      <vt:lpstr>* Stored Procedure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(Hibernate, spring data)</dc:title>
  <dc:creator>Andy Chen</dc:creator>
  <cp:lastModifiedBy>Andy Chen</cp:lastModifiedBy>
  <cp:revision>31</cp:revision>
  <dcterms:created xsi:type="dcterms:W3CDTF">2018-11-26T19:46:52Z</dcterms:created>
  <dcterms:modified xsi:type="dcterms:W3CDTF">2019-02-25T18:12:28Z</dcterms:modified>
</cp:coreProperties>
</file>