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0233600" cy="365760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520">
          <p15:clr>
            <a:srgbClr val="A4A3A4"/>
          </p15:clr>
        </p15:guide>
        <p15:guide id="2" pos="126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0" d="100"/>
          <a:sy n="20" d="100"/>
        </p:scale>
        <p:origin x="2286" y="144"/>
      </p:cViewPr>
      <p:guideLst>
        <p:guide orient="horz" pos="11520"/>
        <p:guide pos="126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45CC19-6600-474D-A8F1-0AA921FE3595}" type="datetimeFigureOut">
              <a:rPr lang="en-US" smtClean="0"/>
              <a:t>10/4/2018</a:t>
            </a:fld>
            <a:endParaRPr lang="en-US"/>
          </a:p>
        </p:txBody>
      </p:sp>
      <p:sp>
        <p:nvSpPr>
          <p:cNvPr id="4" name="Slide Image Placeholder 3"/>
          <p:cNvSpPr>
            <a:spLocks noGrp="1" noRot="1" noChangeAspect="1"/>
          </p:cNvSpPr>
          <p:nvPr>
            <p:ph type="sldImg" idx="2"/>
          </p:nvPr>
        </p:nvSpPr>
        <p:spPr>
          <a:xfrm>
            <a:off x="1543050" y="685800"/>
            <a:ext cx="37719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3620F7-B080-4696-B81F-F36E90B84B92}" type="slidenum">
              <a:rPr lang="en-US" smtClean="0"/>
              <a:t>‹#›</a:t>
            </a:fld>
            <a:endParaRPr lang="en-US"/>
          </a:p>
        </p:txBody>
      </p:sp>
    </p:spTree>
    <p:extLst>
      <p:ext uri="{BB962C8B-B14F-4D97-AF65-F5344CB8AC3E}">
        <p14:creationId xmlns:p14="http://schemas.microsoft.com/office/powerpoint/2010/main" val="3238476637"/>
      </p:ext>
    </p:extLst>
  </p:cSld>
  <p:clrMap bg1="lt1" tx1="dk1" bg2="lt2" tx2="dk2" accent1="accent1" accent2="accent2" accent3="accent3" accent4="accent4" accent5="accent5" accent6="accent6" hlink="hlink" folHlink="folHlink"/>
  <p:notesStyle>
    <a:lvl1pPr marL="0" algn="l" defTabSz="4389120" rtl="0" eaLnBrk="1" latinLnBrk="0" hangingPunct="1">
      <a:defRPr sz="5800" kern="1200">
        <a:solidFill>
          <a:schemeClr val="tx1"/>
        </a:solidFill>
        <a:latin typeface="+mn-lt"/>
        <a:ea typeface="+mn-ea"/>
        <a:cs typeface="+mn-cs"/>
      </a:defRPr>
    </a:lvl1pPr>
    <a:lvl2pPr marL="2194560" algn="l" defTabSz="4389120" rtl="0" eaLnBrk="1" latinLnBrk="0" hangingPunct="1">
      <a:defRPr sz="5800" kern="1200">
        <a:solidFill>
          <a:schemeClr val="tx1"/>
        </a:solidFill>
        <a:latin typeface="+mn-lt"/>
        <a:ea typeface="+mn-ea"/>
        <a:cs typeface="+mn-cs"/>
      </a:defRPr>
    </a:lvl2pPr>
    <a:lvl3pPr marL="4389120" algn="l" defTabSz="4389120" rtl="0" eaLnBrk="1" latinLnBrk="0" hangingPunct="1">
      <a:defRPr sz="5800" kern="1200">
        <a:solidFill>
          <a:schemeClr val="tx1"/>
        </a:solidFill>
        <a:latin typeface="+mn-lt"/>
        <a:ea typeface="+mn-ea"/>
        <a:cs typeface="+mn-cs"/>
      </a:defRPr>
    </a:lvl3pPr>
    <a:lvl4pPr marL="6583680" algn="l" defTabSz="4389120" rtl="0" eaLnBrk="1" latinLnBrk="0" hangingPunct="1">
      <a:defRPr sz="5800" kern="1200">
        <a:solidFill>
          <a:schemeClr val="tx1"/>
        </a:solidFill>
        <a:latin typeface="+mn-lt"/>
        <a:ea typeface="+mn-ea"/>
        <a:cs typeface="+mn-cs"/>
      </a:defRPr>
    </a:lvl4pPr>
    <a:lvl5pPr marL="8778240" algn="l" defTabSz="4389120" rtl="0" eaLnBrk="1" latinLnBrk="0" hangingPunct="1">
      <a:defRPr sz="5800" kern="1200">
        <a:solidFill>
          <a:schemeClr val="tx1"/>
        </a:solidFill>
        <a:latin typeface="+mn-lt"/>
        <a:ea typeface="+mn-ea"/>
        <a:cs typeface="+mn-cs"/>
      </a:defRPr>
    </a:lvl5pPr>
    <a:lvl6pPr marL="10972800" algn="l" defTabSz="4389120" rtl="0" eaLnBrk="1" latinLnBrk="0" hangingPunct="1">
      <a:defRPr sz="5800" kern="1200">
        <a:solidFill>
          <a:schemeClr val="tx1"/>
        </a:solidFill>
        <a:latin typeface="+mn-lt"/>
        <a:ea typeface="+mn-ea"/>
        <a:cs typeface="+mn-cs"/>
      </a:defRPr>
    </a:lvl6pPr>
    <a:lvl7pPr marL="13167360" algn="l" defTabSz="4389120" rtl="0" eaLnBrk="1" latinLnBrk="0" hangingPunct="1">
      <a:defRPr sz="5800" kern="1200">
        <a:solidFill>
          <a:schemeClr val="tx1"/>
        </a:solidFill>
        <a:latin typeface="+mn-lt"/>
        <a:ea typeface="+mn-ea"/>
        <a:cs typeface="+mn-cs"/>
      </a:defRPr>
    </a:lvl7pPr>
    <a:lvl8pPr marL="15361920" algn="l" defTabSz="4389120" rtl="0" eaLnBrk="1" latinLnBrk="0" hangingPunct="1">
      <a:defRPr sz="5800" kern="1200">
        <a:solidFill>
          <a:schemeClr val="tx1"/>
        </a:solidFill>
        <a:latin typeface="+mn-lt"/>
        <a:ea typeface="+mn-ea"/>
        <a:cs typeface="+mn-cs"/>
      </a:defRPr>
    </a:lvl8pPr>
    <a:lvl9pPr marL="17556480" algn="l" defTabSz="438912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3620F7-B080-4696-B81F-F36E90B84B92}" type="slidenum">
              <a:rPr lang="en-US" smtClean="0"/>
              <a:t>1</a:t>
            </a:fld>
            <a:endParaRPr lang="en-US"/>
          </a:p>
        </p:txBody>
      </p:sp>
    </p:spTree>
    <p:extLst>
      <p:ext uri="{BB962C8B-B14F-4D97-AF65-F5344CB8AC3E}">
        <p14:creationId xmlns:p14="http://schemas.microsoft.com/office/powerpoint/2010/main" val="1410531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11362270"/>
            <a:ext cx="34198560" cy="7840133"/>
          </a:xfrm>
        </p:spPr>
        <p:txBody>
          <a:bodyPr/>
          <a:lstStyle/>
          <a:p>
            <a:r>
              <a:rPr lang="en-US"/>
              <a:t>Click to edit Master title style</a:t>
            </a:r>
          </a:p>
        </p:txBody>
      </p:sp>
      <p:sp>
        <p:nvSpPr>
          <p:cNvPr id="3" name="Subtitle 2"/>
          <p:cNvSpPr>
            <a:spLocks noGrp="1"/>
          </p:cNvSpPr>
          <p:nvPr>
            <p:ph type="subTitle" idx="1"/>
          </p:nvPr>
        </p:nvSpPr>
        <p:spPr>
          <a:xfrm>
            <a:off x="6035040" y="20726400"/>
            <a:ext cx="28163520" cy="934720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09911BC-ED7F-4875-BC36-21E3DD9AC8B3}"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C5772-8D5C-4658-B917-602330FC0B97}" type="slidenum">
              <a:rPr lang="en-US" smtClean="0"/>
              <a:t>‹#›</a:t>
            </a:fld>
            <a:endParaRPr lang="en-US"/>
          </a:p>
        </p:txBody>
      </p:sp>
    </p:spTree>
    <p:extLst>
      <p:ext uri="{BB962C8B-B14F-4D97-AF65-F5344CB8AC3E}">
        <p14:creationId xmlns:p14="http://schemas.microsoft.com/office/powerpoint/2010/main" val="806385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9911BC-ED7F-4875-BC36-21E3DD9AC8B3}"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C5772-8D5C-4658-B917-602330FC0B97}" type="slidenum">
              <a:rPr lang="en-US" smtClean="0"/>
              <a:t>‹#›</a:t>
            </a:fld>
            <a:endParaRPr lang="en-US"/>
          </a:p>
        </p:txBody>
      </p:sp>
    </p:spTree>
    <p:extLst>
      <p:ext uri="{BB962C8B-B14F-4D97-AF65-F5344CB8AC3E}">
        <p14:creationId xmlns:p14="http://schemas.microsoft.com/office/powerpoint/2010/main" val="930994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169360" y="1464739"/>
            <a:ext cx="9052560" cy="3120813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11680" y="1464739"/>
            <a:ext cx="26487120" cy="31208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9911BC-ED7F-4875-BC36-21E3DD9AC8B3}"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C5772-8D5C-4658-B917-602330FC0B97}" type="slidenum">
              <a:rPr lang="en-US" smtClean="0"/>
              <a:t>‹#›</a:t>
            </a:fld>
            <a:endParaRPr lang="en-US"/>
          </a:p>
        </p:txBody>
      </p:sp>
    </p:spTree>
    <p:extLst>
      <p:ext uri="{BB962C8B-B14F-4D97-AF65-F5344CB8AC3E}">
        <p14:creationId xmlns:p14="http://schemas.microsoft.com/office/powerpoint/2010/main" val="3913114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9911BC-ED7F-4875-BC36-21E3DD9AC8B3}"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C5772-8D5C-4658-B917-602330FC0B97}" type="slidenum">
              <a:rPr lang="en-US" smtClean="0"/>
              <a:t>‹#›</a:t>
            </a:fld>
            <a:endParaRPr lang="en-US"/>
          </a:p>
        </p:txBody>
      </p:sp>
    </p:spTree>
    <p:extLst>
      <p:ext uri="{BB962C8B-B14F-4D97-AF65-F5344CB8AC3E}">
        <p14:creationId xmlns:p14="http://schemas.microsoft.com/office/powerpoint/2010/main" val="2604378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78177" y="23503469"/>
            <a:ext cx="34198560" cy="726440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178177" y="15502472"/>
            <a:ext cx="34198560" cy="8000997"/>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9911BC-ED7F-4875-BC36-21E3DD9AC8B3}"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C5772-8D5C-4658-B917-602330FC0B97}" type="slidenum">
              <a:rPr lang="en-US" smtClean="0"/>
              <a:t>‹#›</a:t>
            </a:fld>
            <a:endParaRPr lang="en-US"/>
          </a:p>
        </p:txBody>
      </p:sp>
    </p:spTree>
    <p:extLst>
      <p:ext uri="{BB962C8B-B14F-4D97-AF65-F5344CB8AC3E}">
        <p14:creationId xmlns:p14="http://schemas.microsoft.com/office/powerpoint/2010/main" val="856740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11680" y="8534403"/>
            <a:ext cx="17769840" cy="24138469"/>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0452080" y="8534403"/>
            <a:ext cx="17769840" cy="24138469"/>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09911BC-ED7F-4875-BC36-21E3DD9AC8B3}" type="datetimeFigureOut">
              <a:rPr lang="en-US" smtClean="0"/>
              <a:t>10/4/2018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AC5772-8D5C-4658-B917-602330FC0B97}" type="slidenum">
              <a:rPr lang="en-US" smtClean="0"/>
              <a:t>‹#›</a:t>
            </a:fld>
            <a:endParaRPr lang="en-US"/>
          </a:p>
        </p:txBody>
      </p:sp>
    </p:spTree>
    <p:extLst>
      <p:ext uri="{BB962C8B-B14F-4D97-AF65-F5344CB8AC3E}">
        <p14:creationId xmlns:p14="http://schemas.microsoft.com/office/powerpoint/2010/main" val="2329572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011680" y="8187269"/>
            <a:ext cx="17776827" cy="3412064"/>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011680" y="11599333"/>
            <a:ext cx="17776827" cy="21073536"/>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0438112" y="8187269"/>
            <a:ext cx="17783810" cy="3412064"/>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0438112" y="11599333"/>
            <a:ext cx="17783810" cy="21073536"/>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09911BC-ED7F-4875-BC36-21E3DD9AC8B3}" type="datetimeFigureOut">
              <a:rPr lang="en-US" smtClean="0"/>
              <a:t>10/4/2018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AC5772-8D5C-4658-B917-602330FC0B97}" type="slidenum">
              <a:rPr lang="en-US" smtClean="0"/>
              <a:t>‹#›</a:t>
            </a:fld>
            <a:endParaRPr lang="en-US"/>
          </a:p>
        </p:txBody>
      </p:sp>
    </p:spTree>
    <p:extLst>
      <p:ext uri="{BB962C8B-B14F-4D97-AF65-F5344CB8AC3E}">
        <p14:creationId xmlns:p14="http://schemas.microsoft.com/office/powerpoint/2010/main" val="118866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09911BC-ED7F-4875-BC36-21E3DD9AC8B3}" type="datetimeFigureOut">
              <a:rPr lang="en-US" smtClean="0"/>
              <a:t>10/4/2018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AC5772-8D5C-4658-B917-602330FC0B97}" type="slidenum">
              <a:rPr lang="en-US" smtClean="0"/>
              <a:t>‹#›</a:t>
            </a:fld>
            <a:endParaRPr lang="en-US"/>
          </a:p>
        </p:txBody>
      </p:sp>
    </p:spTree>
    <p:extLst>
      <p:ext uri="{BB962C8B-B14F-4D97-AF65-F5344CB8AC3E}">
        <p14:creationId xmlns:p14="http://schemas.microsoft.com/office/powerpoint/2010/main" val="1294348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9911BC-ED7F-4875-BC36-21E3DD9AC8B3}" type="datetimeFigureOut">
              <a:rPr lang="en-US" smtClean="0"/>
              <a:t>10/4/2018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AC5772-8D5C-4658-B917-602330FC0B97}" type="slidenum">
              <a:rPr lang="en-US" smtClean="0"/>
              <a:t>‹#›</a:t>
            </a:fld>
            <a:endParaRPr lang="en-US"/>
          </a:p>
        </p:txBody>
      </p:sp>
    </p:spTree>
    <p:extLst>
      <p:ext uri="{BB962C8B-B14F-4D97-AF65-F5344CB8AC3E}">
        <p14:creationId xmlns:p14="http://schemas.microsoft.com/office/powerpoint/2010/main" val="1676687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1682" y="1456267"/>
            <a:ext cx="13236577" cy="619760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5730220" y="1456269"/>
            <a:ext cx="22491700" cy="31216603"/>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11682" y="7653869"/>
            <a:ext cx="13236577" cy="25019003"/>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309911BC-ED7F-4875-BC36-21E3DD9AC8B3}" type="datetimeFigureOut">
              <a:rPr lang="en-US" smtClean="0"/>
              <a:t>10/4/2018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AC5772-8D5C-4658-B917-602330FC0B97}" type="slidenum">
              <a:rPr lang="en-US" smtClean="0"/>
              <a:t>‹#›</a:t>
            </a:fld>
            <a:endParaRPr lang="en-US"/>
          </a:p>
        </p:txBody>
      </p:sp>
    </p:spTree>
    <p:extLst>
      <p:ext uri="{BB962C8B-B14F-4D97-AF65-F5344CB8AC3E}">
        <p14:creationId xmlns:p14="http://schemas.microsoft.com/office/powerpoint/2010/main" val="3034256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86067" y="25603200"/>
            <a:ext cx="24140160" cy="3022603"/>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7886067" y="3268133"/>
            <a:ext cx="24140160" cy="2194560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7886067" y="28625803"/>
            <a:ext cx="24140160" cy="4292597"/>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309911BC-ED7F-4875-BC36-21E3DD9AC8B3}" type="datetimeFigureOut">
              <a:rPr lang="en-US" smtClean="0"/>
              <a:t>10/4/2018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AC5772-8D5C-4658-B917-602330FC0B97}" type="slidenum">
              <a:rPr lang="en-US" smtClean="0"/>
              <a:t>‹#›</a:t>
            </a:fld>
            <a:endParaRPr lang="en-US"/>
          </a:p>
        </p:txBody>
      </p:sp>
    </p:spTree>
    <p:extLst>
      <p:ext uri="{BB962C8B-B14F-4D97-AF65-F5344CB8AC3E}">
        <p14:creationId xmlns:p14="http://schemas.microsoft.com/office/powerpoint/2010/main" val="3349209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1680" y="1464736"/>
            <a:ext cx="36210240" cy="60960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011680" y="8534403"/>
            <a:ext cx="36210240" cy="24138469"/>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11680" y="33900536"/>
            <a:ext cx="9387840" cy="1947333"/>
          </a:xfrm>
          <a:prstGeom prst="rect">
            <a:avLst/>
          </a:prstGeom>
        </p:spPr>
        <p:txBody>
          <a:bodyPr vert="horz" lIns="438912" tIns="219456" rIns="438912" bIns="219456" rtlCol="0" anchor="ctr"/>
          <a:lstStyle>
            <a:lvl1pPr algn="l">
              <a:defRPr sz="5800">
                <a:solidFill>
                  <a:schemeClr val="tx1">
                    <a:tint val="75000"/>
                  </a:schemeClr>
                </a:solidFill>
              </a:defRPr>
            </a:lvl1pPr>
          </a:lstStyle>
          <a:p>
            <a:fld id="{309911BC-ED7F-4875-BC36-21E3DD9AC8B3}" type="datetimeFigureOut">
              <a:rPr lang="en-US" smtClean="0"/>
              <a:t>10/4/2018</a:t>
            </a:fld>
            <a:endParaRPr lang="en-US"/>
          </a:p>
        </p:txBody>
      </p:sp>
      <p:sp>
        <p:nvSpPr>
          <p:cNvPr id="5" name="Footer Placeholder 4"/>
          <p:cNvSpPr>
            <a:spLocks noGrp="1"/>
          </p:cNvSpPr>
          <p:nvPr>
            <p:ph type="ftr" sz="quarter" idx="3"/>
          </p:nvPr>
        </p:nvSpPr>
        <p:spPr>
          <a:xfrm>
            <a:off x="13746480" y="33900536"/>
            <a:ext cx="12740640" cy="1947333"/>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8834080" y="33900536"/>
            <a:ext cx="9387840" cy="1947333"/>
          </a:xfrm>
          <a:prstGeom prst="rect">
            <a:avLst/>
          </a:prstGeom>
        </p:spPr>
        <p:txBody>
          <a:bodyPr vert="horz" lIns="438912" tIns="219456" rIns="438912" bIns="219456" rtlCol="0" anchor="ctr"/>
          <a:lstStyle>
            <a:lvl1pPr algn="r">
              <a:defRPr sz="5800">
                <a:solidFill>
                  <a:schemeClr val="tx1">
                    <a:tint val="75000"/>
                  </a:schemeClr>
                </a:solidFill>
              </a:defRPr>
            </a:lvl1pPr>
          </a:lstStyle>
          <a:p>
            <a:fld id="{90AC5772-8D5C-4658-B917-602330FC0B97}" type="slidenum">
              <a:rPr lang="en-US" smtClean="0"/>
              <a:t>‹#›</a:t>
            </a:fld>
            <a:endParaRPr lang="en-US"/>
          </a:p>
        </p:txBody>
      </p:sp>
    </p:spTree>
    <p:extLst>
      <p:ext uri="{BB962C8B-B14F-4D97-AF65-F5344CB8AC3E}">
        <p14:creationId xmlns:p14="http://schemas.microsoft.com/office/powerpoint/2010/main" val="1921429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0" name="Picture 16" descr="E:\Users\hanfordca\Documents\GitHub\HanfordAssignments\FinalProject\maps\Inset Ma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064000"/>
            <a:ext cx="11484941" cy="767079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E:\Users\hanfordca\Documents\GitHub\HanfordAssignments\FinalProject\maps\Small Multiples\201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888505" y="29794200"/>
            <a:ext cx="5989951" cy="6778711"/>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E:\Users\hanfordca\Documents\GitHub\HanfordAssignments\FinalProject\maps\Small Multiples\201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500878" y="29794200"/>
            <a:ext cx="5387627" cy="67818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E:\Users\hanfordca\Documents\GitHub\HanfordAssignments\FinalProject\maps\Small Multiples\2013.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948152" y="29794200"/>
            <a:ext cx="5552726" cy="67818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5580660" y="5283200"/>
            <a:ext cx="4693920" cy="934720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r>
              <a:rPr lang="en-US" sz="9600" dirty="0">
                <a:solidFill>
                  <a:schemeClr val="bg1"/>
                </a:solidFill>
              </a:rPr>
              <a:t> </a:t>
            </a:r>
            <a:endParaRPr lang="en-US" sz="9600" dirty="0">
              <a:solidFill>
                <a:schemeClr val="tx1"/>
              </a:solidFill>
            </a:endParaRPr>
          </a:p>
        </p:txBody>
      </p:sp>
      <p:sp>
        <p:nvSpPr>
          <p:cNvPr id="12" name="TextBox 11"/>
          <p:cNvSpPr txBox="1"/>
          <p:nvPr/>
        </p:nvSpPr>
        <p:spPr>
          <a:xfrm>
            <a:off x="15063730" y="5929072"/>
            <a:ext cx="5727779" cy="7060394"/>
          </a:xfrm>
          <a:prstGeom prst="rect">
            <a:avLst/>
          </a:prstGeom>
          <a:noFill/>
        </p:spPr>
        <p:txBody>
          <a:bodyPr wrap="square" lIns="438912" tIns="219456" rIns="438912" bIns="219456" rtlCol="0">
            <a:spAutoFit/>
          </a:bodyPr>
          <a:lstStyle/>
          <a:p>
            <a:pPr algn="ctr"/>
            <a:r>
              <a:rPr lang="en-US" dirty="0"/>
              <a:t>Map 2:</a:t>
            </a:r>
          </a:p>
          <a:p>
            <a:pPr algn="ctr"/>
            <a:r>
              <a:rPr lang="en-US" dirty="0"/>
              <a:t>Reference map of St. Louis 10”x7.5”</a:t>
            </a:r>
          </a:p>
        </p:txBody>
      </p:sp>
      <p:pic>
        <p:nvPicPr>
          <p:cNvPr id="1028" name="Picture 4" descr="E:\Users\hanfordca\Documents\GitHub\HanfordAssignments\FinalProject\maps\Reference Map.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091776" y="4335605"/>
            <a:ext cx="9983662" cy="1209627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411200" y="5159665"/>
            <a:ext cx="5699760" cy="6219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spcCol="0" rtlCol="0" anchor="ctr"/>
          <a:lstStyle/>
          <a:p>
            <a:pPr algn="ctr"/>
            <a:endParaRPr lang="en-US">
              <a:solidFill>
                <a:schemeClr val="bg1"/>
              </a:solidFill>
            </a:endParaRPr>
          </a:p>
        </p:txBody>
      </p:sp>
      <p:sp>
        <p:nvSpPr>
          <p:cNvPr id="29" name="Rectangle 28"/>
          <p:cNvSpPr/>
          <p:nvPr/>
        </p:nvSpPr>
        <p:spPr>
          <a:xfrm>
            <a:off x="23469598" y="5618088"/>
            <a:ext cx="3853648" cy="5642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spcCol="0" rtlCol="0" anchor="ctr"/>
          <a:lstStyle/>
          <a:p>
            <a:pPr algn="ctr"/>
            <a:endParaRPr lang="en-US">
              <a:solidFill>
                <a:schemeClr val="bg1"/>
              </a:solidFill>
            </a:endParaRPr>
          </a:p>
        </p:txBody>
      </p:sp>
      <p:sp>
        <p:nvSpPr>
          <p:cNvPr id="30" name="Rectangle 29"/>
          <p:cNvSpPr/>
          <p:nvPr/>
        </p:nvSpPr>
        <p:spPr>
          <a:xfrm>
            <a:off x="30426662" y="5871331"/>
            <a:ext cx="5708327" cy="5642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spcCol="0" rtlCol="0" anchor="ctr"/>
          <a:lstStyle/>
          <a:p>
            <a:pPr algn="ctr"/>
            <a:endParaRPr lang="en-US">
              <a:solidFill>
                <a:schemeClr val="bg1"/>
              </a:solidFill>
            </a:endParaRPr>
          </a:p>
        </p:txBody>
      </p:sp>
      <p:sp>
        <p:nvSpPr>
          <p:cNvPr id="31" name="Rectangle 30"/>
          <p:cNvSpPr/>
          <p:nvPr/>
        </p:nvSpPr>
        <p:spPr>
          <a:xfrm>
            <a:off x="12747152" y="17030429"/>
            <a:ext cx="8588848" cy="695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spcCol="0" rtlCol="0" anchor="ctr"/>
          <a:lstStyle/>
          <a:p>
            <a:pPr algn="ctr"/>
            <a:endParaRPr lang="en-US">
              <a:solidFill>
                <a:schemeClr val="bg1"/>
              </a:solidFill>
            </a:endParaRPr>
          </a:p>
        </p:txBody>
      </p:sp>
      <p:sp>
        <p:nvSpPr>
          <p:cNvPr id="4" name="TextBox 3"/>
          <p:cNvSpPr txBox="1"/>
          <p:nvPr/>
        </p:nvSpPr>
        <p:spPr>
          <a:xfrm>
            <a:off x="11233964" y="5750844"/>
            <a:ext cx="6264472" cy="1458861"/>
          </a:xfrm>
          <a:prstGeom prst="rect">
            <a:avLst/>
          </a:prstGeom>
          <a:noFill/>
        </p:spPr>
        <p:txBody>
          <a:bodyPr wrap="none" lIns="438912" tIns="219456" rIns="438912" bIns="219456" rtlCol="0">
            <a:spAutoFit/>
          </a:bodyPr>
          <a:lstStyle/>
          <a:p>
            <a:pPr algn="ctr"/>
            <a:r>
              <a:rPr lang="en-US" sz="6600" b="1" dirty="0"/>
              <a:t>City of St. Louis</a:t>
            </a:r>
          </a:p>
        </p:txBody>
      </p:sp>
      <p:sp>
        <p:nvSpPr>
          <p:cNvPr id="26" name="Rectangle 25"/>
          <p:cNvSpPr/>
          <p:nvPr/>
        </p:nvSpPr>
        <p:spPr>
          <a:xfrm>
            <a:off x="304800" y="228600"/>
            <a:ext cx="39598600" cy="381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0" b="1" dirty="0">
                <a:latin typeface="Baskerville Old Face" panose="02020602080505020303" pitchFamily="18" charset="0"/>
              </a:rPr>
              <a:t>Stray Dogs in the City of St. Louis</a:t>
            </a:r>
          </a:p>
          <a:p>
            <a:pPr algn="ctr"/>
            <a:r>
              <a:rPr lang="en-US" sz="8000" b="1" dirty="0">
                <a:latin typeface="Baskerville Old Face" panose="02020602080505020303" pitchFamily="18" charset="0"/>
              </a:rPr>
              <a:t>Carter Hanford – Intro to GIS</a:t>
            </a:r>
          </a:p>
        </p:txBody>
      </p:sp>
      <p:sp>
        <p:nvSpPr>
          <p:cNvPr id="27" name="Rectangle 26"/>
          <p:cNvSpPr/>
          <p:nvPr/>
        </p:nvSpPr>
        <p:spPr>
          <a:xfrm>
            <a:off x="14713090" y="17622181"/>
            <a:ext cx="4066800" cy="19612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E:\Users\hanfordca\Documents\GitHub\HanfordAssignments\FinalProject\maps\Thematic Map - CSB by Precint.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987580" y="16120756"/>
            <a:ext cx="13146740" cy="14764301"/>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E:\Users\hanfordca\Documents\GitHub\HanfordAssignments\FinalProject\maps\Ward-Map.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2482337" y="15327113"/>
            <a:ext cx="17065463" cy="1476935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E:\Users\hanfordca\Documents\GitHub\HanfordAssignments\FinalProject\maps\Thematic Map - Race.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3134320" y="5618088"/>
            <a:ext cx="9298692" cy="1161261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Users\hanfordca\Documents\GitHub\HanfordAssignments\FinalProject\maps\Thematic Map - Poverty.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1089600" y="5494761"/>
            <a:ext cx="7795260" cy="10824992"/>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24460200" y="6858000"/>
            <a:ext cx="30480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1394400" y="6875929"/>
            <a:ext cx="49530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3075438" y="5210008"/>
            <a:ext cx="5721527" cy="2105192"/>
          </a:xfrm>
          <a:prstGeom prst="rect">
            <a:avLst/>
          </a:prstGeom>
          <a:noFill/>
        </p:spPr>
        <p:txBody>
          <a:bodyPr wrap="square" lIns="438912" tIns="219456" rIns="438912" bIns="219456" rtlCol="0">
            <a:spAutoFit/>
          </a:bodyPr>
          <a:lstStyle/>
          <a:p>
            <a:pPr algn="ctr"/>
            <a:r>
              <a:rPr lang="en-US" sz="5400" b="1" dirty="0"/>
              <a:t>Percent Black 2015</a:t>
            </a:r>
          </a:p>
        </p:txBody>
      </p:sp>
      <p:sp>
        <p:nvSpPr>
          <p:cNvPr id="33" name="TextBox 32"/>
          <p:cNvSpPr txBox="1"/>
          <p:nvPr/>
        </p:nvSpPr>
        <p:spPr>
          <a:xfrm>
            <a:off x="29204548" y="5100849"/>
            <a:ext cx="8152554" cy="2105192"/>
          </a:xfrm>
          <a:prstGeom prst="rect">
            <a:avLst/>
          </a:prstGeom>
          <a:noFill/>
        </p:spPr>
        <p:txBody>
          <a:bodyPr wrap="square" lIns="438912" tIns="219456" rIns="438912" bIns="219456" rtlCol="0">
            <a:spAutoFit/>
          </a:bodyPr>
          <a:lstStyle/>
          <a:p>
            <a:pPr algn="ctr"/>
            <a:r>
              <a:rPr lang="en-US" sz="5400" b="1" dirty="0"/>
              <a:t>Percent Living Below Poverty 2015</a:t>
            </a:r>
          </a:p>
        </p:txBody>
      </p:sp>
      <p:pic>
        <p:nvPicPr>
          <p:cNvPr id="1034" name="Picture 10" descr="E:\Users\hanfordca\Documents\GitHub\HanfordAssignments\FinalProject\maps\City Inset Map.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1653692" y="17619649"/>
            <a:ext cx="4427387" cy="4335473"/>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22020775" y="16595114"/>
            <a:ext cx="9550691" cy="923330"/>
          </a:xfrm>
          <a:prstGeom prst="rect">
            <a:avLst/>
          </a:prstGeom>
          <a:noFill/>
        </p:spPr>
        <p:txBody>
          <a:bodyPr wrap="none" rtlCol="0">
            <a:spAutoFit/>
          </a:bodyPr>
          <a:lstStyle/>
          <a:p>
            <a:r>
              <a:rPr lang="en-US" sz="5400" b="1" dirty="0"/>
              <a:t>Instances of Stray Dogs, Ward 20</a:t>
            </a:r>
          </a:p>
        </p:txBody>
      </p:sp>
      <p:sp>
        <p:nvSpPr>
          <p:cNvPr id="35" name="Rectangle 34"/>
          <p:cNvSpPr/>
          <p:nvPr/>
        </p:nvSpPr>
        <p:spPr>
          <a:xfrm>
            <a:off x="11397873" y="17822545"/>
            <a:ext cx="7382017" cy="3330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2133378" y="16494761"/>
            <a:ext cx="6078418" cy="1569660"/>
          </a:xfrm>
          <a:prstGeom prst="rect">
            <a:avLst/>
          </a:prstGeom>
          <a:noFill/>
        </p:spPr>
        <p:txBody>
          <a:bodyPr wrap="square" rtlCol="0">
            <a:spAutoFit/>
          </a:bodyPr>
          <a:lstStyle/>
          <a:p>
            <a:pPr algn="ctr"/>
            <a:r>
              <a:rPr lang="en-US" sz="4800" b="1" dirty="0"/>
              <a:t>Stray Dogs by Precinct 2009-2015</a:t>
            </a:r>
          </a:p>
        </p:txBody>
      </p:sp>
      <p:pic>
        <p:nvPicPr>
          <p:cNvPr id="1035" name="Picture 11" descr="E:\Users\hanfordca\Documents\GitHub\HanfordAssignments\FinalProject\maps\Small Multiples\2010.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6763123" y="29794200"/>
            <a:ext cx="5552514" cy="6473910"/>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E:\Users\hanfordca\Documents\GitHub\HanfordAssignments\FinalProject\maps\Small Multiples\Legend.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2008481" y="30132778"/>
            <a:ext cx="6075126" cy="6472054"/>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p:cNvSpPr txBox="1"/>
          <p:nvPr/>
        </p:nvSpPr>
        <p:spPr>
          <a:xfrm>
            <a:off x="11183214" y="30096468"/>
            <a:ext cx="7400119" cy="1754326"/>
          </a:xfrm>
          <a:prstGeom prst="rect">
            <a:avLst/>
          </a:prstGeom>
          <a:noFill/>
        </p:spPr>
        <p:txBody>
          <a:bodyPr wrap="square" rtlCol="0">
            <a:spAutoFit/>
          </a:bodyPr>
          <a:lstStyle/>
          <a:p>
            <a:pPr algn="ctr"/>
            <a:r>
              <a:rPr lang="en-US" sz="5400" b="1" dirty="0"/>
              <a:t>Stray Dog Instances by Precinct Over Time</a:t>
            </a:r>
          </a:p>
        </p:txBody>
      </p:sp>
      <p:sp>
        <p:nvSpPr>
          <p:cNvPr id="7" name="Rectangle 6"/>
          <p:cNvSpPr/>
          <p:nvPr/>
        </p:nvSpPr>
        <p:spPr>
          <a:xfrm>
            <a:off x="1498900" y="29343600"/>
            <a:ext cx="9387840" cy="523757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r>
              <a:rPr lang="en-US" sz="4400" b="1" dirty="0">
                <a:solidFill>
                  <a:schemeClr val="tx1"/>
                </a:solidFill>
              </a:rPr>
              <a:t>Discussion</a:t>
            </a:r>
          </a:p>
          <a:p>
            <a:r>
              <a:rPr lang="en-US" sz="2500" dirty="0">
                <a:solidFill>
                  <a:schemeClr val="tx1"/>
                </a:solidFill>
              </a:rPr>
              <a:t>Stray dog requests seem to follow a similar pattern to race and poverty.  The maps indicate that more instances of stray dogs were located in areas with higher levels of poverty and a higher percentage of black population.  In the northern wards of the city, the shading of all three maps are identical, indicating that the number of stray dogs is directly proportional to the level of poverty and black population.  Inversely, the south-western wards of the city have low instances of stray dogs.  These wards also have low levels of poverty, and a lower black population.  Overall, stray dog instances seem to directly follow trends of poverty and race in the city of St. Louis.</a:t>
            </a:r>
          </a:p>
        </p:txBody>
      </p:sp>
      <p:sp>
        <p:nvSpPr>
          <p:cNvPr id="6" name="Rectangle 5"/>
          <p:cNvSpPr/>
          <p:nvPr/>
        </p:nvSpPr>
        <p:spPr>
          <a:xfrm>
            <a:off x="1498900" y="20955000"/>
            <a:ext cx="9387840" cy="800100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r>
              <a:rPr lang="en-US" sz="4400" b="1" dirty="0">
                <a:solidFill>
                  <a:schemeClr val="tx1"/>
                </a:solidFill>
              </a:rPr>
              <a:t>Data &amp; Methods</a:t>
            </a:r>
          </a:p>
          <a:p>
            <a:r>
              <a:rPr lang="en-US" sz="2500" dirty="0">
                <a:solidFill>
                  <a:schemeClr val="tx1"/>
                </a:solidFill>
              </a:rPr>
              <a:t>Data obtained for use in this project came from various different data sources.  The CSB provided data representing different requests in the city.  The dataset involved every request category in the city, so it was cleaned to remove certain variables, instances of missing data, and duplicate data.  After cleaning, there were 4,666 instances of stray dog data, which are all represents on the maps.</a:t>
            </a:r>
          </a:p>
          <a:p>
            <a:endParaRPr lang="en-US" sz="2500" dirty="0">
              <a:solidFill>
                <a:schemeClr val="tx1"/>
              </a:solidFill>
            </a:endParaRPr>
          </a:p>
          <a:p>
            <a:r>
              <a:rPr lang="en-US" sz="2500" dirty="0">
                <a:solidFill>
                  <a:schemeClr val="tx1"/>
                </a:solidFill>
              </a:rPr>
              <a:t>Demographic data was obtained from the American Community Survey (ACS) 5-year estimate.  The Data was cleaned using </a:t>
            </a:r>
            <a:r>
              <a:rPr lang="en-US" sz="2500" dirty="0" err="1">
                <a:solidFill>
                  <a:schemeClr val="tx1"/>
                </a:solidFill>
              </a:rPr>
              <a:t>Rstudio</a:t>
            </a:r>
            <a:r>
              <a:rPr lang="en-US" sz="2500" dirty="0">
                <a:solidFill>
                  <a:schemeClr val="tx1"/>
                </a:solidFill>
              </a:rPr>
              <a:t> to represent poverty and race levels in the city of St. Louis.</a:t>
            </a:r>
          </a:p>
          <a:p>
            <a:endParaRPr lang="en-US" sz="2500" dirty="0">
              <a:solidFill>
                <a:schemeClr val="tx1"/>
              </a:solidFill>
            </a:endParaRPr>
          </a:p>
          <a:p>
            <a:r>
              <a:rPr lang="en-US" sz="2500" dirty="0">
                <a:solidFill>
                  <a:schemeClr val="tx1"/>
                </a:solidFill>
              </a:rPr>
              <a:t>Spatial data was obtained using the 2016 U.S. Census Bureau, cleaned by dropping unnecessary variables, then divided into the city boundary, block groups, wards, and voting precincts of the city of St. Louis.</a:t>
            </a:r>
          </a:p>
          <a:p>
            <a:endParaRPr lang="en-US" sz="2500" dirty="0">
              <a:solidFill>
                <a:schemeClr val="tx1"/>
              </a:solidFill>
            </a:endParaRPr>
          </a:p>
          <a:p>
            <a:r>
              <a:rPr lang="en-US" sz="2500" dirty="0">
                <a:solidFill>
                  <a:schemeClr val="tx1"/>
                </a:solidFill>
              </a:rPr>
              <a:t>All maps were generated in ArcMap using the data listed above.</a:t>
            </a:r>
          </a:p>
        </p:txBody>
      </p:sp>
      <p:sp>
        <p:nvSpPr>
          <p:cNvPr id="38" name="TextBox 37"/>
          <p:cNvSpPr txBox="1"/>
          <p:nvPr/>
        </p:nvSpPr>
        <p:spPr>
          <a:xfrm>
            <a:off x="12789278" y="34119515"/>
            <a:ext cx="3973845" cy="461665"/>
          </a:xfrm>
          <a:prstGeom prst="rect">
            <a:avLst/>
          </a:prstGeom>
          <a:noFill/>
        </p:spPr>
        <p:txBody>
          <a:bodyPr wrap="none" rtlCol="0">
            <a:spAutoFit/>
          </a:bodyPr>
          <a:lstStyle/>
          <a:p>
            <a:r>
              <a:rPr lang="en-US" sz="2400" i="1" dirty="0"/>
              <a:t>*No data for 2009, 2011, 2012</a:t>
            </a:r>
          </a:p>
        </p:txBody>
      </p:sp>
      <p:sp>
        <p:nvSpPr>
          <p:cNvPr id="54" name="TextBox 53"/>
          <p:cNvSpPr txBox="1"/>
          <p:nvPr/>
        </p:nvSpPr>
        <p:spPr>
          <a:xfrm>
            <a:off x="29159633" y="35903804"/>
            <a:ext cx="10769167" cy="461665"/>
          </a:xfrm>
          <a:prstGeom prst="rect">
            <a:avLst/>
          </a:prstGeom>
          <a:noFill/>
        </p:spPr>
        <p:txBody>
          <a:bodyPr wrap="none" rtlCol="0">
            <a:spAutoFit/>
          </a:bodyPr>
          <a:lstStyle/>
          <a:p>
            <a:r>
              <a:rPr lang="en-US" sz="2400" i="1" dirty="0"/>
              <a:t>Projected Coordinate System: NAD 1983 </a:t>
            </a:r>
            <a:r>
              <a:rPr lang="en-US" sz="2400" i="1" dirty="0" err="1"/>
              <a:t>StatePlane</a:t>
            </a:r>
            <a:r>
              <a:rPr lang="en-US" sz="2400" i="1" dirty="0"/>
              <a:t> Missouri East FIPS 2401 (US Feet)</a:t>
            </a:r>
          </a:p>
        </p:txBody>
      </p:sp>
      <p:sp>
        <p:nvSpPr>
          <p:cNvPr id="55" name="TextBox 54"/>
          <p:cNvSpPr txBox="1"/>
          <p:nvPr/>
        </p:nvSpPr>
        <p:spPr>
          <a:xfrm>
            <a:off x="431800" y="34800946"/>
            <a:ext cx="6789359" cy="1569660"/>
          </a:xfrm>
          <a:prstGeom prst="rect">
            <a:avLst/>
          </a:prstGeom>
          <a:noFill/>
        </p:spPr>
        <p:txBody>
          <a:bodyPr wrap="none" rtlCol="0">
            <a:spAutoFit/>
          </a:bodyPr>
          <a:lstStyle/>
          <a:p>
            <a:r>
              <a:rPr lang="en-US" sz="2400" i="1" dirty="0"/>
              <a:t>Carter Hanford</a:t>
            </a:r>
          </a:p>
          <a:p>
            <a:r>
              <a:rPr lang="en-US" sz="2400" i="1" dirty="0"/>
              <a:t>Saint Louis University </a:t>
            </a:r>
          </a:p>
          <a:p>
            <a:r>
              <a:rPr lang="en-US" sz="2400" i="1" dirty="0"/>
              <a:t>SOC-4650 – Intro to Geographic Information Science</a:t>
            </a:r>
          </a:p>
          <a:p>
            <a:r>
              <a:rPr lang="en-US" sz="2400" i="1" dirty="0"/>
              <a:t>Spring 2018</a:t>
            </a:r>
          </a:p>
        </p:txBody>
      </p:sp>
      <p:sp>
        <p:nvSpPr>
          <p:cNvPr id="5" name="Rectangle 4"/>
          <p:cNvSpPr/>
          <p:nvPr/>
        </p:nvSpPr>
        <p:spPr>
          <a:xfrm>
            <a:off x="1465033" y="11734799"/>
            <a:ext cx="9387840" cy="877191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r>
              <a:rPr lang="en-US" sz="4400" b="1" dirty="0">
                <a:solidFill>
                  <a:schemeClr val="tx1"/>
                </a:solidFill>
              </a:rPr>
              <a:t>Introduction</a:t>
            </a:r>
          </a:p>
          <a:p>
            <a:r>
              <a:rPr lang="en-US" sz="2500" dirty="0">
                <a:solidFill>
                  <a:schemeClr val="tx1"/>
                </a:solidFill>
              </a:rPr>
              <a:t>The Citizen’s Service Bureau (CSB) is an organization that collects and distributes data in the city of St. Louis.  Citizens can submit requests about various kinds of spatial data that will be recorded into the CSB database.  Data is then organized into groups, or departments, and then distributed to the public in an online repository.</a:t>
            </a:r>
          </a:p>
          <a:p>
            <a:endParaRPr lang="en-US" sz="2500" dirty="0">
              <a:solidFill>
                <a:schemeClr val="tx1"/>
              </a:solidFill>
            </a:endParaRPr>
          </a:p>
          <a:p>
            <a:r>
              <a:rPr lang="en-US" sz="2500" dirty="0">
                <a:solidFill>
                  <a:schemeClr val="tx1"/>
                </a:solidFill>
              </a:rPr>
              <a:t>The maps represented were constructed using CSB data from 2009-2012, and represent the instances of stray dogs in the city of St. Louis.  When citizens submit a request regarding a stray dog in the area, the CSB records those requests into point data.  The choropleth maps represent the amount of requests, or instances, of stray dogs by voting precinct.</a:t>
            </a:r>
          </a:p>
          <a:p>
            <a:endParaRPr lang="en-US" sz="2500" dirty="0">
              <a:solidFill>
                <a:schemeClr val="tx1"/>
              </a:solidFill>
            </a:endParaRPr>
          </a:p>
          <a:p>
            <a:r>
              <a:rPr lang="en-US" sz="2500" dirty="0">
                <a:solidFill>
                  <a:schemeClr val="tx1"/>
                </a:solidFill>
              </a:rPr>
              <a:t>Stray dogs may be linked to lower poverty areas because of what it takes to manage a dog.  Similarly, since poverty and race are related by area, the instances of stray dogs in an area may not only be linked to poverty, but also to race.  The maps represented offer a comparison between the stray dogs, poverty, and race in the city of St. Louis.</a:t>
            </a:r>
          </a:p>
        </p:txBody>
      </p:sp>
      <p:sp>
        <p:nvSpPr>
          <p:cNvPr id="57" name="TextBox 56"/>
          <p:cNvSpPr txBox="1"/>
          <p:nvPr/>
        </p:nvSpPr>
        <p:spPr>
          <a:xfrm>
            <a:off x="2514600" y="10676424"/>
            <a:ext cx="5771965" cy="461665"/>
          </a:xfrm>
          <a:prstGeom prst="rect">
            <a:avLst/>
          </a:prstGeom>
          <a:noFill/>
        </p:spPr>
        <p:txBody>
          <a:bodyPr wrap="none" rtlCol="0">
            <a:spAutoFit/>
          </a:bodyPr>
          <a:lstStyle/>
          <a:p>
            <a:r>
              <a:rPr lang="en-US" sz="2400" i="1" dirty="0"/>
              <a:t>Projected Coordinate System: UTM Zone 15N</a:t>
            </a:r>
          </a:p>
        </p:txBody>
      </p:sp>
    </p:spTree>
    <p:extLst>
      <p:ext uri="{BB962C8B-B14F-4D97-AF65-F5344CB8AC3E}">
        <p14:creationId xmlns:p14="http://schemas.microsoft.com/office/powerpoint/2010/main" val="3280258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TotalTime>
  <Words>603</Words>
  <Application>Microsoft Office PowerPoint</Application>
  <PresentationFormat>Custom</PresentationFormat>
  <Paragraphs>35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Baskerville Old Face</vt:lpstr>
      <vt:lpstr>Calibri</vt:lpstr>
      <vt:lpstr>Office Theme</vt:lpstr>
      <vt:lpstr>PowerPoint Presentation</vt:lpstr>
    </vt:vector>
  </TitlesOfParts>
  <Company>Saint Louis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Carter Hanford</dc:creator>
  <cp:lastModifiedBy>Carter Hanford</cp:lastModifiedBy>
  <cp:revision>17</cp:revision>
  <dcterms:created xsi:type="dcterms:W3CDTF">2018-04-02T21:01:04Z</dcterms:created>
  <dcterms:modified xsi:type="dcterms:W3CDTF">2018-10-04T14:31:27Z</dcterms:modified>
</cp:coreProperties>
</file>