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 id="2147483660" r:id="rId5"/>
  </p:sldMasterIdLst>
  <p:notesMasterIdLst>
    <p:notesMasterId r:id="rId21"/>
  </p:notesMasterIdLst>
  <p:handoutMasterIdLst>
    <p:handoutMasterId r:id="rId22"/>
  </p:handoutMasterIdLst>
  <p:sldIdLst>
    <p:sldId id="301" r:id="rId6"/>
    <p:sldId id="306" r:id="rId7"/>
    <p:sldId id="307" r:id="rId8"/>
    <p:sldId id="309" r:id="rId9"/>
    <p:sldId id="331" r:id="rId10"/>
    <p:sldId id="310" r:id="rId11"/>
    <p:sldId id="308" r:id="rId12"/>
    <p:sldId id="311" r:id="rId13"/>
    <p:sldId id="312" r:id="rId14"/>
    <p:sldId id="313" r:id="rId15"/>
    <p:sldId id="314" r:id="rId16"/>
    <p:sldId id="315" r:id="rId17"/>
    <p:sldId id="316" r:id="rId18"/>
    <p:sldId id="317" r:id="rId19"/>
    <p:sldId id="305"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591067-1677-5FF6-3303-A6B7B6F0D797}" v="1" dt="2023-01-23T22:38:15.030"/>
  </p1510:revLst>
</p1510:revInfo>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96395" autoAdjust="0"/>
  </p:normalViewPr>
  <p:slideViewPr>
    <p:cSldViewPr snapToGrid="0" snapToObjects="1">
      <p:cViewPr varScale="1">
        <p:scale>
          <a:sx n="62" d="100"/>
          <a:sy n="62" d="100"/>
        </p:scale>
        <p:origin x="2304" y="58"/>
      </p:cViewPr>
      <p:guideLst>
        <p:guide orient="horz" pos="2160"/>
        <p:guide pos="2880"/>
      </p:guideLst>
    </p:cSldViewPr>
  </p:slideViewPr>
  <p:outlineViewPr>
    <p:cViewPr>
      <p:scale>
        <a:sx n="33" d="100"/>
        <a:sy n="33" d="100"/>
      </p:scale>
      <p:origin x="0" y="-12012"/>
    </p:cViewPr>
  </p:outlineViewPr>
  <p:notesTextViewPr>
    <p:cViewPr>
      <p:scale>
        <a:sx n="100" d="100"/>
        <a:sy n="100" d="100"/>
      </p:scale>
      <p:origin x="0" y="0"/>
    </p:cViewPr>
  </p:notesTextViewPr>
  <p:sorterViewPr>
    <p:cViewPr>
      <p:scale>
        <a:sx n="66" d="100"/>
        <a:sy n="66" d="100"/>
      </p:scale>
      <p:origin x="0" y="-11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1/22/2024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8175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1/22/2024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009807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1">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2016, 2013, 2010 Pearson Education, Inc.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0" r:id="rId4"/>
    <p:sldLayoutId id="2147483668" r:id="rId5"/>
    <p:sldLayoutId id="2147483669" r:id="rId6"/>
    <p:sldLayoutId id="2147483651" r:id="rId7"/>
    <p:sldLayoutId id="2147483654" r:id="rId8"/>
    <p:sldLayoutId id="214748366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76881"/>
            <a:ext cx="8363663" cy="1155401"/>
          </a:xfrm>
        </p:spPr>
        <p:txBody>
          <a:bodyPr/>
          <a:lstStyle/>
          <a:p>
            <a:r>
              <a:rPr lang="en-US" dirty="0">
                <a:solidFill>
                  <a:schemeClr val="tx2"/>
                </a:solidFill>
                <a:latin typeface="Times New Roman" panose="02020603050405020304" pitchFamily="18" charset="0"/>
                <a:ea typeface="Arial"/>
                <a:cs typeface="Times New Roman" panose="02020603050405020304" pitchFamily="18" charset="0"/>
                <a:sym typeface="Arial"/>
              </a:rPr>
              <a:t>Starting out with Programming Logic and Design</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38962"/>
            <a:ext cx="8229600" cy="352678"/>
          </a:xfrm>
        </p:spPr>
        <p:txBody>
          <a:bodyPr/>
          <a:lstStyle/>
          <a:p>
            <a:r>
              <a:rPr lang="en-US" dirty="0">
                <a:latin typeface="+mn-lt"/>
              </a:rPr>
              <a:t>Fifth Edition</a:t>
            </a: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a:latin typeface="+mn-lt"/>
              </a:rPr>
              <a:t>Chapter 2</a:t>
            </a:r>
          </a:p>
        </p:txBody>
      </p:sp>
      <p:sp>
        <p:nvSpPr>
          <p:cNvPr id="5" name="Text Placeholder 4"/>
          <p:cNvSpPr>
            <a:spLocks noGrp="1"/>
          </p:cNvSpPr>
          <p:nvPr>
            <p:ph type="body" idx="3"/>
          </p:nvPr>
        </p:nvSpPr>
        <p:spPr>
          <a:xfrm>
            <a:off x="4876800" y="3114461"/>
            <a:ext cx="3657600" cy="1235866"/>
          </a:xfrm>
        </p:spPr>
        <p:txBody>
          <a:bodyPr/>
          <a:lstStyle/>
          <a:p>
            <a:pPr algn="ctr" eaLnBrk="1" hangingPunct="1">
              <a:spcBef>
                <a:spcPct val="50000"/>
              </a:spcBef>
              <a:defRPr/>
            </a:pPr>
            <a:r>
              <a:rPr lang="en-US" dirty="0">
                <a:latin typeface="+mn-lt"/>
              </a:rPr>
              <a:t>Input, Processing, and Output</a:t>
            </a:r>
            <a:endParaRPr lang="en-US" altLang="en-US" dirty="0">
              <a:latin typeface="+mn-lt"/>
            </a:endParaRPr>
          </a:p>
        </p:txBody>
      </p:sp>
      <p:sp>
        <p:nvSpPr>
          <p:cNvPr id="6" name="Text Placeholder 5"/>
          <p:cNvSpPr>
            <a:spLocks noGrp="1"/>
          </p:cNvSpPr>
          <p:nvPr>
            <p:ph type="body" idx="13"/>
          </p:nvPr>
        </p:nvSpPr>
        <p:spPr>
          <a:xfrm>
            <a:off x="2727960" y="6458149"/>
            <a:ext cx="6031942" cy="216971"/>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2016, 2013, 2010 Pearson Education, Inc. All Rights Reserved</a:t>
            </a:r>
          </a:p>
        </p:txBody>
      </p:sp>
      <p:pic>
        <p:nvPicPr>
          <p:cNvPr id="9" name="Picture 8">
            <a:extLst>
              <a:ext uri="{FF2B5EF4-FFF2-40B4-BE49-F238E27FC236}">
                <a16:creationId xmlns:a16="http://schemas.microsoft.com/office/drawing/2014/main" id="{0BF85418-081B-40C0-BCBC-D8E326A89EE6}"/>
              </a:ext>
            </a:extLst>
          </p:cNvPr>
          <p:cNvPicPr>
            <a:picLocks noChangeAspect="1"/>
          </p:cNvPicPr>
          <p:nvPr/>
        </p:nvPicPr>
        <p:blipFill>
          <a:blip r:embed="rId3"/>
          <a:stretch>
            <a:fillRect/>
          </a:stretch>
        </p:blipFill>
        <p:spPr>
          <a:xfrm>
            <a:off x="654518" y="1918873"/>
            <a:ext cx="3460282" cy="4312043"/>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2.2 Output, Input, and Variables </a:t>
            </a:r>
            <a:r>
              <a:rPr lang="en-US" altLang="en-US" sz="2000" b="0" dirty="0"/>
              <a:t>(1 of 6)</a:t>
            </a:r>
            <a:endParaRPr lang="en-US" sz="2000" b="0" dirty="0"/>
          </a:p>
        </p:txBody>
      </p:sp>
      <p:sp>
        <p:nvSpPr>
          <p:cNvPr id="3" name="Text Placeholder 2"/>
          <p:cNvSpPr>
            <a:spLocks noGrp="1"/>
          </p:cNvSpPr>
          <p:nvPr>
            <p:ph type="body" idx="1"/>
          </p:nvPr>
        </p:nvSpPr>
        <p:spPr/>
        <p:txBody>
          <a:bodyPr/>
          <a:lstStyle/>
          <a:p>
            <a:pPr marL="609600" indent="-609600" eaLnBrk="1" hangingPunct="1">
              <a:buFontTx/>
              <a:buNone/>
            </a:pPr>
            <a:r>
              <a:rPr lang="en-US" altLang="en-US" sz="2400" dirty="0">
                <a:latin typeface="+mn-lt"/>
              </a:rPr>
              <a:t>Output – data that is generated and displayed</a:t>
            </a:r>
          </a:p>
          <a:p>
            <a:pPr marL="609600" indent="-609600" eaLnBrk="1" hangingPunct="1">
              <a:buFontTx/>
              <a:buNone/>
            </a:pPr>
            <a:r>
              <a:rPr lang="en-US" altLang="en-US" sz="2400" dirty="0">
                <a:latin typeface="+mn-lt"/>
              </a:rPr>
              <a:t>Input – data that a program receives</a:t>
            </a:r>
          </a:p>
          <a:p>
            <a:pPr marL="609600" indent="-609600" eaLnBrk="1" hangingPunct="1">
              <a:buFontTx/>
              <a:buNone/>
            </a:pPr>
            <a:r>
              <a:rPr lang="en-US" altLang="en-US" sz="2400" dirty="0">
                <a:latin typeface="+mn-lt"/>
              </a:rPr>
              <a:t>Variables – storage locations in memory for data</a:t>
            </a:r>
          </a:p>
          <a:p>
            <a:pPr marL="609600" indent="-609600" eaLnBrk="1" hangingPunct="1">
              <a:buFontTx/>
              <a:buNone/>
            </a:pPr>
            <a:r>
              <a:rPr lang="en-US" altLang="en-US" sz="2400" dirty="0">
                <a:latin typeface="+mn-lt"/>
              </a:rPr>
              <a:t>Computer programs typically follow 3 steps</a:t>
            </a:r>
          </a:p>
          <a:p>
            <a:pPr marL="432000" lvl="1" indent="-432000">
              <a:spcBef>
                <a:spcPts val="1500"/>
              </a:spcBef>
              <a:buFont typeface="+mj-lt"/>
              <a:buAutoNum type="arabicPeriod"/>
            </a:pPr>
            <a:r>
              <a:rPr lang="en-US" altLang="en-US" sz="2400" dirty="0">
                <a:latin typeface="+mn-lt"/>
              </a:rPr>
              <a:t>Input is received</a:t>
            </a:r>
          </a:p>
          <a:p>
            <a:pPr marL="432000" lvl="1" indent="-432000">
              <a:spcBef>
                <a:spcPts val="1500"/>
              </a:spcBef>
              <a:buFont typeface="+mj-lt"/>
              <a:buAutoNum type="arabicPeriod"/>
            </a:pPr>
            <a:r>
              <a:rPr lang="en-US" altLang="en-US" sz="2400" dirty="0">
                <a:latin typeface="+mn-lt"/>
              </a:rPr>
              <a:t>Some process is performed on the input</a:t>
            </a:r>
          </a:p>
          <a:p>
            <a:pPr marL="432000" lvl="1" indent="-432000">
              <a:spcBef>
                <a:spcPts val="1500"/>
              </a:spcBef>
              <a:buFont typeface="+mj-lt"/>
              <a:buAutoNum type="arabicPeriod"/>
            </a:pPr>
            <a:r>
              <a:rPr lang="en-US" altLang="en-US" sz="2400" dirty="0">
                <a:latin typeface="+mn-lt"/>
              </a:rPr>
              <a:t>Output is produced</a:t>
            </a:r>
          </a:p>
        </p:txBody>
      </p:sp>
    </p:spTree>
    <p:extLst>
      <p:ext uri="{BB962C8B-B14F-4D97-AF65-F5344CB8AC3E}">
        <p14:creationId xmlns:p14="http://schemas.microsoft.com/office/powerpoint/2010/main" val="860766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2.2 Output, Input, and Variables </a:t>
            </a:r>
            <a:r>
              <a:rPr lang="en-US" altLang="en-US" sz="2000" b="0" dirty="0"/>
              <a:t>(2 of 6)</a:t>
            </a:r>
            <a:endParaRPr lang="en-US" dirty="0"/>
          </a:p>
        </p:txBody>
      </p:sp>
      <p:sp>
        <p:nvSpPr>
          <p:cNvPr id="3" name="Text Placeholder 2"/>
          <p:cNvSpPr>
            <a:spLocks noGrp="1"/>
          </p:cNvSpPr>
          <p:nvPr>
            <p:ph type="body" idx="1"/>
          </p:nvPr>
        </p:nvSpPr>
        <p:spPr>
          <a:xfrm>
            <a:off x="457200" y="1600201"/>
            <a:ext cx="8229600" cy="975360"/>
          </a:xfrm>
        </p:spPr>
        <p:txBody>
          <a:bodyPr/>
          <a:lstStyle/>
          <a:p>
            <a:pPr marL="0" indent="0">
              <a:buNone/>
            </a:pPr>
            <a:r>
              <a:rPr lang="en-US" altLang="en-US" sz="2400" dirty="0">
                <a:latin typeface="+mn-lt"/>
              </a:rPr>
              <a:t>Input, Processing, and Output of a Pay Calculating program:</a:t>
            </a:r>
          </a:p>
        </p:txBody>
      </p:sp>
      <p:pic>
        <p:nvPicPr>
          <p:cNvPr id="4" name="Picture 3" descr="A diagram explains the basic steps of pay calculating program. In the program, Hours Worked and Hourly pay rate are obtained as input. The inputs are processed by multiplying hours worked by hourly pay rate which leads to an output, Gross pa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265" y="3162637"/>
            <a:ext cx="7325470" cy="1797328"/>
          </a:xfrm>
          <a:prstGeom prst="rect">
            <a:avLst/>
          </a:prstGeom>
        </p:spPr>
      </p:pic>
    </p:spTree>
    <p:extLst>
      <p:ext uri="{BB962C8B-B14F-4D97-AF65-F5344CB8AC3E}">
        <p14:creationId xmlns:p14="http://schemas.microsoft.com/office/powerpoint/2010/main" val="2306365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2.2 Output, Input, and Variables </a:t>
            </a:r>
            <a:r>
              <a:rPr lang="en-US" altLang="en-US" sz="2000" b="0" dirty="0"/>
              <a:t>(3 of 6)</a:t>
            </a:r>
            <a:endParaRPr lang="en-US" dirty="0"/>
          </a:p>
        </p:txBody>
      </p:sp>
      <p:sp>
        <p:nvSpPr>
          <p:cNvPr id="3" name="Text Placeholder 2"/>
          <p:cNvSpPr>
            <a:spLocks noGrp="1"/>
          </p:cNvSpPr>
          <p:nvPr>
            <p:ph type="body" idx="1"/>
          </p:nvPr>
        </p:nvSpPr>
        <p:spPr>
          <a:xfrm>
            <a:off x="457200" y="1600201"/>
            <a:ext cx="8229600" cy="1432560"/>
          </a:xfrm>
        </p:spPr>
        <p:txBody>
          <a:bodyPr/>
          <a:lstStyle/>
          <a:p>
            <a:pPr marL="0" indent="0" eaLnBrk="1" hangingPunct="1">
              <a:buFontTx/>
              <a:buNone/>
            </a:pPr>
            <a:r>
              <a:rPr lang="en-US" altLang="en-US" sz="2400" dirty="0">
                <a:latin typeface="+mn-lt"/>
              </a:rPr>
              <a:t>I</a:t>
            </a:r>
            <a:r>
              <a:rPr lang="en-US" altLang="en-US" sz="100" dirty="0">
                <a:latin typeface="+mn-lt"/>
              </a:rPr>
              <a:t> </a:t>
            </a:r>
            <a:r>
              <a:rPr lang="en-US" altLang="en-US" sz="2400" dirty="0">
                <a:latin typeface="+mn-lt"/>
              </a:rPr>
              <a:t>P</a:t>
            </a:r>
            <a:r>
              <a:rPr lang="en-US" altLang="en-US" sz="100" dirty="0">
                <a:latin typeface="+mn-lt"/>
              </a:rPr>
              <a:t> </a:t>
            </a:r>
            <a:r>
              <a:rPr lang="en-US" altLang="en-US" sz="2400" dirty="0">
                <a:latin typeface="+mn-lt"/>
              </a:rPr>
              <a:t>O Chart: Describes the input, processing, and output of a program.</a:t>
            </a:r>
          </a:p>
          <a:p>
            <a:pPr marL="609600" indent="-609600" eaLnBrk="1" hangingPunct="1">
              <a:buFontTx/>
              <a:buNone/>
            </a:pPr>
            <a:r>
              <a:rPr lang="en-US" altLang="en-US" sz="2400" b="1" dirty="0">
                <a:latin typeface="+mn-lt"/>
              </a:rPr>
              <a:t>Example:</a:t>
            </a:r>
          </a:p>
          <a:p>
            <a:pPr marL="609600" indent="-609600">
              <a:buNone/>
            </a:pPr>
            <a:r>
              <a:rPr lang="en-US" sz="2400" dirty="0"/>
              <a:t>I</a:t>
            </a:r>
            <a:r>
              <a:rPr lang="en-US" sz="100" dirty="0"/>
              <a:t> </a:t>
            </a:r>
            <a:r>
              <a:rPr lang="en-US" sz="2400" dirty="0"/>
              <a:t>P</a:t>
            </a:r>
            <a:r>
              <a:rPr lang="en-US" sz="100" dirty="0"/>
              <a:t> </a:t>
            </a:r>
            <a:r>
              <a:rPr lang="en-US" sz="2400" dirty="0"/>
              <a:t>O Chart for the Pay Calculating Program</a:t>
            </a:r>
            <a:endParaRPr lang="en-US" alt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929506441"/>
              </p:ext>
            </p:extLst>
          </p:nvPr>
        </p:nvGraphicFramePr>
        <p:xfrm>
          <a:off x="1066800" y="3909592"/>
          <a:ext cx="6683829" cy="2182054"/>
        </p:xfrm>
        <a:graphic>
          <a:graphicData uri="http://schemas.openxmlformats.org/drawingml/2006/table">
            <a:tbl>
              <a:tblPr firstRow="1" bandRow="1">
                <a:tableStyleId>{40F9630F-82C1-40B7-BC3A-925EFCFF5E92}</a:tableStyleId>
              </a:tblPr>
              <a:tblGrid>
                <a:gridCol w="1874520">
                  <a:extLst>
                    <a:ext uri="{9D8B030D-6E8A-4147-A177-3AD203B41FA5}">
                      <a16:colId xmlns:a16="http://schemas.microsoft.com/office/drawing/2014/main" val="3993072320"/>
                    </a:ext>
                  </a:extLst>
                </a:gridCol>
                <a:gridCol w="3328851">
                  <a:extLst>
                    <a:ext uri="{9D8B030D-6E8A-4147-A177-3AD203B41FA5}">
                      <a16:colId xmlns:a16="http://schemas.microsoft.com/office/drawing/2014/main" val="3617118787"/>
                    </a:ext>
                  </a:extLst>
                </a:gridCol>
                <a:gridCol w="1480458">
                  <a:extLst>
                    <a:ext uri="{9D8B030D-6E8A-4147-A177-3AD203B41FA5}">
                      <a16:colId xmlns:a16="http://schemas.microsoft.com/office/drawing/2014/main" val="1532589227"/>
                    </a:ext>
                  </a:extLst>
                </a:gridCol>
              </a:tblGrid>
              <a:tr h="444694">
                <a:tc>
                  <a:txBody>
                    <a:bodyPr/>
                    <a:lstStyle/>
                    <a:p>
                      <a:pPr algn="ctr"/>
                      <a:r>
                        <a:rPr lang="en-US" sz="1800" b="1" i="0" u="none" strike="noStrike" cap="none" baseline="0" dirty="0">
                          <a:solidFill>
                            <a:schemeClr val="dk1"/>
                          </a:solidFill>
                          <a:latin typeface="+mn-lt"/>
                          <a:ea typeface="Arial"/>
                          <a:cs typeface="Arial"/>
                          <a:sym typeface="Arial"/>
                        </a:rPr>
                        <a:t>Input</a:t>
                      </a:r>
                      <a:endParaRPr lang="en-US" sz="1800" b="1"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i="0" u="none" strike="noStrike" cap="none" baseline="0" dirty="0">
                          <a:solidFill>
                            <a:schemeClr val="dk1"/>
                          </a:solidFill>
                          <a:latin typeface="+mn-lt"/>
                          <a:ea typeface="Arial"/>
                          <a:cs typeface="Arial"/>
                          <a:sym typeface="Arial"/>
                        </a:rPr>
                        <a:t>Processing</a:t>
                      </a:r>
                      <a:endParaRPr lang="en-US" sz="1800" b="1"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i="0" u="none" strike="noStrike" cap="none" baseline="0" dirty="0">
                          <a:solidFill>
                            <a:schemeClr val="dk1"/>
                          </a:solidFill>
                          <a:latin typeface="+mn-lt"/>
                          <a:ea typeface="Arial"/>
                          <a:cs typeface="Arial"/>
                          <a:sym typeface="Arial"/>
                        </a:rPr>
                        <a:t>Output</a:t>
                      </a:r>
                      <a:endParaRPr lang="en-US" sz="1800" b="1"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6143279"/>
                  </a:ext>
                </a:extLst>
              </a:tr>
              <a:tr h="370840">
                <a:tc>
                  <a:txBody>
                    <a:bodyPr/>
                    <a:lstStyle/>
                    <a:p>
                      <a:r>
                        <a:rPr lang="en-US" sz="1800" b="0" i="0" u="none" strike="noStrike" cap="none" baseline="0" dirty="0">
                          <a:solidFill>
                            <a:schemeClr val="dk1"/>
                          </a:solidFill>
                          <a:latin typeface="+mn-lt"/>
                          <a:ea typeface="Arial"/>
                          <a:cs typeface="Arial"/>
                          <a:sym typeface="Arial"/>
                        </a:rPr>
                        <a:t>Number of hours</a:t>
                      </a:r>
                    </a:p>
                    <a:p>
                      <a:r>
                        <a:rPr lang="en-US" sz="1800" b="0" i="0" u="none" strike="noStrike" cap="none" baseline="0" dirty="0">
                          <a:solidFill>
                            <a:schemeClr val="dk1"/>
                          </a:solidFill>
                          <a:latin typeface="+mn-lt"/>
                          <a:ea typeface="Arial"/>
                          <a:cs typeface="Arial"/>
                          <a:sym typeface="Arial"/>
                        </a:rPr>
                        <a:t>worked</a:t>
                      </a:r>
                    </a:p>
                    <a:p>
                      <a:endParaRPr lang="en-US" sz="1800" b="0" i="0" u="none" strike="noStrike" cap="none" baseline="0" dirty="0">
                        <a:solidFill>
                          <a:schemeClr val="dk1"/>
                        </a:solidFill>
                        <a:latin typeface="+mn-lt"/>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baseline="0" dirty="0">
                          <a:solidFill>
                            <a:schemeClr val="dk1"/>
                          </a:solidFill>
                          <a:latin typeface="Arial"/>
                          <a:ea typeface="Arial"/>
                          <a:cs typeface="Arial"/>
                          <a:sym typeface="Arial"/>
                        </a:rPr>
                        <a:t>Hourly pay rate</a:t>
                      </a:r>
                      <a:endParaRPr lang="en-US" sz="1800" b="0" i="0" u="none" strike="noStrike" cap="none" dirty="0">
                        <a:solidFill>
                          <a:schemeClr val="dk1"/>
                        </a:solidFill>
                        <a:latin typeface="Arial"/>
                        <a:ea typeface="Arial"/>
                        <a:cs typeface="Arial"/>
                        <a:sym typeface="Arial"/>
                      </a:endParaRPr>
                    </a:p>
                    <a:p>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i="0" u="none" strike="noStrike" cap="none" baseline="0" dirty="0">
                          <a:solidFill>
                            <a:schemeClr val="dk1"/>
                          </a:solidFill>
                          <a:latin typeface="+mn-lt"/>
                          <a:ea typeface="Arial"/>
                          <a:cs typeface="Arial"/>
                          <a:sym typeface="Arial"/>
                        </a:rPr>
                        <a:t>Multiply the number of hours</a:t>
                      </a:r>
                    </a:p>
                    <a:p>
                      <a:pPr algn="l"/>
                      <a:r>
                        <a:rPr lang="en-US" sz="1800" b="0" i="0" u="none" strike="noStrike" cap="none" baseline="0" dirty="0">
                          <a:solidFill>
                            <a:schemeClr val="dk1"/>
                          </a:solidFill>
                          <a:latin typeface="+mn-lt"/>
                          <a:ea typeface="Arial"/>
                          <a:cs typeface="Arial"/>
                          <a:sym typeface="Arial"/>
                        </a:rPr>
                        <a:t>worked by the hourly pay rate.</a:t>
                      </a:r>
                    </a:p>
                    <a:p>
                      <a:pPr algn="l"/>
                      <a:r>
                        <a:rPr lang="en-US" sz="1800" b="0" i="0" u="none" strike="noStrike" cap="none" baseline="0" dirty="0">
                          <a:solidFill>
                            <a:schemeClr val="dk1"/>
                          </a:solidFill>
                          <a:latin typeface="+mn-lt"/>
                          <a:ea typeface="Arial"/>
                          <a:cs typeface="Arial"/>
                          <a:sym typeface="Arial"/>
                        </a:rPr>
                        <a:t>The result is the gross pay.</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i="0" u="none" strike="noStrike" cap="none" baseline="0" dirty="0">
                          <a:solidFill>
                            <a:schemeClr val="dk1"/>
                          </a:solidFill>
                          <a:latin typeface="+mn-lt"/>
                          <a:ea typeface="Arial"/>
                          <a:cs typeface="Arial"/>
                          <a:sym typeface="Arial"/>
                        </a:rPr>
                        <a:t>Gross pay</a:t>
                      </a:r>
                      <a:endParaRPr lang="en-US" sz="18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055230"/>
                  </a:ext>
                </a:extLst>
              </a:tr>
            </a:tbl>
          </a:graphicData>
        </a:graphic>
      </p:graphicFrame>
    </p:spTree>
    <p:extLst>
      <p:ext uri="{BB962C8B-B14F-4D97-AF65-F5344CB8AC3E}">
        <p14:creationId xmlns:p14="http://schemas.microsoft.com/office/powerpoint/2010/main" val="339229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2.2 Output, Input, and Variables </a:t>
            </a:r>
            <a:r>
              <a:rPr lang="en-US" altLang="en-US" sz="2000" b="0" dirty="0"/>
              <a:t>(4 of 6)</a:t>
            </a:r>
            <a:endParaRPr lang="en-US" dirty="0"/>
          </a:p>
        </p:txBody>
      </p:sp>
      <p:sp>
        <p:nvSpPr>
          <p:cNvPr id="3" name="Text Placeholder 2"/>
          <p:cNvSpPr>
            <a:spLocks noGrp="1"/>
          </p:cNvSpPr>
          <p:nvPr>
            <p:ph type="body" idx="1"/>
          </p:nvPr>
        </p:nvSpPr>
        <p:spPr>
          <a:xfrm>
            <a:off x="457200" y="1600201"/>
            <a:ext cx="8229600" cy="1492623"/>
          </a:xfrm>
        </p:spPr>
        <p:txBody>
          <a:bodyPr/>
          <a:lstStyle/>
          <a:p>
            <a:pPr marL="609600" indent="-609600" eaLnBrk="1" hangingPunct="1">
              <a:buFontTx/>
              <a:buNone/>
            </a:pPr>
            <a:r>
              <a:rPr lang="en-US" altLang="en-US" sz="2400" b="1" dirty="0">
                <a:solidFill>
                  <a:schemeClr val="tx1"/>
                </a:solidFill>
                <a:latin typeface="+mn-lt"/>
              </a:rPr>
              <a:t>Display</a:t>
            </a:r>
            <a:r>
              <a:rPr lang="en-US" altLang="en-US" sz="2400" dirty="0">
                <a:solidFill>
                  <a:schemeClr val="tx1"/>
                </a:solidFill>
                <a:latin typeface="+mn-lt"/>
              </a:rPr>
              <a:t> is the keyword to show output to the screen</a:t>
            </a:r>
          </a:p>
          <a:p>
            <a:pPr marL="609600" indent="-609600" eaLnBrk="1" hangingPunct="1">
              <a:buFontTx/>
              <a:buNone/>
            </a:pPr>
            <a:r>
              <a:rPr lang="en-US" altLang="en-US" sz="2400" dirty="0">
                <a:solidFill>
                  <a:schemeClr val="tx1"/>
                </a:solidFill>
                <a:latin typeface="+mn-lt"/>
              </a:rPr>
              <a:t>Sequence – lines execute in the order they appear</a:t>
            </a:r>
          </a:p>
          <a:p>
            <a:pPr marL="609600" indent="-609600" eaLnBrk="1" hangingPunct="1">
              <a:buFontTx/>
              <a:buNone/>
            </a:pPr>
            <a:r>
              <a:rPr lang="en-US" altLang="en-US" sz="2400" dirty="0">
                <a:solidFill>
                  <a:schemeClr val="tx1"/>
                </a:solidFill>
                <a:latin typeface="+mn-lt"/>
              </a:rPr>
              <a:t>String Literals – a sequence of characters</a:t>
            </a:r>
          </a:p>
        </p:txBody>
      </p:sp>
      <p:sp>
        <p:nvSpPr>
          <p:cNvPr id="4" name="Content Placeholder 3"/>
          <p:cNvSpPr>
            <a:spLocks noGrp="1"/>
          </p:cNvSpPr>
          <p:nvPr>
            <p:ph sz="quarter" idx="13"/>
          </p:nvPr>
        </p:nvSpPr>
        <p:spPr>
          <a:xfrm>
            <a:off x="457200" y="3290136"/>
            <a:ext cx="3947160" cy="843493"/>
          </a:xfrm>
        </p:spPr>
        <p:txBody>
          <a:bodyPr/>
          <a:lstStyle/>
          <a:p>
            <a:pPr marL="432" indent="0">
              <a:buNone/>
            </a:pPr>
            <a:r>
              <a:rPr lang="en-US" altLang="en-US" sz="2000" b="1" dirty="0">
                <a:latin typeface="+mn-lt"/>
              </a:rPr>
              <a:t>Figure 2-7 </a:t>
            </a:r>
            <a:r>
              <a:rPr lang="en-US" altLang="en-US" sz="2000" dirty="0">
                <a:latin typeface="+mn-lt"/>
              </a:rPr>
              <a:t>The statements execute in order</a:t>
            </a:r>
          </a:p>
        </p:txBody>
      </p:sp>
      <p:pic>
        <p:nvPicPr>
          <p:cNvPr id="9" name="Picture 8" descr="Computer code has 3 lines. The lines read as follows. Line 1. Display double quote Kate Austen double quote. This line is labeled as 1.Line 2. Display double quote 1234 Walnut Street double quote. This line is labeled as 2. Line 3. Display double quote Asheville comma NC 28899 double quote. This line is labeled as 3. For the purposes of this description, the keywords and function names have been divided into recognizable words and characters. In the actual code, no spaces exist in those item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441" y="4422134"/>
            <a:ext cx="4011759" cy="1244613"/>
          </a:xfrm>
          <a:prstGeom prst="rect">
            <a:avLst/>
          </a:prstGeom>
        </p:spPr>
      </p:pic>
      <p:sp>
        <p:nvSpPr>
          <p:cNvPr id="5" name="Content Placeholder 4"/>
          <p:cNvSpPr>
            <a:spLocks noGrp="1"/>
          </p:cNvSpPr>
          <p:nvPr>
            <p:ph sz="quarter" idx="14"/>
          </p:nvPr>
        </p:nvSpPr>
        <p:spPr>
          <a:xfrm>
            <a:off x="4770121" y="3290136"/>
            <a:ext cx="3291840" cy="736729"/>
          </a:xfrm>
        </p:spPr>
        <p:txBody>
          <a:bodyPr/>
          <a:lstStyle/>
          <a:p>
            <a:pPr marL="432" indent="0">
              <a:buNone/>
            </a:pPr>
            <a:r>
              <a:rPr lang="en-US" altLang="en-US" sz="2000" b="1" dirty="0">
                <a:latin typeface="+mn-lt"/>
              </a:rPr>
              <a:t>Figure 2-8 </a:t>
            </a:r>
            <a:r>
              <a:rPr lang="en-US" altLang="en-US" sz="2000" dirty="0">
                <a:latin typeface="+mn-lt"/>
              </a:rPr>
              <a:t>Output of Program 2-1</a:t>
            </a:r>
          </a:p>
        </p:txBody>
      </p:sp>
      <p:pic>
        <p:nvPicPr>
          <p:cNvPr id="10" name="Picture 9" descr="A dialog box titled, Command Prompt, displays a computer code output. The output has 3 lines. Line 1. Kate Austen. Line 2. 1234 Walnut Street. Line 3. Asheville, N C 288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8622" y="4123035"/>
            <a:ext cx="3701256" cy="2055025"/>
          </a:xfrm>
          <a:prstGeom prst="rect">
            <a:avLst/>
          </a:prstGeom>
        </p:spPr>
      </p:pic>
    </p:spTree>
    <p:extLst>
      <p:ext uri="{BB962C8B-B14F-4D97-AF65-F5344CB8AC3E}">
        <p14:creationId xmlns:p14="http://schemas.microsoft.com/office/powerpoint/2010/main" val="2424602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2.2 Output, Input, and Variables </a:t>
            </a:r>
            <a:r>
              <a:rPr lang="en-US" altLang="en-US" sz="2000" b="0" dirty="0"/>
              <a:t>(5 of 6)</a:t>
            </a:r>
            <a:endParaRPr lang="en-US" dirty="0"/>
          </a:p>
        </p:txBody>
      </p:sp>
      <p:sp>
        <p:nvSpPr>
          <p:cNvPr id="3" name="Text Placeholder 2"/>
          <p:cNvSpPr>
            <a:spLocks noGrp="1"/>
          </p:cNvSpPr>
          <p:nvPr>
            <p:ph type="body" idx="1"/>
          </p:nvPr>
        </p:nvSpPr>
        <p:spPr>
          <a:xfrm>
            <a:off x="457200" y="1600201"/>
            <a:ext cx="8229600" cy="1386840"/>
          </a:xfrm>
        </p:spPr>
        <p:txBody>
          <a:bodyPr/>
          <a:lstStyle/>
          <a:p>
            <a:pPr marL="0" indent="0" eaLnBrk="1" hangingPunct="1">
              <a:buFontTx/>
              <a:buNone/>
            </a:pPr>
            <a:r>
              <a:rPr lang="en-US" altLang="en-US" sz="2400" b="1" dirty="0">
                <a:solidFill>
                  <a:schemeClr val="tx1"/>
                </a:solidFill>
                <a:latin typeface="+mn-lt"/>
              </a:rPr>
              <a:t>Input</a:t>
            </a:r>
            <a:r>
              <a:rPr lang="en-US" altLang="en-US" sz="2400" dirty="0">
                <a:solidFill>
                  <a:schemeClr val="tx1"/>
                </a:solidFill>
                <a:latin typeface="+mn-lt"/>
              </a:rPr>
              <a:t> </a:t>
            </a:r>
            <a:r>
              <a:rPr lang="en-US" altLang="en-US" sz="2400" dirty="0">
                <a:latin typeface="+mn-lt"/>
              </a:rPr>
              <a:t>is the keyword to take values from the user of the program</a:t>
            </a:r>
          </a:p>
          <a:p>
            <a:pPr marL="609600" indent="-609600" eaLnBrk="1" hangingPunct="1">
              <a:buFontTx/>
              <a:buNone/>
            </a:pPr>
            <a:r>
              <a:rPr lang="en-US" altLang="en-US" sz="2400" dirty="0">
                <a:latin typeface="+mn-lt"/>
              </a:rPr>
              <a:t>It is usually stored in </a:t>
            </a:r>
            <a:r>
              <a:rPr lang="en-US" altLang="en-US" sz="2400" b="1" dirty="0">
                <a:solidFill>
                  <a:schemeClr val="tx1"/>
                </a:solidFill>
                <a:latin typeface="+mn-lt"/>
              </a:rPr>
              <a:t>variables</a:t>
            </a:r>
          </a:p>
        </p:txBody>
      </p:sp>
      <p:pic>
        <p:nvPicPr>
          <p:cNvPr id="5" name="Picture 4" descr="program 2-2 Computer code and output. The code has 4 lines. The lines read as follows. Line 1. Display double quote What is your age question mark double quote. Line 2. Input age. Line 3. Display double quote Here is the value that you entered colon double quote. Line 4. Display age. The output has 4 lines. Line 1. What is your age question mark. Line 2 is bold and reads, 24 left bracket Enter right bracket. Line 3. Here is the value that you entered colon. Line 4.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337" y="3274592"/>
            <a:ext cx="8061325"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755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2"/>
                </a:solidFill>
              </a:rPr>
              <a:t>Learning Objectives</a:t>
            </a:r>
            <a:endParaRPr lang="en-US" dirty="0">
              <a:solidFill>
                <a:schemeClr val="tx2"/>
              </a:solidFill>
            </a:endParaRPr>
          </a:p>
        </p:txBody>
      </p:sp>
      <p:sp>
        <p:nvSpPr>
          <p:cNvPr id="3" name="Text Placeholder 2"/>
          <p:cNvSpPr>
            <a:spLocks noGrp="1"/>
          </p:cNvSpPr>
          <p:nvPr>
            <p:ph idx="1"/>
          </p:nvPr>
        </p:nvSpPr>
        <p:spPr/>
        <p:txBody>
          <a:bodyPr/>
          <a:lstStyle/>
          <a:p>
            <a:pPr marL="0" indent="0" eaLnBrk="1" hangingPunct="1">
              <a:buFontTx/>
              <a:buNone/>
            </a:pPr>
            <a:r>
              <a:rPr lang="en-US" altLang="en-US" sz="2000" b="1" dirty="0">
                <a:solidFill>
                  <a:schemeClr val="tx2"/>
                </a:solidFill>
                <a:latin typeface="+mn-lt"/>
              </a:rPr>
              <a:t>2.1</a:t>
            </a:r>
            <a:r>
              <a:rPr lang="en-US" altLang="en-US" sz="2000" dirty="0">
                <a:latin typeface="+mn-lt"/>
              </a:rPr>
              <a:t> Designing a Program</a:t>
            </a:r>
          </a:p>
          <a:p>
            <a:pPr marL="0" indent="0" eaLnBrk="1" hangingPunct="1">
              <a:buFontTx/>
              <a:buNone/>
            </a:pPr>
            <a:r>
              <a:rPr lang="en-US" altLang="en-US" sz="2000" b="1" dirty="0">
                <a:solidFill>
                  <a:schemeClr val="tx2"/>
                </a:solidFill>
                <a:latin typeface="+mn-lt"/>
              </a:rPr>
              <a:t>2.2 </a:t>
            </a:r>
            <a:r>
              <a:rPr lang="en-US" altLang="en-US" sz="2000" dirty="0">
                <a:latin typeface="+mn-lt"/>
              </a:rPr>
              <a:t>Output, Input, and Variables</a:t>
            </a:r>
          </a:p>
          <a:p>
            <a:pPr marL="0" indent="0" eaLnBrk="1" hangingPunct="1">
              <a:buFontTx/>
              <a:buNone/>
            </a:pPr>
            <a:r>
              <a:rPr lang="en-US" altLang="en-US" sz="2000" b="1" dirty="0">
                <a:solidFill>
                  <a:schemeClr val="tx2"/>
                </a:solidFill>
                <a:latin typeface="+mn-lt"/>
              </a:rPr>
              <a:t>2.3</a:t>
            </a:r>
            <a:r>
              <a:rPr lang="en-US" altLang="en-US" sz="2000" dirty="0">
                <a:latin typeface="+mn-lt"/>
              </a:rPr>
              <a:t> Variable Assignment and Calculations</a:t>
            </a:r>
          </a:p>
          <a:p>
            <a:pPr marL="0" indent="0" eaLnBrk="1" hangingPunct="1">
              <a:buFontTx/>
              <a:buNone/>
            </a:pPr>
            <a:r>
              <a:rPr lang="en-US" altLang="en-US" sz="2000" b="1" dirty="0">
                <a:solidFill>
                  <a:schemeClr val="tx2"/>
                </a:solidFill>
                <a:latin typeface="+mn-lt"/>
              </a:rPr>
              <a:t>2.4</a:t>
            </a:r>
            <a:r>
              <a:rPr lang="en-US" altLang="en-US" sz="2000" dirty="0">
                <a:latin typeface="+mn-lt"/>
              </a:rPr>
              <a:t> Variable Declarations and Data Types</a:t>
            </a:r>
          </a:p>
          <a:p>
            <a:pPr marL="0" indent="0" eaLnBrk="1" hangingPunct="1">
              <a:buFontTx/>
              <a:buNone/>
            </a:pPr>
            <a:r>
              <a:rPr lang="en-US" altLang="en-US" sz="2000" b="1" dirty="0">
                <a:solidFill>
                  <a:schemeClr val="tx2"/>
                </a:solidFill>
                <a:latin typeface="+mn-lt"/>
              </a:rPr>
              <a:t>2.5</a:t>
            </a:r>
            <a:r>
              <a:rPr lang="en-US" altLang="en-US" sz="2000" dirty="0">
                <a:latin typeface="+mn-lt"/>
              </a:rPr>
              <a:t> Named Constants</a:t>
            </a:r>
          </a:p>
          <a:p>
            <a:pPr marL="0" indent="0" eaLnBrk="1" hangingPunct="1">
              <a:buFontTx/>
              <a:buNone/>
            </a:pPr>
            <a:r>
              <a:rPr lang="en-US" altLang="en-US" sz="2000" b="1" dirty="0">
                <a:solidFill>
                  <a:schemeClr val="tx2"/>
                </a:solidFill>
                <a:latin typeface="+mn-lt"/>
              </a:rPr>
              <a:t>2.6</a:t>
            </a:r>
            <a:r>
              <a:rPr lang="en-US" altLang="en-US" sz="2000" dirty="0">
                <a:latin typeface="+mn-lt"/>
              </a:rPr>
              <a:t> Hand Tracing a Program</a:t>
            </a:r>
          </a:p>
          <a:p>
            <a:pPr marL="0" indent="0" eaLnBrk="1" hangingPunct="1">
              <a:buFontTx/>
              <a:buNone/>
            </a:pPr>
            <a:r>
              <a:rPr lang="en-US" altLang="en-US" sz="2000" b="1" dirty="0">
                <a:solidFill>
                  <a:schemeClr val="tx2"/>
                </a:solidFill>
                <a:latin typeface="+mn-lt"/>
              </a:rPr>
              <a:t>2.7</a:t>
            </a:r>
            <a:r>
              <a:rPr lang="en-US" altLang="en-US" sz="2000" dirty="0">
                <a:latin typeface="+mn-lt"/>
              </a:rPr>
              <a:t> Documenting a Program</a:t>
            </a:r>
          </a:p>
          <a:p>
            <a:pPr marL="0" indent="0" eaLnBrk="1" hangingPunct="1">
              <a:buFontTx/>
              <a:buNone/>
            </a:pPr>
            <a:r>
              <a:rPr lang="en-US" altLang="en-US" sz="2000" b="1" dirty="0">
                <a:solidFill>
                  <a:schemeClr val="tx2"/>
                </a:solidFill>
                <a:latin typeface="+mn-lt"/>
              </a:rPr>
              <a:t>2.8 </a:t>
            </a:r>
            <a:r>
              <a:rPr lang="en-US" altLang="en-US" sz="2000" dirty="0">
                <a:latin typeface="+mn-lt"/>
              </a:rPr>
              <a:t>Designing Your First Program</a:t>
            </a:r>
          </a:p>
          <a:p>
            <a:pPr marL="0" indent="0" eaLnBrk="1" hangingPunct="1">
              <a:buFontTx/>
              <a:buNone/>
            </a:pPr>
            <a:r>
              <a:rPr lang="en-US" altLang="en-US" sz="2000" b="1" dirty="0">
                <a:solidFill>
                  <a:schemeClr val="tx2"/>
                </a:solidFill>
              </a:rPr>
              <a:t>2.9 </a:t>
            </a:r>
            <a:r>
              <a:rPr lang="en-US" altLang="en-US" sz="2000" dirty="0"/>
              <a:t>Focus on Languages: Java, Python, and C++</a:t>
            </a:r>
            <a:endParaRPr lang="en-US" altLang="en-US" sz="2000" dirty="0">
              <a:latin typeface="+mn-lt"/>
            </a:endParaRPr>
          </a:p>
        </p:txBody>
      </p:sp>
    </p:spTree>
    <p:extLst>
      <p:ext uri="{BB962C8B-B14F-4D97-AF65-F5344CB8AC3E}">
        <p14:creationId xmlns:p14="http://schemas.microsoft.com/office/powerpoint/2010/main" val="440112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2.1 Designing a Program </a:t>
            </a:r>
            <a:r>
              <a:rPr lang="en-US" altLang="en-US" sz="2000" b="0" dirty="0"/>
              <a:t>(1 of 7)</a:t>
            </a:r>
            <a:endParaRPr lang="en-US" sz="2000" b="0" dirty="0"/>
          </a:p>
        </p:txBody>
      </p:sp>
      <p:sp>
        <p:nvSpPr>
          <p:cNvPr id="3" name="Text Placeholder 2"/>
          <p:cNvSpPr>
            <a:spLocks noGrp="1"/>
          </p:cNvSpPr>
          <p:nvPr>
            <p:ph type="body" idx="1"/>
          </p:nvPr>
        </p:nvSpPr>
        <p:spPr/>
        <p:txBody>
          <a:bodyPr/>
          <a:lstStyle/>
          <a:p>
            <a:pPr marL="432000" indent="-432000">
              <a:buFontTx/>
              <a:buAutoNum type="arabicPeriod"/>
            </a:pPr>
            <a:r>
              <a:rPr lang="en-US" altLang="en-US" sz="2400" dirty="0">
                <a:latin typeface="+mn-lt"/>
              </a:rPr>
              <a:t>The first step in programming is designing – </a:t>
            </a:r>
            <a:r>
              <a:rPr lang="en-US" altLang="en-US" sz="2400" b="1" dirty="0">
                <a:solidFill>
                  <a:schemeClr val="tx1"/>
                </a:solidFill>
                <a:latin typeface="+mn-lt"/>
              </a:rPr>
              <a:t>flow</a:t>
            </a:r>
            <a:r>
              <a:rPr lang="en-US" altLang="en-US" sz="100" b="1" dirty="0">
                <a:solidFill>
                  <a:schemeClr val="tx1"/>
                </a:solidFill>
                <a:latin typeface="+mn-lt"/>
              </a:rPr>
              <a:t> </a:t>
            </a:r>
            <a:r>
              <a:rPr lang="en-US" altLang="en-US" sz="2400" b="1" dirty="0">
                <a:solidFill>
                  <a:schemeClr val="tx1"/>
                </a:solidFill>
                <a:latin typeface="+mn-lt"/>
              </a:rPr>
              <a:t>charts</a:t>
            </a:r>
            <a:r>
              <a:rPr lang="en-US" altLang="en-US" sz="2400" dirty="0">
                <a:latin typeface="+mn-lt"/>
              </a:rPr>
              <a:t> and </a:t>
            </a:r>
            <a:r>
              <a:rPr lang="en-US" altLang="en-US" sz="2400" b="1" dirty="0">
                <a:solidFill>
                  <a:schemeClr val="tx1"/>
                </a:solidFill>
                <a:latin typeface="+mn-lt"/>
              </a:rPr>
              <a:t>pseudocode</a:t>
            </a:r>
            <a:r>
              <a:rPr lang="en-US" altLang="en-US" sz="2400" dirty="0">
                <a:latin typeface="+mn-lt"/>
              </a:rPr>
              <a:t> help with this process.</a:t>
            </a:r>
          </a:p>
          <a:p>
            <a:pPr marL="432000" indent="-432000">
              <a:buFontTx/>
              <a:buAutoNum type="arabicPeriod"/>
            </a:pPr>
            <a:r>
              <a:rPr lang="en-US" altLang="en-US" sz="2400" dirty="0">
                <a:latin typeface="+mn-lt"/>
              </a:rPr>
              <a:t>Next, the code is written.</a:t>
            </a:r>
          </a:p>
          <a:p>
            <a:pPr marL="432000" indent="-432000">
              <a:buFontTx/>
              <a:buAutoNum type="arabicPeriod"/>
            </a:pPr>
            <a:r>
              <a:rPr lang="en-US" altLang="en-US" sz="2400" dirty="0">
                <a:latin typeface="+mn-lt"/>
              </a:rPr>
              <a:t>All code must be cleared of all </a:t>
            </a:r>
            <a:r>
              <a:rPr lang="en-US" altLang="en-US" sz="2400" b="1" dirty="0">
                <a:solidFill>
                  <a:schemeClr val="tx1"/>
                </a:solidFill>
                <a:latin typeface="+mn-lt"/>
              </a:rPr>
              <a:t>syntax errors</a:t>
            </a:r>
            <a:r>
              <a:rPr lang="en-US" altLang="en-US" sz="2400" dirty="0">
                <a:latin typeface="+mn-lt"/>
              </a:rPr>
              <a:t>.</a:t>
            </a:r>
          </a:p>
          <a:p>
            <a:pPr marL="432000" indent="-432000">
              <a:buFontTx/>
              <a:buAutoNum type="arabicPeriod"/>
            </a:pPr>
            <a:r>
              <a:rPr lang="en-US" altLang="en-US" sz="2400" dirty="0">
                <a:latin typeface="+mn-lt"/>
              </a:rPr>
              <a:t>After the executable is created, it can be checked for </a:t>
            </a:r>
            <a:r>
              <a:rPr lang="en-US" altLang="en-US" sz="2400" b="1" dirty="0">
                <a:solidFill>
                  <a:schemeClr val="tx1"/>
                </a:solidFill>
                <a:latin typeface="+mn-lt"/>
              </a:rPr>
              <a:t>logic errors.</a:t>
            </a:r>
            <a:endParaRPr lang="en-US" altLang="en-US" sz="2400" dirty="0">
              <a:solidFill>
                <a:schemeClr val="tx1"/>
              </a:solidFill>
              <a:latin typeface="+mn-lt"/>
            </a:endParaRPr>
          </a:p>
          <a:p>
            <a:pPr marL="432000" indent="-432000">
              <a:buFontTx/>
              <a:buAutoNum type="arabicPeriod"/>
            </a:pPr>
            <a:r>
              <a:rPr lang="en-US" altLang="en-US" sz="2400" dirty="0">
                <a:latin typeface="+mn-lt"/>
              </a:rPr>
              <a:t>If logic errors exist, the program must be </a:t>
            </a:r>
            <a:r>
              <a:rPr lang="en-US" altLang="en-US" sz="2400" b="1" dirty="0">
                <a:solidFill>
                  <a:schemeClr val="tx1"/>
                </a:solidFill>
                <a:latin typeface="+mn-lt"/>
              </a:rPr>
              <a:t>debugged</a:t>
            </a:r>
            <a:r>
              <a:rPr lang="en-US" altLang="en-US" sz="2400" dirty="0">
                <a:solidFill>
                  <a:schemeClr val="tx1"/>
                </a:solidFill>
                <a:latin typeface="+mn-lt"/>
              </a:rPr>
              <a:t>.</a:t>
            </a:r>
            <a:endParaRPr lang="en-US" altLang="en-US" sz="2400" dirty="0">
              <a:latin typeface="+mn-lt"/>
            </a:endParaRPr>
          </a:p>
        </p:txBody>
      </p:sp>
    </p:spTree>
    <p:extLst>
      <p:ext uri="{BB962C8B-B14F-4D97-AF65-F5344CB8AC3E}">
        <p14:creationId xmlns:p14="http://schemas.microsoft.com/office/powerpoint/2010/main" val="909489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2.1 Designing a Program </a:t>
            </a:r>
            <a:r>
              <a:rPr lang="en-US" altLang="en-US" sz="2000" b="0" dirty="0"/>
              <a:t>(2 of 7)</a:t>
            </a:r>
            <a:endParaRPr lang="en-US" dirty="0"/>
          </a:p>
        </p:txBody>
      </p:sp>
      <p:sp>
        <p:nvSpPr>
          <p:cNvPr id="3" name="Text Placeholder 2"/>
          <p:cNvSpPr>
            <a:spLocks noGrp="1"/>
          </p:cNvSpPr>
          <p:nvPr>
            <p:ph type="body" idx="1"/>
          </p:nvPr>
        </p:nvSpPr>
        <p:spPr>
          <a:xfrm>
            <a:off x="457200" y="1600201"/>
            <a:ext cx="8229600" cy="1402080"/>
          </a:xfrm>
        </p:spPr>
        <p:txBody>
          <a:bodyPr/>
          <a:lstStyle/>
          <a:p>
            <a:pPr marL="0" indent="0" eaLnBrk="1" hangingPunct="1">
              <a:buFontTx/>
              <a:buNone/>
            </a:pPr>
            <a:r>
              <a:rPr lang="en-US" altLang="en-US" sz="2400" dirty="0">
                <a:latin typeface="+mn-lt"/>
              </a:rPr>
              <a:t>The purpose of Programming Logic and Design is to focus on Flow</a:t>
            </a:r>
            <a:r>
              <a:rPr lang="en-US" altLang="en-US" sz="100" dirty="0">
                <a:latin typeface="+mn-lt"/>
              </a:rPr>
              <a:t> </a:t>
            </a:r>
            <a:r>
              <a:rPr lang="en-US" altLang="en-US" sz="2400" dirty="0">
                <a:latin typeface="+mn-lt"/>
              </a:rPr>
              <a:t>charts and Pseudocode.</a:t>
            </a:r>
          </a:p>
          <a:p>
            <a:pPr marL="609600" indent="-609600" eaLnBrk="1" hangingPunct="1">
              <a:buFontTx/>
              <a:buNone/>
            </a:pPr>
            <a:r>
              <a:rPr lang="en-US" altLang="en-US" sz="2400" dirty="0">
                <a:latin typeface="+mn-lt"/>
              </a:rPr>
              <a:t>The design is the foundation of a good program.</a:t>
            </a:r>
          </a:p>
        </p:txBody>
      </p:sp>
      <p:sp>
        <p:nvSpPr>
          <p:cNvPr id="6" name="Text Placeholder 5"/>
          <p:cNvSpPr>
            <a:spLocks noGrp="1"/>
          </p:cNvSpPr>
          <p:nvPr>
            <p:ph type="body" idx="2"/>
          </p:nvPr>
        </p:nvSpPr>
        <p:spPr>
          <a:xfrm>
            <a:off x="457200" y="3307081"/>
            <a:ext cx="8229600" cy="404307"/>
          </a:xfrm>
        </p:spPr>
        <p:txBody>
          <a:bodyPr/>
          <a:lstStyle/>
          <a:p>
            <a:pPr marL="0" indent="0">
              <a:buNone/>
            </a:pPr>
            <a:r>
              <a:rPr lang="en-US" altLang="en-US" sz="2000" b="1" dirty="0">
                <a:solidFill>
                  <a:schemeClr val="tx1"/>
                </a:solidFill>
                <a:latin typeface="+mn-lt"/>
              </a:rPr>
              <a:t>Figure 2-1 </a:t>
            </a:r>
            <a:r>
              <a:rPr lang="en-US" altLang="en-US" sz="2000" dirty="0">
                <a:latin typeface="+mn-lt"/>
              </a:rPr>
              <a:t>The program development cycle</a:t>
            </a:r>
          </a:p>
        </p:txBody>
      </p:sp>
      <p:pic>
        <p:nvPicPr>
          <p:cNvPr id="4" name="Picture 3" descr="A block diagram illustrates the steps involved in program development cycle. The steps are represented by 5 blocks in the following order: 1. Design the program; 2. Write the code; 3.Correct syntax errors; 4. Test the executable cod; and 5. Debug the code. Block 5 points back to block 1 indicating that the entire process is repe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506" y="4241496"/>
            <a:ext cx="7720988" cy="986892"/>
          </a:xfrm>
          <a:prstGeom prst="rect">
            <a:avLst/>
          </a:prstGeom>
        </p:spPr>
      </p:pic>
    </p:spTree>
    <p:extLst>
      <p:ext uri="{BB962C8B-B14F-4D97-AF65-F5344CB8AC3E}">
        <p14:creationId xmlns:p14="http://schemas.microsoft.com/office/powerpoint/2010/main" val="2887346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2.1 Designing a Program </a:t>
            </a:r>
            <a:r>
              <a:rPr lang="en-US" altLang="en-US" sz="2000" b="0" dirty="0"/>
              <a:t>(3 of 7)</a:t>
            </a:r>
            <a:endParaRPr lang="en-US" dirty="0"/>
          </a:p>
        </p:txBody>
      </p:sp>
      <p:sp>
        <p:nvSpPr>
          <p:cNvPr id="4" name="Text Placeholder 3"/>
          <p:cNvSpPr>
            <a:spLocks noGrp="1"/>
          </p:cNvSpPr>
          <p:nvPr>
            <p:ph type="body" idx="1"/>
          </p:nvPr>
        </p:nvSpPr>
        <p:spPr>
          <a:xfrm>
            <a:off x="457200" y="1627292"/>
            <a:ext cx="8229600" cy="1013559"/>
          </a:xfrm>
        </p:spPr>
        <p:txBody>
          <a:bodyPr/>
          <a:lstStyle/>
          <a:p>
            <a:pPr marL="609600" indent="-609600" eaLnBrk="1" hangingPunct="1">
              <a:lnSpc>
                <a:spcPct val="90000"/>
              </a:lnSpc>
              <a:buFontTx/>
              <a:buNone/>
            </a:pPr>
            <a:r>
              <a:rPr lang="en-US" altLang="en-US" sz="2400" dirty="0">
                <a:latin typeface="+mn-lt"/>
              </a:rPr>
              <a:t>Two steps in designing a program</a:t>
            </a:r>
          </a:p>
          <a:p>
            <a:pPr marL="432000" lvl="1" indent="-432000">
              <a:spcBef>
                <a:spcPts val="1500"/>
              </a:spcBef>
              <a:buFontTx/>
              <a:buAutoNum type="arabicPeriod"/>
            </a:pPr>
            <a:r>
              <a:rPr lang="en-US" altLang="en-US" sz="2400" dirty="0">
                <a:latin typeface="+mn-lt"/>
              </a:rPr>
              <a:t>Understand the tasks that the program is to perform.</a:t>
            </a:r>
          </a:p>
        </p:txBody>
      </p:sp>
      <p:sp>
        <p:nvSpPr>
          <p:cNvPr id="5" name="Content Placeholder 4"/>
          <p:cNvSpPr>
            <a:spLocks noGrp="1"/>
          </p:cNvSpPr>
          <p:nvPr>
            <p:ph sz="quarter" idx="13"/>
          </p:nvPr>
        </p:nvSpPr>
        <p:spPr>
          <a:xfrm>
            <a:off x="457200" y="2705387"/>
            <a:ext cx="8229600" cy="475758"/>
          </a:xfrm>
        </p:spPr>
        <p:txBody>
          <a:bodyPr/>
          <a:lstStyle/>
          <a:p>
            <a:pPr marL="741600" lvl="2" indent="-284400">
              <a:buFont typeface="Arial" panose="020B0604020202020204" pitchFamily="34" charset="0"/>
              <a:buChar char="–"/>
            </a:pPr>
            <a:r>
              <a:rPr lang="en-US" altLang="en-US" sz="2400" dirty="0">
                <a:latin typeface="+mn-lt"/>
              </a:rPr>
              <a:t>Learning what the customer wants.</a:t>
            </a:r>
          </a:p>
        </p:txBody>
      </p:sp>
      <p:sp>
        <p:nvSpPr>
          <p:cNvPr id="6" name="Content Placeholder 5"/>
          <p:cNvSpPr>
            <a:spLocks noGrp="1"/>
          </p:cNvSpPr>
          <p:nvPr>
            <p:ph sz="quarter" idx="14"/>
          </p:nvPr>
        </p:nvSpPr>
        <p:spPr>
          <a:xfrm>
            <a:off x="454025" y="3308435"/>
            <a:ext cx="8232775" cy="779472"/>
          </a:xfrm>
        </p:spPr>
        <p:txBody>
          <a:bodyPr/>
          <a:lstStyle/>
          <a:p>
            <a:pPr marL="432000" lvl="1" indent="-432000">
              <a:spcBef>
                <a:spcPts val="1500"/>
              </a:spcBef>
              <a:buFont typeface="+mj-lt"/>
              <a:buAutoNum type="arabicPeriod" startAt="2"/>
            </a:pPr>
            <a:r>
              <a:rPr lang="en-US" altLang="en-US" sz="2400" dirty="0">
                <a:latin typeface="+mn-lt"/>
              </a:rPr>
              <a:t>Determine the steps that must be taken to perform the task.</a:t>
            </a:r>
          </a:p>
        </p:txBody>
      </p:sp>
      <p:sp>
        <p:nvSpPr>
          <p:cNvPr id="7" name="Content Placeholder 6"/>
          <p:cNvSpPr>
            <a:spLocks noGrp="1"/>
          </p:cNvSpPr>
          <p:nvPr>
            <p:ph sz="quarter" idx="15"/>
          </p:nvPr>
        </p:nvSpPr>
        <p:spPr>
          <a:xfrm>
            <a:off x="457200" y="4152442"/>
            <a:ext cx="8229600" cy="1324993"/>
          </a:xfrm>
        </p:spPr>
        <p:txBody>
          <a:bodyPr/>
          <a:lstStyle/>
          <a:p>
            <a:pPr marL="741600" lvl="2" indent="-284400">
              <a:buFont typeface="Arial" panose="020B0604020202020204" pitchFamily="34" charset="0"/>
              <a:buChar char="–"/>
            </a:pPr>
            <a:r>
              <a:rPr lang="en-US" altLang="en-US" sz="2400" dirty="0">
                <a:latin typeface="+mn-lt"/>
              </a:rPr>
              <a:t>Create an algorithm, or step-by-step directions to solve the problem.</a:t>
            </a:r>
          </a:p>
          <a:p>
            <a:pPr marL="741600" lvl="2" indent="-284400">
              <a:buFont typeface="Arial" panose="020B0604020202020204" pitchFamily="34" charset="0"/>
              <a:buChar char="–"/>
            </a:pPr>
            <a:r>
              <a:rPr lang="en-US" altLang="en-US" sz="2400" dirty="0">
                <a:latin typeface="+mn-lt"/>
              </a:rPr>
              <a:t>Use flow</a:t>
            </a:r>
            <a:r>
              <a:rPr lang="en-US" altLang="en-US" sz="100" dirty="0">
                <a:latin typeface="+mn-lt"/>
              </a:rPr>
              <a:t> </a:t>
            </a:r>
            <a:r>
              <a:rPr lang="en-US" altLang="en-US" sz="2400" dirty="0">
                <a:latin typeface="+mn-lt"/>
              </a:rPr>
              <a:t>charts and/or pseudocode to solve.</a:t>
            </a:r>
          </a:p>
        </p:txBody>
      </p:sp>
    </p:spTree>
    <p:extLst>
      <p:ext uri="{BB962C8B-B14F-4D97-AF65-F5344CB8AC3E}">
        <p14:creationId xmlns:p14="http://schemas.microsoft.com/office/powerpoint/2010/main" val="183299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2.1 Designing a Program </a:t>
            </a:r>
            <a:r>
              <a:rPr lang="en-US" altLang="en-US" sz="2000" b="0" dirty="0"/>
              <a:t>(4 of 7)</a:t>
            </a:r>
            <a:endParaRPr lang="en-US" dirty="0"/>
          </a:p>
        </p:txBody>
      </p:sp>
      <p:sp>
        <p:nvSpPr>
          <p:cNvPr id="3" name="Text Placeholder 2"/>
          <p:cNvSpPr>
            <a:spLocks noGrp="1"/>
          </p:cNvSpPr>
          <p:nvPr>
            <p:ph type="body" idx="1"/>
          </p:nvPr>
        </p:nvSpPr>
        <p:spPr>
          <a:xfrm>
            <a:off x="457200" y="1600201"/>
            <a:ext cx="8229600" cy="2499360"/>
          </a:xfrm>
        </p:spPr>
        <p:txBody>
          <a:bodyPr/>
          <a:lstStyle/>
          <a:p>
            <a:pPr marL="609600" indent="-609600" eaLnBrk="1" hangingPunct="1">
              <a:buFontTx/>
              <a:buNone/>
            </a:pPr>
            <a:r>
              <a:rPr lang="en-US" altLang="en-US" sz="2400" dirty="0">
                <a:latin typeface="+mn-lt"/>
              </a:rPr>
              <a:t>Pseudocode</a:t>
            </a:r>
          </a:p>
          <a:p>
            <a:pPr marL="255600" lvl="1" indent="-255600">
              <a:spcBef>
                <a:spcPts val="1500"/>
              </a:spcBef>
              <a:buFont typeface="Arial" panose="020B0604020202020204" pitchFamily="34" charset="0"/>
              <a:buChar char="•"/>
            </a:pPr>
            <a:r>
              <a:rPr lang="en-US" altLang="en-US" sz="2400" dirty="0">
                <a:latin typeface="+mn-lt"/>
              </a:rPr>
              <a:t>Fake code used as a model for programs</a:t>
            </a:r>
          </a:p>
          <a:p>
            <a:pPr marL="255600" lvl="1" indent="-255600">
              <a:spcBef>
                <a:spcPts val="1500"/>
              </a:spcBef>
              <a:buFont typeface="Arial" panose="020B0604020202020204" pitchFamily="34" charset="0"/>
              <a:buChar char="•"/>
            </a:pPr>
            <a:r>
              <a:rPr lang="en-US" altLang="en-US" sz="2400" dirty="0">
                <a:latin typeface="+mn-lt"/>
              </a:rPr>
              <a:t>No syntax rules</a:t>
            </a:r>
          </a:p>
          <a:p>
            <a:pPr marL="255600" lvl="1" indent="-255600">
              <a:spcBef>
                <a:spcPts val="1500"/>
              </a:spcBef>
              <a:buFont typeface="Arial" panose="020B0604020202020204" pitchFamily="34" charset="0"/>
              <a:buChar char="•"/>
            </a:pPr>
            <a:r>
              <a:rPr lang="en-US" altLang="en-US" sz="2400" dirty="0">
                <a:latin typeface="+mn-lt"/>
              </a:rPr>
              <a:t>Well written pseudocode can be easily translated to actual code</a:t>
            </a:r>
          </a:p>
        </p:txBody>
      </p:sp>
      <p:pic>
        <p:nvPicPr>
          <p:cNvPr id="6" name="Picture 5" descr="Computer code has 6 lines. The lines read as follows. Line 1. Display double quote Enter the number of hours the employee worked period double quote. Line 2. Input hours. Line 3. Display double quote Enter the employee single quote s hourly pay rate period double quote. Line 4. Input pay Rate. Line 5. Set gross Pay equals hours asterisk pay Rate. Line 6. Display double quote The employee single quote s gross pay is dollar sign double quote comma gross Pay. For the purposes of this description, the keywords and function names have been divided into recognizable words and characters. In the actual code, no spaces exist in those items."/>
          <p:cNvPicPr>
            <a:picLocks noChangeAspect="1"/>
          </p:cNvPicPr>
          <p:nvPr/>
        </p:nvPicPr>
        <p:blipFill rotWithShape="1">
          <a:blip r:embed="rId2"/>
          <a:srcRect l="19864" r="10739"/>
          <a:stretch/>
        </p:blipFill>
        <p:spPr>
          <a:xfrm>
            <a:off x="2254623" y="4206509"/>
            <a:ext cx="4634754" cy="2066723"/>
          </a:xfrm>
          <a:prstGeom prst="rect">
            <a:avLst/>
          </a:prstGeom>
        </p:spPr>
      </p:pic>
    </p:spTree>
    <p:extLst>
      <p:ext uri="{BB962C8B-B14F-4D97-AF65-F5344CB8AC3E}">
        <p14:creationId xmlns:p14="http://schemas.microsoft.com/office/powerpoint/2010/main" val="257442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2.1 Designing a Program </a:t>
            </a:r>
            <a:r>
              <a:rPr lang="en-US" altLang="en-US" sz="2000" b="0" dirty="0"/>
              <a:t>(5 of 7)</a:t>
            </a:r>
            <a:endParaRPr lang="en-US" dirty="0"/>
          </a:p>
        </p:txBody>
      </p:sp>
      <p:sp>
        <p:nvSpPr>
          <p:cNvPr id="15" name="Text Placeholder 14"/>
          <p:cNvSpPr>
            <a:spLocks noGrp="1"/>
          </p:cNvSpPr>
          <p:nvPr>
            <p:ph type="body" idx="1"/>
          </p:nvPr>
        </p:nvSpPr>
        <p:spPr>
          <a:xfrm>
            <a:off x="457200" y="1600200"/>
            <a:ext cx="4184139" cy="1821045"/>
          </a:xfrm>
        </p:spPr>
        <p:txBody>
          <a:bodyPr/>
          <a:lstStyle/>
          <a:p>
            <a:pPr marL="609600" indent="-609600" eaLnBrk="1" hangingPunct="1">
              <a:buFontTx/>
              <a:buNone/>
            </a:pPr>
            <a:r>
              <a:rPr lang="en-US" altLang="en-US" sz="2400" dirty="0">
                <a:latin typeface="+mn-lt"/>
              </a:rPr>
              <a:t>Flow</a:t>
            </a:r>
            <a:r>
              <a:rPr lang="en-US" altLang="en-US" sz="100" dirty="0">
                <a:latin typeface="+mn-lt"/>
              </a:rPr>
              <a:t> </a:t>
            </a:r>
            <a:r>
              <a:rPr lang="en-US" altLang="en-US" sz="2400" dirty="0">
                <a:latin typeface="+mn-lt"/>
              </a:rPr>
              <a:t>charts</a:t>
            </a:r>
          </a:p>
          <a:p>
            <a:pPr marL="255600" lvl="1" indent="-255600">
              <a:spcBef>
                <a:spcPts val="1500"/>
              </a:spcBef>
              <a:buFont typeface="Arial" panose="020B0604020202020204" pitchFamily="34" charset="0"/>
              <a:buChar char="•"/>
            </a:pPr>
            <a:r>
              <a:rPr lang="en-US" altLang="en-US" sz="2400" dirty="0">
                <a:latin typeface="+mn-lt"/>
              </a:rPr>
              <a:t>A diagram that graphically depicts the steps that take place in a program</a:t>
            </a:r>
          </a:p>
        </p:txBody>
      </p:sp>
      <p:pic>
        <p:nvPicPr>
          <p:cNvPr id="9" name="Picture 8" descr="Terminator used for starrt and stop, Pareallelogram used for input and output, Rectangle used for Process"/>
          <p:cNvPicPr>
            <a:picLocks noChangeAspect="1"/>
          </p:cNvPicPr>
          <p:nvPr/>
        </p:nvPicPr>
        <p:blipFill>
          <a:blip r:embed="rId2"/>
          <a:stretch>
            <a:fillRect/>
          </a:stretch>
        </p:blipFill>
        <p:spPr>
          <a:xfrm>
            <a:off x="862993" y="3547458"/>
            <a:ext cx="3778346" cy="2452492"/>
          </a:xfrm>
          <a:prstGeom prst="rect">
            <a:avLst/>
          </a:prstGeom>
        </p:spPr>
      </p:pic>
      <p:sp>
        <p:nvSpPr>
          <p:cNvPr id="10" name="Text Placeholder 9"/>
          <p:cNvSpPr>
            <a:spLocks noGrp="1"/>
          </p:cNvSpPr>
          <p:nvPr>
            <p:ph type="body" idx="2"/>
          </p:nvPr>
        </p:nvSpPr>
        <p:spPr>
          <a:xfrm>
            <a:off x="4903694" y="1600200"/>
            <a:ext cx="3926541" cy="802341"/>
          </a:xfrm>
        </p:spPr>
        <p:txBody>
          <a:bodyPr/>
          <a:lstStyle/>
          <a:p>
            <a:pPr marL="0" indent="0">
              <a:buNone/>
            </a:pPr>
            <a:r>
              <a:rPr lang="en-US" altLang="en-US" sz="2000" b="1" dirty="0">
                <a:latin typeface="+mn-lt"/>
              </a:rPr>
              <a:t>Figure 2.2</a:t>
            </a:r>
            <a:r>
              <a:rPr lang="en-US" altLang="en-US" sz="2000" dirty="0">
                <a:latin typeface="+mn-lt"/>
              </a:rPr>
              <a:t>  Flow</a:t>
            </a:r>
            <a:r>
              <a:rPr lang="en-US" altLang="en-US" sz="100" dirty="0">
                <a:latin typeface="+mn-lt"/>
              </a:rPr>
              <a:t> </a:t>
            </a:r>
            <a:r>
              <a:rPr lang="en-US" altLang="en-US" sz="2000" dirty="0">
                <a:latin typeface="+mn-lt"/>
              </a:rPr>
              <a:t>chart for the pay calculating program</a:t>
            </a:r>
          </a:p>
        </p:txBody>
      </p:sp>
      <p:pic>
        <p:nvPicPr>
          <p:cNvPr id="22" name="Picture 21" descr="A flow chart explains the pay calculating program. The process flow is as follows. The process starts and displays a message, Enter the number of hours the employee worked. Number of hours is entered as input and displays a message, Enter the employee’s hourly pay rate. Pay rate is obtained as input. A command that reads, Gross pay equals hours times pay rate is displayed. The employee’s gross pay is then displayed as output in dollars and the process end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4150" y="2528853"/>
            <a:ext cx="1345676" cy="3700603"/>
          </a:xfrm>
          <a:prstGeom prst="rect">
            <a:avLst/>
          </a:prstGeom>
        </p:spPr>
      </p:pic>
    </p:spTree>
    <p:extLst>
      <p:ext uri="{BB962C8B-B14F-4D97-AF65-F5344CB8AC3E}">
        <p14:creationId xmlns:p14="http://schemas.microsoft.com/office/powerpoint/2010/main" val="3036811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2.1 Designing a Program </a:t>
            </a:r>
            <a:r>
              <a:rPr lang="en-US" altLang="en-US" sz="2000" b="0" dirty="0"/>
              <a:t>(6 of 7)</a:t>
            </a:r>
            <a:endParaRPr lang="en-US" dirty="0"/>
          </a:p>
        </p:txBody>
      </p:sp>
      <p:sp>
        <p:nvSpPr>
          <p:cNvPr id="3" name="Text Placeholder 2"/>
          <p:cNvSpPr>
            <a:spLocks noGrp="1"/>
          </p:cNvSpPr>
          <p:nvPr>
            <p:ph type="body" idx="1"/>
          </p:nvPr>
        </p:nvSpPr>
        <p:spPr>
          <a:xfrm>
            <a:off x="457199" y="1600200"/>
            <a:ext cx="4392707" cy="2559424"/>
          </a:xfrm>
        </p:spPr>
        <p:txBody>
          <a:bodyPr/>
          <a:lstStyle/>
          <a:p>
            <a:r>
              <a:rPr lang="en-US" altLang="en-US" sz="2400" dirty="0">
                <a:latin typeface="+mn-lt"/>
              </a:rPr>
              <a:t>Flow</a:t>
            </a:r>
            <a:r>
              <a:rPr lang="en-US" altLang="en-US" sz="100" dirty="0">
                <a:latin typeface="+mn-lt"/>
              </a:rPr>
              <a:t> </a:t>
            </a:r>
            <a:r>
              <a:rPr lang="en-US" altLang="en-US" sz="2400" dirty="0">
                <a:latin typeface="+mn-lt"/>
              </a:rPr>
              <a:t>chart Connector Symbol</a:t>
            </a:r>
          </a:p>
          <a:p>
            <a:pPr lvl="1"/>
            <a:r>
              <a:rPr lang="en-US" altLang="en-US" sz="2400" dirty="0">
                <a:latin typeface="+mn-lt"/>
              </a:rPr>
              <a:t>Use connectors to break a flow</a:t>
            </a:r>
            <a:r>
              <a:rPr lang="en-US" altLang="en-US" sz="100" dirty="0">
                <a:latin typeface="+mn-lt"/>
              </a:rPr>
              <a:t> </a:t>
            </a:r>
            <a:r>
              <a:rPr lang="en-US" altLang="en-US" sz="2400" dirty="0">
                <a:latin typeface="+mn-lt"/>
              </a:rPr>
              <a:t>chart into two or more smaller flow</a:t>
            </a:r>
            <a:r>
              <a:rPr lang="en-US" altLang="en-US" sz="100" dirty="0">
                <a:latin typeface="+mn-lt"/>
              </a:rPr>
              <a:t> </a:t>
            </a:r>
            <a:r>
              <a:rPr lang="en-US" altLang="en-US" sz="2400" dirty="0">
                <a:latin typeface="+mn-lt"/>
              </a:rPr>
              <a:t>charts, and placing them side-by-side on the page.</a:t>
            </a:r>
          </a:p>
        </p:txBody>
      </p:sp>
      <p:pic>
        <p:nvPicPr>
          <p:cNvPr id="5" name="Picture 4" descr="Two segments of a flowchart illustrate the purpose of, A, connector symbol. The process flow in the first segment of the flowchart is as follows. The process starts and displays a message, Enter the number of hours the employee worked. The number of hours is obtained as input and displays a message, Enter the employee’s hourly pay rate, which is connected to a connector symbol, A. The process flow in the second segment of the flowchart is as follows. The process starts with connector symbol, A and the pay rate is obtained as input. A command that reads, Gross pay equals hours times pay rate is displayed. The employee’s gross pay is then displayed as output in dollars and the process ends."/>
          <p:cNvPicPr>
            <a:picLocks noChangeAspect="1"/>
          </p:cNvPicPr>
          <p:nvPr/>
        </p:nvPicPr>
        <p:blipFill>
          <a:blip r:embed="rId2"/>
          <a:stretch>
            <a:fillRect/>
          </a:stretch>
        </p:blipFill>
        <p:spPr>
          <a:xfrm>
            <a:off x="4934837" y="1709360"/>
            <a:ext cx="3653505" cy="3223184"/>
          </a:xfrm>
          <a:prstGeom prst="rect">
            <a:avLst/>
          </a:prstGeom>
        </p:spPr>
      </p:pic>
    </p:spTree>
    <p:extLst>
      <p:ext uri="{BB962C8B-B14F-4D97-AF65-F5344CB8AC3E}">
        <p14:creationId xmlns:p14="http://schemas.microsoft.com/office/powerpoint/2010/main" val="3617038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2.1 Designing a Program </a:t>
            </a:r>
            <a:r>
              <a:rPr lang="en-US" altLang="en-US" sz="2000" b="0" dirty="0"/>
              <a:t>(7 of 7)</a:t>
            </a:r>
            <a:endParaRPr lang="en-US" dirty="0"/>
          </a:p>
        </p:txBody>
      </p:sp>
      <p:sp>
        <p:nvSpPr>
          <p:cNvPr id="3" name="Text Placeholder 2"/>
          <p:cNvSpPr>
            <a:spLocks noGrp="1"/>
          </p:cNvSpPr>
          <p:nvPr>
            <p:ph type="body" idx="1"/>
          </p:nvPr>
        </p:nvSpPr>
        <p:spPr>
          <a:xfrm>
            <a:off x="457200" y="1600201"/>
            <a:ext cx="8229600" cy="883919"/>
          </a:xfrm>
        </p:spPr>
        <p:txBody>
          <a:bodyPr/>
          <a:lstStyle/>
          <a:p>
            <a:r>
              <a:rPr lang="en-US" altLang="en-US" sz="2400" dirty="0">
                <a:latin typeface="+mn-lt"/>
              </a:rPr>
              <a:t>Off-Page Connector Symbol</a:t>
            </a:r>
          </a:p>
          <a:p>
            <a:pPr lvl="1"/>
            <a:r>
              <a:rPr lang="en-US" altLang="en-US" sz="2400" dirty="0">
                <a:latin typeface="+mn-lt"/>
              </a:rPr>
              <a:t>To connect flow</a:t>
            </a:r>
            <a:r>
              <a:rPr lang="en-US" altLang="en-US" sz="100" dirty="0">
                <a:latin typeface="+mn-lt"/>
              </a:rPr>
              <a:t> </a:t>
            </a:r>
            <a:r>
              <a:rPr lang="en-US" altLang="en-US" sz="2400" dirty="0">
                <a:latin typeface="+mn-lt"/>
              </a:rPr>
              <a:t>charts on different pages</a:t>
            </a:r>
          </a:p>
        </p:txBody>
      </p:sp>
      <p:pic>
        <p:nvPicPr>
          <p:cNvPr id="6" name="Picture 5" descr="Two segments of a flowchart illustrate the purpose of an off page connector symbol. The process flow in the first segment of the flowchart are displayed in page 1 and are as follows. The process starts and displays a message, Enter the number of hours the employee worked. The number of hours is obtained as input and displays a message, Enter the employee’s hourly pay rate, which is connected to an Off page connector symbol numbered 2. The process flow in the second segment of the flowchart are displayed in the second page and are as follows. The process starts with an Off page connector symbol numbered 1 and the pay rate is obtained as input. A command that reads, Gross pay equals hours times pay rate is displayed. The employee’s gross pay is then displayed as output in dollars and the process ends."/>
          <p:cNvPicPr>
            <a:picLocks noChangeAspect="1"/>
          </p:cNvPicPr>
          <p:nvPr/>
        </p:nvPicPr>
        <p:blipFill>
          <a:blip r:embed="rId2"/>
          <a:stretch>
            <a:fillRect/>
          </a:stretch>
        </p:blipFill>
        <p:spPr>
          <a:xfrm>
            <a:off x="840468" y="2106866"/>
            <a:ext cx="7233027" cy="3457294"/>
          </a:xfrm>
          <a:prstGeom prst="rect">
            <a:avLst/>
          </a:prstGeom>
        </p:spPr>
      </p:pic>
    </p:spTree>
    <p:extLst>
      <p:ext uri="{BB962C8B-B14F-4D97-AF65-F5344CB8AC3E}">
        <p14:creationId xmlns:p14="http://schemas.microsoft.com/office/powerpoint/2010/main" val="2098453371"/>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99D011FEC602438E8BB11A87896857" ma:contentTypeVersion="11" ma:contentTypeDescription="Create a new document." ma:contentTypeScope="" ma:versionID="9e7fba7cb04e243aae697d4babe7c588">
  <xsd:schema xmlns:xsd="http://www.w3.org/2001/XMLSchema" xmlns:xs="http://www.w3.org/2001/XMLSchema" xmlns:p="http://schemas.microsoft.com/office/2006/metadata/properties" xmlns:ns2="284f6736-ee1f-4093-88ba-d3d467b05cfe" xmlns:ns3="e1d2bf11-960d-4bcf-9abd-a58bceb4bb98" targetNamespace="http://schemas.microsoft.com/office/2006/metadata/properties" ma:root="true" ma:fieldsID="a84b637f70d8c610fbeaffe4c50c1872" ns2:_="" ns3:_="">
    <xsd:import namespace="284f6736-ee1f-4093-88ba-d3d467b05cfe"/>
    <xsd:import namespace="e1d2bf11-960d-4bcf-9abd-a58bceb4bb9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4f6736-ee1f-4093-88ba-d3d467b05c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1d2bf11-960d-4bcf-9abd-a58bceb4bb9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e1d2bf11-960d-4bcf-9abd-a58bceb4bb98">
      <UserInfo>
        <DisplayName>MIS221-Spring-2023-Info Systems/Statistics/Mgt Science-CBA-STUDENT Members</DisplayName>
        <AccountId>2392</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08D476-883A-487C-8477-B8E5C4AF3E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4f6736-ee1f-4093-88ba-d3d467b05cfe"/>
    <ds:schemaRef ds:uri="e1d2bf11-960d-4bcf-9abd-a58bceb4bb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E56E41-D018-4FAF-879A-393E0BD1F696}">
  <ds:schemaRefs>
    <ds:schemaRef ds:uri="http://schemas.microsoft.com/office/2006/metadata/properties"/>
    <ds:schemaRef ds:uri="http://schemas.microsoft.com/office/infopath/2007/PartnerControls"/>
    <ds:schemaRef ds:uri="e1d2bf11-960d-4bcf-9abd-a58bceb4bb98"/>
  </ds:schemaRefs>
</ds:datastoreItem>
</file>

<file path=customXml/itemProps3.xml><?xml version="1.0" encoding="utf-8"?>
<ds:datastoreItem xmlns:ds="http://schemas.openxmlformats.org/officeDocument/2006/customXml" ds:itemID="{70F4CD30-10D6-4FFA-B9B8-E0A6E7E0C0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15844</TotalTime>
  <Words>653</Words>
  <Application>Microsoft Office PowerPoint</Application>
  <PresentationFormat>On-screen Show (4:3)</PresentationFormat>
  <Paragraphs>88</Paragraphs>
  <Slides>15</Slides>
  <Notes>2</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508 Lecture</vt:lpstr>
      <vt:lpstr>1_508 Lecture</vt:lpstr>
      <vt:lpstr>Starting out with Programming Logic and Design</vt:lpstr>
      <vt:lpstr>Learning Objectives</vt:lpstr>
      <vt:lpstr>2.1 Designing a Program (1 of 7)</vt:lpstr>
      <vt:lpstr>2.1 Designing a Program (2 of 7)</vt:lpstr>
      <vt:lpstr>2.1 Designing a Program (3 of 7)</vt:lpstr>
      <vt:lpstr>2.1 Designing a Program (4 of 7)</vt:lpstr>
      <vt:lpstr>2.1 Designing a Program (5 of 7)</vt:lpstr>
      <vt:lpstr>2.1 Designing a Program (6 of 7)</vt:lpstr>
      <vt:lpstr>2.1 Designing a Program (7 of 7)</vt:lpstr>
      <vt:lpstr>2.2 Output, Input, and Variables (1 of 6)</vt:lpstr>
      <vt:lpstr>2.2 Output, Input, and Variables (2 of 6)</vt:lpstr>
      <vt:lpstr>2.2 Output, Input, and Variables (3 of 6)</vt:lpstr>
      <vt:lpstr>2.2 Output, Input, and Variables (4 of 6)</vt:lpstr>
      <vt:lpstr>2.2 Output, Input, and Variables (5 of 6)</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Programming Logic and Design, 4e</dc:title>
  <dc:subject>Computer Science</dc:subject>
  <dc:creator>Gaddis</dc:creator>
  <cp:keywords>Programming Logic and Design</cp:keywords>
  <cp:lastModifiedBy>Jeff Lucas</cp:lastModifiedBy>
  <cp:revision>899</cp:revision>
  <dcterms:modified xsi:type="dcterms:W3CDTF">2024-01-23T06:09:18Z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ContentTypeId">
    <vt:lpwstr>0x010100DE99D011FEC602438E8BB11A87896857</vt:lpwstr>
  </property>
</Properties>
</file>