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63" r:id="rId6"/>
    <p:sldId id="287" r:id="rId7"/>
    <p:sldId id="262" r:id="rId8"/>
    <p:sldId id="257" r:id="rId9"/>
    <p:sldId id="288" r:id="rId10"/>
    <p:sldId id="311" r:id="rId11"/>
    <p:sldId id="297" r:id="rId12"/>
    <p:sldId id="304" r:id="rId13"/>
    <p:sldId id="310" r:id="rId14"/>
    <p:sldId id="307" r:id="rId15"/>
    <p:sldId id="308" r:id="rId16"/>
    <p:sldId id="295" r:id="rId17"/>
    <p:sldId id="30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9790000-6451-484E-AE95-F0F50B5F1A43}" name="Makayla Townsend" initials="MT" userId="S::matownsend4@crimson.ua.edu::090cb2fd-f66c-41e9-89d2-9891b1a0577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C477E-35B6-4E23-89DD-7A0DE26DC9CB}" v="1" dt="2024-01-26T19:27:45.666"/>
    <p1510:client id="{12A1A656-9A97-41E2-A377-D4AC66B1E30B}" v="5" dt="2024-01-26T19:27:43.244"/>
    <p1510:client id="{1C8469C3-6BD4-4475-8CF4-1C14450D12FD}" vWet="2" dt="2024-01-26T19:27:45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68791-C618-4B68-838F-78F8E74D2EE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21F-45F2-4F4E-B291-0743D8C8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691929"/>
            <a:chOff x="0" y="0"/>
            <a:chExt cx="12192000" cy="669192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833" y="2993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Use This Slide for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    </a:t>
            </a:r>
            <a:fld id="{7D26CA5C-3480-764A-BA0E-09EB070985D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Use This Slide for Two-Column Text/Graphic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    </a:t>
            </a:r>
            <a:fld id="{7D26CA5C-3480-764A-BA0E-09EB070985D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8" y="4361291"/>
            <a:ext cx="849424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Use This Slide for </a:t>
            </a:r>
            <a:br>
              <a:rPr lang="en-US"/>
            </a:br>
            <a:r>
              <a:rPr lang="en-US"/>
              <a:t>New Section 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      </a:t>
            </a:r>
            <a:fld id="{7D26CA5C-3480-764A-BA0E-09EB070985D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Use This Slide for Graphic Only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    </a:t>
            </a:r>
            <a:fld id="{7D26CA5C-3480-764A-BA0E-09EB070985D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Use This for Last Slide Only</a:t>
            </a:r>
            <a:br>
              <a:rPr lang="en-US"/>
            </a:br>
            <a:br>
              <a:rPr lang="en-US"/>
            </a:br>
            <a:r>
              <a:rPr lang="en-US"/>
              <a:t>*Make sure to edit contact info in </a:t>
            </a:r>
            <a:br>
              <a:rPr lang="en-US"/>
            </a:br>
            <a:r>
              <a:rPr lang="en-US"/>
              <a:t>lower right-hand corner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" y="5094937"/>
            <a:ext cx="3190797" cy="15085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405942" y="5156727"/>
            <a:ext cx="4623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>
                <a:solidFill>
                  <a:schemeClr val="bg1"/>
                </a:solidFill>
              </a:rPr>
              <a:t>Information Systems,</a:t>
            </a:r>
            <a:r>
              <a:rPr lang="en-US" sz="1200" b="1" baseline="0">
                <a:solidFill>
                  <a:schemeClr val="bg1"/>
                </a:solidFill>
              </a:rPr>
              <a:t> Statistics, and Management Science</a:t>
            </a:r>
          </a:p>
          <a:p>
            <a:pPr algn="r"/>
            <a:r>
              <a:rPr lang="en-US" sz="1200" b="1" baseline="0">
                <a:solidFill>
                  <a:schemeClr val="bg1"/>
                </a:solidFill>
              </a:rPr>
              <a:t>Culverhouse College of Business</a:t>
            </a:r>
            <a:endParaRPr lang="en-US" sz="1200" b="1">
              <a:solidFill>
                <a:schemeClr val="bg1"/>
              </a:solidFill>
            </a:endParaRPr>
          </a:p>
          <a:p>
            <a:pPr algn="r"/>
            <a:r>
              <a:rPr lang="en-US" sz="1200" baseline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1200" baseline="0">
                <a:solidFill>
                  <a:schemeClr val="bg1"/>
                </a:solidFill>
              </a:rPr>
              <a:t>300 Alston Hall</a:t>
            </a:r>
          </a:p>
          <a:p>
            <a:pPr algn="r"/>
            <a:r>
              <a:rPr lang="en-US" sz="1200" baseline="0">
                <a:solidFill>
                  <a:schemeClr val="bg1"/>
                </a:solidFill>
              </a:rPr>
              <a:t>Box 870226</a:t>
            </a:r>
          </a:p>
          <a:p>
            <a:pPr algn="r"/>
            <a:r>
              <a:rPr lang="en-US" sz="1200" baseline="0">
                <a:solidFill>
                  <a:schemeClr val="bg1"/>
                </a:solidFill>
              </a:rPr>
              <a:t>205-348-8904</a:t>
            </a:r>
          </a:p>
          <a:p>
            <a:pPr algn="r"/>
            <a:r>
              <a:rPr lang="en-US" sz="1200" baseline="0" err="1">
                <a:solidFill>
                  <a:schemeClr val="bg1"/>
                </a:solidFill>
              </a:rPr>
              <a:t>www.culverhouse.ua.edu</a:t>
            </a: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      </a:t>
            </a:r>
            <a:fld id="{7D26CA5C-3480-764A-BA0E-09EB070985D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3C9B37-4DCD-A749-BC4A-BD74B3766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0817"/>
            <a:ext cx="216190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alabama.hosted.panopto.com/Panopto/Pages/Viewer.aspx?id=a4005288-81fa-4300-a88c-ac2a00c009a2" TargetMode="External"/><Relationship Id="rId3" Type="http://schemas.openxmlformats.org/officeDocument/2006/relationships/hyperlink" Target="https://alabama.hosted.panopto.com/Panopto/Pages/Viewer.aspx?id=5ecdf190-3fd1-4498-b33b-ae9400cee358" TargetMode="External"/><Relationship Id="rId7" Type="http://schemas.openxmlformats.org/officeDocument/2006/relationships/hyperlink" Target="https://alabama.hosted.panopto.com/Panopto/Pages/Viewer.aspx?id=91874696-6519-4bad-a7a2-ae94015345d8" TargetMode="External"/><Relationship Id="rId12" Type="http://schemas.openxmlformats.org/officeDocument/2006/relationships/hyperlink" Target="https://alabama.hosted.panopto.com/Panopto/Pages/Viewer.aspx?id=de627898-5928-4873-b825-ac2a00c3217b" TargetMode="External"/><Relationship Id="rId2" Type="http://schemas.openxmlformats.org/officeDocument/2006/relationships/hyperlink" Target="https://alabama.hosted.panopto.com/Panopto/Pages/Viewer.aspx?id=53671d7a-98b7-454e-93fd-ae9400ccc84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abama.hosted.panopto.com/Panopto/Pages/Viewer.aspx?id=6849c5d5-97be-4324-98da-ae9400db6013" TargetMode="External"/><Relationship Id="rId11" Type="http://schemas.openxmlformats.org/officeDocument/2006/relationships/hyperlink" Target="https://bama365.sharepoint.com/:v:/r/sites/UAMISCapstone/221/Shared%20Documents/Videos/Uploaded%20Videso/Authenticate%20Git%20and%20Github%20(Mac).mp4?csf=1&amp;web=1&amp;e=GsRLYB" TargetMode="External"/><Relationship Id="rId5" Type="http://schemas.openxmlformats.org/officeDocument/2006/relationships/hyperlink" Target="https://alabama.hosted.panopto.com/Panopto/Pages/Viewer.aspx?id=0ea9cb1c-1edf-48fe-9d0d-ae9400d37e6f" TargetMode="External"/><Relationship Id="rId10" Type="http://schemas.openxmlformats.org/officeDocument/2006/relationships/hyperlink" Target="https://bama365.sharepoint.com/teams/MIS221-Fall-2023-InfoSystemsStatisticsMgtScience/_layouts/15/stream.aspx?id=%2Fteams%2FMIS221%2DFall%2D2023%2DInfoSystemsStatisticsMgtScience%2FShared%20Documents%2FGeneral%2FMac%5FSoftware%5FInstall%5FVideos%2FMac%5FGit%5FInstall%2Emp4&amp;wdLOR=c5F1851AB%2DE83E%2D48CC%2DB6D3%2D7BA9D7DDFEBC&amp;ga=1" TargetMode="External"/><Relationship Id="rId4" Type="http://schemas.openxmlformats.org/officeDocument/2006/relationships/hyperlink" Target="https://bama365.sharepoint.com/sites/UAMISCapstone/221/Shared%20Documents/Videos/Uploaded%20Video" TargetMode="External"/><Relationship Id="rId9" Type="http://schemas.openxmlformats.org/officeDocument/2006/relationships/hyperlink" Target="https://bama365.sharepoint.com/:v:/t/MIS221-Fall-2023-InfoSystemsStatisticsMgtScience/ERmap_K23-tAk3eTrevbuRoBAB1LH--NX-SThKwFE9AFEw?e=dqnqU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QEWEy_4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MIS 221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Lab 2 – Source Control and Variables</a:t>
            </a: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AB8AE-31ED-8859-CA37-AC217615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 when the traveling </a:t>
            </a:r>
            <a:r>
              <a:rPr lang="en-US" sz="6100">
                <a:solidFill>
                  <a:schemeClr val="tx1"/>
                </a:solidFill>
              </a:rPr>
              <a:t>merchant</a:t>
            </a: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has a </a:t>
            </a:r>
            <a:r>
              <a:rPr lang="en-US" sz="6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 for 1 special</a:t>
            </a:r>
            <a:endParaRPr lang="en-US" sz="6100" b="1" kern="1200">
              <a:solidFill>
                <a:schemeClr val="tx1"/>
              </a:solidFill>
              <a:latin typeface="+mj-lt"/>
              <a:cs typeface="Calibri Light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harry potter spells GIF">
            <a:extLst>
              <a:ext uri="{FF2B5EF4-FFF2-40B4-BE49-F238E27FC236}">
                <a16:creationId xmlns:a16="http://schemas.microsoft.com/office/drawing/2014/main" id="{CEC5E154-BCEE-CB7A-C4AC-AE9F221DE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100" y="2672645"/>
            <a:ext cx="8900825" cy="385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97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1106-FB45-CC4A-8112-DAF4BBBF5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IPO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442498-EB68-0A4D-89AE-6FF7F0CF98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879417"/>
              </p:ext>
            </p:extLst>
          </p:nvPr>
        </p:nvGraphicFramePr>
        <p:xfrm>
          <a:off x="248857" y="1066800"/>
          <a:ext cx="11694285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293">
                  <a:extLst>
                    <a:ext uri="{9D8B030D-6E8A-4147-A177-3AD203B41FA5}">
                      <a16:colId xmlns:a16="http://schemas.microsoft.com/office/drawing/2014/main" val="352013656"/>
                    </a:ext>
                  </a:extLst>
                </a:gridCol>
                <a:gridCol w="6170128">
                  <a:extLst>
                    <a:ext uri="{9D8B030D-6E8A-4147-A177-3AD203B41FA5}">
                      <a16:colId xmlns:a16="http://schemas.microsoft.com/office/drawing/2014/main" val="3572675715"/>
                    </a:ext>
                  </a:extLst>
                </a:gridCol>
                <a:gridCol w="2495864">
                  <a:extLst>
                    <a:ext uri="{9D8B030D-6E8A-4147-A177-3AD203B41FA5}">
                      <a16:colId xmlns:a16="http://schemas.microsoft.com/office/drawing/2014/main" val="2120895382"/>
                    </a:ext>
                  </a:extLst>
                </a:gridCol>
              </a:tblGrid>
              <a:tr h="347493">
                <a:tc>
                  <a:txBody>
                    <a:bodyPr/>
                    <a:lstStyle/>
                    <a:p>
                      <a:r>
                        <a:rPr lang="en-US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604430"/>
                  </a:ext>
                </a:extLst>
              </a:tr>
              <a:tr h="4951776">
                <a:tc>
                  <a:txBody>
                    <a:bodyPr/>
                    <a:lstStyle/>
                    <a:p>
                      <a:r>
                        <a:rPr lang="en-US" err="1"/>
                        <a:t>numberOfSpells</a:t>
                      </a:r>
                      <a:endParaRPr lang="en-US"/>
                    </a:p>
                    <a:p>
                      <a:r>
                        <a:rPr lang="en-US" err="1"/>
                        <a:t>numberOfMagicIngredients</a:t>
                      </a:r>
                    </a:p>
                    <a:p>
                      <a:r>
                        <a:rPr lang="en-US"/>
                        <a:t>offerings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/>
                        <a:t>Processing items</a:t>
                      </a:r>
                      <a:r>
                        <a:rPr lang="en-US" sz="1400"/>
                        <a:t>:</a:t>
                      </a:r>
                    </a:p>
                    <a:p>
                      <a:pPr lvl="0">
                        <a:buNone/>
                      </a:pPr>
                      <a:r>
                        <a:rPr lang="en-US" sz="1400" err="1"/>
                        <a:t>totalSpellCost</a:t>
                      </a:r>
                      <a:endParaRPr lang="en-US" sz="1400"/>
                    </a:p>
                    <a:p>
                      <a:pPr lvl="0">
                        <a:buNone/>
                      </a:pPr>
                      <a:r>
                        <a:rPr lang="en-US" sz="1400" err="1"/>
                        <a:t>totalIngredientCost</a:t>
                      </a:r>
                      <a:endParaRPr lang="en-US" sz="1400"/>
                    </a:p>
                    <a:p>
                      <a:pPr lvl="0">
                        <a:buNone/>
                      </a:pPr>
                      <a:r>
                        <a:rPr lang="en-US" sz="1400" err="1"/>
                        <a:t>totalMerchantPayment</a:t>
                      </a:r>
                    </a:p>
                    <a:p>
                      <a:pPr lvl="0">
                        <a:buNone/>
                      </a:pPr>
                      <a:endParaRPr lang="en-US" sz="1400"/>
                    </a:p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MERCHANT_</a:t>
                      </a:r>
                      <a:r>
                        <a:rPr lang="en-US" sz="1400"/>
                        <a:t>FLAT_FEE</a:t>
                      </a:r>
                      <a:endParaRPr lang="en-US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COST_OF_SPELL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COST_OF_MAGIC_INGREDIENT</a:t>
                      </a:r>
                    </a:p>
                    <a:p>
                      <a:pPr lvl="0">
                        <a:buNone/>
                      </a:pPr>
                      <a:endParaRPr lang="en-US" sz="1400"/>
                    </a:p>
                    <a:p>
                      <a:r>
                        <a:rPr lang="en-US" sz="1400"/>
                        <a:t>Prompt user for the number of spells</a:t>
                      </a:r>
                    </a:p>
                    <a:p>
                      <a:r>
                        <a:rPr lang="en-US" sz="1400"/>
                        <a:t>Input </a:t>
                      </a:r>
                      <a:r>
                        <a:rPr lang="en-US" sz="1400" err="1"/>
                        <a:t>numberOfSpells</a:t>
                      </a:r>
                      <a:endParaRPr lang="en-US" sz="1400"/>
                    </a:p>
                    <a:p>
                      <a:endParaRPr lang="en-US" sz="1400"/>
                    </a:p>
                    <a:p>
                      <a:r>
                        <a:rPr lang="en-US" sz="1400"/>
                        <a:t>Prompt user for the number of ingredients needed</a:t>
                      </a:r>
                    </a:p>
                    <a:p>
                      <a:r>
                        <a:rPr lang="en-US" sz="1400"/>
                        <a:t>Input </a:t>
                      </a:r>
                      <a:r>
                        <a:rPr lang="en-US" sz="1400" err="1"/>
                        <a:t>numberOfMagicIngredients</a:t>
                      </a:r>
                    </a:p>
                    <a:p>
                      <a:endParaRPr lang="en-US" sz="1400"/>
                    </a:p>
                    <a:p>
                      <a:r>
                        <a:rPr lang="en-US" sz="1400"/>
                        <a:t>Prompt user for the </a:t>
                      </a:r>
                      <a:r>
                        <a:rPr lang="en-US" sz="1400">
                          <a:cs typeface="Calibri"/>
                        </a:rPr>
                        <a:t>offerings</a:t>
                      </a:r>
                      <a:endParaRPr lang="en-US" sz="1400"/>
                    </a:p>
                    <a:p>
                      <a:r>
                        <a:rPr lang="en-US" sz="1400"/>
                        <a:t>Input offerings</a:t>
                      </a:r>
                    </a:p>
                    <a:p>
                      <a:endParaRPr lang="en-US" sz="1400"/>
                    </a:p>
                    <a:p>
                      <a:r>
                        <a:rPr lang="en-US" sz="1400" err="1"/>
                        <a:t>totalSpellCost</a:t>
                      </a:r>
                      <a:r>
                        <a:rPr lang="en-US" sz="1400"/>
                        <a:t> = COST_OF_SPELL * </a:t>
                      </a:r>
                      <a:r>
                        <a:rPr lang="en-US" sz="1400" err="1"/>
                        <a:t>numberOfSpells</a:t>
                      </a:r>
                      <a:endParaRPr lang="en-US" sz="1400"/>
                    </a:p>
                    <a:p>
                      <a:r>
                        <a:rPr lang="en-US" sz="1400" err="1"/>
                        <a:t>totalIngredientCost</a:t>
                      </a:r>
                      <a:r>
                        <a:rPr lang="en-US" sz="1400"/>
                        <a:t> = COST_OF_MAGIC_INGREDIENT * </a:t>
                      </a: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numberOfMagicIngredients</a:t>
                      </a:r>
                      <a:endParaRPr lang="en-US" sz="1400" err="1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totalMerchantPayment</a:t>
                      </a:r>
                      <a:r>
                        <a:rPr lang="en-US" sz="1400"/>
                        <a:t> = FLAT_FEE + offerings</a:t>
                      </a:r>
                      <a:endParaRPr lang="en-US"/>
                    </a:p>
                    <a:p>
                      <a:endParaRPr lang="en-US" sz="1400"/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err="1"/>
                        <a:t>goldOwed</a:t>
                      </a:r>
                      <a:r>
                        <a:rPr lang="en-US" sz="1400"/>
                        <a:t> = </a:t>
                      </a:r>
                      <a:r>
                        <a:rPr lang="en-US" sz="1400" err="1"/>
                        <a:t>totalSpellCost</a:t>
                      </a:r>
                      <a:r>
                        <a:rPr lang="en-US" sz="1400"/>
                        <a:t> + </a:t>
                      </a:r>
                      <a:r>
                        <a:rPr lang="en-US" sz="1400" err="1"/>
                        <a:t>totalIngredientCost</a:t>
                      </a:r>
                      <a:r>
                        <a:rPr lang="en-US" sz="1400"/>
                        <a:t> + </a:t>
                      </a: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totalMerchantPayment</a:t>
                      </a:r>
                      <a:endParaRPr lang="en-US" sz="1400" err="1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  <a:p>
                      <a:r>
                        <a:rPr lang="en-US" sz="1400"/>
                        <a:t>Display </a:t>
                      </a:r>
                      <a:r>
                        <a:rPr lang="en-US" sz="1400" err="1"/>
                        <a:t>goldOwed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goldOwed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773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4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21A0-92DC-F606-F5FA-E248F18B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Saving Code In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0F67C-D2DF-B7A3-9130-E6AA17AA3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cs typeface="Calibri"/>
              </a:rPr>
              <a:t>Run the following commands when you want to save your work:</a:t>
            </a:r>
          </a:p>
          <a:p>
            <a:pPr lvl="1"/>
            <a:r>
              <a:rPr lang="en-US" sz="3200">
                <a:cs typeface="Calibri"/>
              </a:rPr>
              <a:t>git add .</a:t>
            </a:r>
          </a:p>
          <a:p>
            <a:pPr lvl="1"/>
            <a:r>
              <a:rPr lang="en-US" sz="3200">
                <a:cs typeface="Calibri"/>
              </a:rPr>
              <a:t>git commit –m "Some message"</a:t>
            </a:r>
          </a:p>
          <a:p>
            <a:pPr lvl="1"/>
            <a:r>
              <a:rPr lang="en-US" sz="3200">
                <a:cs typeface="Calibri"/>
              </a:rPr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687960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Administration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 sz="4000"/>
              <a:t>Due 1/29 at 2 pm</a:t>
            </a:r>
          </a:p>
          <a:p>
            <a:pPr>
              <a:defRPr/>
            </a:pPr>
            <a:r>
              <a:rPr lang="en-US" sz="4000"/>
              <a:t>Worth 50 points in the Lab, Quizzes, and Participation category</a:t>
            </a:r>
            <a:endParaRPr lang="en-US" sz="4000">
              <a:cs typeface="Calibri"/>
            </a:endParaRPr>
          </a:p>
          <a:p>
            <a:pPr>
              <a:defRPr/>
            </a:pPr>
            <a:r>
              <a:rPr lang="en-US" sz="4000">
                <a:cs typeface="Calibri"/>
              </a:rPr>
              <a:t>Push code up to GitHub and submit the link to the repository in Blackboard.</a:t>
            </a:r>
          </a:p>
          <a:p>
            <a:pPr marL="0" indent="0">
              <a:buNone/>
              <a:defRPr/>
            </a:pPr>
            <a:endParaRPr lang="en-US" sz="4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9461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9FFA-2C27-346E-A670-0E27F0CA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Reference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6FFF8-D167-1113-F7F6-BF59E09A2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Software Install Videos:</a:t>
            </a:r>
          </a:p>
          <a:p>
            <a:r>
              <a:rPr lang="en-US" sz="1400" b="1">
                <a:ea typeface="+mn-lt"/>
                <a:cs typeface="+mn-lt"/>
              </a:rPr>
              <a:t>Software Installation</a:t>
            </a:r>
            <a:endParaRPr lang="en-US" sz="1400">
              <a:ea typeface="+mn-lt"/>
              <a:cs typeface="+mn-lt"/>
            </a:endParaRPr>
          </a:p>
          <a:p>
            <a:r>
              <a:rPr lang="en-US" sz="1100" u="sng">
                <a:solidFill>
                  <a:srgbClr val="0563C1"/>
                </a:solidFill>
                <a:ea typeface="+mn-lt"/>
                <a:cs typeface="+mn-lt"/>
                <a:hlinkClick r:id="rId2"/>
              </a:rPr>
              <a:t>Software Installation Introduction</a:t>
            </a:r>
            <a:endParaRPr lang="en-US" sz="1100">
              <a:ea typeface="+mn-lt"/>
              <a:cs typeface="+mn-lt"/>
            </a:endParaRPr>
          </a:p>
          <a:p>
            <a:r>
              <a:rPr lang="en-US" sz="1100" b="1">
                <a:ea typeface="+mn-lt"/>
                <a:cs typeface="+mn-lt"/>
              </a:rPr>
              <a:t>*** NOTE *** Please install dotnet 7, not dotnet 6.  A new version has been released since these videos were recorded. </a:t>
            </a:r>
            <a:endParaRPr lang="en-US" sz="1100">
              <a:ea typeface="+mn-lt"/>
              <a:cs typeface="+mn-lt"/>
            </a:endParaRPr>
          </a:p>
          <a:p>
            <a:r>
              <a:rPr lang="en-US" sz="1100" u="sng">
                <a:solidFill>
                  <a:srgbClr val="0563C1"/>
                </a:solidFill>
                <a:ea typeface="+mn-lt"/>
                <a:cs typeface="+mn-lt"/>
                <a:hlinkClick r:id="rId3"/>
              </a:rPr>
              <a:t>Dotnet Install (Windows)</a:t>
            </a:r>
            <a:endParaRPr lang="en-US" sz="1100">
              <a:solidFill>
                <a:srgbClr val="0563C1"/>
              </a:solidFill>
              <a:ea typeface="+mn-lt"/>
              <a:cs typeface="+mn-lt"/>
            </a:endParaRPr>
          </a:p>
          <a:p>
            <a:r>
              <a:rPr lang="en-US" sz="1100" u="sng">
                <a:solidFill>
                  <a:srgbClr val="0563C1"/>
                </a:solidFill>
                <a:ea typeface="+mn-lt"/>
                <a:cs typeface="+mn-lt"/>
                <a:hlinkClick r:id="rId4"/>
              </a:rPr>
              <a:t>Dotent Install (Mac)</a:t>
            </a:r>
            <a:endParaRPr lang="en-US" sz="1100">
              <a:ea typeface="+mn-lt"/>
              <a:cs typeface="+mn-lt"/>
            </a:endParaRPr>
          </a:p>
          <a:p>
            <a:r>
              <a:rPr lang="en-US" sz="1100" u="sng">
                <a:solidFill>
                  <a:srgbClr val="0563C1"/>
                </a:solidFill>
                <a:ea typeface="+mn-lt"/>
                <a:cs typeface="+mn-lt"/>
                <a:hlinkClick r:id="rId5"/>
              </a:rPr>
              <a:t>VSCode Install</a:t>
            </a:r>
            <a:endParaRPr lang="en-US" sz="1100">
              <a:ea typeface="+mn-lt"/>
              <a:cs typeface="+mn-lt"/>
            </a:endParaRPr>
          </a:p>
          <a:p>
            <a:r>
              <a:rPr lang="en-US" sz="1100" u="sng">
                <a:solidFill>
                  <a:srgbClr val="0563C1"/>
                </a:solidFill>
                <a:ea typeface="+mn-lt"/>
                <a:cs typeface="+mn-lt"/>
                <a:hlinkClick r:id="rId6"/>
              </a:rPr>
              <a:t>VSCode Packages</a:t>
            </a:r>
            <a:endParaRPr lang="en-US" sz="1100">
              <a:ea typeface="+mn-lt"/>
              <a:cs typeface="+mn-lt"/>
            </a:endParaRPr>
          </a:p>
          <a:p>
            <a:r>
              <a:rPr lang="en-US" sz="1100" u="sng">
                <a:solidFill>
                  <a:srgbClr val="0563C1"/>
                </a:solidFill>
                <a:ea typeface="+mn-lt"/>
                <a:cs typeface="+mn-lt"/>
                <a:hlinkClick r:id="rId7"/>
              </a:rPr>
              <a:t>CMDER Install</a:t>
            </a:r>
            <a:r>
              <a:rPr lang="en-US" sz="1100">
                <a:ea typeface="+mn-lt"/>
                <a:cs typeface="+mn-lt"/>
              </a:rPr>
              <a:t> (Windows)</a:t>
            </a:r>
          </a:p>
          <a:p>
            <a:r>
              <a:rPr lang="en-US" sz="1100" u="sng">
                <a:solidFill>
                  <a:srgbClr val="0563C1"/>
                </a:solidFill>
                <a:ea typeface="+mn-lt"/>
                <a:cs typeface="+mn-lt"/>
                <a:hlinkClick r:id="rId8"/>
              </a:rPr>
              <a:t>Git install (Windows)</a:t>
            </a:r>
            <a:endParaRPr lang="en-US" sz="1100">
              <a:ea typeface="+mn-lt"/>
              <a:cs typeface="+mn-lt"/>
            </a:endParaRPr>
          </a:p>
          <a:p>
            <a:r>
              <a:rPr lang="en-US" sz="1100" u="sng">
                <a:solidFill>
                  <a:srgbClr val="0563C1"/>
                </a:solidFill>
                <a:ea typeface="+mn-lt"/>
                <a:cs typeface="+mn-lt"/>
                <a:hlinkClick r:id="rId9"/>
              </a:rPr>
              <a:t>Brew Install (Mac)</a:t>
            </a:r>
            <a:endParaRPr lang="en-US" sz="1100">
              <a:ea typeface="+mn-lt"/>
              <a:cs typeface="+mn-lt"/>
            </a:endParaRPr>
          </a:p>
          <a:p>
            <a:r>
              <a:rPr lang="en-US" sz="1100" u="sng">
                <a:solidFill>
                  <a:srgbClr val="0563C1"/>
                </a:solidFill>
                <a:ea typeface="+mn-lt"/>
                <a:cs typeface="+mn-lt"/>
                <a:hlinkClick r:id="rId10"/>
              </a:rPr>
              <a:t>Git Install (Mac)</a:t>
            </a:r>
            <a:endParaRPr lang="en-US" sz="1100">
              <a:ea typeface="+mn-lt"/>
              <a:cs typeface="+mn-lt"/>
            </a:endParaRPr>
          </a:p>
          <a:p>
            <a:r>
              <a:rPr lang="en-US" sz="1100" u="sng">
                <a:solidFill>
                  <a:srgbClr val="0563C1"/>
                </a:solidFill>
                <a:ea typeface="+mn-lt"/>
                <a:cs typeface="+mn-lt"/>
                <a:hlinkClick r:id="rId11"/>
              </a:rPr>
              <a:t>Git and Github (Mac)</a:t>
            </a:r>
            <a:endParaRPr lang="en-US" sz="1100">
              <a:ea typeface="+mn-lt"/>
              <a:cs typeface="+mn-lt"/>
            </a:endParaRPr>
          </a:p>
          <a:p>
            <a:r>
              <a:rPr lang="en-US" sz="1100" u="sng">
                <a:solidFill>
                  <a:srgbClr val="0563C1"/>
                </a:solidFill>
                <a:ea typeface="+mn-lt"/>
                <a:cs typeface="+mn-lt"/>
                <a:hlinkClick r:id="rId12"/>
              </a:rPr>
              <a:t>Git and Github (Windows)</a:t>
            </a:r>
            <a:endParaRPr lang="en-US" sz="1100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712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is Source Control?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4000"/>
              <a:t>Most people have used a simple form of source control in the form of Save As saving different versions of files</a:t>
            </a:r>
          </a:p>
          <a:p>
            <a:pPr lvl="1"/>
            <a:r>
              <a:rPr lang="en-US" sz="3600"/>
              <a:t>MIS221_PA1_V1.doc</a:t>
            </a:r>
            <a:endParaRPr lang="en-US" sz="3600">
              <a:cs typeface="Calibri"/>
            </a:endParaRPr>
          </a:p>
          <a:p>
            <a:pPr lvl="1"/>
            <a:r>
              <a:rPr lang="en-US" sz="3600"/>
              <a:t>MIS221_PA1_V2.doc</a:t>
            </a:r>
            <a:endParaRPr lang="en-US" sz="3600">
              <a:cs typeface="Calibri"/>
            </a:endParaRPr>
          </a:p>
          <a:p>
            <a:r>
              <a:rPr lang="en-US" sz="4000"/>
              <a:t>Source control, also known as version or revision control, is a system that records changes to a file or set of files so we can recall previous versions if needed</a:t>
            </a:r>
            <a:endParaRPr lang="en-US" sz="4000">
              <a:cs typeface="Calibri"/>
            </a:endParaRPr>
          </a:p>
          <a:p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96159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Git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4000"/>
              <a:t>Git is the most popular source control system for developers</a:t>
            </a:r>
          </a:p>
          <a:p>
            <a:r>
              <a:rPr lang="en-US" sz="4000"/>
              <a:t>Designed for version control and coordinating work among a team of programmers</a:t>
            </a:r>
            <a:endParaRPr lang="en-US" sz="4000">
              <a:cs typeface="Calibri"/>
            </a:endParaRPr>
          </a:p>
          <a:p>
            <a:r>
              <a:rPr lang="en-US" sz="4000"/>
              <a:t>Can be used to track changes in any file</a:t>
            </a:r>
            <a:endParaRPr lang="en-US" sz="4000">
              <a:cs typeface="Calibri"/>
            </a:endParaRPr>
          </a:p>
          <a:p>
            <a:r>
              <a:rPr lang="en-US" sz="4000"/>
              <a:t>Git is a distributed version control system</a:t>
            </a:r>
            <a:endParaRPr lang="en-US" sz="4000">
              <a:cs typeface="Calibri"/>
            </a:endParaRPr>
          </a:p>
          <a:p>
            <a:pPr lvl="1"/>
            <a:r>
              <a:rPr lang="en-US" sz="3600"/>
              <a:t>Distributed = every computer has a fully fledged repository</a:t>
            </a:r>
            <a:endParaRPr lang="en-US" sz="3600">
              <a:cs typeface="Calibri"/>
            </a:endParaRPr>
          </a:p>
          <a:p>
            <a:pPr lvl="1"/>
            <a:r>
              <a:rPr lang="en-US" sz="3600"/>
              <a:t>Repository = contains your projects files and file history.</a:t>
            </a:r>
            <a:endParaRPr lang="en-US" sz="3600">
              <a:cs typeface="Calibri"/>
            </a:endParaRPr>
          </a:p>
          <a:p>
            <a:pPr lvl="2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03656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GitHub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GitHub is a hosting service for Git repositories</a:t>
            </a:r>
            <a:endParaRPr lang="en-US">
              <a:cs typeface="Calibri"/>
            </a:endParaRPr>
          </a:p>
          <a:p>
            <a:r>
              <a:rPr lang="en-US"/>
              <a:t>Git is a tool.  GitHub is a service for projects that use Git</a:t>
            </a:r>
          </a:p>
          <a:p>
            <a:r>
              <a:rPr lang="en-US"/>
              <a:t>You do not need GitHub if you just need version control for your own project</a:t>
            </a:r>
          </a:p>
          <a:p>
            <a:r>
              <a:rPr lang="en-US"/>
              <a:t>GitHub allows you to share your changes with other developers</a:t>
            </a:r>
          </a:p>
          <a:p>
            <a:r>
              <a:rPr lang="en-US"/>
              <a:t>For this class we’ll use Git for version control with our projects and GitHub to turn in assignments for grading.</a:t>
            </a:r>
          </a:p>
          <a:p>
            <a:r>
              <a:rPr lang="en-US"/>
              <a:t>Each student will have a private repository to clone assignments from and submit assignments for grading</a:t>
            </a:r>
          </a:p>
        </p:txBody>
      </p:sp>
    </p:spTree>
    <p:extLst>
      <p:ext uri="{BB962C8B-B14F-4D97-AF65-F5344CB8AC3E}">
        <p14:creationId xmlns:p14="http://schemas.microsoft.com/office/powerpoint/2010/main" val="67901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Git</a:t>
            </a:r>
            <a:br>
              <a:rPr lang="en-US"/>
            </a:br>
            <a:endParaRPr lang="en-US"/>
          </a:p>
        </p:txBody>
      </p:sp>
      <p:pic>
        <p:nvPicPr>
          <p:cNvPr id="5" name="Google Shape;14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0690" y="1445331"/>
            <a:ext cx="5150619" cy="460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Generate Personal Repo from Starter Link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defRPr/>
            </a:pPr>
            <a:r>
              <a:rPr lang="en-US" sz="4000"/>
              <a:t>We will use a tool provided by GitHub to manage classroom submissions</a:t>
            </a:r>
            <a:endParaRPr lang="en-US" sz="4000">
              <a:cs typeface="Calibri"/>
            </a:endParaRPr>
          </a:p>
          <a:p>
            <a:pPr>
              <a:defRPr/>
            </a:pPr>
            <a:r>
              <a:rPr lang="en-US" sz="4000"/>
              <a:t>The tool will provide a link that each student can navigate to.  That link will create an individual repo for each student that the instructors and TAs have access to.</a:t>
            </a:r>
            <a:endParaRPr lang="en-US" sz="4000">
              <a:cs typeface="Calibri"/>
            </a:endParaRPr>
          </a:p>
          <a:p>
            <a:pPr>
              <a:defRPr/>
            </a:pPr>
            <a:r>
              <a:rPr lang="en-US" sz="4000"/>
              <a:t>The link will change for each assignment.  For this assignment, the link is: </a:t>
            </a:r>
            <a:r>
              <a:rPr lang="en-US" sz="4000">
                <a:hlinkClick r:id="rId2"/>
              </a:rPr>
              <a:t>https://classroom.github.com/a/QEWEy_4m</a:t>
            </a:r>
            <a:endParaRPr lang="en-US" sz="4000">
              <a:cs typeface="Calibri"/>
            </a:endParaRPr>
          </a:p>
          <a:p>
            <a:pPr marL="0" indent="0">
              <a:buNone/>
              <a:defRPr/>
            </a:pPr>
            <a:r>
              <a:rPr lang="en-US" sz="4000">
                <a:sym typeface="Wingdings" panose="05000000000000000000" pitchFamily="2" charset="2"/>
              </a:rPr>
              <a:t>Copy the generated link and Accept the assignment</a:t>
            </a:r>
            <a:endParaRPr lang="en-US" sz="4000">
              <a:cs typeface="Calibri"/>
            </a:endParaRPr>
          </a:p>
          <a:p>
            <a:pPr marL="0" indent="0">
              <a:buNone/>
              <a:defRPr/>
            </a:pPr>
            <a:r>
              <a:rPr lang="en-US" sz="4000" b="1">
                <a:sym typeface="Wingdings" panose="05000000000000000000" pitchFamily="2" charset="2"/>
              </a:rPr>
              <a:t>(Make sure you refresh the page after accepting)</a:t>
            </a:r>
            <a:endParaRPr lang="en-US" sz="40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252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BE1FDE-D77E-6277-64D2-97C392158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helpful High School Teacher Meme Generator - Imgflip">
            <a:extLst>
              <a:ext uri="{FF2B5EF4-FFF2-40B4-BE49-F238E27FC236}">
                <a16:creationId xmlns:a16="http://schemas.microsoft.com/office/drawing/2014/main" id="{8474DE77-0551-2F46-69AA-8B3A31DDD0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53" r="31253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337A1-E00E-F399-8818-DC178850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6" y="1945130"/>
            <a:ext cx="4884082" cy="388327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>
                <a:solidFill>
                  <a:schemeClr val="bg1">
                    <a:alpha val="80000"/>
                  </a:schemeClr>
                </a:solidFill>
                <a:cs typeface="Calibri"/>
              </a:rPr>
              <a:t>Now let me tell you about:</a:t>
            </a:r>
          </a:p>
          <a:p>
            <a:pPr marL="457200" lvl="1" indent="0">
              <a:buNone/>
              <a:defRPr/>
            </a:pPr>
            <a:r>
              <a:rPr lang="en-US" b="1">
                <a:solidFill>
                  <a:schemeClr val="bg1">
                    <a:alpha val="80000"/>
                  </a:schemeClr>
                </a:solidFill>
                <a:cs typeface="Calibri"/>
              </a:rPr>
              <a:t>Variables</a:t>
            </a:r>
          </a:p>
          <a:p>
            <a:pPr marL="457200" lvl="1" indent="0">
              <a:buNone/>
              <a:defRPr/>
            </a:pPr>
            <a:r>
              <a:rPr lang="en-US" b="1">
                <a:solidFill>
                  <a:schemeClr val="bg1">
                    <a:alpha val="80000"/>
                  </a:schemeClr>
                </a:solidFill>
                <a:cs typeface="Calibri"/>
              </a:rPr>
              <a:t>Data Types</a:t>
            </a:r>
          </a:p>
          <a:p>
            <a:pPr marL="457200" lvl="1" indent="0">
              <a:buNone/>
              <a:defRPr/>
            </a:pPr>
            <a:r>
              <a:rPr lang="en-US" b="1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Math</a:t>
            </a:r>
            <a:endParaRPr lang="en-US" b="1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pPr marL="457200" lvl="1" indent="0">
              <a:buNone/>
              <a:defRPr/>
            </a:pPr>
            <a:r>
              <a:rPr lang="en-US" b="1">
                <a:solidFill>
                  <a:schemeClr val="bg1">
                    <a:alpha val="80000"/>
                  </a:schemeClr>
                </a:solidFill>
                <a:cs typeface="Calibri"/>
              </a:rPr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172597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876" y="230654"/>
            <a:ext cx="10515600" cy="828481"/>
          </a:xfrm>
        </p:spPr>
        <p:txBody>
          <a:bodyPr>
            <a:normAutofit fontScale="90000"/>
          </a:bodyPr>
          <a:lstStyle/>
          <a:p>
            <a:r>
              <a:rPr lang="en-US"/>
              <a:t>Basic GitHub Commands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defRPr/>
            </a:pPr>
            <a:r>
              <a:rPr lang="en-US" sz="4000"/>
              <a:t>Enter these commands into your terminal</a:t>
            </a:r>
          </a:p>
          <a:p>
            <a:pPr lvl="1">
              <a:defRPr/>
            </a:pPr>
            <a:r>
              <a:rPr lang="en-US" sz="3600"/>
              <a:t>Obtain the </a:t>
            </a:r>
            <a:r>
              <a:rPr lang="en-US" sz="3600" err="1"/>
              <a:t>url</a:t>
            </a:r>
            <a:r>
              <a:rPr lang="en-US" sz="3600"/>
              <a:t> at the top of the browser or by clicking code and the copy icon</a:t>
            </a:r>
          </a:p>
          <a:p>
            <a:pPr lvl="1">
              <a:defRPr/>
            </a:pPr>
            <a:r>
              <a:rPr lang="en-US" sz="3600" i="1"/>
              <a:t>git clone &lt;</a:t>
            </a:r>
            <a:r>
              <a:rPr lang="en-US" sz="3600" i="1" err="1"/>
              <a:t>url</a:t>
            </a:r>
            <a:r>
              <a:rPr lang="en-US" sz="3600" i="1"/>
              <a:t> copied in previous step&gt;</a:t>
            </a:r>
            <a:endParaRPr lang="en-US" sz="3600" i="1">
              <a:cs typeface="Calibri"/>
            </a:endParaRPr>
          </a:p>
          <a:p>
            <a:pPr lvl="2">
              <a:defRPr/>
            </a:pPr>
            <a:r>
              <a:rPr lang="en-US" sz="3200" b="1"/>
              <a:t>Do not include the &lt;&gt; brackets when pasting in </a:t>
            </a:r>
            <a:r>
              <a:rPr lang="en-US" sz="3200" b="1" err="1"/>
              <a:t>Url</a:t>
            </a:r>
            <a:endParaRPr lang="en-US" sz="3200" b="1"/>
          </a:p>
          <a:p>
            <a:pPr lvl="1">
              <a:defRPr/>
            </a:pPr>
            <a:r>
              <a:rPr lang="en-US" sz="4000" i="1">
                <a:ea typeface="+mn-lt"/>
                <a:cs typeface="+mn-lt"/>
              </a:rPr>
              <a:t>git add .</a:t>
            </a:r>
          </a:p>
          <a:p>
            <a:pPr lvl="2">
              <a:defRPr/>
            </a:pPr>
            <a:r>
              <a:rPr lang="en-US" sz="3200"/>
              <a:t>Stages your changes</a:t>
            </a:r>
            <a:endParaRPr lang="en-US" sz="3200">
              <a:cs typeface="Calibri"/>
            </a:endParaRPr>
          </a:p>
          <a:p>
            <a:pPr lvl="1">
              <a:defRPr/>
            </a:pPr>
            <a:r>
              <a:rPr lang="en-US" sz="3600" i="1"/>
              <a:t>git commit –</a:t>
            </a:r>
            <a:r>
              <a:rPr lang="en-US" sz="3600" i="1" err="1"/>
              <a:t>m”some</a:t>
            </a:r>
            <a:r>
              <a:rPr lang="en-US" sz="3600" i="1"/>
              <a:t> message”</a:t>
            </a:r>
            <a:endParaRPr lang="en-US" sz="3600" i="1">
              <a:cs typeface="Calibri"/>
            </a:endParaRPr>
          </a:p>
          <a:p>
            <a:pPr lvl="2">
              <a:defRPr/>
            </a:pPr>
            <a:r>
              <a:rPr lang="en-US" sz="3200"/>
              <a:t>Commits your changes</a:t>
            </a:r>
          </a:p>
          <a:p>
            <a:pPr lvl="1">
              <a:defRPr/>
            </a:pPr>
            <a:r>
              <a:rPr lang="en-US" sz="3600" i="1"/>
              <a:t>git push</a:t>
            </a:r>
            <a:endParaRPr lang="en-US" sz="3600" i="1">
              <a:cs typeface="Calibri"/>
            </a:endParaRPr>
          </a:p>
          <a:p>
            <a:pPr lvl="2">
              <a:defRPr/>
            </a:pPr>
            <a:r>
              <a:rPr lang="en-US" sz="3200"/>
              <a:t>Sends your changes to GitHub</a:t>
            </a:r>
          </a:p>
        </p:txBody>
      </p:sp>
    </p:spTree>
    <p:extLst>
      <p:ext uri="{BB962C8B-B14F-4D97-AF65-F5344CB8AC3E}">
        <p14:creationId xmlns:p14="http://schemas.microsoft.com/office/powerpoint/2010/main" val="2891895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8074-F042-4CDA-8668-9E1F0465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Lab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73528-B651-417C-870E-71F9D3F09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200">
                <a:cs typeface="Calibri"/>
              </a:rPr>
              <a:t>Create "Penny Pincher's Quest," an application for the magical guilds to track the expenditure on their enchantment orders.</a:t>
            </a:r>
          </a:p>
          <a:p>
            <a:r>
              <a:rPr lang="en-US" sz="3200">
                <a:cs typeface="Calibri"/>
              </a:rPr>
              <a:t>The application will collect the number of spells and ingredients that the user needs, and calculate the total gold owed to the traveling merchant.</a:t>
            </a:r>
          </a:p>
          <a:p>
            <a:r>
              <a:rPr lang="en-US" sz="3200">
                <a:cs typeface="Calibri"/>
              </a:rPr>
              <a:t>There is a 5.27 gold pieces flat fee to the merchant per order. The base cost for a spell is set at 10 gold pieces, with an additional 0.25 gold pieces per magical ingredient. The guild members can also input their generous offerings (tips) as a decimal for extraordinary service.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731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61ba11a-47ff-45d7-b1a7-7bd1dc77d032">
      <Terms xmlns="http://schemas.microsoft.com/office/infopath/2007/PartnerControls"/>
    </lcf76f155ced4ddcb4097134ff3c332f>
    <TaxCatchAll xmlns="9e9d2653-40d2-4d77-a935-d3941c8d7a9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60C93639923747AAFCE977A7406873" ma:contentTypeVersion="12" ma:contentTypeDescription="Create a new document." ma:contentTypeScope="" ma:versionID="c981d8a4ae497ecc8ba00405ea409cec">
  <xsd:schema xmlns:xsd="http://www.w3.org/2001/XMLSchema" xmlns:xs="http://www.w3.org/2001/XMLSchema" xmlns:p="http://schemas.microsoft.com/office/2006/metadata/properties" xmlns:ns2="661ba11a-47ff-45d7-b1a7-7bd1dc77d032" xmlns:ns3="9e9d2653-40d2-4d77-a935-d3941c8d7a95" targetNamespace="http://schemas.microsoft.com/office/2006/metadata/properties" ma:root="true" ma:fieldsID="45c2feb37f79558ce24662b688bc991b" ns2:_="" ns3:_="">
    <xsd:import namespace="661ba11a-47ff-45d7-b1a7-7bd1dc77d032"/>
    <xsd:import namespace="9e9d2653-40d2-4d77-a935-d3941c8d7a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ba11a-47ff-45d7-b1a7-7bd1dc77d0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ccab473c-064c-4c61-8ef3-0c94a3d355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9d2653-40d2-4d77-a935-d3941c8d7a9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c9dd42bb-c925-4122-b341-e723d130eff4}" ma:internalName="TaxCatchAll" ma:showField="CatchAllData" ma:web="9e9d2653-40d2-4d77-a935-d3941c8d7a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3D5789-8A94-47F9-8C6B-02E4FBEAF2B3}">
  <ds:schemaRefs>
    <ds:schemaRef ds:uri="25104a34-bec4-4e8c-b326-833513f0bc48"/>
    <ds:schemaRef ds:uri="47322f29-e984-4aba-9205-c4781bbe8672"/>
    <ds:schemaRef ds:uri="661ba11a-47ff-45d7-b1a7-7bd1dc77d032"/>
    <ds:schemaRef ds:uri="9e9d2653-40d2-4d77-a935-d3941c8d7a9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7F3977A-6681-4B14-B6BC-7CEA1BD7DF6E}">
  <ds:schemaRefs>
    <ds:schemaRef ds:uri="661ba11a-47ff-45d7-b1a7-7bd1dc77d032"/>
    <ds:schemaRef ds:uri="9e9d2653-40d2-4d77-a935-d3941c8d7a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D3F6EEB-4341-40E5-88B5-6119978153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MIS 221</vt:lpstr>
      <vt:lpstr>What is Source Control? </vt:lpstr>
      <vt:lpstr>Git </vt:lpstr>
      <vt:lpstr>GitHub </vt:lpstr>
      <vt:lpstr>Git </vt:lpstr>
      <vt:lpstr>Generate Personal Repo from Starter Link </vt:lpstr>
      <vt:lpstr>PowerPoint Presentation</vt:lpstr>
      <vt:lpstr>Basic GitHub Commands </vt:lpstr>
      <vt:lpstr>Lab Requirements</vt:lpstr>
      <vt:lpstr>Me when the traveling merchant has a 2 for 1 special</vt:lpstr>
      <vt:lpstr>IPO</vt:lpstr>
      <vt:lpstr>Saving Code In GitHub</vt:lpstr>
      <vt:lpstr>Administration 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Lucas</dc:creator>
  <cp:revision>3</cp:revision>
  <dcterms:created xsi:type="dcterms:W3CDTF">2018-05-11T20:59:43Z</dcterms:created>
  <dcterms:modified xsi:type="dcterms:W3CDTF">2024-01-26T19:27:48Z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0x0101008460C93639923747AAFCE977A7406873</vt:lpwstr>
  </property>
  <property fmtid="{D5CDD505-2E9C-101B-9397-08002B2CF9AE}" pid="3" name="Order">
    <vt:r8>4100</vt:r8>
  </property>
  <property fmtid="{D5CDD505-2E9C-101B-9397-08002B2CF9AE}" pid="4" name="xd_Signature">
    <vt:bool>false</vt:bool>
  </property>
  <property fmtid="{D5CDD505-2E9C-101B-9397-08002B2CF9AE}" pid="5" name="SharedWithUsers">
    <vt:lpwstr>13;#Chase Callahan;#17;#Makayla Townsend;#21;#Jackson Collins;#14;#Kyle Knudson;#20;#Evan Paddock;#16;#Austin Ferrier;#18;#Peyton Kauffman;#12;#Wagner Osborne;#22;#Sammi Marino;#23;#Matt Brown;#15;#Alex Collins;#24;#Andrew Walker;#11;#Jaehee Kim;#25;#Erin O'Laughlin;#26;#Riva Sword;#27;#Leah Tabor;#28;#Nicolas Virgin;#9;#Mattie Bryant</vt:lpwstr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  <property fmtid="{D5CDD505-2E9C-101B-9397-08002B2CF9AE}" pid="11" name="MediaServiceImageTags">
    <vt:lpwstr/>
  </property>
</Properties>
</file>