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63" r:id="rId6"/>
    <p:sldId id="304" r:id="rId7"/>
    <p:sldId id="305" r:id="rId8"/>
    <p:sldId id="287" r:id="rId9"/>
    <p:sldId id="301" r:id="rId10"/>
    <p:sldId id="306" r:id="rId11"/>
    <p:sldId id="298" r:id="rId12"/>
    <p:sldId id="309" r:id="rId13"/>
    <p:sldId id="302" r:id="rId14"/>
    <p:sldId id="297" r:id="rId15"/>
    <p:sldId id="295" r:id="rId16"/>
    <p:sldId id="3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790000-6451-484E-AE95-F0F50B5F1A43}" name="Makayla Townsend" initials="MT" userId="S::matownsend4@crimson.ua.edu::090cb2fd-f66c-41e9-89d2-9891b1a05779" providerId="AD"/>
  <p188:author id="{4FDD8AB2-EB78-81D6-51F2-4565EDE27E95}" name="Chase Callahan" initials="CC" userId="S::ctcallahan2@crimson.ua.edu::a1e6464e-3f0f-4abd-910c-b427e150e78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306F54-D298-DC7E-CBE8-E0708E02FB0A}" v="3" dt="2024-01-31T14:54:52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0313" autoAdjust="0"/>
  </p:normalViewPr>
  <p:slideViewPr>
    <p:cSldViewPr snapToGrid="0">
      <p:cViewPr varScale="1">
        <p:scale>
          <a:sx n="123" d="100"/>
          <a:sy n="123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791-C618-4B68-838F-78F8E74D2EEE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5021F-45F2-4F4E-B291-0743D8C8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12192000" cy="6691929"/>
            <a:chOff x="0" y="0"/>
            <a:chExt cx="12192000" cy="6691929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12192000" cy="4794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288" y="4361291"/>
              <a:ext cx="849424" cy="84942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186" y="5454650"/>
              <a:ext cx="6241629" cy="123727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3833" y="2993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Use This Slide for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</a:t>
            </a:r>
            <a:fld id="{7D26CA5C-3480-764A-BA0E-09EB070985D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TEXT/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Use This Slide for Two-Column Text/Graphic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</a:t>
            </a:r>
            <a:fld id="{7D26CA5C-3480-764A-BA0E-09EB070985D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79409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88" y="4361291"/>
            <a:ext cx="849424" cy="8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1122363"/>
            <a:ext cx="9144000" cy="230663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Use This Slide for </a:t>
            </a:r>
            <a:br>
              <a:rPr lang="en-US"/>
            </a:br>
            <a:r>
              <a:rPr lang="en-US"/>
              <a:t>New Section 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      </a:t>
            </a:r>
            <a:fld id="{7D26CA5C-3480-764A-BA0E-09EB070985D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IC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Use This Slide for Graphic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</a:t>
            </a:r>
            <a:fld id="{7D26CA5C-3480-764A-BA0E-09EB070985D9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B37-4DCD-A749-BC4A-BD74B376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080472"/>
          </a:xfrm>
        </p:spPr>
        <p:txBody>
          <a:bodyPr anchor="ctr"/>
          <a:lstStyle>
            <a:lvl1pPr algn="ctr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Use This for Last Slide Only</a:t>
            </a:r>
            <a:br>
              <a:rPr lang="en-US"/>
            </a:br>
            <a:br>
              <a:rPr lang="en-US"/>
            </a:br>
            <a:r>
              <a:rPr lang="en-US"/>
              <a:t>*Make sure to edit contact info in </a:t>
            </a:r>
            <a:br>
              <a:rPr lang="en-US"/>
            </a:br>
            <a:r>
              <a:rPr lang="en-US"/>
              <a:t>lower right-hand corner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840448"/>
            <a:ext cx="12192000" cy="201755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50" y="5094937"/>
            <a:ext cx="3190797" cy="1508574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405942" y="5156727"/>
            <a:ext cx="4623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>
                <a:solidFill>
                  <a:schemeClr val="bg1"/>
                </a:solidFill>
              </a:rPr>
              <a:t>Information Systems,</a:t>
            </a:r>
            <a:r>
              <a:rPr lang="en-US" sz="1200" b="1" baseline="0">
                <a:solidFill>
                  <a:schemeClr val="bg1"/>
                </a:solidFill>
              </a:rPr>
              <a:t> Statistics, and Management Science</a:t>
            </a:r>
          </a:p>
          <a:p>
            <a:pPr algn="r"/>
            <a:r>
              <a:rPr lang="en-US" sz="1200" b="1" baseline="0">
                <a:solidFill>
                  <a:schemeClr val="bg1"/>
                </a:solidFill>
              </a:rPr>
              <a:t>Culverhouse College of Business</a:t>
            </a:r>
            <a:endParaRPr lang="en-US" sz="1200" b="1">
              <a:solidFill>
                <a:schemeClr val="bg1"/>
              </a:solidFill>
            </a:endParaRPr>
          </a:p>
          <a:p>
            <a:pPr algn="r"/>
            <a:r>
              <a:rPr lang="en-US" sz="1200" baseline="0">
                <a:solidFill>
                  <a:schemeClr val="bg1"/>
                </a:solidFill>
              </a:rPr>
              <a:t>The University of Alabama</a:t>
            </a:r>
          </a:p>
          <a:p>
            <a:pPr algn="r"/>
            <a:r>
              <a:rPr lang="en-US" sz="1200" baseline="0">
                <a:solidFill>
                  <a:schemeClr val="bg1"/>
                </a:solidFill>
              </a:rPr>
              <a:t>300 Alston Hall</a:t>
            </a:r>
          </a:p>
          <a:p>
            <a:pPr algn="r"/>
            <a:r>
              <a:rPr lang="en-US" sz="1200" baseline="0">
                <a:solidFill>
                  <a:schemeClr val="bg1"/>
                </a:solidFill>
              </a:rPr>
              <a:t>Box 870226</a:t>
            </a:r>
          </a:p>
          <a:p>
            <a:pPr algn="r"/>
            <a:r>
              <a:rPr lang="en-US" sz="1200" baseline="0">
                <a:solidFill>
                  <a:schemeClr val="bg1"/>
                </a:solidFill>
              </a:rPr>
              <a:t>205-348-8904</a:t>
            </a:r>
          </a:p>
          <a:p>
            <a:pPr algn="r"/>
            <a:r>
              <a:rPr lang="en-US" sz="1200" baseline="0" err="1">
                <a:solidFill>
                  <a:schemeClr val="bg1"/>
                </a:solidFill>
              </a:rPr>
              <a:t>www.culverhouse.ua.edu</a:t>
            </a: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19360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308"/>
            <a:ext cx="10515600" cy="48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      </a:t>
            </a:r>
            <a:fld id="{7D26CA5C-3480-764A-BA0E-09EB070985D9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3C9B37-4DCD-A749-BC4A-BD74B37663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0817"/>
            <a:ext cx="216190" cy="2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z4jd81X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MIS 221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Lab 3 – Methods and Decision Structures 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/>
              <a:t>The program should contain the following methods: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 sz="2600" dirty="0" err="1"/>
              <a:t>GetDifficultyLevel</a:t>
            </a:r>
            <a:r>
              <a:rPr lang="en-US" sz="2600" dirty="0"/>
              <a:t>()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lvl="1">
              <a:buFont typeface="Courier New"/>
              <a:buChar char="o"/>
            </a:pPr>
            <a:r>
              <a:rPr lang="en-US" sz="2200" dirty="0"/>
              <a:t> Prompts the user for the difficulty level of the climb they want to undertake and returns the value</a:t>
            </a:r>
            <a:endParaRPr lang="en-US">
              <a:ea typeface="Calibri"/>
              <a:cs typeface="Calibri"/>
            </a:endParaRPr>
          </a:p>
          <a:p>
            <a:pPr marL="457200" indent="-457200"/>
            <a:r>
              <a:rPr lang="en-US" sz="2600" dirty="0" err="1"/>
              <a:t>GetMountainRecommendation</a:t>
            </a:r>
            <a:r>
              <a:rPr lang="en-US" sz="2600" dirty="0"/>
              <a:t>(string </a:t>
            </a:r>
            <a:r>
              <a:rPr lang="en-US" sz="2600" dirty="0" err="1"/>
              <a:t>difficultyLevel</a:t>
            </a:r>
            <a:r>
              <a:rPr lang="en-US" sz="2600" dirty="0"/>
              <a:t>)</a:t>
            </a:r>
            <a:endParaRPr lang="en-US" sz="2600" dirty="0">
              <a:ea typeface="Calibri" panose="020F0502020204030204"/>
              <a:cs typeface="Calibri" panose="020F0502020204030204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200" dirty="0"/>
              <a:t>Determines the best mountain for climbing based on the difficulty level and returns it.</a:t>
            </a:r>
            <a:endParaRPr lang="en-US" sz="2200" dirty="0">
              <a:ea typeface="Calibri"/>
              <a:cs typeface="Calibri"/>
            </a:endParaRPr>
          </a:p>
          <a:p>
            <a:pPr marL="457200" indent="-457200"/>
            <a:r>
              <a:rPr lang="en-US" sz="2600" dirty="0" err="1">
                <a:ea typeface="Calibri" panose="020F0502020204030204"/>
                <a:cs typeface="Calibri" panose="020F0502020204030204"/>
              </a:rPr>
              <a:t>GetSeasonRecommendation</a:t>
            </a:r>
            <a:r>
              <a:rPr lang="en-US" sz="2600" dirty="0">
                <a:ea typeface="Calibri" panose="020F0502020204030204"/>
                <a:cs typeface="Calibri" panose="020F0502020204030204"/>
              </a:rPr>
              <a:t>(string mountain)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200" dirty="0">
                <a:ea typeface="Calibri" panose="020F0502020204030204"/>
                <a:cs typeface="Calibri" panose="020F0502020204030204"/>
              </a:rPr>
              <a:t>Determines the best season for climbing based on the mountain given returns it.</a:t>
            </a:r>
            <a:endParaRPr lang="en-US" dirty="0">
              <a:ea typeface="Calibri"/>
              <a:cs typeface="Calibri"/>
            </a:endParaRPr>
          </a:p>
          <a:p>
            <a:pPr marL="457200" indent="-457200"/>
            <a:r>
              <a:rPr lang="en-US" sz="2600" dirty="0" err="1"/>
              <a:t>DisplayClimbingDetails</a:t>
            </a:r>
            <a:r>
              <a:rPr lang="en-US" sz="2600" dirty="0"/>
              <a:t>(string mountain, string season)</a:t>
            </a:r>
            <a:endParaRPr lang="en-US" sz="2600" dirty="0">
              <a:ea typeface="Calibri" panose="020F0502020204030204"/>
              <a:cs typeface="Calibri" panose="020F0502020204030204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2200" dirty="0">
                <a:ea typeface="+mn-lt"/>
                <a:cs typeface="+mn-lt"/>
              </a:rPr>
              <a:t>Returns a message detailing the mountain climbing challenge, including the name of the mountain and the best season to climb it.</a:t>
            </a:r>
            <a:endParaRPr lang="en-US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75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Reminder - Basic </a:t>
            </a:r>
            <a:r>
              <a:rPr lang="en-US" err="1"/>
              <a:t>Github</a:t>
            </a:r>
            <a:r>
              <a:rPr lang="en-US"/>
              <a:t> Commands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4000"/>
              <a:t>Reference the basic </a:t>
            </a:r>
            <a:r>
              <a:rPr lang="en-US" sz="4000" err="1"/>
              <a:t>git</a:t>
            </a:r>
            <a:r>
              <a:rPr lang="en-US" sz="4000"/>
              <a:t> video series for more details</a:t>
            </a:r>
          </a:p>
          <a:p>
            <a:pPr lvl="1">
              <a:defRPr/>
            </a:pPr>
            <a:r>
              <a:rPr lang="en-US" sz="3600" err="1"/>
              <a:t>git</a:t>
            </a:r>
            <a:r>
              <a:rPr lang="en-US" sz="3600"/>
              <a:t> clone &lt;</a:t>
            </a:r>
            <a:r>
              <a:rPr lang="en-US" sz="3600" err="1"/>
              <a:t>url</a:t>
            </a:r>
            <a:r>
              <a:rPr lang="en-US" sz="3600"/>
              <a:t> provided for assignment&gt;</a:t>
            </a:r>
          </a:p>
          <a:p>
            <a:pPr lvl="2">
              <a:defRPr/>
            </a:pPr>
            <a:r>
              <a:rPr lang="en-US" sz="3200"/>
              <a:t>Pulls code from </a:t>
            </a:r>
            <a:r>
              <a:rPr lang="en-US" sz="3200" err="1"/>
              <a:t>github</a:t>
            </a:r>
            <a:r>
              <a:rPr lang="en-US" sz="3200"/>
              <a:t> and creates the project on your local machine.  </a:t>
            </a:r>
          </a:p>
          <a:p>
            <a:pPr lvl="1">
              <a:defRPr/>
            </a:pPr>
            <a:r>
              <a:rPr lang="en-US" sz="3600" err="1"/>
              <a:t>git</a:t>
            </a:r>
            <a:r>
              <a:rPr lang="en-US" sz="3600"/>
              <a:t> add .</a:t>
            </a:r>
          </a:p>
          <a:p>
            <a:pPr lvl="2">
              <a:defRPr/>
            </a:pPr>
            <a:r>
              <a:rPr lang="en-US" sz="3200"/>
              <a:t>Stages your changes</a:t>
            </a:r>
          </a:p>
          <a:p>
            <a:pPr lvl="1">
              <a:defRPr/>
            </a:pPr>
            <a:r>
              <a:rPr lang="en-US" sz="3600" err="1"/>
              <a:t>git</a:t>
            </a:r>
            <a:r>
              <a:rPr lang="en-US" sz="3600"/>
              <a:t> commit –</a:t>
            </a:r>
            <a:r>
              <a:rPr lang="en-US" sz="3600" err="1"/>
              <a:t>m”some</a:t>
            </a:r>
            <a:r>
              <a:rPr lang="en-US" sz="3600"/>
              <a:t> message”</a:t>
            </a:r>
          </a:p>
          <a:p>
            <a:pPr lvl="2">
              <a:defRPr/>
            </a:pPr>
            <a:r>
              <a:rPr lang="en-US" sz="3200"/>
              <a:t>Commits your changes</a:t>
            </a:r>
          </a:p>
          <a:p>
            <a:pPr lvl="1">
              <a:defRPr/>
            </a:pPr>
            <a:r>
              <a:rPr lang="en-US" sz="3600" err="1"/>
              <a:t>git</a:t>
            </a:r>
            <a:r>
              <a:rPr lang="en-US" sz="3600"/>
              <a:t> push</a:t>
            </a:r>
          </a:p>
          <a:p>
            <a:pPr lvl="2">
              <a:defRPr/>
            </a:pPr>
            <a:r>
              <a:rPr lang="en-US" sz="3200"/>
              <a:t>Pushes your changes to </a:t>
            </a:r>
            <a:r>
              <a:rPr lang="en-US" sz="3200" err="1"/>
              <a:t>github</a:t>
            </a:r>
            <a:r>
              <a:rPr lang="en-US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89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Administration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sz="4000"/>
              <a:t>Due 2/5 at 2 pm</a:t>
            </a:r>
            <a:endParaRPr lang="en-US" sz="4000">
              <a:cs typeface="Calibri"/>
            </a:endParaRPr>
          </a:p>
          <a:p>
            <a:pPr>
              <a:defRPr/>
            </a:pPr>
            <a:r>
              <a:rPr lang="en-US" sz="4000" dirty="0"/>
              <a:t>Worth 75 points in the Lab, Quizzes, and Participation category</a:t>
            </a:r>
            <a:endParaRPr lang="en-US" sz="4000" dirty="0">
              <a:cs typeface="Calibri"/>
            </a:endParaRPr>
          </a:p>
          <a:p>
            <a:pPr marL="0" indent="0">
              <a:buNone/>
              <a:defRPr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946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501" y="1332221"/>
            <a:ext cx="10515600" cy="4878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dirty="0">
                <a:ea typeface="+mn-lt"/>
                <a:cs typeface="+mn-lt"/>
                <a:hlinkClick r:id="rId2"/>
              </a:rPr>
              <a:t>https://classroom.github.com/a/z4jd81Xw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Methods 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ea typeface="+mn-lt"/>
                <a:cs typeface="+mn-lt"/>
              </a:rPr>
              <a:t>A method is a group of statements that exists for the purpose of performing a specific task within a program. </a:t>
            </a:r>
            <a:endParaRPr lang="en-US" sz="4000"/>
          </a:p>
          <a:p>
            <a:pPr lvl="1"/>
            <a:r>
              <a:rPr lang="en-US" sz="3600">
                <a:ea typeface="+mn-lt"/>
                <a:cs typeface="+mn-lt"/>
              </a:rPr>
              <a:t>Most programs are large enough to be broken down into several subtasks. </a:t>
            </a:r>
            <a:endParaRPr lang="en-US" sz="3600">
              <a:cs typeface="Calibri"/>
            </a:endParaRPr>
          </a:p>
          <a:p>
            <a:pPr lvl="1"/>
            <a:r>
              <a:rPr lang="en-US" sz="3600">
                <a:ea typeface="+mn-lt"/>
                <a:cs typeface="+mn-lt"/>
              </a:rPr>
              <a:t>Divide and conquer: It’s easier to tackle smaller tasks individually.</a:t>
            </a:r>
            <a:endParaRPr lang="en-US" sz="3600">
              <a:cs typeface="Calibri"/>
            </a:endParaRPr>
          </a:p>
          <a:p>
            <a:r>
              <a:rPr lang="en-US" sz="4000" b="1">
                <a:cs typeface="Calibri"/>
              </a:rPr>
              <a:t>Value returning vs. Void </a:t>
            </a:r>
          </a:p>
          <a:p>
            <a:endParaRPr lang="en-US" sz="4000"/>
          </a:p>
          <a:p>
            <a:endParaRPr lang="en-US" sz="40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3CBC0-5C81-E646-9943-72A0BD89C9EA}"/>
              </a:ext>
            </a:extLst>
          </p:cNvPr>
          <p:cNvSpPr txBox="1"/>
          <p:nvPr/>
        </p:nvSpPr>
        <p:spPr>
          <a:xfrm>
            <a:off x="8822675" y="4516916"/>
            <a:ext cx="55726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59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Methods 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4000">
                <a:ea typeface="+mn-lt"/>
                <a:cs typeface="+mn-lt"/>
              </a:rPr>
              <a:t>Sometimes, one or more pieces of data need to be sent to a method. </a:t>
            </a:r>
            <a:endParaRPr lang="en-US" sz="4000">
              <a:cs typeface="Calibri"/>
            </a:endParaRPr>
          </a:p>
          <a:p>
            <a:pPr marL="0" indent="0">
              <a:buNone/>
            </a:pPr>
            <a:endParaRPr lang="en-US" sz="4000">
              <a:ea typeface="+mn-lt"/>
              <a:cs typeface="+mn-lt"/>
            </a:endParaRPr>
          </a:p>
          <a:p>
            <a:r>
              <a:rPr lang="en-US" sz="4000" b="1">
                <a:ea typeface="+mn-lt"/>
                <a:cs typeface="+mn-lt"/>
              </a:rPr>
              <a:t>Argument</a:t>
            </a:r>
            <a:r>
              <a:rPr lang="en-US" sz="4000">
                <a:ea typeface="+mn-lt"/>
                <a:cs typeface="+mn-lt"/>
              </a:rPr>
              <a:t> - any piece of data that is passed into a module when the module is called. </a:t>
            </a:r>
            <a:endParaRPr lang="en-US"/>
          </a:p>
          <a:p>
            <a:r>
              <a:rPr lang="en-US" sz="4000" b="1">
                <a:ea typeface="+mn-lt"/>
                <a:cs typeface="+mn-lt"/>
              </a:rPr>
              <a:t>Parameter</a:t>
            </a:r>
            <a:r>
              <a:rPr lang="en-US" sz="4000">
                <a:ea typeface="+mn-lt"/>
                <a:cs typeface="+mn-lt"/>
              </a:rPr>
              <a:t> - variable that receives an argument that is passed into a module. </a:t>
            </a:r>
            <a:endParaRPr lang="en-US"/>
          </a:p>
          <a:p>
            <a:pPr lvl="1"/>
            <a:r>
              <a:rPr lang="en-US" sz="3600" i="1">
                <a:ea typeface="+mn-lt"/>
                <a:cs typeface="+mn-lt"/>
              </a:rPr>
              <a:t>The argument and the receiving parameter variable must be of the same data type. </a:t>
            </a:r>
            <a:endParaRPr lang="en-US" sz="3600" i="1">
              <a:cs typeface="Calibri"/>
            </a:endParaRPr>
          </a:p>
          <a:p>
            <a:pPr marL="457200" lvl="1" indent="0">
              <a:buNone/>
            </a:pPr>
            <a:endParaRPr lang="en-US" sz="3600" i="1">
              <a:ea typeface="+mn-lt"/>
              <a:cs typeface="+mn-lt"/>
            </a:endParaRPr>
          </a:p>
          <a:p>
            <a:r>
              <a:rPr lang="en-US" sz="4000">
                <a:ea typeface="+mn-lt"/>
                <a:cs typeface="+mn-lt"/>
              </a:rPr>
              <a:t>Multiple arguments can be passed sequentially into a </a:t>
            </a:r>
            <a:r>
              <a:rPr lang="en-US" sz="4000" b="1">
                <a:ea typeface="+mn-lt"/>
                <a:cs typeface="+mn-lt"/>
              </a:rPr>
              <a:t>parameter list</a:t>
            </a:r>
            <a:r>
              <a:rPr lang="en-US" sz="4000">
                <a:ea typeface="+mn-lt"/>
                <a:cs typeface="+mn-lt"/>
              </a:rPr>
              <a:t>.</a:t>
            </a:r>
            <a:endParaRPr lang="en-US"/>
          </a:p>
          <a:p>
            <a:endParaRPr lang="en-US" sz="4000">
              <a:cs typeface="Calibri"/>
            </a:endParaRPr>
          </a:p>
          <a:p>
            <a:endParaRPr lang="en-US" sz="4000"/>
          </a:p>
          <a:p>
            <a:endParaRPr lang="en-US" sz="4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952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Methods  - Recap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8142B26-F742-40CD-A8A4-3FCA16A6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19" y="1319697"/>
            <a:ext cx="10103469" cy="501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1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Decision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ea typeface="+mn-lt"/>
                <a:cs typeface="+mn-lt"/>
              </a:rPr>
              <a:t>A decision structure (or selection structure) allows a program to perform actions </a:t>
            </a:r>
            <a:r>
              <a:rPr lang="en-US" sz="4000" i="1">
                <a:ea typeface="+mn-lt"/>
                <a:cs typeface="+mn-lt"/>
              </a:rPr>
              <a:t>only under certain conditions </a:t>
            </a:r>
            <a:endParaRPr lang="en-US" i="1">
              <a:ea typeface="+mn-lt"/>
              <a:cs typeface="+mn-lt"/>
            </a:endParaRPr>
          </a:p>
          <a:p>
            <a:pPr marL="0" indent="0">
              <a:buNone/>
            </a:pPr>
            <a:endParaRPr lang="en-US" sz="4000">
              <a:cs typeface="Calibri"/>
            </a:endParaRPr>
          </a:p>
          <a:p>
            <a:r>
              <a:rPr lang="en-US" sz="4000">
                <a:ea typeface="+mn-lt"/>
                <a:cs typeface="+mn-lt"/>
              </a:rPr>
              <a:t>Different types of decisions include </a:t>
            </a:r>
            <a:endParaRPr lang="en-US"/>
          </a:p>
          <a:p>
            <a:pPr lvl="1"/>
            <a:r>
              <a:rPr lang="en-US" sz="3600" b="1">
                <a:ea typeface="+mn-lt"/>
                <a:cs typeface="+mn-lt"/>
              </a:rPr>
              <a:t>If - </a:t>
            </a:r>
            <a:r>
              <a:rPr lang="en-US" sz="3600">
                <a:ea typeface="+mn-lt"/>
                <a:cs typeface="+mn-lt"/>
              </a:rPr>
              <a:t>also called single alternative (1)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sz="3600" b="1">
                <a:ea typeface="+mn-lt"/>
                <a:cs typeface="+mn-lt"/>
              </a:rPr>
              <a:t>If/else -</a:t>
            </a:r>
            <a:r>
              <a:rPr lang="en-US" sz="3600">
                <a:ea typeface="+mn-lt"/>
                <a:cs typeface="+mn-lt"/>
              </a:rPr>
              <a:t> also called dual alternative (2)</a:t>
            </a:r>
            <a:endParaRPr lang="en-US">
              <a:cs typeface="Calibri"/>
            </a:endParaRPr>
          </a:p>
          <a:p>
            <a:pPr lvl="1"/>
            <a:r>
              <a:rPr lang="en-US" sz="3600" b="1">
                <a:ea typeface="+mn-lt"/>
                <a:cs typeface="+mn-lt"/>
              </a:rPr>
              <a:t>Case structure -</a:t>
            </a:r>
            <a:r>
              <a:rPr lang="en-US" sz="3600">
                <a:ea typeface="+mn-lt"/>
                <a:cs typeface="+mn-lt"/>
              </a:rPr>
              <a:t> multiple alternative decisions (3+)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sz="4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656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Decision Structures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043FDA93-294F-4FDD-B87E-731FB79A9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91" y="1714008"/>
            <a:ext cx="8111953" cy="438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9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Decision Structures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570EFC3-BBF2-4CE3-B28C-8B3698D4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69" y="1718741"/>
            <a:ext cx="9713626" cy="40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8074-F042-4CDA-8668-9E1F0465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Lab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73528-B651-417C-870E-71F9D3F09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"Mountain Summit Challenge" application helps adventurers pick a mountain to climb based on their preferred difficulty level. The program also suggests the best season to attempt the climb. Here's the flow of the application:</a:t>
            </a:r>
          </a:p>
          <a:p>
            <a:r>
              <a:rPr lang="en-US" dirty="0">
                <a:cs typeface="Calibri"/>
              </a:rPr>
              <a:t>Prompt the user for their preferred difficulty level of mountain climbing (Easy, Moderate, Difficult, Expert).</a:t>
            </a:r>
            <a:endParaRPr lang="en-US">
              <a:ea typeface="Calibri"/>
              <a:cs typeface="Calibri"/>
            </a:endParaRPr>
          </a:p>
          <a:p>
            <a:pPr marL="457200" indent="-457200"/>
            <a:r>
              <a:rPr lang="en-US" dirty="0">
                <a:cs typeface="Calibri"/>
              </a:rPr>
              <a:t>Based on the difficulty level, the program will suggest a suitable mountain and the optimal season for climbing it (Listed on the next </a:t>
            </a:r>
            <a:r>
              <a:rPr lang="en-US">
                <a:cs typeface="Calibri"/>
              </a:rPr>
              <a:t>slide)</a:t>
            </a:r>
            <a:endParaRPr lang="en-US">
              <a:ea typeface="Calibri" panose="020F0502020204030204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F78C7-F79D-4435-B89C-87CB42EC487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65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50FEE-2948-B37B-1F5E-0EC66B24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Mountain and Season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701F-D3C7-DFE7-3182-01F65FE4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Easy</a:t>
            </a:r>
          </a:p>
          <a:p>
            <a:pPr lvl="1"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Mount Fuji in late July to early September</a:t>
            </a:r>
          </a:p>
          <a:p>
            <a:r>
              <a:rPr lang="en-US" dirty="0">
                <a:ea typeface="Calibri"/>
                <a:cs typeface="Calibri"/>
              </a:rPr>
              <a:t>Moderate</a:t>
            </a:r>
          </a:p>
          <a:p>
            <a:pPr lvl="1"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Mount Blanc in June to September</a:t>
            </a:r>
          </a:p>
          <a:p>
            <a:r>
              <a:rPr lang="en-US" dirty="0">
                <a:ea typeface="Calibri"/>
                <a:cs typeface="Calibri"/>
              </a:rPr>
              <a:t>Difficult</a:t>
            </a:r>
          </a:p>
          <a:p>
            <a:pPr lvl="1"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Denali in June</a:t>
            </a:r>
          </a:p>
          <a:p>
            <a:r>
              <a:rPr lang="en-US" dirty="0">
                <a:ea typeface="Calibri"/>
                <a:cs typeface="Calibri"/>
              </a:rPr>
              <a:t>Expert</a:t>
            </a:r>
            <a:endParaRPr lang="en-US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K2 in June to August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478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0e32262-d8da-4f30-9519-eaecd56c4341">
      <Terms xmlns="http://schemas.microsoft.com/office/infopath/2007/PartnerControls"/>
    </lcf76f155ced4ddcb4097134ff3c332f>
    <TaxCatchAll xmlns="9e9d2653-40d2-4d77-a935-d3941c8d7a9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B43097E6221428A5AA02ACC9D25AF" ma:contentTypeVersion="10" ma:contentTypeDescription="Create a new document." ma:contentTypeScope="" ma:versionID="59e9d4cdb40b4795606db5e0323785d2">
  <xsd:schema xmlns:xsd="http://www.w3.org/2001/XMLSchema" xmlns:xs="http://www.w3.org/2001/XMLSchema" xmlns:p="http://schemas.microsoft.com/office/2006/metadata/properties" xmlns:ns2="c0e32262-d8da-4f30-9519-eaecd56c4341" xmlns:ns3="9e9d2653-40d2-4d77-a935-d3941c8d7a95" targetNamespace="http://schemas.microsoft.com/office/2006/metadata/properties" ma:root="true" ma:fieldsID="2d44cf601a2744890fffd0dc18d82cb4" ns2:_="" ns3:_="">
    <xsd:import namespace="c0e32262-d8da-4f30-9519-eaecd56c4341"/>
    <xsd:import namespace="9e9d2653-40d2-4d77-a935-d3941c8d7a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32262-d8da-4f30-9519-eaecd56c43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cab473c-064c-4c61-8ef3-0c94a3d355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d2653-40d2-4d77-a935-d3941c8d7a9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9dd42bb-c925-4122-b341-e723d130eff4}" ma:internalName="TaxCatchAll" ma:showField="CatchAllData" ma:web="9e9d2653-40d2-4d77-a935-d3941c8d7a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3F6EEB-4341-40E5-88B5-6119978153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3D5789-8A94-47F9-8C6B-02E4FBEAF2B3}">
  <ds:schemaRefs>
    <ds:schemaRef ds:uri="9e9d2653-40d2-4d77-a935-d3941c8d7a95"/>
    <ds:schemaRef ds:uri="http://purl.org/dc/elements/1.1/"/>
    <ds:schemaRef ds:uri="http://purl.org/dc/dcmitype/"/>
    <ds:schemaRef ds:uri="http://www.w3.org/XML/1998/namespace"/>
    <ds:schemaRef ds:uri="c0e32262-d8da-4f30-9519-eaecd56c43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91B832E-F2E8-4960-BF40-FA28749886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e32262-d8da-4f30-9519-eaecd56c4341"/>
    <ds:schemaRef ds:uri="9e9d2653-40d2-4d77-a935-d3941c8d7a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514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MIS 221</vt:lpstr>
      <vt:lpstr>Methods  - Recap</vt:lpstr>
      <vt:lpstr>Methods  - Recap</vt:lpstr>
      <vt:lpstr>Methods  - Recap</vt:lpstr>
      <vt:lpstr>Decision Structures</vt:lpstr>
      <vt:lpstr>Decision Structures</vt:lpstr>
      <vt:lpstr>Decision Structures</vt:lpstr>
      <vt:lpstr>Lab Requirements</vt:lpstr>
      <vt:lpstr>Mountain and Season Recommendations</vt:lpstr>
      <vt:lpstr>Methods for Lab</vt:lpstr>
      <vt:lpstr>Reminder - Basic Github Commands </vt:lpstr>
      <vt:lpstr>Administration 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Lucas</dc:creator>
  <cp:lastModifiedBy>Jeff Lucas</cp:lastModifiedBy>
  <cp:revision>106</cp:revision>
  <dcterms:created xsi:type="dcterms:W3CDTF">2018-05-11T20:59:43Z</dcterms:created>
  <dcterms:modified xsi:type="dcterms:W3CDTF">2024-02-01T08:27:34Z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0x010100C51B43097E6221428A5AA02ACC9D25AF</vt:lpwstr>
  </property>
  <property fmtid="{D5CDD505-2E9C-101B-9397-08002B2CF9AE}" pid="3" name="Order">
    <vt:r8>2500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MediaServiceImageTags">
    <vt:lpwstr/>
  </property>
</Properties>
</file>