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71" r:id="rId5"/>
    <p:sldId id="256" r:id="rId6"/>
    <p:sldId id="274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68" r:id="rId20"/>
    <p:sldId id="269" r:id="rId21"/>
    <p:sldId id="270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3713E-0838-447A-B2C9-5473125DA8A6}" v="222" dt="2024-03-21T02:11:13.866"/>
    <p1510:client id="{6C9301A5-11EE-44F8-A326-0CC91A83DA18}" v="1" dt="2024-03-22T01:34:05.024"/>
    <p1510:client id="{74A9B21F-737D-479A-B17D-69A3A584571F}" v="772" dt="2024-03-22T04:22:33.621"/>
    <p1510:client id="{D6AA233F-1392-4858-8798-25E82827F722}" v="17" dt="2024-03-22T18:16:03.120"/>
    <p1510:client id="{D7A37D18-F01B-4880-9778-33E8479E30F6}" v="18" dt="2024-03-21T02:16:20.4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0673" y="455168"/>
            <a:ext cx="71520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219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0673" y="211327"/>
            <a:ext cx="7152005" cy="992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85391"/>
            <a:ext cx="7713345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1416" y="6368414"/>
            <a:ext cx="2876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8DAB-D661-CDEE-1324-0A063B81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3" y="211327"/>
            <a:ext cx="7152005" cy="5539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Lab 6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31088-C2E1-81F9-07C1-504C703E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140" y="1485391"/>
            <a:ext cx="7713345" cy="1869743"/>
          </a:xfrm>
        </p:spPr>
        <p:txBody>
          <a:bodyPr wrap="square" lIns="0" tIns="0" rIns="0" bIns="0" anchor="t">
            <a:spAutoFit/>
          </a:bodyPr>
          <a:lstStyle/>
          <a:p>
            <a:pPr marL="355600" indent="-342900">
              <a:spcBef>
                <a:spcPts val="72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Class</a:t>
            </a:r>
          </a:p>
          <a:p>
            <a:pPr marL="355600" indent="-342900">
              <a:spcBef>
                <a:spcPts val="72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Object</a:t>
            </a:r>
          </a:p>
          <a:p>
            <a:pPr marL="355600" indent="-342900">
              <a:spcBef>
                <a:spcPts val="72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Constructor</a:t>
            </a:r>
          </a:p>
          <a:p>
            <a:pPr marL="355600" indent="-342900">
              <a:spcBef>
                <a:spcPts val="72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124269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35683"/>
            <a:ext cx="7626984" cy="323999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27559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Write a constructor for the </a:t>
            </a:r>
            <a:r>
              <a:rPr lang="en-US" sz="2600" b="1">
                <a:solidFill>
                  <a:srgbClr val="1C1C1C"/>
                </a:solidFill>
                <a:latin typeface="Calibri"/>
                <a:cs typeface="Calibri"/>
              </a:rPr>
              <a:t>Spacecraft</a:t>
            </a: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 class that accepts the spacecraft's name as a parameter.</a:t>
            </a:r>
            <a:endParaRPr lang="en-US" sz="2600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  <a:p>
            <a:pPr marL="355600" marR="27559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Inside the constructor, initialize the </a:t>
            </a:r>
            <a:r>
              <a:rPr lang="en-US" sz="2600" b="1" err="1">
                <a:solidFill>
                  <a:srgbClr val="1C1C1C"/>
                </a:solidFill>
                <a:latin typeface="Calibri"/>
                <a:cs typeface="Calibri"/>
              </a:rPr>
              <a:t>enginesOn</a:t>
            </a: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 field to false, </a:t>
            </a:r>
            <a:r>
              <a:rPr lang="en-US" sz="2600" b="1" err="1">
                <a:solidFill>
                  <a:srgbClr val="1C1C1C"/>
                </a:solidFill>
                <a:latin typeface="Calibri"/>
                <a:cs typeface="Calibri"/>
              </a:rPr>
              <a:t>fuelLevel</a:t>
            </a: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 to a default value of 100, </a:t>
            </a:r>
            <a:r>
              <a:rPr lang="en-US" sz="2600" b="1" err="1">
                <a:solidFill>
                  <a:srgbClr val="1C1C1C"/>
                </a:solidFill>
                <a:latin typeface="Calibri"/>
                <a:cs typeface="Calibri"/>
              </a:rPr>
              <a:t>numPassengers</a:t>
            </a: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 to a default value  of 12, and </a:t>
            </a:r>
            <a:r>
              <a:rPr lang="en-US" sz="2600" b="1">
                <a:solidFill>
                  <a:srgbClr val="1C1C1C"/>
                </a:solidFill>
                <a:latin typeface="Calibri"/>
                <a:cs typeface="Calibri"/>
              </a:rPr>
              <a:t>destination</a:t>
            </a: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 to a default value of "Orbit"</a:t>
            </a:r>
            <a:endParaRPr lang="en-US" sz="2600" b="1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  <a:p>
            <a:pPr marL="355600" marR="27559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Document your constructor with comments explaining its purpose.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100"/>
              </a:spcBef>
            </a:pPr>
            <a:r>
              <a:t>Task</a:t>
            </a:r>
            <a:r>
              <a:rPr spc="-35"/>
              <a:t> </a:t>
            </a:r>
            <a:r>
              <a:t>2</a:t>
            </a:r>
            <a:r>
              <a:rPr spc="-35"/>
              <a:t> </a:t>
            </a:r>
            <a:r>
              <a:t>–</a:t>
            </a:r>
            <a:r>
              <a:rPr spc="-20"/>
              <a:t> </a:t>
            </a:r>
            <a:r>
              <a:t>Writing</a:t>
            </a:r>
            <a:r>
              <a:rPr spc="-75"/>
              <a:t> </a:t>
            </a:r>
            <a:r>
              <a:t>a</a:t>
            </a:r>
            <a:r>
              <a:rPr spc="-30"/>
              <a:t> </a:t>
            </a:r>
            <a:r>
              <a:rPr spc="-10"/>
              <a:t>constructor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38732"/>
            <a:ext cx="7903209" cy="375808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685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Define </a:t>
            </a:r>
            <a:r>
              <a:rPr lang="en-US" sz="2400" b="1">
                <a:solidFill>
                  <a:srgbClr val="1C1C1C"/>
                </a:solidFill>
                <a:latin typeface="Calibri"/>
                <a:cs typeface="Calibri"/>
              </a:rPr>
              <a:t>accessor methods 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called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GetCraftName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GetDestination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GetFuelLevel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, and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GetNumPassengers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that return the value of the corresponding field.</a:t>
            </a:r>
          </a:p>
          <a:p>
            <a:pPr marL="355600" marR="685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Define a </a:t>
            </a:r>
            <a:r>
              <a:rPr lang="en-US" sz="2400" b="1">
                <a:solidFill>
                  <a:srgbClr val="1C1C1C"/>
                </a:solidFill>
                <a:latin typeface="Calibri"/>
                <a:cs typeface="Calibri"/>
              </a:rPr>
              <a:t>mutator method 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called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SetDestination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that accepts a value to be stored in the destination field.</a:t>
            </a:r>
          </a:p>
          <a:p>
            <a:pPr marL="355600" marR="685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Define a mutator method called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ToggleEngines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that changes the state from true to false or from false to true.</a:t>
            </a:r>
          </a:p>
          <a:p>
            <a:pPr marL="12700" marR="68580" lvl="2">
              <a:lnSpc>
                <a:spcPct val="998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- This can be accomplished by using the NOT operator (!). If the Boolean variable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enginesOn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is true, then !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enginesOn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is false.</a:t>
            </a:r>
          </a:p>
          <a:p>
            <a:pPr marL="12700" marR="68580">
              <a:lnSpc>
                <a:spcPct val="998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- ** Use the assignment statement: 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enginesOn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 = !</a:t>
            </a:r>
            <a:r>
              <a:rPr lang="en-US" sz="2400" err="1">
                <a:solidFill>
                  <a:srgbClr val="1C1C1C"/>
                </a:solidFill>
                <a:latin typeface="Calibri"/>
                <a:cs typeface="Calibri"/>
              </a:rPr>
              <a:t>enginesOn</a:t>
            </a:r>
            <a:r>
              <a:rPr lang="en-US" sz="2400">
                <a:solidFill>
                  <a:srgbClr val="1C1C1C"/>
                </a:solidFill>
                <a:latin typeface="Calibri"/>
                <a:cs typeface="Calibri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1859280">
              <a:lnSpc>
                <a:spcPct val="100000"/>
              </a:lnSpc>
              <a:spcBef>
                <a:spcPts val="100"/>
              </a:spcBef>
            </a:pPr>
            <a:r>
              <a:t>Task</a:t>
            </a:r>
            <a:r>
              <a:rPr spc="-35"/>
              <a:t> </a:t>
            </a:r>
            <a:r>
              <a:t>3</a:t>
            </a:r>
            <a:r>
              <a:rPr spc="-35"/>
              <a:t> </a:t>
            </a:r>
            <a:r>
              <a:t>–</a:t>
            </a:r>
            <a:r>
              <a:rPr spc="-25"/>
              <a:t> </a:t>
            </a:r>
            <a:r>
              <a:rPr spc="-10"/>
              <a:t>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40256"/>
            <a:ext cx="7901940" cy="424795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4965" marR="6223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Define</a:t>
            </a:r>
            <a:r>
              <a:rPr sz="20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0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two</a:t>
            </a:r>
            <a:r>
              <a:rPr sz="20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mutator methods</a:t>
            </a:r>
            <a:r>
              <a:rPr sz="20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0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adjust the spacecraft’s number of passengers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.</a:t>
            </a:r>
            <a:r>
              <a:rPr sz="2000" spc="-4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One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 method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should</a:t>
            </a:r>
            <a:r>
              <a:rPr sz="20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called</a:t>
            </a:r>
            <a:r>
              <a:rPr sz="2000" spc="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000" spc="-10" err="1">
                <a:solidFill>
                  <a:srgbClr val="1C1C1C"/>
                </a:solidFill>
                <a:latin typeface="Calibri"/>
                <a:cs typeface="Calibri"/>
              </a:rPr>
              <a:t>AddPassenger</a:t>
            </a:r>
            <a:r>
              <a:rPr lang="en-US" sz="2000" spc="-10">
                <a:solidFill>
                  <a:srgbClr val="1C1C1C"/>
                </a:solidFill>
                <a:latin typeface="Calibri"/>
                <a:cs typeface="Calibri"/>
              </a:rPr>
              <a:t> 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and will</a:t>
            </a:r>
            <a:r>
              <a:rPr sz="2000" spc="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increase 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lang="en-US" sz="2000" spc="5">
                <a:solidFill>
                  <a:srgbClr val="1C1C1C"/>
                </a:solidFill>
                <a:latin typeface="Calibri"/>
                <a:cs typeface="Calibri"/>
              </a:rPr>
              <a:t> </a:t>
            </a:r>
            <a:r>
              <a:rPr lang="en-US" sz="2000" spc="5">
                <a:solidFill>
                  <a:srgbClr val="1C1C1C"/>
                </a:solidFill>
                <a:latin typeface="Calibri"/>
                <a:ea typeface="Calibri"/>
                <a:cs typeface="Calibri"/>
              </a:rPr>
              <a:t>passenger count</a:t>
            </a:r>
            <a:r>
              <a:rPr sz="2000" spc="-675">
                <a:solidFill>
                  <a:srgbClr val="1C1C1C"/>
                </a:solidFill>
                <a:latin typeface="Consolas"/>
                <a:cs typeface="Consolas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by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1C1C1C"/>
                </a:solidFill>
                <a:latin typeface="Calibri"/>
                <a:cs typeface="Calibri"/>
              </a:rPr>
              <a:t>1.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0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other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method should be called</a:t>
            </a:r>
            <a:r>
              <a:rPr lang="en-US" sz="2000" spc="10">
                <a:solidFill>
                  <a:srgbClr val="1C1C1C"/>
                </a:solidFill>
                <a:latin typeface="Calibri"/>
                <a:cs typeface="Calibri"/>
              </a:rPr>
              <a:t> </a:t>
            </a:r>
            <a:r>
              <a:rPr lang="en-US" sz="2000" spc="10" err="1">
                <a:solidFill>
                  <a:srgbClr val="1C1C1C"/>
                </a:solidFill>
                <a:latin typeface="Calibri"/>
                <a:cs typeface="Calibri"/>
              </a:rPr>
              <a:t>RemovePassenger</a:t>
            </a:r>
            <a:r>
              <a:rPr lang="en-US" sz="2000" spc="10">
                <a:solidFill>
                  <a:srgbClr val="1C1C1C"/>
                </a:solidFill>
                <a:latin typeface="Calibri"/>
                <a:cs typeface="Calibri"/>
              </a:rPr>
              <a:t> 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and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 will</a:t>
            </a:r>
            <a:r>
              <a:rPr sz="2000" spc="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000" spc="-10">
                <a:solidFill>
                  <a:srgbClr val="1C1C1C"/>
                </a:solidFill>
                <a:latin typeface="Calibri"/>
                <a:cs typeface="Calibri"/>
              </a:rPr>
              <a:t>reduce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passenger</a:t>
            </a:r>
            <a:r>
              <a:rPr lang="en-US" sz="2000">
                <a:solidFill>
                  <a:srgbClr val="1C1C1C"/>
                </a:solidFill>
                <a:latin typeface="Calibri"/>
                <a:ea typeface="Calibri"/>
                <a:cs typeface="Calibri"/>
              </a:rPr>
              <a:t> count 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by</a:t>
            </a:r>
            <a:r>
              <a:rPr sz="20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1C1C1C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Define</a:t>
            </a:r>
            <a:r>
              <a:rPr sz="20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0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 err="1">
                <a:solidFill>
                  <a:srgbClr val="1C1C1C"/>
                </a:solidFill>
                <a:latin typeface="Calibri"/>
                <a:cs typeface="Calibri"/>
              </a:rPr>
              <a:t>ToString</a:t>
            </a:r>
            <a:r>
              <a:rPr sz="20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1C1C1C"/>
                </a:solidFill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If</a:t>
            </a:r>
            <a:r>
              <a:rPr sz="18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1800">
                <a:solidFill>
                  <a:srgbClr val="1C1C1C"/>
                </a:solidFill>
                <a:latin typeface="Calibri"/>
                <a:cs typeface="Calibri"/>
              </a:rPr>
              <a:t>engine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 is</a:t>
            </a:r>
            <a:r>
              <a:rPr sz="18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turned</a:t>
            </a:r>
            <a:r>
              <a:rPr sz="1800" spc="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on the method should</a:t>
            </a:r>
            <a:r>
              <a:rPr sz="1800" spc="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1C1C1C"/>
                </a:solidFill>
                <a:latin typeface="Calibri"/>
                <a:cs typeface="Calibri"/>
              </a:rPr>
              <a:t>return:</a:t>
            </a:r>
            <a:endParaRPr sz="1800">
              <a:latin typeface="Calibri"/>
              <a:cs typeface="Calibri"/>
            </a:endParaRPr>
          </a:p>
          <a:p>
            <a:pPr marL="927100">
              <a:spcBef>
                <a:spcPts val="475"/>
              </a:spcBef>
            </a:pPr>
            <a:r>
              <a:rPr sz="2000">
                <a:solidFill>
                  <a:srgbClr val="1C1C1C"/>
                </a:solidFill>
                <a:latin typeface="Calibri"/>
                <a:cs typeface="Calibri"/>
              </a:rPr>
              <a:t>“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The spacecraft " + </a:t>
            </a:r>
            <a:r>
              <a:rPr lang="en-US" sz="2000" err="1">
                <a:solidFill>
                  <a:srgbClr val="1C1C1C"/>
                </a:solidFill>
                <a:latin typeface="Calibri"/>
                <a:cs typeface="Calibri"/>
              </a:rPr>
              <a:t>craftName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 + " heading to " + destination + ", carrying " + </a:t>
            </a:r>
            <a:r>
              <a:rPr lang="en-US" sz="2000" err="1">
                <a:solidFill>
                  <a:srgbClr val="1C1C1C"/>
                </a:solidFill>
                <a:latin typeface="Calibri"/>
                <a:cs typeface="Calibri"/>
              </a:rPr>
              <a:t>numPassengers</a:t>
            </a:r>
            <a:r>
              <a:rPr lang="en-US" sz="2000">
                <a:solidFill>
                  <a:srgbClr val="1C1C1C"/>
                </a:solidFill>
                <a:latin typeface="Calibri"/>
                <a:cs typeface="Calibri"/>
              </a:rPr>
              <a:t> + " passengers, has its engines activated.</a:t>
            </a:r>
            <a:r>
              <a:rPr sz="2000" spc="-25">
                <a:solidFill>
                  <a:srgbClr val="1C1C1C"/>
                </a:solidFill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If</a:t>
            </a:r>
            <a:r>
              <a:rPr sz="18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1800">
                <a:solidFill>
                  <a:srgbClr val="1C1C1C"/>
                </a:solidFill>
                <a:latin typeface="Calibri"/>
                <a:cs typeface="Calibri"/>
              </a:rPr>
              <a:t>engine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 is</a:t>
            </a:r>
            <a:r>
              <a:rPr sz="18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turned</a:t>
            </a:r>
            <a:r>
              <a:rPr sz="1800" spc="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1800">
                <a:solidFill>
                  <a:srgbClr val="1C1C1C"/>
                </a:solidFill>
                <a:latin typeface="Calibri"/>
                <a:cs typeface="Calibri"/>
              </a:rPr>
              <a:t>off</a:t>
            </a:r>
            <a:r>
              <a:rPr sz="1800">
                <a:solidFill>
                  <a:srgbClr val="1C1C1C"/>
                </a:solidFill>
                <a:latin typeface="Calibri"/>
                <a:cs typeface="Calibri"/>
              </a:rPr>
              <a:t> the method should</a:t>
            </a:r>
            <a:r>
              <a:rPr sz="1800" spc="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1C1C1C"/>
                </a:solidFill>
                <a:latin typeface="Calibri"/>
                <a:cs typeface="Calibri"/>
              </a:rPr>
              <a:t>return:</a:t>
            </a:r>
            <a:endParaRPr sz="1800">
              <a:latin typeface="Calibri"/>
              <a:cs typeface="Calibri"/>
            </a:endParaRPr>
          </a:p>
          <a:p>
            <a:pPr marL="927100">
              <a:spcBef>
                <a:spcPts val="470"/>
              </a:spcBef>
            </a:pPr>
            <a:r>
              <a:rPr lang="en-US" sz="2000">
                <a:latin typeface="Calibri"/>
                <a:cs typeface="Calibri"/>
              </a:rPr>
              <a:t>“The spacecraft " + </a:t>
            </a:r>
            <a:r>
              <a:rPr lang="en-US" sz="2000" err="1">
                <a:latin typeface="Calibri"/>
                <a:cs typeface="Calibri"/>
              </a:rPr>
              <a:t>craftName</a:t>
            </a:r>
            <a:r>
              <a:rPr lang="en-US" sz="2000">
                <a:latin typeface="Calibri"/>
                <a:cs typeface="Calibri"/>
              </a:rPr>
              <a:t> + " heading to " + destination </a:t>
            </a:r>
            <a:r>
              <a:rPr lang="en-US" sz="2000">
                <a:solidFill>
                  <a:srgbClr val="1C1C1C"/>
                </a:solidFill>
              </a:rPr>
              <a:t>+ ", carrying " + </a:t>
            </a:r>
            <a:r>
              <a:rPr lang="en-US" sz="2000" err="1">
                <a:solidFill>
                  <a:srgbClr val="1C1C1C"/>
                </a:solidFill>
              </a:rPr>
              <a:t>numPassengers</a:t>
            </a:r>
            <a:r>
              <a:rPr lang="en-US" sz="2000">
                <a:solidFill>
                  <a:srgbClr val="1C1C1C"/>
                </a:solidFill>
              </a:rPr>
              <a:t> + " passengers, has its engines deactivated.”</a:t>
            </a:r>
            <a:endParaRPr sz="2000">
              <a:solidFill>
                <a:srgbClr val="1C1C1C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1156970">
              <a:lnSpc>
                <a:spcPct val="100000"/>
              </a:lnSpc>
              <a:spcBef>
                <a:spcPts val="100"/>
              </a:spcBef>
            </a:pPr>
            <a:r>
              <a:t>Task</a:t>
            </a:r>
            <a:r>
              <a:rPr spc="-80"/>
              <a:t> </a:t>
            </a:r>
            <a:r>
              <a:t>3</a:t>
            </a:r>
            <a:r>
              <a:rPr spc="-75"/>
              <a:t> </a:t>
            </a:r>
            <a:r>
              <a:t>–Methods</a:t>
            </a:r>
            <a:r>
              <a:rPr spc="-95"/>
              <a:t> </a:t>
            </a:r>
            <a:r>
              <a:rPr spc="-10"/>
              <a:t>(cont.)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05534"/>
            <a:ext cx="715010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>
                <a:latin typeface="Calibri"/>
                <a:cs typeface="Calibri"/>
              </a:rPr>
              <a:t>Compile</a:t>
            </a:r>
            <a:r>
              <a:rPr sz="2800" spc="-6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and</a:t>
            </a:r>
            <a:r>
              <a:rPr sz="2800" spc="-5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run</a:t>
            </a:r>
            <a:r>
              <a:rPr sz="2800" spc="-5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and</a:t>
            </a:r>
            <a:r>
              <a:rPr sz="2800" spc="-6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follow</a:t>
            </a:r>
            <a:r>
              <a:rPr sz="2800" spc="-7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the</a:t>
            </a:r>
            <a:r>
              <a:rPr sz="2800" spc="-5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prompts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>
                <a:latin typeface="Calibri"/>
                <a:cs typeface="Calibri"/>
              </a:rPr>
              <a:t>If</a:t>
            </a:r>
            <a:r>
              <a:rPr sz="2800" spc="-9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your</a:t>
            </a:r>
            <a:r>
              <a:rPr sz="2800" spc="-6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output</a:t>
            </a:r>
            <a:r>
              <a:rPr sz="2800" spc="-4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matches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the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example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on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the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next </a:t>
            </a:r>
            <a:r>
              <a:rPr sz="2800">
                <a:latin typeface="Calibri"/>
                <a:cs typeface="Calibri"/>
              </a:rPr>
              <a:t>slide,</a:t>
            </a:r>
            <a:r>
              <a:rPr sz="2800" spc="-4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your</a:t>
            </a:r>
            <a:r>
              <a:rPr sz="2800" spc="-50">
                <a:latin typeface="Calibri"/>
                <a:cs typeface="Calibri"/>
              </a:rPr>
              <a:t> </a:t>
            </a:r>
            <a:r>
              <a:rPr lang="en-US" sz="2800" spc="-30" err="1">
                <a:latin typeface="Calibri"/>
                <a:cs typeface="Calibri"/>
              </a:rPr>
              <a:t>Spacecraft</a:t>
            </a:r>
            <a:r>
              <a:rPr sz="2800" spc="-30" err="1">
                <a:latin typeface="Calibri"/>
                <a:cs typeface="Calibri"/>
              </a:rPr>
              <a:t>.cs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class</a:t>
            </a:r>
            <a:r>
              <a:rPr sz="2800" spc="-5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is</a:t>
            </a:r>
            <a:r>
              <a:rPr sz="2800" spc="-6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correct.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t>Task</a:t>
            </a:r>
            <a:r>
              <a:rPr spc="-50"/>
              <a:t> </a:t>
            </a:r>
            <a:r>
              <a:t>4</a:t>
            </a:r>
            <a:r>
              <a:rPr spc="-50"/>
              <a:t> </a:t>
            </a:r>
            <a:r>
              <a:t>–</a:t>
            </a:r>
            <a:r>
              <a:rPr spc="-35"/>
              <a:t> </a:t>
            </a:r>
            <a:r>
              <a:t>Running</a:t>
            </a:r>
            <a:r>
              <a:rPr spc="-75"/>
              <a:t> </a:t>
            </a:r>
            <a:r>
              <a:t>the</a:t>
            </a:r>
            <a:r>
              <a:rPr spc="-60"/>
              <a:t> </a:t>
            </a:r>
            <a:r>
              <a:rPr spc="-10"/>
              <a:t>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1225327"/>
            <a:ext cx="7362825" cy="43565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The spacecraft Enterprise heading to Orbit, carrying 12 passengers, has its engines activated.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Which planet or space station do you want to head to?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300" b="1">
                <a:solidFill>
                  <a:srgbClr val="1C1C1C"/>
                </a:solidFill>
                <a:latin typeface="Courier New"/>
                <a:cs typeface="Courier New"/>
              </a:rPr>
              <a:t>Mars</a:t>
            </a:r>
          </a:p>
          <a:p>
            <a:pPr algn="l"/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The spacecraft Enterprise heading to Mars, carrying 13 passengers, has its engines activated.</a:t>
            </a:r>
            <a:endParaRPr lang="en-US" sz="23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/>
            <a:endParaRPr lang="en-US" sz="2300">
              <a:solidFill>
                <a:srgbClr val="1C1C1C"/>
              </a:solidFill>
              <a:latin typeface="Courier New"/>
              <a:cs typeface="Courier New"/>
            </a:endParaRPr>
          </a:p>
          <a:p>
            <a:pPr algn="l"/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(Continues on next slide …)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/>
              <a:t>Task #4</a:t>
            </a:r>
            <a:r>
              <a:rPr sz="3200" spc="-20"/>
              <a:t> </a:t>
            </a:r>
            <a:r>
              <a:rPr sz="3200"/>
              <a:t>Output</a:t>
            </a:r>
            <a:r>
              <a:rPr sz="3200" spc="5"/>
              <a:t> </a:t>
            </a:r>
            <a:r>
              <a:rPr sz="3200"/>
              <a:t>(boldface</a:t>
            </a:r>
            <a:r>
              <a:rPr sz="3200" spc="-5"/>
              <a:t> </a:t>
            </a:r>
            <a:r>
              <a:rPr sz="3200"/>
              <a:t>is</a:t>
            </a:r>
            <a:r>
              <a:rPr sz="3200" spc="-5"/>
              <a:t> </a:t>
            </a:r>
            <a:r>
              <a:rPr sz="3200"/>
              <a:t>user</a:t>
            </a:r>
            <a:r>
              <a:rPr sz="3200" spc="-10"/>
              <a:t> input)</a:t>
            </a:r>
            <a:endParaRPr sz="32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C3DB43-C5A1-C074-4754-68DC3AE9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1225327"/>
            <a:ext cx="7362825" cy="29002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Too much weight! Kicking passengers off spacecraft.</a:t>
            </a:r>
            <a:endParaRPr lang="en-US" sz="23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/>
            <a:endParaRPr lang="en-US" sz="23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/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The spacecraft Enterprise heading to Mars, carrying 7 passengers, has its engines activated.</a:t>
            </a:r>
            <a:endParaRPr lang="en-US" sz="23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endParaRPr lang="en-US">
              <a:solidFill>
                <a:srgbClr val="000000"/>
              </a:solidFill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300">
                <a:solidFill>
                  <a:srgbClr val="1C1C1C"/>
                </a:solidFill>
                <a:latin typeface="Courier New"/>
                <a:cs typeface="Courier New"/>
              </a:rPr>
              <a:t>Time to make a new spacecraft!</a:t>
            </a:r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/>
              <a:t>Task #4</a:t>
            </a:r>
            <a:r>
              <a:rPr sz="3200" spc="-20"/>
              <a:t> </a:t>
            </a:r>
            <a:r>
              <a:rPr sz="3200"/>
              <a:t>Output</a:t>
            </a:r>
            <a:r>
              <a:rPr sz="3200" spc="5"/>
              <a:t> </a:t>
            </a:r>
            <a:r>
              <a:rPr sz="3200"/>
              <a:t>(boldface</a:t>
            </a:r>
            <a:r>
              <a:rPr sz="3200" spc="-5"/>
              <a:t> </a:t>
            </a:r>
            <a:r>
              <a:rPr sz="3200"/>
              <a:t>is</a:t>
            </a:r>
            <a:r>
              <a:rPr sz="3200" spc="-5"/>
              <a:t> </a:t>
            </a:r>
            <a:r>
              <a:rPr sz="3200"/>
              <a:t>user</a:t>
            </a:r>
            <a:r>
              <a:rPr sz="3200" spc="-10"/>
              <a:t> input)</a:t>
            </a:r>
            <a:endParaRPr sz="32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C3DB43-C5A1-C074-4754-68DC3AE9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12140" y="1485391"/>
            <a:ext cx="7713345" cy="5212965"/>
          </a:xfrm>
          <a:prstGeom prst="rect">
            <a:avLst/>
          </a:prstGeom>
        </p:spPr>
        <p:txBody>
          <a:bodyPr vert="horz" wrap="square" lIns="0" tIns="52069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Edit your version of the </a:t>
            </a:r>
            <a:r>
              <a:rPr lang="en-US" sz="2400" err="1"/>
              <a:t>Program.cs</a:t>
            </a:r>
            <a:r>
              <a:rPr lang="en-US" sz="2400"/>
              <a:t> file.</a:t>
            </a:r>
            <a:endParaRPr lang="en-US" sz="2400">
              <a:ea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Declare another Spacecraft object.</a:t>
            </a:r>
            <a:endParaRPr lang="en-US" sz="2400">
              <a:ea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Instantiate explorer to be a Galactic Voyager.</a:t>
            </a:r>
            <a:endParaRPr lang="en-US" sz="2400">
              <a:ea typeface="Calibri"/>
            </a:endParaRPr>
          </a:p>
          <a:p>
            <a:pPr marL="355600" indent="-342900"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>
                <a:ea typeface="Calibri"/>
              </a:rPr>
              <a:t>Use the </a:t>
            </a:r>
            <a:r>
              <a:rPr lang="en-US" sz="2400" err="1">
                <a:ea typeface="Calibri"/>
              </a:rPr>
              <a:t>ToString</a:t>
            </a:r>
            <a:r>
              <a:rPr lang="en-US" sz="2400">
                <a:ea typeface="Calibri"/>
              </a:rPr>
              <a:t> method to print the current state of the spacecraft</a:t>
            </a:r>
            <a:endParaRPr lang="en-US" sz="2400"/>
          </a:p>
          <a:p>
            <a:pPr marL="355600" indent="-342900"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Use a call to the </a:t>
            </a:r>
            <a:r>
              <a:rPr lang="en-US" sz="2400" err="1"/>
              <a:t>ToggleEngines</a:t>
            </a:r>
            <a:r>
              <a:rPr lang="en-US" sz="2400"/>
              <a:t> method to activate the engines.</a:t>
            </a:r>
          </a:p>
          <a:p>
            <a:pPr marL="355600" indent="-342900"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Use calls to the mutator methods to set the destination to the user’s preference and decrease the </a:t>
            </a:r>
            <a:r>
              <a:rPr lang="en-US" sz="2400" err="1"/>
              <a:t>numPassengers</a:t>
            </a:r>
            <a:r>
              <a:rPr lang="en-US" sz="2400"/>
              <a:t> by 2.</a:t>
            </a:r>
          </a:p>
          <a:p>
            <a:pPr marL="355600" indent="-342900"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Use the </a:t>
            </a:r>
            <a:r>
              <a:rPr lang="en-US" sz="2400" err="1"/>
              <a:t>ToString</a:t>
            </a:r>
            <a:r>
              <a:rPr lang="en-US" sz="2400"/>
              <a:t> method to print the current state of the </a:t>
            </a:r>
            <a:r>
              <a:rPr lang="en-US" sz="2400" err="1"/>
              <a:t>starcraft</a:t>
            </a:r>
            <a:endParaRPr lang="en-US" sz="2400" err="1">
              <a:ea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/>
              <a:t>Run the program again… See next slide for correct output.</a:t>
            </a:r>
            <a:endParaRPr sz="2400" spc="-1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3804"/>
              </a:lnSpc>
              <a:spcBef>
                <a:spcPts val="100"/>
              </a:spcBef>
            </a:pPr>
            <a:r>
              <a:rPr sz="3200"/>
              <a:t>Task #5</a:t>
            </a:r>
            <a:r>
              <a:rPr sz="3200" spc="-25"/>
              <a:t> </a:t>
            </a:r>
            <a:r>
              <a:rPr sz="3200"/>
              <a:t>Creating another</a:t>
            </a:r>
            <a:r>
              <a:rPr sz="3200" spc="-10"/>
              <a:t> </a:t>
            </a:r>
            <a:r>
              <a:rPr sz="3200"/>
              <a:t>instance</a:t>
            </a:r>
            <a:r>
              <a:rPr sz="3200" spc="20"/>
              <a:t> </a:t>
            </a:r>
            <a:r>
              <a:rPr sz="3200"/>
              <a:t>of</a:t>
            </a:r>
            <a:r>
              <a:rPr sz="3200" spc="-20"/>
              <a:t> </a:t>
            </a:r>
            <a:r>
              <a:rPr sz="3200" spc="-50"/>
              <a:t>a</a:t>
            </a:r>
            <a:endParaRPr sz="3200"/>
          </a:p>
          <a:p>
            <a:pPr marL="5080" algn="ctr">
              <a:lnSpc>
                <a:spcPts val="3804"/>
              </a:lnSpc>
            </a:pPr>
            <a:r>
              <a:rPr lang="en-US" sz="3200" spc="-10">
                <a:latin typeface="Consolas"/>
                <a:cs typeface="Consolas"/>
              </a:rPr>
              <a:t>Spacecraft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38687"/>
            <a:ext cx="6965315" cy="53883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400">
                <a:solidFill>
                  <a:srgbClr val="1C1C1C"/>
                </a:solidFill>
                <a:latin typeface="Courier New"/>
                <a:cs typeface="Courier New"/>
              </a:rPr>
              <a:t>Time to make a new spacecraft!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400">
                <a:solidFill>
                  <a:srgbClr val="1C1C1C"/>
                </a:solidFill>
                <a:latin typeface="Courier New"/>
                <a:cs typeface="Courier New"/>
              </a:rPr>
              <a:t>The spacecraft Galactic Voyager heading to Orbit, carrying 12 passengers, has its engines activated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endParaRPr lang="en-US" sz="2400">
              <a:solidFill>
                <a:srgbClr val="1C1C1C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400">
                <a:solidFill>
                  <a:srgbClr val="1C1C1C"/>
                </a:solidFill>
                <a:latin typeface="Courier New"/>
                <a:cs typeface="Courier New"/>
              </a:rPr>
              <a:t>Where would you like to go?</a:t>
            </a:r>
            <a:endParaRPr lang="en-US">
              <a:solidFill>
                <a:srgbClr val="000000"/>
              </a:solidFill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400" b="1">
                <a:solidFill>
                  <a:srgbClr val="1C1C1C"/>
                </a:solidFill>
                <a:latin typeface="Courier New"/>
                <a:cs typeface="Courier New"/>
              </a:rPr>
              <a:t>Earth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endParaRPr lang="en-US" sz="2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400">
                <a:solidFill>
                  <a:srgbClr val="1C1C1C"/>
                </a:solidFill>
                <a:latin typeface="Courier New"/>
                <a:cs typeface="Courier New"/>
              </a:rPr>
              <a:t>The spacecraft Galactic Voyager heading to Orbit, carrying 12 passengers, has its engines activated</a:t>
            </a:r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Task #5</a:t>
            </a:r>
            <a:r>
              <a:rPr spc="-20"/>
              <a:t> </a:t>
            </a:r>
            <a:r>
              <a:t>Output</a:t>
            </a:r>
            <a:r>
              <a:rPr spc="5"/>
              <a:t> </a:t>
            </a:r>
            <a:r>
              <a:t>(boldface</a:t>
            </a:r>
            <a:r>
              <a:rPr spc="-5"/>
              <a:t> </a:t>
            </a:r>
            <a:r>
              <a:t>is</a:t>
            </a:r>
            <a:r>
              <a:rPr spc="-5"/>
              <a:t> </a:t>
            </a:r>
            <a:r>
              <a:t>user</a:t>
            </a:r>
            <a:r>
              <a:rPr spc="-10"/>
              <a:t> input)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35683"/>
            <a:ext cx="7500620" cy="205248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3942079" algn="l"/>
              </a:tabLst>
            </a:pP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Push</a:t>
            </a:r>
            <a:r>
              <a:rPr sz="2600" spc="-4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your</a:t>
            </a:r>
            <a:r>
              <a:rPr sz="2600" spc="-1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code</a:t>
            </a:r>
            <a:r>
              <a:rPr sz="2600" spc="-2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 dirty="0" err="1">
                <a:solidFill>
                  <a:srgbClr val="1C1C1C"/>
                </a:solidFill>
                <a:latin typeface="Calibri"/>
                <a:cs typeface="Calibri"/>
              </a:rPr>
              <a:t>github</a:t>
            </a:r>
            <a:r>
              <a:rPr sz="2600" spc="-10" dirty="0">
                <a:solidFill>
                  <a:srgbClr val="1C1C1C"/>
                </a:solidFill>
                <a:latin typeface="Calibri"/>
                <a:cs typeface="Calibri"/>
              </a:rPr>
              <a:t>.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	Submit</a:t>
            </a:r>
            <a:r>
              <a:rPr sz="2600" spc="-3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your</a:t>
            </a:r>
            <a:r>
              <a:rPr sz="2600" spc="-1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 err="1">
                <a:solidFill>
                  <a:srgbClr val="1C1C1C"/>
                </a:solidFill>
                <a:latin typeface="Calibri"/>
                <a:cs typeface="Calibri"/>
              </a:rPr>
              <a:t>github</a:t>
            </a:r>
            <a:r>
              <a:rPr sz="2600" spc="-3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C1C1C"/>
                </a:solidFill>
                <a:latin typeface="Calibri"/>
                <a:cs typeface="Calibri"/>
              </a:rPr>
              <a:t>link</a:t>
            </a:r>
            <a:r>
              <a:rPr sz="2600" spc="-2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1C1C1C"/>
                </a:solidFill>
                <a:latin typeface="Calibri"/>
                <a:cs typeface="Calibri"/>
              </a:rPr>
              <a:t>on</a:t>
            </a:r>
            <a:r>
              <a:rPr lang="en-US" sz="2600" spc="-25" dirty="0">
                <a:solidFill>
                  <a:srgbClr val="1C1C1C"/>
                </a:solidFill>
                <a:latin typeface="Calibri"/>
                <a:cs typeface="Calibri"/>
              </a:rPr>
              <a:t> Teams</a:t>
            </a:r>
            <a:r>
              <a:rPr sz="2600" spc="-10" dirty="0">
                <a:solidFill>
                  <a:srgbClr val="1C1C1C"/>
                </a:solidFill>
                <a:latin typeface="Calibri"/>
                <a:cs typeface="Calibri"/>
              </a:rPr>
              <a:t>.</a:t>
            </a:r>
            <a:endParaRPr lang="en-US" sz="2600" spc="-10" dirty="0">
              <a:solidFill>
                <a:srgbClr val="1C1C1C"/>
              </a:solidFill>
              <a:latin typeface="Calibri"/>
              <a:cs typeface="Calibri"/>
            </a:endParaRPr>
          </a:p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  <a:tab pos="3942079" algn="l"/>
              </a:tabLst>
            </a:pPr>
            <a:r>
              <a:rPr lang="en-US" sz="2600" spc="-10" dirty="0">
                <a:solidFill>
                  <a:srgbClr val="1C1C1C"/>
                </a:solidFill>
                <a:latin typeface="Calibri"/>
                <a:cs typeface="Calibri"/>
              </a:rPr>
              <a:t>Due 3/25 @ 2 pm</a:t>
            </a:r>
            <a:endParaRPr lang="en-US" sz="2600" spc="-10" dirty="0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  <a:p>
            <a:pPr marL="469900" marR="5080" indent="-457200">
              <a:spcBef>
                <a:spcPts val="105"/>
              </a:spcBef>
              <a:buChar char="•"/>
              <a:tabLst>
                <a:tab pos="354965" algn="l"/>
                <a:tab pos="355600" algn="l"/>
                <a:tab pos="3942079" algn="l"/>
              </a:tabLst>
            </a:pPr>
            <a:r>
              <a:rPr lang="en-US" sz="2600" spc="-10" dirty="0">
                <a:solidFill>
                  <a:srgbClr val="1C1C1C"/>
                </a:solidFill>
              </a:rPr>
              <a:t>•</a:t>
            </a:r>
            <a:r>
              <a:rPr lang="en-US" sz="2600" u="sng" spc="-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https://classroom.github.com/a/a3whk_Sv</a:t>
            </a:r>
            <a:endParaRPr lang="en-US" sz="2600" spc="-10" dirty="0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  <a:tab pos="3942079" algn="l"/>
              </a:tabLst>
            </a:pPr>
            <a:endParaRPr lang="en-US" sz="2600" spc="-10" dirty="0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2708275">
              <a:lnSpc>
                <a:spcPct val="100000"/>
              </a:lnSpc>
              <a:spcBef>
                <a:spcPts val="100"/>
              </a:spcBef>
            </a:pPr>
            <a:r>
              <a:t>OOP</a:t>
            </a:r>
            <a:r>
              <a:rPr spc="-10"/>
              <a:t> </a:t>
            </a:r>
            <a:r>
              <a:rPr spc="-25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57045"/>
            <a:ext cx="7541895" cy="279908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able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declare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new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able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write a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constructor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600" spc="-3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able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write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instance</a:t>
            </a:r>
            <a:r>
              <a:rPr sz="2600" spc="-4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methods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that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return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able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instantiate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an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  <a:p>
            <a:pPr marL="355600" marR="287020" indent="-342900"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Be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able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use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calls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instance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methods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to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access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600" spc="-50">
                <a:solidFill>
                  <a:srgbClr val="1C1C1C"/>
                </a:solidFill>
                <a:latin typeface="Calibri"/>
                <a:cs typeface="Calibri"/>
              </a:rPr>
              <a:t>and 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change</a:t>
            </a:r>
            <a:r>
              <a:rPr sz="2600" spc="-4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state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of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an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t>Lab</a:t>
            </a:r>
            <a:r>
              <a:rPr spc="-60"/>
              <a:t> </a:t>
            </a:r>
            <a:r>
              <a:rPr spc="-10"/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6E1E-8C0C-22E3-F646-EEB5F4D4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45" y="455876"/>
            <a:ext cx="7152005" cy="5539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022D-E7D6-ED0D-F0B3-DAD7E31C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140" y="1485391"/>
            <a:ext cx="7713345" cy="800219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Create an Astronaut class, with fields for name, age, and hours in outer space.</a:t>
            </a:r>
            <a:endParaRPr lang="en-US">
              <a:ea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EC683-42CE-65A0-17A6-16D34CAF6D61}"/>
              </a:ext>
            </a:extLst>
          </p:cNvPr>
          <p:cNvSpPr txBox="1"/>
          <p:nvPr/>
        </p:nvSpPr>
        <p:spPr>
          <a:xfrm>
            <a:off x="704407" y="2551814"/>
            <a:ext cx="74029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Astronaut</a:t>
            </a:r>
          </a:p>
          <a:p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name;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age;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hours;</a:t>
            </a:r>
          </a:p>
          <a:p>
            <a:br>
              <a:rPr lang="en-US">
                <a:latin typeface="Consolas"/>
                <a:ea typeface="Consolas"/>
                <a:cs typeface="Consolas"/>
              </a:rPr>
            </a:b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Astronaut(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name,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age){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   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.name = name;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    </a:t>
            </a:r>
            <a:r>
              <a:rPr lang="en-US" err="1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err="1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.age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= age;</a:t>
            </a:r>
          </a:p>
          <a:p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           </a:t>
            </a:r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hours = 0;</a:t>
            </a:r>
          </a:p>
          <a:p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        }</a:t>
            </a:r>
          </a:p>
          <a:p>
            <a:r>
              <a:rPr lang="en-US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 }</a:t>
            </a:r>
          </a:p>
        </p:txBody>
      </p:sp>
    </p:spTree>
    <p:extLst>
      <p:ext uri="{BB962C8B-B14F-4D97-AF65-F5344CB8AC3E}">
        <p14:creationId xmlns:p14="http://schemas.microsoft.com/office/powerpoint/2010/main" val="17081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6E1E-8C0C-22E3-F646-EEB5F4D4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45" y="455876"/>
            <a:ext cx="7152005" cy="5539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022D-E7D6-ED0D-F0B3-DAD7E31C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140" y="1485391"/>
            <a:ext cx="7713345" cy="4401205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ea typeface="Calibri"/>
              </a:rPr>
              <a:t>Add a method to the Astronaut class that can increase hours by a given amount.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Calibri"/>
              </a:rPr>
              <a:t>In </a:t>
            </a:r>
            <a:r>
              <a:rPr lang="en-US" dirty="0" err="1">
                <a:ea typeface="Calibri"/>
              </a:rPr>
              <a:t>Program.cs</a:t>
            </a:r>
            <a:r>
              <a:rPr lang="en-US" dirty="0">
                <a:ea typeface="Calibri"/>
              </a:rPr>
              <a:t>, instantiate an Astronaut object with the name "Nova Cosmos" who is 47 years old.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Calibri"/>
              </a:rPr>
              <a:t>Add 300 hours of space time to Nova's object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Calibri"/>
              </a:rPr>
              <a:t>Instantiate a new Astronaut with a name, age, and space hours of your choice!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Calibri"/>
              </a:rPr>
              <a:t>Output the total space hours of both Astronauts</a:t>
            </a:r>
          </a:p>
          <a:p>
            <a:pPr marL="457200" indent="-457200">
              <a:buFont typeface="Arial"/>
              <a:buChar char="•"/>
            </a:pPr>
            <a:endParaRPr lang="en-US" dirty="0">
              <a:ea typeface="Calibri"/>
            </a:endParaRPr>
          </a:p>
          <a:p>
            <a:r>
              <a:rPr lang="en-US" dirty="0">
                <a:ea typeface="Calibri"/>
              </a:rPr>
              <a:t>Ex: </a:t>
            </a:r>
          </a:p>
          <a:p>
            <a:r>
              <a:rPr lang="en-US" dirty="0">
                <a:ea typeface="Calibri"/>
              </a:rPr>
              <a:t>Nova and Bob have accumulated a total of 500 hours!</a:t>
            </a:r>
          </a:p>
        </p:txBody>
      </p:sp>
    </p:spTree>
    <p:extLst>
      <p:ext uri="{BB962C8B-B14F-4D97-AF65-F5344CB8AC3E}">
        <p14:creationId xmlns:p14="http://schemas.microsoft.com/office/powerpoint/2010/main" val="317871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35683"/>
            <a:ext cx="7828280" cy="326563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105"/>
              </a:spcBef>
              <a:tabLst>
                <a:tab pos="6739255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In this lab, we will create a Spacecraft object. Let’s think about our spacecraft:</a:t>
            </a:r>
          </a:p>
          <a:p>
            <a:pPr marL="12700" marR="20955">
              <a:lnSpc>
                <a:spcPct val="100000"/>
              </a:lnSpc>
              <a:spcBef>
                <a:spcPts val="105"/>
              </a:spcBef>
              <a:tabLst>
                <a:tab pos="6739255" algn="l"/>
              </a:tabLst>
            </a:pPr>
            <a:endParaRPr lang="en-US" sz="2600">
              <a:solidFill>
                <a:srgbClr val="1C1C1C"/>
              </a:solidFill>
              <a:latin typeface="Calibri"/>
              <a:cs typeface="Calibri"/>
            </a:endParaRPr>
          </a:p>
          <a:p>
            <a:pPr marL="12700" marR="20955">
              <a:spcBef>
                <a:spcPts val="105"/>
              </a:spcBef>
              <a:tabLst>
                <a:tab pos="6739255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A spacecraft can move between planets, activate or deactivate its engines, and load or unload passengers.</a:t>
            </a:r>
            <a:endParaRPr lang="en-US" sz="2600">
              <a:solidFill>
                <a:srgbClr val="1C1C1C"/>
              </a:solidFill>
              <a:latin typeface="Calibri"/>
              <a:ea typeface="Calibri"/>
              <a:cs typeface="Calibri"/>
            </a:endParaRPr>
          </a:p>
          <a:p>
            <a:pPr marL="12700" marR="20955">
              <a:spcBef>
                <a:spcPts val="105"/>
              </a:spcBef>
              <a:tabLst>
                <a:tab pos="6739255" algn="l"/>
              </a:tabLst>
            </a:pPr>
            <a:endParaRPr lang="en-US" sz="2600">
              <a:solidFill>
                <a:srgbClr val="1C1C1C"/>
              </a:solidFill>
              <a:latin typeface="Calibri"/>
              <a:cs typeface="Calibri"/>
            </a:endParaRPr>
          </a:p>
          <a:p>
            <a:pPr marL="12700" marR="20955">
              <a:lnSpc>
                <a:spcPct val="100000"/>
              </a:lnSpc>
              <a:spcBef>
                <a:spcPts val="105"/>
              </a:spcBef>
              <a:tabLst>
                <a:tab pos="6739255" algn="l"/>
              </a:tabLst>
            </a:pPr>
            <a:r>
              <a:rPr lang="en-US" sz="2600">
                <a:solidFill>
                  <a:srgbClr val="1C1C1C"/>
                </a:solidFill>
                <a:latin typeface="Calibri"/>
                <a:cs typeface="Calibri"/>
              </a:rPr>
              <a:t>At any point in time, the spacecraft’s state can be described by how these fields are set.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2316480">
              <a:lnSpc>
                <a:spcPct val="100000"/>
              </a:lnSpc>
              <a:spcBef>
                <a:spcPts val="100"/>
              </a:spcBef>
            </a:pPr>
            <a:r>
              <a:rPr spc="-1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57960"/>
            <a:ext cx="7682230" cy="3619452"/>
          </a:xfrm>
          <a:prstGeom prst="rect">
            <a:avLst/>
          </a:prstGeom>
        </p:spPr>
        <p:txBody>
          <a:bodyPr vert="horz" wrap="square" lIns="0" tIns="97155" rIns="0" bIns="0" rtlCol="0" anchor="t">
            <a:spAutoFit/>
          </a:bodyPr>
          <a:lstStyle/>
          <a:p>
            <a:pPr marL="240665" marR="365760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20" err="1">
                <a:latin typeface="Consolas"/>
                <a:cs typeface="Consolas"/>
              </a:rPr>
              <a:t>craftName</a:t>
            </a:r>
            <a:r>
              <a:rPr lang="en-US" sz="2800" b="1" spc="-885">
                <a:latin typeface="Consolas"/>
                <a:cs typeface="Consolas"/>
              </a:rPr>
              <a:t> </a:t>
            </a:r>
            <a:r>
              <a:rPr lang="en-US" sz="2800">
                <a:latin typeface="Calibri"/>
                <a:cs typeface="Calibri"/>
              </a:rPr>
              <a:t>–</a:t>
            </a:r>
            <a:r>
              <a:rPr lang="en-US" sz="2800" spc="-12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holds the name of the spacecraft.</a:t>
            </a:r>
          </a:p>
          <a:p>
            <a:pPr marL="240665" marR="365760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25">
                <a:latin typeface="Consolas"/>
                <a:cs typeface="Consolas"/>
              </a:rPr>
              <a:t>destination</a:t>
            </a:r>
            <a:r>
              <a:rPr lang="en-US" sz="2800" b="1" spc="-894">
                <a:latin typeface="Consolas"/>
                <a:cs typeface="Consolas"/>
              </a:rPr>
              <a:t> </a:t>
            </a:r>
            <a:r>
              <a:rPr lang="en-US" sz="2800">
                <a:latin typeface="Calibri"/>
                <a:cs typeface="Calibri"/>
              </a:rPr>
              <a:t>–</a:t>
            </a:r>
            <a:r>
              <a:rPr lang="en-US" sz="2800" spc="-9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holds the current planet or space station the spacecraft is headed to.</a:t>
            </a:r>
          </a:p>
          <a:p>
            <a:pPr marL="240665" marR="365760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25" err="1">
                <a:latin typeface="Consolas"/>
                <a:cs typeface="Consolas"/>
              </a:rPr>
              <a:t>enginesOn</a:t>
            </a:r>
            <a:r>
              <a:rPr lang="en-US" sz="2800" b="1" spc="-894">
                <a:latin typeface="Consolas"/>
                <a:cs typeface="Consolas"/>
              </a:rPr>
              <a:t> </a:t>
            </a:r>
            <a:r>
              <a:rPr lang="en-US" sz="2800">
                <a:latin typeface="Calibri"/>
                <a:cs typeface="Calibri"/>
              </a:rPr>
              <a:t>–</a:t>
            </a:r>
            <a:r>
              <a:rPr lang="en-US" sz="2800" spc="-10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holds the value true if the spacecraft's engines are active and false if not.</a:t>
            </a:r>
          </a:p>
          <a:p>
            <a:pPr marL="240665" marR="365760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25" err="1">
                <a:latin typeface="Consolas"/>
                <a:cs typeface="Calibri"/>
              </a:rPr>
              <a:t>fuelLevel</a:t>
            </a:r>
            <a:r>
              <a:rPr lang="en-US" sz="2800" b="1" spc="-894">
                <a:latin typeface="Consolas"/>
                <a:cs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</a:rPr>
              <a:t>–</a:t>
            </a:r>
            <a:r>
              <a:rPr lang="en-US" sz="2800" spc="-9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a numeric value representing the current fuel level of the spacecraft.</a:t>
            </a:r>
          </a:p>
          <a:p>
            <a:pPr marL="240665" marR="365760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25" err="1">
                <a:latin typeface="Consolas"/>
                <a:cs typeface="Calibri"/>
              </a:rPr>
              <a:t>numPassengers</a:t>
            </a:r>
            <a:r>
              <a:rPr lang="en-US" sz="2800" b="1" spc="-25">
                <a:latin typeface="Consolas"/>
                <a:cs typeface="Calibri"/>
              </a:rPr>
              <a:t>–</a:t>
            </a:r>
            <a:r>
              <a:rPr lang="en-US" sz="2800" spc="-8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a numeric value representing the number of passengers on board.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73" y="211327"/>
            <a:ext cx="7152005" cy="780727"/>
          </a:xfrm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00"/>
              </a:spcBef>
            </a:pPr>
            <a:r>
              <a:rPr lang="en-US"/>
              <a:t>Spacecraft</a:t>
            </a:r>
            <a:r>
              <a:rPr spc="-130"/>
              <a:t> </a:t>
            </a:r>
            <a:r>
              <a:t>Instance</a:t>
            </a:r>
            <a:r>
              <a:rPr spc="-140"/>
              <a:t> </a:t>
            </a:r>
            <a:r>
              <a:rPr spc="-10"/>
              <a:t>Fields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12140" y="1485391"/>
            <a:ext cx="7713345" cy="565603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 b="1" err="1">
                <a:latin typeface="+mn-lt"/>
                <a:cs typeface="Consolas"/>
              </a:rPr>
              <a:t>SetDestination</a:t>
            </a:r>
            <a:r>
              <a:rPr lang="en-US" sz="2400">
                <a:latin typeface="+mn-lt"/>
                <a:cs typeface="Consolas"/>
              </a:rPr>
              <a:t> – changes the current destination.</a:t>
            </a:r>
            <a:endParaRPr lang="en-US" sz="2400">
              <a:latin typeface="+mn-lt"/>
              <a:ea typeface="Calibri"/>
              <a:cs typeface="Consolas"/>
            </a:endParaRPr>
          </a:p>
          <a:p>
            <a:pPr marL="355600" indent="-342900"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 b="1" err="1">
                <a:latin typeface="+mn-lt"/>
                <a:cs typeface="Consolas"/>
              </a:rPr>
              <a:t>ToggleEngines</a:t>
            </a:r>
            <a:r>
              <a:rPr lang="en-US" sz="2400">
                <a:latin typeface="+mn-lt"/>
                <a:cs typeface="Consolas"/>
              </a:rPr>
              <a:t> – switches the spacecraft's engine state.</a:t>
            </a:r>
            <a:endParaRPr lang="en-US" sz="2400">
              <a:latin typeface="+mn-lt"/>
              <a:ea typeface="Calibri"/>
              <a:cs typeface="Consolas"/>
            </a:endParaRPr>
          </a:p>
          <a:p>
            <a:pPr marL="355600" indent="-342900"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 b="1" err="1">
                <a:latin typeface="+mn-lt"/>
                <a:cs typeface="Consolas"/>
              </a:rPr>
              <a:t>AddPassenger</a:t>
            </a:r>
            <a:r>
              <a:rPr lang="en-US" sz="2400">
                <a:latin typeface="+mn-lt"/>
                <a:cs typeface="Consolas"/>
              </a:rPr>
              <a:t> – increases the passengers on board by </a:t>
            </a:r>
            <a:r>
              <a:rPr lang="en-US" sz="2400" err="1">
                <a:latin typeface="+mn-lt"/>
                <a:cs typeface="Consolas"/>
              </a:rPr>
              <a:t>by</a:t>
            </a:r>
            <a:r>
              <a:rPr lang="en-US" sz="2400">
                <a:latin typeface="+mn-lt"/>
                <a:cs typeface="Consolas"/>
              </a:rPr>
              <a:t> 1.</a:t>
            </a:r>
            <a:endParaRPr lang="en-US" sz="2400">
              <a:latin typeface="+mn-lt"/>
              <a:ea typeface="Calibri"/>
              <a:cs typeface="Consolas"/>
            </a:endParaRPr>
          </a:p>
          <a:p>
            <a:pPr marL="355600" indent="-342900"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 b="1" err="1">
                <a:latin typeface="+mn-lt"/>
                <a:cs typeface="Consolas"/>
              </a:rPr>
              <a:t>RemovePassenger</a:t>
            </a:r>
            <a:r>
              <a:rPr lang="en-US" sz="2400">
                <a:latin typeface="+mn-lt"/>
                <a:cs typeface="Consolas"/>
              </a:rPr>
              <a:t>– decreases </a:t>
            </a:r>
            <a:r>
              <a:rPr lang="en-US" sz="2400">
                <a:latin typeface="+mn-lt"/>
              </a:rPr>
              <a:t>the passengers on board by </a:t>
            </a:r>
            <a:r>
              <a:rPr lang="en-US" sz="2400" err="1">
                <a:latin typeface="+mn-lt"/>
              </a:rPr>
              <a:t>by</a:t>
            </a:r>
            <a:r>
              <a:rPr lang="en-US" sz="2400">
                <a:latin typeface="+mn-lt"/>
              </a:rPr>
              <a:t> 1.</a:t>
            </a:r>
            <a:endParaRPr lang="en-US" sz="2400">
              <a:latin typeface="+mn-lt"/>
              <a:ea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>
                <a:latin typeface="+mn-lt"/>
                <a:cs typeface="Consolas"/>
              </a:rPr>
              <a:t>Accessor methods for the fields: </a:t>
            </a:r>
            <a:r>
              <a:rPr lang="en-US" sz="2400" b="1" err="1">
                <a:latin typeface="+mn-lt"/>
                <a:cs typeface="Consolas"/>
              </a:rPr>
              <a:t>GetCraftName</a:t>
            </a:r>
            <a:r>
              <a:rPr lang="en-US" sz="2400">
                <a:latin typeface="+mn-lt"/>
                <a:cs typeface="Consolas"/>
              </a:rPr>
              <a:t>, </a:t>
            </a:r>
            <a:r>
              <a:rPr lang="en-US" sz="2400" b="1" err="1">
                <a:latin typeface="+mn-lt"/>
                <a:cs typeface="Consolas"/>
              </a:rPr>
              <a:t>GetDestination</a:t>
            </a:r>
            <a:r>
              <a:rPr lang="en-US" sz="2400">
                <a:latin typeface="+mn-lt"/>
                <a:cs typeface="Consolas"/>
              </a:rPr>
              <a:t>, </a:t>
            </a:r>
            <a:r>
              <a:rPr lang="en-US" sz="2400" b="1" err="1">
                <a:latin typeface="+mn-lt"/>
                <a:cs typeface="Consolas"/>
              </a:rPr>
              <a:t>GetFuelLevel</a:t>
            </a:r>
            <a:r>
              <a:rPr lang="en-US" sz="2400">
                <a:latin typeface="+mn-lt"/>
                <a:cs typeface="Consolas"/>
              </a:rPr>
              <a:t>, </a:t>
            </a:r>
            <a:r>
              <a:rPr lang="en-US" sz="2400" b="1" err="1">
                <a:latin typeface="+mn-lt"/>
                <a:cs typeface="Consolas"/>
              </a:rPr>
              <a:t>GetNumPassengers</a:t>
            </a:r>
            <a:r>
              <a:rPr lang="en-US" sz="2400">
                <a:latin typeface="+mn-lt"/>
                <a:cs typeface="Consolas"/>
              </a:rPr>
              <a:t>.</a:t>
            </a:r>
            <a:endParaRPr lang="en-US" sz="2400">
              <a:latin typeface="+mn-lt"/>
              <a:ea typeface="Calibri"/>
              <a:cs typeface="Consolas"/>
            </a:endParaRPr>
          </a:p>
          <a:p>
            <a:pPr marL="355600" indent="-342900"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>
                <a:latin typeface="+mn-lt"/>
                <a:cs typeface="Consolas"/>
              </a:rPr>
              <a:t>Mutator method for </a:t>
            </a:r>
            <a:r>
              <a:rPr lang="en-US" sz="2400" b="1" err="1">
                <a:latin typeface="+mn-lt"/>
                <a:cs typeface="Consolas"/>
              </a:rPr>
              <a:t>SetDestination</a:t>
            </a:r>
            <a:endParaRPr lang="en-US" sz="2400" err="1">
              <a:latin typeface="+mn-lt"/>
              <a:ea typeface="Calibri"/>
              <a:cs typeface="Consolas"/>
            </a:endParaRPr>
          </a:p>
          <a:p>
            <a:pPr marL="355600" indent="-342900"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 b="1" err="1">
                <a:latin typeface="+mn-lt"/>
                <a:cs typeface="Consolas"/>
              </a:rPr>
              <a:t>ToString</a:t>
            </a:r>
            <a:r>
              <a:rPr lang="en-US" sz="2400">
                <a:latin typeface="+mn-lt"/>
                <a:cs typeface="Consolas"/>
              </a:rPr>
              <a:t> – will return the following message: "The spacecraft " + </a:t>
            </a:r>
            <a:r>
              <a:rPr lang="en-US" sz="2400" b="1" err="1">
                <a:latin typeface="+mn-lt"/>
                <a:cs typeface="Consolas"/>
              </a:rPr>
              <a:t>craftName</a:t>
            </a:r>
            <a:r>
              <a:rPr lang="en-US" sz="2400" b="1">
                <a:latin typeface="+mn-lt"/>
                <a:cs typeface="Consolas"/>
              </a:rPr>
              <a:t> </a:t>
            </a:r>
            <a:r>
              <a:rPr lang="en-US" sz="2400">
                <a:latin typeface="+mn-lt"/>
                <a:cs typeface="Consolas"/>
              </a:rPr>
              <a:t>+ " is headed to " + </a:t>
            </a:r>
            <a:r>
              <a:rPr lang="en-US" sz="2400" b="1">
                <a:latin typeface="+mn-lt"/>
                <a:cs typeface="Consolas"/>
              </a:rPr>
              <a:t>destination </a:t>
            </a:r>
            <a:r>
              <a:rPr lang="en-US" sz="2400">
                <a:latin typeface="+mn-lt"/>
                <a:cs typeface="Consolas"/>
              </a:rPr>
              <a:t>+ ", carrying " + " </a:t>
            </a:r>
            <a:r>
              <a:rPr lang="en-US" sz="2400" b="1" err="1">
                <a:latin typeface="+mn-lt"/>
                <a:cs typeface="Consolas"/>
              </a:rPr>
              <a:t>numPassengers</a:t>
            </a:r>
            <a:r>
              <a:rPr lang="en-US" sz="2400">
                <a:latin typeface="+mn-lt"/>
                <a:cs typeface="Consolas"/>
              </a:rPr>
              <a:t> + " passengers, has its engines " + {"activated" or "deactivated“} </a:t>
            </a:r>
            <a:endParaRPr lang="en-US" sz="2400">
              <a:latin typeface="+mn-lt"/>
              <a:ea typeface="Calibri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sz="2400">
                <a:latin typeface="+mn-lt"/>
                <a:cs typeface="Consolas"/>
              </a:rPr>
              <a:t>Constructor method to create an instance of a </a:t>
            </a:r>
            <a:r>
              <a:rPr lang="en-US" sz="2400" b="1">
                <a:latin typeface="+mn-lt"/>
                <a:cs typeface="Consolas"/>
              </a:rPr>
              <a:t>Spacecraft</a:t>
            </a:r>
            <a:endParaRPr lang="en-US" sz="2400" b="1">
              <a:latin typeface="+mn-lt"/>
              <a:ea typeface="Calibri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endParaRPr lang="en-US" sz="2400">
              <a:latin typeface="+mn-lt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73" y="211327"/>
            <a:ext cx="7152005" cy="780727"/>
          </a:xfrm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00"/>
              </a:spcBef>
            </a:pPr>
            <a:r>
              <a:rPr lang="en-US"/>
              <a:t>Spacecraft</a:t>
            </a:r>
            <a:r>
              <a:rPr spc="-130"/>
              <a:t> </a:t>
            </a:r>
            <a:r>
              <a:t>Instance</a:t>
            </a:r>
            <a:r>
              <a:rPr spc="-140"/>
              <a:t> </a:t>
            </a:r>
            <a:r>
              <a:rPr spc="-10"/>
              <a:t>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73" y="211327"/>
            <a:ext cx="7152005" cy="780727"/>
          </a:xfrm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100"/>
              </a:spcBef>
            </a:pPr>
            <a:r>
              <a:rPr lang="en-US"/>
              <a:t>Spacecraft</a:t>
            </a:r>
            <a:r>
              <a:rPr spc="-80"/>
              <a:t> </a:t>
            </a:r>
            <a:r>
              <a:t>Class</a:t>
            </a:r>
            <a:r>
              <a:rPr spc="-65"/>
              <a:t> </a:t>
            </a:r>
            <a:r>
              <a:rPr spc="-1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82341"/>
              </p:ext>
            </p:extLst>
          </p:nvPr>
        </p:nvGraphicFramePr>
        <p:xfrm>
          <a:off x="2474975" y="1636093"/>
          <a:ext cx="4343400" cy="491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spc="-10">
                          <a:latin typeface="Calibri"/>
                          <a:cs typeface="Calibri"/>
                        </a:rPr>
                        <a:t>Spacecraft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017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None/>
                        <a:tabLst>
                          <a:tab pos="377190" algn="l"/>
                          <a:tab pos="377825" algn="l"/>
                        </a:tabLst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-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craftName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: string</a:t>
                      </a:r>
                    </a:p>
                    <a:p>
                      <a:pPr marL="9017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None/>
                        <a:tabLst>
                          <a:tab pos="377190" algn="l"/>
                          <a:tab pos="377825" algn="l"/>
                        </a:tabLst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- destination: string</a:t>
                      </a:r>
                    </a:p>
                    <a:p>
                      <a:pPr marL="9017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None/>
                        <a:tabLst>
                          <a:tab pos="377190" algn="l"/>
                          <a:tab pos="377825" algn="l"/>
                        </a:tabLst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-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enginesOn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: bool</a:t>
                      </a:r>
                    </a:p>
                    <a:p>
                      <a:pPr marL="9017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None/>
                        <a:tabLst>
                          <a:tab pos="377190" algn="l"/>
                          <a:tab pos="377825" algn="l"/>
                        </a:tabLst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-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fuelLevel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: int</a:t>
                      </a:r>
                    </a:p>
                    <a:p>
                      <a:pPr marL="9017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None/>
                        <a:tabLst>
                          <a:tab pos="377190" algn="l"/>
                          <a:tab pos="377825" algn="l"/>
                        </a:tabLst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-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numPassengers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: 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Spacecraft(name: string)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SetDestination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dest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: string): void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ToggleEngines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void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AddPassenger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void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RemovePassenger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void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GetCraftName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string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GetDestination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string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GetFuelLevel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int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GetNumPassengers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int</a:t>
                      </a: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+mn-lt"/>
                          <a:cs typeface="Calibri"/>
                        </a:rPr>
                        <a:t>+ </a:t>
                      </a:r>
                      <a:r>
                        <a:rPr lang="en-US" sz="1800" err="1">
                          <a:latin typeface="+mn-lt"/>
                          <a:cs typeface="Calibri"/>
                        </a:rPr>
                        <a:t>ToString</a:t>
                      </a:r>
                      <a:r>
                        <a:rPr lang="en-US" sz="1800">
                          <a:latin typeface="+mn-lt"/>
                          <a:cs typeface="Calibri"/>
                        </a:rPr>
                        <a:t>(): 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57045"/>
            <a:ext cx="6739255" cy="184665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In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 new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file,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create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 class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called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lang="en-US" sz="2600" spc="-10">
                <a:solidFill>
                  <a:srgbClr val="1C1C1C"/>
                </a:solidFill>
                <a:latin typeface="Consolas"/>
                <a:cs typeface="Consolas"/>
              </a:rPr>
              <a:t>“Spacecraft”</a:t>
            </a:r>
            <a:endParaRPr sz="26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Declare</a:t>
            </a:r>
            <a:r>
              <a:rPr sz="2600" spc="-4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5 fields</a:t>
            </a:r>
            <a:r>
              <a:rPr sz="26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as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seen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in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class</a:t>
            </a:r>
            <a:r>
              <a:rPr sz="260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1C1C1C"/>
                </a:solidFill>
                <a:latin typeface="Calibri"/>
                <a:cs typeface="Calibri"/>
              </a:rPr>
              <a:t>diagram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Save</a:t>
            </a:r>
            <a:r>
              <a:rPr sz="2600" spc="-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file</a:t>
            </a:r>
            <a:r>
              <a:rPr sz="260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1C1C1C"/>
                </a:solidFill>
                <a:latin typeface="Calibri"/>
                <a:cs typeface="Calibri"/>
              </a:rPr>
              <a:t>as </a:t>
            </a:r>
            <a:r>
              <a:rPr lang="en-US" sz="2600" i="1" spc="-10" err="1">
                <a:solidFill>
                  <a:srgbClr val="1C1C1C"/>
                </a:solidFill>
                <a:latin typeface="Calibri"/>
                <a:cs typeface="Calibri"/>
              </a:rPr>
              <a:t>Spacecraft</a:t>
            </a:r>
            <a:r>
              <a:rPr sz="2600" i="1" spc="-10" err="1">
                <a:solidFill>
                  <a:srgbClr val="1C1C1C"/>
                </a:solidFill>
                <a:latin typeface="Calibri"/>
                <a:cs typeface="Calibri"/>
              </a:rPr>
              <a:t>.cs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6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00"/>
              </a:spcBef>
            </a:pPr>
            <a:r>
              <a:t>Task</a:t>
            </a:r>
            <a:r>
              <a:rPr spc="-55"/>
              <a:t> </a:t>
            </a:r>
            <a:r>
              <a:t>1</a:t>
            </a:r>
            <a:r>
              <a:rPr spc="-50"/>
              <a:t> </a:t>
            </a:r>
            <a:r>
              <a:t>–</a:t>
            </a:r>
            <a:r>
              <a:rPr spc="-40"/>
              <a:t> </a:t>
            </a:r>
            <a:r>
              <a:t>Creating</a:t>
            </a:r>
            <a:r>
              <a:rPr spc="-80"/>
              <a:t> </a:t>
            </a:r>
            <a:r>
              <a:t>a</a:t>
            </a:r>
            <a:r>
              <a:rPr spc="-55"/>
              <a:t> </a:t>
            </a:r>
            <a:r>
              <a:t>new</a:t>
            </a:r>
            <a:r>
              <a:rPr spc="-70"/>
              <a:t> </a:t>
            </a:r>
            <a:r>
              <a:rPr spc="-10"/>
              <a:t>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1ba11a-47ff-45d7-b1a7-7bd1dc77d032">
      <Terms xmlns="http://schemas.microsoft.com/office/infopath/2007/PartnerControls"/>
    </lcf76f155ced4ddcb4097134ff3c332f>
    <TaxCatchAll xmlns="9e9d2653-40d2-4d77-a935-d3941c8d7a9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0C93639923747AAFCE977A7406873" ma:contentTypeVersion="14" ma:contentTypeDescription="Create a new document." ma:contentTypeScope="" ma:versionID="0410cf88df9d14feee244842d553ea88">
  <xsd:schema xmlns:xsd="http://www.w3.org/2001/XMLSchema" xmlns:xs="http://www.w3.org/2001/XMLSchema" xmlns:p="http://schemas.microsoft.com/office/2006/metadata/properties" xmlns:ns2="661ba11a-47ff-45d7-b1a7-7bd1dc77d032" xmlns:ns3="9e9d2653-40d2-4d77-a935-d3941c8d7a95" targetNamespace="http://schemas.microsoft.com/office/2006/metadata/properties" ma:root="true" ma:fieldsID="368d5e48436ea5514cecec0690361d07" ns2:_="" ns3:_="">
    <xsd:import namespace="661ba11a-47ff-45d7-b1a7-7bd1dc77d032"/>
    <xsd:import namespace="9e9d2653-40d2-4d77-a935-d3941c8d7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ba11a-47ff-45d7-b1a7-7bd1dc77d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d2653-40d2-4d77-a935-d3941c8d7a9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9dd42bb-c925-4122-b341-e723d130eff4}" ma:internalName="TaxCatchAll" ma:showField="CatchAllData" ma:web="9e9d2653-40d2-4d77-a935-d3941c8d7a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567F7-BCC6-4C02-9E61-AA74A31DFCA1}">
  <ds:schemaRefs>
    <ds:schemaRef ds:uri="http://schemas.microsoft.com/office/2006/metadata/properties"/>
    <ds:schemaRef ds:uri="http://schemas.microsoft.com/office/infopath/2007/PartnerControls"/>
    <ds:schemaRef ds:uri="661ba11a-47ff-45d7-b1a7-7bd1dc77d032"/>
    <ds:schemaRef ds:uri="9e9d2653-40d2-4d77-a935-d3941c8d7a95"/>
  </ds:schemaRefs>
</ds:datastoreItem>
</file>

<file path=customXml/itemProps2.xml><?xml version="1.0" encoding="utf-8"?>
<ds:datastoreItem xmlns:ds="http://schemas.openxmlformats.org/officeDocument/2006/customXml" ds:itemID="{5B6E6527-EA36-42D1-BD44-D2338C4DE5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7BF0D-74DA-4831-BBE0-A82C2DCED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ba11a-47ff-45d7-b1a7-7bd1dc77d032"/>
    <ds:schemaRef ds:uri="9e9d2653-40d2-4d77-a935-d3941c8d7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Lab 6 (Review)</vt:lpstr>
      <vt:lpstr>Lab Objectives</vt:lpstr>
      <vt:lpstr>Demo</vt:lpstr>
      <vt:lpstr>Demo</vt:lpstr>
      <vt:lpstr>Introduction</vt:lpstr>
      <vt:lpstr>Spacecraft Instance Fields</vt:lpstr>
      <vt:lpstr>Spacecraft Instance Methods</vt:lpstr>
      <vt:lpstr>Spacecraft Class Diagram</vt:lpstr>
      <vt:lpstr>Task 1 – Creating a new class</vt:lpstr>
      <vt:lpstr>Task 2 – Writing a constructor</vt:lpstr>
      <vt:lpstr>Task 3 – Methods</vt:lpstr>
      <vt:lpstr>Task 3 –Methods (cont.)</vt:lpstr>
      <vt:lpstr>Task 4 – Running the application</vt:lpstr>
      <vt:lpstr>Task #4 Output (boldface is user input)</vt:lpstr>
      <vt:lpstr>Task #4 Output (boldface is user input)</vt:lpstr>
      <vt:lpstr>Task #5 Creating another instance of a Spacecraft</vt:lpstr>
      <vt:lpstr>Task #5 Output (boldface is user input)</vt:lpstr>
      <vt:lpstr>OOP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Objectives</dc:title>
  <dc:creator>Kyle Knudson</dc:creator>
  <cp:revision>20</cp:revision>
  <dcterms:created xsi:type="dcterms:W3CDTF">2022-10-12T02:52:23Z</dcterms:created>
  <dcterms:modified xsi:type="dcterms:W3CDTF">2024-03-22T18:17:06Z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2022-10-12T00:00:00Z</vt:filetime>
  </property>
  <property fmtid="{D5CDD505-2E9C-101B-9397-08002B2CF9AE}" pid="5" name="Producer">
    <vt:lpwstr>Adobe PDF Library 15.0</vt:lpwstr>
  </property>
  <property fmtid="{D5CDD505-2E9C-101B-9397-08002B2CF9AE}" pid="6" name="ContentTypeId">
    <vt:lpwstr>0x0101007B2B55894706C543A8E127BFD1A8EF8B</vt:lpwstr>
  </property>
  <property fmtid="{D5CDD505-2E9C-101B-9397-08002B2CF9AE}" pid="7" name="Order">
    <vt:r8>1300</vt:r8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MediaServiceImageTags">
    <vt:lpwstr/>
  </property>
</Properties>
</file>