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6" r:id="rId4"/>
  </p:sldMasterIdLst>
  <p:notesMasterIdLst>
    <p:notesMasterId r:id="rId14"/>
  </p:notesMasterIdLst>
  <p:handoutMasterIdLst>
    <p:handoutMasterId r:id="rId15"/>
  </p:handoutMasterIdLst>
  <p:sldIdLst>
    <p:sldId id="519" r:id="rId5"/>
    <p:sldId id="520" r:id="rId6"/>
    <p:sldId id="512" r:id="rId7"/>
    <p:sldId id="518" r:id="rId8"/>
    <p:sldId id="521" r:id="rId9"/>
    <p:sldId id="522" r:id="rId10"/>
    <p:sldId id="524" r:id="rId11"/>
    <p:sldId id="516" r:id="rId12"/>
    <p:sldId id="51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EAEAEA"/>
    <a:srgbClr val="FF0000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EB780-57DD-9BE2-5652-D05E80B18A7D}" v="102" dt="2024-02-05T00:38:22.865"/>
    <p1510:client id="{81B534DB-C9DE-2DC1-3432-D31DD081C899}" v="5" dt="2024-02-05T22:44:57.184"/>
    <p1510:client id="{9526DD13-F4DC-4E0D-91FB-D036DD8AA048}" v="3" dt="2024-02-05T15:40:15.430"/>
    <p1510:client id="{F3404653-B2FA-61D4-1395-7F26F9F9EDCB}" v="3" dt="2024-02-05T22:43:11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2" autoAdjust="0"/>
    <p:restoredTop sz="94660"/>
  </p:normalViewPr>
  <p:slideViewPr>
    <p:cSldViewPr>
      <p:cViewPr varScale="1">
        <p:scale>
          <a:sx n="127" d="100"/>
          <a:sy n="127" d="100"/>
        </p:scale>
        <p:origin x="10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5F5DB821-1EFB-8373-98F9-2A5B265524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88565110-9071-D1AC-4148-06943EFBA6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21E88E11-3FC0-AB46-2EF4-2DD4E268448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B7C6A402-2F13-5B35-EA48-D3E1EEDC7F1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ADB900EB-BBA1-49AE-8D64-DAF7673AA6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F647B05-1F4F-E0B2-CADF-BAB25D3024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F7986FF-4B76-BF8C-786F-F2E16C2E7E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BE3F679-F19E-0384-69E7-920A344370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004D8A7A-3958-B0AA-9091-188992D2BD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12657890-1410-A1E8-07AD-3CFCF186A5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B4854729-7465-03E6-B0A9-B06ECA8A4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6A2EEF34-9FC5-4A38-9E76-88E63E058F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15A6E771-9259-D5DF-D889-F5E56CF77C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54E3362F-4A18-EBD7-44F6-3152D9277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312014B5-2292-05B5-B536-97AB8AC9F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324252-FAEE-4510-A7EF-7B290816B44F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65DC8651-C9FD-F4D2-3777-5EC810911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0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E9D83A87-67FA-E19A-7F1E-F405D389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54F6EC-A0F5-6ACA-702C-96D545B34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560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3200">
                <a:solidFill>
                  <a:srgbClr val="0045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Programming in C++</a:t>
            </a:r>
          </a:p>
          <a:p>
            <a:pPr algn="ctr" eaLnBrk="1" hangingPunct="1">
              <a:defRPr/>
            </a:pPr>
            <a:r>
              <a:rPr lang="en-US" altLang="en-US" sz="3200">
                <a:solidFill>
                  <a:srgbClr val="0045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Seventh Edition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9AC4EF-50BC-3120-845A-875754C70475}"/>
              </a:ext>
            </a:extLst>
          </p:cNvPr>
          <p:cNvCxnSpPr/>
          <p:nvPr/>
        </p:nvCxnSpPr>
        <p:spPr bwMode="auto">
          <a:xfrm>
            <a:off x="1828800" y="4343400"/>
            <a:ext cx="5486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914400" y="4724400"/>
            <a:ext cx="7315200" cy="1371600"/>
          </a:xfrm>
        </p:spPr>
        <p:txBody>
          <a:bodyPr/>
          <a:lstStyle>
            <a:lvl1pPr algn="ctr"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0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rgbClr val="16489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A743D9-64C6-589C-745E-FAA4264F19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B9FBB9-7C1D-A819-8908-843477F2D6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64AB6-E950-4D1D-B8F4-151C3FB42B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42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  <a:prstGeom prst="round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3133D2-B5B7-95C8-2169-6B1B0EF1D7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70E5E6-4F5E-9A18-AFAB-6F820E38A0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27DB6-AF3B-4386-93B2-52ADDF8FFE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69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A99A6DF-FF06-B21C-E127-034046AEC7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FC563E-6AD2-9FC0-95FC-616B176E3E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7CB5F-2306-4B1C-9152-3BDAB343D8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60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00E6C1-B173-CDF2-3429-56CB57170CA9}"/>
              </a:ext>
            </a:extLst>
          </p:cNvPr>
          <p:cNvSpPr>
            <a:spLocks/>
          </p:cNvSpPr>
          <p:nvPr/>
        </p:nvSpPr>
        <p:spPr bwMode="auto">
          <a:xfrm>
            <a:off x="609600" y="152400"/>
            <a:ext cx="8077200" cy="1143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3600">
                <a:solidFill>
                  <a:schemeClr val="tx1"/>
                </a:solidFill>
                <a:latin typeface="Trebuchet MS" panose="020B0603020202020204" pitchFamily="34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C925D3-4245-30DC-F86F-FC2516390D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638C1A-52C0-25A6-97CC-81DC186F65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8ADF6A-5C50-4FEB-A80D-0959314C2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9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0EDC6D1-A4FA-A027-CACA-4CCFC70275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D5149E-85A5-D9DA-9CED-11C41151C1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50499-F96A-4BC7-8C2E-330BB80CBD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83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6EC0DFB-F18A-75BB-A385-4D77DA8EE7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3FE78-484D-478E-DB52-42042B585F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E74DE-F6A7-4F51-B78F-AE9350F1E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49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36438B5-DE25-236D-D353-D298BA6000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F8AB25E-4E24-04FA-0C8F-17A113F989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A42BF-9C15-45A2-946B-00CD9181CB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BFCB51F-26EC-E9F1-2F71-EC834DF018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6120286-685C-3228-1FC4-9E17AA2459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3DC1F-11FC-4694-9F2F-233E051058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1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A9A575C-2F71-9FC7-6B39-2B5F87CBF5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C3E4CB-1C87-F618-C700-9F606714C1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BBBFF-FAE7-4946-9C1F-F95CB13C77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28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B2887B-2481-BA76-B00F-FB38F19793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697EF1-06E7-9E2F-4C5F-F269DB85AF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D40A2-BFA3-4366-904F-752D37B5E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7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02B87A3E-97DC-39BD-8AC2-1A4E2DDD6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0DBF433-9CA6-18AC-6DEF-42920A3CF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D612734-2539-A73E-22DE-714F9B2FC4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An Introduction to Programming with C++, Seventh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6FD5A6-0DBF-E693-8D7E-FC1C49FD0C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B4AF0F0A-CC85-49D6-A1BD-6039B565E24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itle Placeholder 7">
            <a:extLst>
              <a:ext uri="{FF2B5EF4-FFF2-40B4-BE49-F238E27FC236}">
                <a16:creationId xmlns:a16="http://schemas.microsoft.com/office/drawing/2014/main" id="{2A5F13C4-E7C7-648E-5524-16BD982D46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12" r:id="rId2"/>
    <p:sldLayoutId id="214748412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CTF6f5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5" descr="A logo for a bakery&#10;&#10;Description automatically generated">
            <a:extLst>
              <a:ext uri="{FF2B5EF4-FFF2-40B4-BE49-F238E27FC236}">
                <a16:creationId xmlns:a16="http://schemas.microsoft.com/office/drawing/2014/main" id="{C1ACE396-5DF5-48BE-EE0B-26CD2A5EC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60" t="25541" r="23123" b="24832"/>
          <a:stretch/>
        </p:blipFill>
        <p:spPr bwMode="auto">
          <a:xfrm>
            <a:off x="384063" y="2627036"/>
            <a:ext cx="3962400" cy="26707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Content Placeholder 1">
            <a:extLst>
              <a:ext uri="{FF2B5EF4-FFF2-40B4-BE49-F238E27FC236}">
                <a16:creationId xmlns:a16="http://schemas.microsoft.com/office/drawing/2014/main" id="{D0B85030-F778-B90C-9834-EFFC0ED5E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/>
              <a:t>Congratulations!  You’ve been contracted by "Bake My Day, Helene!", a local bakery needing a new application to manage functions within the bakery.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/>
              <a:t>While this app will eventual service all the bakery's needs, this project will focus on 2 primary functions – unit conversions and bakery point of sale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/>
          </a:p>
        </p:txBody>
      </p:sp>
      <p:sp>
        <p:nvSpPr>
          <p:cNvPr id="6147" name="Title 2">
            <a:extLst>
              <a:ext uri="{FF2B5EF4-FFF2-40B4-BE49-F238E27FC236}">
                <a16:creationId xmlns:a16="http://schemas.microsoft.com/office/drawing/2014/main" id="{9A4005BE-E03A-5146-FC72-AD5CC099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</p:spPr>
        <p:txBody>
          <a:bodyPr wrap="square" anchor="ctr">
            <a:normAutofit/>
          </a:bodyPr>
          <a:lstStyle/>
          <a:p>
            <a:r>
              <a:rPr lang="en-US" altLang="en-US"/>
              <a:t>PA2</a:t>
            </a:r>
          </a:p>
        </p:txBody>
      </p:sp>
      <p:sp>
        <p:nvSpPr>
          <p:cNvPr id="6148" name="Slide Number Placeholder 4">
            <a:extLst>
              <a:ext uri="{FF2B5EF4-FFF2-40B4-BE49-F238E27FC236}">
                <a16:creationId xmlns:a16="http://schemas.microsoft.com/office/drawing/2014/main" id="{725AE46D-70D3-BA25-624C-F68980C20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2057400" cy="381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D769F85B-7D4C-4965-AF6E-4894589D6F7E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1504B-7C6F-23DC-9F53-E54F3338C66B}"/>
              </a:ext>
            </a:extLst>
          </p:cNvPr>
          <p:cNvSpPr txBox="1"/>
          <p:nvPr/>
        </p:nvSpPr>
        <p:spPr>
          <a:xfrm>
            <a:off x="396317" y="5393351"/>
            <a:ext cx="39459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t>So fancy. So legit</a:t>
            </a:r>
            <a:endParaRPr lang="en-US" dirty="0">
              <a:solidFill>
                <a:schemeClr val="tx1"/>
              </a:solidFill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>
            <a:extLst>
              <a:ext uri="{FF2B5EF4-FFF2-40B4-BE49-F238E27FC236}">
                <a16:creationId xmlns:a16="http://schemas.microsoft.com/office/drawing/2014/main" id="{77506718-1FB1-E046-B64F-B53307F5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The app should provide a user menu with 3 options.</a:t>
            </a:r>
          </a:p>
          <a:p>
            <a:pPr lvl="1"/>
            <a:r>
              <a:rPr lang="en-US" altLang="en-US" dirty="0">
                <a:ea typeface="ＭＳ Ｐゴシック"/>
              </a:rPr>
              <a:t>Convert Units of Measure</a:t>
            </a:r>
            <a:endParaRPr lang="en-US" altLang="en-US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en-US" altLang="en-US" dirty="0">
                <a:ea typeface="ＭＳ Ｐゴシック"/>
              </a:rPr>
              <a:t>Bakery POS</a:t>
            </a:r>
            <a:endParaRPr lang="en-US" altLang="en-US" dirty="0">
              <a:ea typeface="ＭＳ Ｐゴシック"/>
              <a:cs typeface="Calibri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Exit</a:t>
            </a:r>
          </a:p>
          <a:p>
            <a:r>
              <a:rPr lang="en-US" altLang="en-US" dirty="0">
                <a:ea typeface="ＭＳ Ｐゴシック"/>
              </a:rPr>
              <a:t>The menu should do error checking and inform the user if they did not make a valid selection.  After reading the message the user should be routed back to the menu.</a:t>
            </a:r>
          </a:p>
          <a:p>
            <a:r>
              <a:rPr lang="en-US" altLang="en-US" dirty="0">
                <a:ea typeface="ＭＳ Ｐゴシック"/>
              </a:rPr>
              <a:t>After completing tasks for each sub menu, the user should route back to the main menu</a:t>
            </a:r>
          </a:p>
        </p:txBody>
      </p:sp>
      <p:sp>
        <p:nvSpPr>
          <p:cNvPr id="7171" name="Title 2">
            <a:extLst>
              <a:ext uri="{FF2B5EF4-FFF2-40B4-BE49-F238E27FC236}">
                <a16:creationId xmlns:a16="http://schemas.microsoft.com/office/drawing/2014/main" id="{80C86B3C-BFCA-A801-436B-6BC3F9A3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Menu</a:t>
            </a:r>
          </a:p>
        </p:txBody>
      </p:sp>
      <p:sp>
        <p:nvSpPr>
          <p:cNvPr id="7172" name="Slide Number Placeholder 4">
            <a:extLst>
              <a:ext uri="{FF2B5EF4-FFF2-40B4-BE49-F238E27FC236}">
                <a16:creationId xmlns:a16="http://schemas.microsoft.com/office/drawing/2014/main" id="{16AD39CE-99E5-42DE-2826-0EC493418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49FF9B-7E8A-455D-8482-D218E79DF850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>
            <a:extLst>
              <a:ext uri="{FF2B5EF4-FFF2-40B4-BE49-F238E27FC236}">
                <a16:creationId xmlns:a16="http://schemas.microsoft.com/office/drawing/2014/main" id="{C02B023A-4DE0-2A09-E644-98A5AC48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/>
              </a:rPr>
              <a:t>Helene is always having to break out her Gallon Man and is sick and tired of lugging him around.</a:t>
            </a:r>
          </a:p>
          <a:p>
            <a:r>
              <a:rPr lang="en-US" altLang="en-US" sz="2400" dirty="0">
                <a:ea typeface="ＭＳ Ｐゴシック"/>
              </a:rPr>
              <a:t>To fix this, she needs a system that will:</a:t>
            </a:r>
          </a:p>
          <a:p>
            <a:pPr lvl="1">
              <a:buFont typeface="Courier New"/>
              <a:buChar char="o"/>
            </a:pPr>
            <a:r>
              <a:rPr lang="en-US" altLang="en-US" sz="2200" dirty="0">
                <a:ea typeface="ＭＳ Ｐゴシック"/>
              </a:rPr>
              <a:t>Support converting to and from gallons</a:t>
            </a:r>
          </a:p>
          <a:p>
            <a:pPr lvl="1">
              <a:buFont typeface="Courier New"/>
              <a:buChar char="o"/>
            </a:pPr>
            <a:r>
              <a:rPr lang="en-US" altLang="en-US" sz="2200" dirty="0">
                <a:ea typeface="ＭＳ Ｐゴシック"/>
              </a:rPr>
              <a:t>Prompt the user for which unit they are going from and to. Supported units of measure and their conversion rates are on the next slide</a:t>
            </a:r>
          </a:p>
          <a:p>
            <a:pPr lvl="1">
              <a:buFont typeface="Courier New"/>
              <a:buChar char="o"/>
            </a:pPr>
            <a:r>
              <a:rPr lang="en-US" altLang="en-US" sz="2200" dirty="0">
                <a:ea typeface="ＭＳ Ｐゴシック"/>
              </a:rPr>
              <a:t>prompt the user for the amount they are starting with</a:t>
            </a:r>
          </a:p>
          <a:p>
            <a:pPr lvl="1">
              <a:buFont typeface="Courier New"/>
              <a:buChar char="o"/>
            </a:pPr>
            <a:r>
              <a:rPr lang="en-US" altLang="en-US" sz="2200" dirty="0">
                <a:ea typeface="ＭＳ Ｐゴシック"/>
              </a:rPr>
              <a:t>provide the user with the converted amount</a:t>
            </a:r>
            <a:endParaRPr lang="en-US" altLang="en-US" sz="2200" dirty="0">
              <a:ea typeface="ＭＳ Ｐゴシック"/>
              <a:cs typeface="Calibri"/>
            </a:endParaRPr>
          </a:p>
        </p:txBody>
      </p:sp>
      <p:sp>
        <p:nvSpPr>
          <p:cNvPr id="8195" name="Title 2">
            <a:extLst>
              <a:ext uri="{FF2B5EF4-FFF2-40B4-BE49-F238E27FC236}">
                <a16:creationId xmlns:a16="http://schemas.microsoft.com/office/drawing/2014/main" id="{34C75C21-D35E-F721-5ED6-3C53BAD4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PA2 </a:t>
            </a:r>
            <a:r>
              <a:rPr lang="en-US" dirty="0">
                <a:ea typeface="+mj-lt"/>
                <a:cs typeface="+mj-lt"/>
              </a:rPr>
              <a:t>–</a:t>
            </a:r>
            <a:r>
              <a:rPr lang="en-US" altLang="en-US" dirty="0">
                <a:ea typeface="ＭＳ Ｐゴシック"/>
              </a:rPr>
              <a:t> Unit Conversion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1C819FE1-C70F-4889-FBFD-F80375D94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856FC9-BA83-40D5-8C89-F3D05A094F59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robot&#10;&#10;Description automatically generated">
            <a:extLst>
              <a:ext uri="{FF2B5EF4-FFF2-40B4-BE49-F238E27FC236}">
                <a16:creationId xmlns:a16="http://schemas.microsoft.com/office/drawing/2014/main" id="{F6696650-A92D-1569-CA73-261C218B8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34" y="1676400"/>
            <a:ext cx="3435531" cy="4572000"/>
          </a:xfrm>
          <a:prstGeom prst="rect">
            <a:avLst/>
          </a:prstGeom>
          <a:noFill/>
        </p:spPr>
      </p:pic>
      <p:sp>
        <p:nvSpPr>
          <p:cNvPr id="9219" name="Rectangle 2">
            <a:extLst>
              <a:ext uri="{FF2B5EF4-FFF2-40B4-BE49-F238E27FC236}">
                <a16:creationId xmlns:a16="http://schemas.microsoft.com/office/drawing/2014/main" id="{B014106D-9DA2-923E-BA4C-B81AD2D9A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/>
              <a:t>PA2 – Supported Units</a:t>
            </a:r>
          </a:p>
        </p:txBody>
      </p:sp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2C933DB1-8EC0-45D4-86CB-69A2CB9E99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2057400" cy="381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B84C3377-20CD-4D89-9913-F469BB68FEC5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C888B7-F26B-3CB8-573F-ABF010054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80074"/>
              </p:ext>
            </p:extLst>
          </p:nvPr>
        </p:nvGraphicFramePr>
        <p:xfrm>
          <a:off x="533400" y="1969848"/>
          <a:ext cx="3962401" cy="329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837">
                <a:tc>
                  <a:txBody>
                    <a:bodyPr/>
                    <a:lstStyle/>
                    <a:p>
                      <a:r>
                        <a:rPr lang="en-US" sz="2100" dirty="0"/>
                        <a:t>Unit</a:t>
                      </a:r>
                    </a:p>
                  </a:txBody>
                  <a:tcPr marL="107012" marR="107012" marT="53499" marB="53499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Conversion Rate</a:t>
                      </a:r>
                    </a:p>
                  </a:txBody>
                  <a:tcPr marL="107012" marR="107012" marT="53499" marB="534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37">
                <a:tc>
                  <a:txBody>
                    <a:bodyPr/>
                    <a:lstStyle/>
                    <a:p>
                      <a:r>
                        <a:rPr lang="en-US" sz="2100" dirty="0"/>
                        <a:t>Quart</a:t>
                      </a:r>
                    </a:p>
                  </a:txBody>
                  <a:tcPr marL="107012" marR="107012" marT="53499" marB="53499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</a:t>
                      </a:r>
                    </a:p>
                  </a:txBody>
                  <a:tcPr marL="107012" marR="107012" marT="53499" marB="534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37">
                <a:tc>
                  <a:txBody>
                    <a:bodyPr/>
                    <a:lstStyle/>
                    <a:p>
                      <a:r>
                        <a:rPr lang="en-US" sz="2100" dirty="0"/>
                        <a:t>Pint</a:t>
                      </a:r>
                    </a:p>
                  </a:txBody>
                  <a:tcPr marL="107012" marR="107012" marT="53499" marB="53499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8</a:t>
                      </a:r>
                    </a:p>
                  </a:txBody>
                  <a:tcPr marL="107012" marR="107012" marT="53499" marB="534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37">
                <a:tc>
                  <a:txBody>
                    <a:bodyPr/>
                    <a:lstStyle/>
                    <a:p>
                      <a:r>
                        <a:rPr lang="en-US" sz="2100" dirty="0"/>
                        <a:t>Cup</a:t>
                      </a:r>
                    </a:p>
                  </a:txBody>
                  <a:tcPr marL="107012" marR="107012" marT="53499" marB="53499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 dirty="0">
                          <a:latin typeface="Calibri"/>
                        </a:rPr>
                        <a:t>15.773</a:t>
                      </a:r>
                      <a:endParaRPr lang="en-US" sz="2100" dirty="0"/>
                    </a:p>
                  </a:txBody>
                  <a:tcPr marL="107012" marR="107012" marT="53499" marB="534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dirty="0"/>
                        <a:t>Ounces</a:t>
                      </a:r>
                    </a:p>
                  </a:txBody>
                  <a:tcPr marL="107012" marR="107012" marT="53499" marB="534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dirty="0">
                          <a:latin typeface="Calibri"/>
                        </a:rPr>
                        <a:t>128</a:t>
                      </a:r>
                      <a:endParaRPr lang="en-US" sz="2100" dirty="0"/>
                    </a:p>
                  </a:txBody>
                  <a:tcPr marL="107012" marR="107012" marT="53499" marB="534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837">
                <a:tc>
                  <a:txBody>
                    <a:bodyPr/>
                    <a:lstStyle/>
                    <a:p>
                      <a:r>
                        <a:rPr lang="en-US" sz="2100" dirty="0"/>
                        <a:t>Tablespoon</a:t>
                      </a:r>
                    </a:p>
                  </a:txBody>
                  <a:tcPr marL="107012" marR="107012" marT="53499" marB="534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dirty="0">
                          <a:latin typeface="Calibri"/>
                        </a:rPr>
                        <a:t>256</a:t>
                      </a:r>
                      <a:endParaRPr lang="en-US" sz="2100" dirty="0"/>
                    </a:p>
                  </a:txBody>
                  <a:tcPr marL="107012" marR="107012" marT="53499" marB="5349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837">
                <a:tc>
                  <a:txBody>
                    <a:bodyPr/>
                    <a:lstStyle/>
                    <a:p>
                      <a:r>
                        <a:rPr lang="en-US" sz="2100" dirty="0"/>
                        <a:t>Teaspoon</a:t>
                      </a:r>
                    </a:p>
                  </a:txBody>
                  <a:tcPr marL="107012" marR="107012" marT="53499" marB="5349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dirty="0">
                          <a:latin typeface="Calibri"/>
                        </a:rPr>
                        <a:t>768</a:t>
                      </a:r>
                      <a:endParaRPr lang="en-US" sz="2100" dirty="0"/>
                    </a:p>
                  </a:txBody>
                  <a:tcPr marL="107012" marR="107012" marT="53499" marB="5349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>
            <a:extLst>
              <a:ext uri="{FF2B5EF4-FFF2-40B4-BE49-F238E27FC236}">
                <a16:creationId xmlns:a16="http://schemas.microsoft.com/office/drawing/2014/main" id="{CFCD2A48-78F5-CFD0-54C6-3CBDA856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/>
              <a:buChar char="•"/>
            </a:pPr>
            <a:r>
              <a:rPr lang="en-US" altLang="en-US" sz="2400" dirty="0">
                <a:ea typeface="ＭＳ Ｐゴシック"/>
              </a:rPr>
              <a:t>The system must prompt the user for number of cakes. Each cake costs $28.63.</a:t>
            </a:r>
            <a:endParaRPr lang="en-US" dirty="0"/>
          </a:p>
          <a:p>
            <a:pPr>
              <a:buFont typeface="Calibri"/>
              <a:buChar char="•"/>
            </a:pPr>
            <a:r>
              <a:rPr lang="en-US" altLang="en-US" sz="2400" dirty="0">
                <a:ea typeface="ＭＳ Ｐゴシック"/>
              </a:rPr>
              <a:t>The system must prompt the user to determine if they need the cake delivered or not.</a:t>
            </a:r>
          </a:p>
          <a:p>
            <a:pPr lvl="2">
              <a:buFont typeface="Wingdings"/>
              <a:buChar char="§"/>
            </a:pPr>
            <a:r>
              <a:rPr lang="en-US" altLang="en-US" sz="2000" dirty="0">
                <a:ea typeface="ＭＳ Ｐゴシック"/>
                <a:cs typeface="Calibri"/>
              </a:rPr>
              <a:t>Delivery is additional $4.99 fee</a:t>
            </a:r>
          </a:p>
          <a:p>
            <a:pPr>
              <a:buFont typeface="Calibri"/>
              <a:buChar char="•"/>
            </a:pPr>
            <a:r>
              <a:rPr lang="en-US" altLang="en-US" sz="2400" dirty="0">
                <a:ea typeface="ＭＳ Ｐゴシック"/>
              </a:rPr>
              <a:t>The system must prompt the user for a tip percentage to apply to the non-delivery total.</a:t>
            </a:r>
          </a:p>
          <a:p>
            <a:pPr>
              <a:buFont typeface="Calibri,Sans-Serif"/>
              <a:buChar char="•"/>
            </a:pPr>
            <a:r>
              <a:rPr lang="en-US" sz="2400" dirty="0">
                <a:ea typeface="Calibri"/>
                <a:cs typeface="Calibri"/>
              </a:rPr>
              <a:t>The system must add 7% tax to the total bill.</a:t>
            </a:r>
            <a:endParaRPr lang="en-US" dirty="0"/>
          </a:p>
        </p:txBody>
      </p:sp>
      <p:sp>
        <p:nvSpPr>
          <p:cNvPr id="11267" name="Title 2">
            <a:extLst>
              <a:ext uri="{FF2B5EF4-FFF2-40B4-BE49-F238E27FC236}">
                <a16:creationId xmlns:a16="http://schemas.microsoft.com/office/drawing/2014/main" id="{1B9E1E0A-7317-B570-1DCE-461AC311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PA2 – Bakery Point-of-Sale (POS)</a:t>
            </a:r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6812FFA1-9806-1D33-A5ED-0BB351AA22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1414E7-4048-4622-8662-84B6DD5BB621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C2421-E29A-60EB-C984-220770934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>
            <a:extLst>
              <a:ext uri="{FF2B5EF4-FFF2-40B4-BE49-F238E27FC236}">
                <a16:creationId xmlns:a16="http://schemas.microsoft.com/office/drawing/2014/main" id="{41793249-3710-7034-0F57-338E80E0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,Sans-Serif"/>
              <a:buChar char="•"/>
            </a:pPr>
            <a:r>
              <a:rPr lang="en-US" sz="2400" dirty="0">
                <a:ea typeface="Calibri"/>
                <a:cs typeface="Calibri"/>
              </a:rPr>
              <a:t>The system must provide the user with the total amount due.</a:t>
            </a:r>
          </a:p>
          <a:p>
            <a:pPr>
              <a:buFont typeface="Calibri,Sans-Serif"/>
              <a:buChar char="•"/>
            </a:pPr>
            <a:r>
              <a:rPr lang="en-US" sz="2400" dirty="0">
                <a:ea typeface="Calibri"/>
                <a:cs typeface="Calibri"/>
              </a:rPr>
              <a:t>The system must prompt the user for the amount paid</a:t>
            </a:r>
          </a:p>
          <a:p>
            <a:pPr>
              <a:buFont typeface="Calibri,Sans-Serif"/>
              <a:buChar char="•"/>
            </a:pPr>
            <a:r>
              <a:rPr lang="en-US" sz="2400" dirty="0">
                <a:ea typeface="Calibri"/>
                <a:cs typeface="Calibri"/>
              </a:rPr>
              <a:t>The system should provide an error if the amount paid is less than the amount owed and prompt again.</a:t>
            </a:r>
          </a:p>
          <a:p>
            <a:pPr>
              <a:buFont typeface="Calibri,Sans-Serif"/>
              <a:buChar char="•"/>
            </a:pPr>
            <a:r>
              <a:rPr lang="en-US" sz="2400" dirty="0">
                <a:ea typeface="Calibri"/>
                <a:cs typeface="Calibri"/>
              </a:rPr>
              <a:t>The system should display the change due.</a:t>
            </a:r>
          </a:p>
          <a:p>
            <a:pPr>
              <a:buFont typeface="Calibri"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11267" name="Title 2">
            <a:extLst>
              <a:ext uri="{FF2B5EF4-FFF2-40B4-BE49-F238E27FC236}">
                <a16:creationId xmlns:a16="http://schemas.microsoft.com/office/drawing/2014/main" id="{9E0E777C-05F1-3D85-28BF-36A9A47B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PA2 – Bakery POS</a:t>
            </a:r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04F31396-4E4A-49F8-08CB-5334A8457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1414E7-4048-4622-8662-84B6DD5BB621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0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baby eating cake&#10;&#10;Description automatically generated">
            <a:extLst>
              <a:ext uri="{FF2B5EF4-FFF2-40B4-BE49-F238E27FC236}">
                <a16:creationId xmlns:a16="http://schemas.microsoft.com/office/drawing/2014/main" id="{77DAF6C7-9813-A9E9-8B0D-A00EC36E9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212" y="1719262"/>
            <a:ext cx="6505575" cy="43338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5CA2BB-31E2-8611-4940-16823AC5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Me after my 47 cakes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3B08F-A088-1A43-513C-C154C5E7F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7CB5F-2306-4B1C-9152-3BDAB343D8E4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46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6EBE420E-ECC3-6233-1FE9-C1076E5B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 dirty="0">
                <a:ea typeface="ＭＳ Ｐゴシック"/>
              </a:rPr>
              <a:t>Please submit your design docs in a word doc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/>
                <a:cs typeface="Calibri"/>
              </a:rPr>
              <a:t>Choice of Flowchart, IPO, or combination</a:t>
            </a:r>
            <a:endParaRPr lang="en-US" altLang="en-US" dirty="0">
              <a:ea typeface="ＭＳ Ｐゴシック"/>
            </a:endParaRPr>
          </a:p>
          <a:p>
            <a:pPr>
              <a:buFontTx/>
              <a:buChar char="-"/>
            </a:pPr>
            <a:r>
              <a:rPr lang="en-US" altLang="en-US" dirty="0">
                <a:ea typeface="ＭＳ Ｐゴシック"/>
              </a:rPr>
              <a:t>The following documents should be submitted to blackboard with these naming conventions:</a:t>
            </a:r>
          </a:p>
          <a:p>
            <a:pPr lvl="1"/>
            <a:r>
              <a:rPr lang="en-US" altLang="en-US" dirty="0">
                <a:ea typeface="ＭＳ Ｐゴシック"/>
              </a:rPr>
              <a:t>Design Docs – FirstLastPA2Design.docx</a:t>
            </a:r>
            <a:endParaRPr lang="en-US" dirty="0"/>
          </a:p>
          <a:p>
            <a:pPr lvl="1"/>
            <a:r>
              <a:rPr lang="en-US" altLang="en-US" dirty="0" err="1">
                <a:ea typeface="ＭＳ Ｐゴシック"/>
              </a:rPr>
              <a:t>Github</a:t>
            </a:r>
            <a:r>
              <a:rPr lang="en-US" altLang="en-US" dirty="0">
                <a:ea typeface="ＭＳ Ｐゴシック"/>
              </a:rPr>
              <a:t> URL </a:t>
            </a:r>
            <a:endParaRPr lang="en-US" altLang="en-US" dirty="0"/>
          </a:p>
          <a:p>
            <a:pPr lvl="2">
              <a:buFont typeface="Wingdings"/>
              <a:buChar char="§"/>
            </a:pPr>
            <a:r>
              <a:rPr lang="en-US" altLang="en-US" dirty="0">
                <a:ea typeface="ＭＳ Ｐゴシック"/>
              </a:rPr>
              <a:t>Please submit in the submission box within Blackboard!</a:t>
            </a:r>
            <a:endParaRPr lang="en-US" altLang="en-US" dirty="0">
              <a:cs typeface="Calibri"/>
            </a:endParaRPr>
          </a:p>
        </p:txBody>
      </p:sp>
      <p:sp>
        <p:nvSpPr>
          <p:cNvPr id="12291" name="Title 2">
            <a:extLst>
              <a:ext uri="{FF2B5EF4-FFF2-40B4-BE49-F238E27FC236}">
                <a16:creationId xmlns:a16="http://schemas.microsoft.com/office/drawing/2014/main" id="{13DAFE30-4F8C-6B84-BFC1-0DDD9475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PA2 – Admin</a:t>
            </a: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1C80B8B1-2595-129D-B2D4-FE8A86575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A6515F-FC33-4618-8281-DCE443324053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B51E40E-01D5-D085-22DB-9FA3F14A9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584970"/>
              </p:ext>
            </p:extLst>
          </p:nvPr>
        </p:nvGraphicFramePr>
        <p:xfrm>
          <a:off x="533400" y="1524000"/>
          <a:ext cx="8077200" cy="2865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Deliverable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Amount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Design Docs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589462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Menu (including error handling and routing)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Pt 1 Program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426343733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Pt 2 Program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Well-structured and commented code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Needed Extras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10 (Up to 25 bonus </a:t>
                      </a:r>
                      <a:r>
                        <a:rPr lang="en-US" sz="1800"/>
                        <a:t>points possible)</a:t>
                      </a:r>
                      <a:endParaRPr 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625418302"/>
                  </a:ext>
                </a:extLst>
              </a:tr>
            </a:tbl>
          </a:graphicData>
        </a:graphic>
      </p:graphicFrame>
      <p:sp>
        <p:nvSpPr>
          <p:cNvPr id="13343" name="Title 2">
            <a:extLst>
              <a:ext uri="{FF2B5EF4-FFF2-40B4-BE49-F238E27FC236}">
                <a16:creationId xmlns:a16="http://schemas.microsoft.com/office/drawing/2014/main" id="{E7844C8C-3780-08B6-AB73-21AB7500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7" y="50595"/>
            <a:ext cx="9067490" cy="1244805"/>
          </a:xfrm>
        </p:spPr>
        <p:txBody>
          <a:bodyPr/>
          <a:lstStyle/>
          <a:p>
            <a:r>
              <a:rPr lang="en-US" altLang="en-US" dirty="0">
                <a:ea typeface="ＭＳ Ｐゴシック"/>
              </a:rPr>
              <a:t>Grading – 100 Points, Due: 2/21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3344" name="Slide Number Placeholder 4">
            <a:extLst>
              <a:ext uri="{FF2B5EF4-FFF2-40B4-BE49-F238E27FC236}">
                <a16:creationId xmlns:a16="http://schemas.microsoft.com/office/drawing/2014/main" id="{1160ADC2-CAE2-DD19-FE09-A8FEB7E44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0B2FD6-915A-4B62-B707-AE3C139C0D77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C11482-9FDD-5823-5D7D-87BFF9F6236D}"/>
              </a:ext>
            </a:extLst>
          </p:cNvPr>
          <p:cNvSpPr txBox="1"/>
          <p:nvPr/>
        </p:nvSpPr>
        <p:spPr>
          <a:xfrm>
            <a:off x="695803" y="5836339"/>
            <a:ext cx="5858593" cy="9725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00" dirty="0">
                <a:solidFill>
                  <a:srgbClr val="222222"/>
                </a:solidFill>
                <a:latin typeface="Calibri"/>
                <a:ea typeface="Calibri"/>
                <a:cs typeface="Calibri"/>
              </a:rPr>
              <a:t>Starter GitHub Repository - </a:t>
            </a:r>
            <a:endParaRPr lang="en-US" dirty="0">
              <a:cs typeface="Times New Roman"/>
            </a:endParaRPr>
          </a:p>
          <a:p>
            <a:pPr>
              <a:spcBef>
                <a:spcPct val="20000"/>
              </a:spcBef>
            </a:pPr>
            <a:r>
              <a:rPr lang="en-US" sz="2600" u="sng" dirty="0">
                <a:solidFill>
                  <a:srgbClr val="FF0000"/>
                </a:solidFill>
                <a:ea typeface="Calibri"/>
                <a:cs typeface="Times New Roman"/>
                <a:hlinkClick r:id="rId2"/>
              </a:rPr>
              <a:t>https://classroom.github.com/a/CTF6f5RY</a:t>
            </a:r>
            <a:endParaRPr lang="en-US" sz="2600" u="sng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4C950-94F0-F6B4-0CFC-9D70F7249261}"/>
              </a:ext>
            </a:extLst>
          </p:cNvPr>
          <p:cNvSpPr txBox="1"/>
          <p:nvPr/>
        </p:nvSpPr>
        <p:spPr>
          <a:xfrm>
            <a:off x="37020" y="4812631"/>
            <a:ext cx="91625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Times New Roman"/>
                <a:ea typeface="ＭＳ Ｐゴシック"/>
                <a:cs typeface="Times New Roman"/>
              </a:rPr>
              <a:t>All Extras should be listed at the top of your Design doc in bullet point format!! If you do not do this, we may miss what you added and will </a:t>
            </a:r>
            <a:r>
              <a:rPr lang="en-US" b="1" dirty="0">
                <a:solidFill>
                  <a:srgbClr val="222222"/>
                </a:solidFill>
                <a:highlight>
                  <a:srgbClr val="FFFF00"/>
                </a:highlight>
                <a:latin typeface="Times New Roman"/>
                <a:ea typeface="ＭＳ Ｐゴシック"/>
                <a:cs typeface="Times New Roman"/>
              </a:rPr>
              <a:t>NOT GIVE YOU CREDIT!</a:t>
            </a:r>
            <a:endParaRPr lang="en-US" dirty="0">
              <a:solidFill>
                <a:srgbClr val="222222"/>
              </a:solidFill>
              <a:highlight>
                <a:srgbClr val="FFFF00"/>
              </a:highlight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Zak C++ 7e PPT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e9d2653-40d2-4d77-a935-d3941c8d7a95" xsi:nil="true"/>
    <lcf76f155ced4ddcb4097134ff3c332f xmlns="661ba11a-47ff-45d7-b1a7-7bd1dc77d03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0C93639923747AAFCE977A7406873" ma:contentTypeVersion="14" ma:contentTypeDescription="Create a new document." ma:contentTypeScope="" ma:versionID="0410cf88df9d14feee244842d553ea88">
  <xsd:schema xmlns:xsd="http://www.w3.org/2001/XMLSchema" xmlns:xs="http://www.w3.org/2001/XMLSchema" xmlns:p="http://schemas.microsoft.com/office/2006/metadata/properties" xmlns:ns2="661ba11a-47ff-45d7-b1a7-7bd1dc77d032" xmlns:ns3="9e9d2653-40d2-4d77-a935-d3941c8d7a95" targetNamespace="http://schemas.microsoft.com/office/2006/metadata/properties" ma:root="true" ma:fieldsID="368d5e48436ea5514cecec0690361d07" ns2:_="" ns3:_="">
    <xsd:import namespace="661ba11a-47ff-45d7-b1a7-7bd1dc77d032"/>
    <xsd:import namespace="9e9d2653-40d2-4d77-a935-d3941c8d7a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ba11a-47ff-45d7-b1a7-7bd1dc77d0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cab473c-064c-4c61-8ef3-0c94a3d355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d2653-40d2-4d77-a935-d3941c8d7a9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9dd42bb-c925-4122-b341-e723d130eff4}" ma:internalName="TaxCatchAll" ma:showField="CatchAllData" ma:web="9e9d2653-40d2-4d77-a935-d3941c8d7a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818E37-7154-4955-B77B-3DE71BF9E301}">
  <ds:schemaRefs>
    <ds:schemaRef ds:uri="http://schemas.microsoft.com/office/infopath/2007/PartnerControls"/>
    <ds:schemaRef ds:uri="http://purl.org/dc/terms/"/>
    <ds:schemaRef ds:uri="http://purl.org/dc/elements/1.1/"/>
    <ds:schemaRef ds:uri="d4a4497b-9e6d-4025-bdd0-2ddccd316eaa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7322f29-e984-4aba-9205-c4781bbe8672"/>
    <ds:schemaRef ds:uri="http://www.w3.org/XML/1998/namespace"/>
    <ds:schemaRef ds:uri="c0e32262-d8da-4f30-9519-eaecd56c4341"/>
    <ds:schemaRef ds:uri="9e9d2653-40d2-4d77-a935-d3941c8d7a95"/>
    <ds:schemaRef ds:uri="661ba11a-47ff-45d7-b1a7-7bd1dc77d032"/>
  </ds:schemaRefs>
</ds:datastoreItem>
</file>

<file path=customXml/itemProps2.xml><?xml version="1.0" encoding="utf-8"?>
<ds:datastoreItem xmlns:ds="http://schemas.openxmlformats.org/officeDocument/2006/customXml" ds:itemID="{02BBB97B-48DD-45F5-8D6F-C919D8C32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1ba11a-47ff-45d7-b1a7-7bd1dc77d032"/>
    <ds:schemaRef ds:uri="9e9d2653-40d2-4d77-a935-d3941c8d7a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00984D-A12B-4086-9BBE-01BA88E7A6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 C++ 7e PPT</Template>
  <TotalTime>0</TotalTime>
  <Words>525</Words>
  <Application>Microsoft Office PowerPoint</Application>
  <PresentationFormat>On-screen Show (4:3)</PresentationFormat>
  <Paragraphs>81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Zak C++ 7e PPT</vt:lpstr>
      <vt:lpstr>PA2</vt:lpstr>
      <vt:lpstr>Menu</vt:lpstr>
      <vt:lpstr>PA2 – Unit Conversion</vt:lpstr>
      <vt:lpstr>PA2 – Supported Units</vt:lpstr>
      <vt:lpstr>PA2 – Bakery Point-of-Sale (POS)</vt:lpstr>
      <vt:lpstr>PA2 – Bakery POS</vt:lpstr>
      <vt:lpstr>Me after my 47 cakes</vt:lpstr>
      <vt:lpstr>PA2 – Admin</vt:lpstr>
      <vt:lpstr>Grading – 100 Points, Due: 2/21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PA2</dc:title>
  <dc:creator/>
  <cp:lastModifiedBy/>
  <cp:revision>349</cp:revision>
  <dcterms:created xsi:type="dcterms:W3CDTF">2012-07-02T16:38:45Z</dcterms:created>
  <dcterms:modified xsi:type="dcterms:W3CDTF">2024-02-21T02:28:54Z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0x0101008460C93639923747AAFCE977A7406873</vt:lpwstr>
  </property>
  <property fmtid="{D5CDD505-2E9C-101B-9397-08002B2CF9AE}" pid="3" name="Order">
    <vt:r8>5000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