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>
      <p:cViewPr varScale="1">
        <p:scale>
          <a:sx n="102" d="100"/>
          <a:sy n="102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Adamec" userId="f29e2724c5c3399b" providerId="LiveId" clId="{AF88BBC8-BBB8-48B9-A7AC-233AA93D07C4}"/>
    <pc:docChg chg="modSld">
      <pc:chgData name="Rita Adamec" userId="f29e2724c5c3399b" providerId="LiveId" clId="{AF88BBC8-BBB8-48B9-A7AC-233AA93D07C4}" dt="2022-08-29T14:38:46.930" v="2" actId="1036"/>
      <pc:docMkLst>
        <pc:docMk/>
      </pc:docMkLst>
      <pc:sldChg chg="modSp mod">
        <pc:chgData name="Rita Adamec" userId="f29e2724c5c3399b" providerId="LiveId" clId="{AF88BBC8-BBB8-48B9-A7AC-233AA93D07C4}" dt="2022-08-29T14:38:46.930" v="2" actId="1036"/>
        <pc:sldMkLst>
          <pc:docMk/>
          <pc:sldMk cId="0" sldId="256"/>
        </pc:sldMkLst>
        <pc:picChg chg="mod">
          <ac:chgData name="Rita Adamec" userId="f29e2724c5c3399b" providerId="LiveId" clId="{AF88BBC8-BBB8-48B9-A7AC-233AA93D07C4}" dt="2022-08-29T14:38:46.930" v="2" actId="1036"/>
          <ac:picMkLst>
            <pc:docMk/>
            <pc:sldMk cId="0" sldId="256"/>
            <ac:picMk id="8" creationId="{DBFDA2A3-D2A5-004B-848A-68A65194EE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5304-92DA-49A7-83B5-74CA84F9424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4653-F092-4532-BDFC-DBDB470F3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E09FE-98CE-8D45-9402-28133BA39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DA2A3-D2A5-004B-848A-68A65194E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" y="770395"/>
            <a:ext cx="8977449" cy="532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Clear/Translucent Minerals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Gypsum</a:t>
            </a:r>
          </a:p>
          <a:p>
            <a:pPr lvl="1"/>
            <a:r>
              <a:rPr lang="en-US" sz="2000" dirty="0"/>
              <a:t>H=2: fingernail</a:t>
            </a:r>
          </a:p>
          <a:p>
            <a:pPr lvl="1"/>
            <a:r>
              <a:rPr lang="en-US" sz="2000" dirty="0"/>
              <a:t>1 perfect plane of cleavage</a:t>
            </a:r>
          </a:p>
          <a:p>
            <a:r>
              <a:rPr lang="en-US" sz="2400" dirty="0"/>
              <a:t>Calcite</a:t>
            </a:r>
          </a:p>
          <a:p>
            <a:pPr lvl="1"/>
            <a:r>
              <a:rPr lang="en-US" sz="2000" dirty="0"/>
              <a:t>H=3: penny</a:t>
            </a:r>
          </a:p>
          <a:p>
            <a:pPr lvl="1"/>
            <a:r>
              <a:rPr lang="en-US" sz="2000" dirty="0"/>
              <a:t>3 perfect, parallel planes, parallelogram shaped</a:t>
            </a:r>
          </a:p>
          <a:p>
            <a:pPr lvl="1"/>
            <a:r>
              <a:rPr lang="en-US" sz="2000" b="1" dirty="0"/>
              <a:t>FIZZES</a:t>
            </a:r>
          </a:p>
          <a:p>
            <a:r>
              <a:rPr lang="en-US" sz="2400" dirty="0"/>
              <a:t>Quartz</a:t>
            </a:r>
          </a:p>
          <a:p>
            <a:pPr lvl="1"/>
            <a:r>
              <a:rPr lang="en-US" sz="2000" dirty="0"/>
              <a:t>H=7: scratches glass</a:t>
            </a:r>
          </a:p>
          <a:p>
            <a:pPr lvl="1"/>
            <a:r>
              <a:rPr lang="en-US" sz="2000" dirty="0"/>
              <a:t>No cleavage, looks glassy, CAN BE MANY COLORS (will probably be clear or pink though- no guarantees)</a:t>
            </a:r>
          </a:p>
          <a:p>
            <a:r>
              <a:rPr lang="en-US" sz="2400" dirty="0"/>
              <a:t>Halite</a:t>
            </a:r>
          </a:p>
          <a:p>
            <a:pPr lvl="1"/>
            <a:r>
              <a:rPr lang="en-US" sz="2000" dirty="0"/>
              <a:t>H=2.5</a:t>
            </a:r>
          </a:p>
          <a:p>
            <a:pPr lvl="1"/>
            <a:r>
              <a:rPr lang="en-US" sz="2000" dirty="0"/>
              <a:t>3 perfect planes (a cube)</a:t>
            </a:r>
          </a:p>
          <a:p>
            <a:pPr lvl="1"/>
            <a:r>
              <a:rPr lang="en-US" sz="2000" b="1" dirty="0"/>
              <a:t>TASTES LIKE SALT (it is salt)</a:t>
            </a:r>
          </a:p>
        </p:txBody>
      </p:sp>
      <p:sp>
        <p:nvSpPr>
          <p:cNvPr id="23554" name="AutoShape 2" descr="Image result for gyp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Image result for gyp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Image result for gyp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0" name="Picture 8" descr="Image result for gyp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43000"/>
            <a:ext cx="1447800" cy="1084453"/>
          </a:xfrm>
          <a:prstGeom prst="rect">
            <a:avLst/>
          </a:prstGeom>
          <a:noFill/>
        </p:spPr>
      </p:pic>
      <p:sp>
        <p:nvSpPr>
          <p:cNvPr id="23562" name="AutoShape 10" descr="Image result for calc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AutoShape 12" descr="Image result for calc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6" name="Picture 14" descr="Image result for calc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86000"/>
            <a:ext cx="1617639" cy="1295400"/>
          </a:xfrm>
          <a:prstGeom prst="rect">
            <a:avLst/>
          </a:prstGeom>
          <a:noFill/>
        </p:spPr>
      </p:pic>
      <p:sp>
        <p:nvSpPr>
          <p:cNvPr id="23568" name="AutoShape 16" descr="Image result for quart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70" name="Picture 18" descr="Image result for quartz colo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810000"/>
            <a:ext cx="2771775" cy="1647825"/>
          </a:xfrm>
          <a:prstGeom prst="rect">
            <a:avLst/>
          </a:prstGeom>
          <a:noFill/>
        </p:spPr>
      </p:pic>
      <p:sp>
        <p:nvSpPr>
          <p:cNvPr id="23572" name="AutoShape 20" descr="Image result for quart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74" name="Picture 22" descr="Image result for quart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657600"/>
            <a:ext cx="1220770" cy="914400"/>
          </a:xfrm>
          <a:prstGeom prst="rect">
            <a:avLst/>
          </a:prstGeom>
          <a:noFill/>
        </p:spPr>
      </p:pic>
      <p:sp>
        <p:nvSpPr>
          <p:cNvPr id="23576" name="AutoShape 24" descr="Image result for quart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AutoShape 26" descr="Image result for quart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80" name="Picture 28" descr="Image result for quartz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4572000"/>
            <a:ext cx="1295400" cy="945691"/>
          </a:xfrm>
          <a:prstGeom prst="rect">
            <a:avLst/>
          </a:prstGeom>
          <a:noFill/>
        </p:spPr>
      </p:pic>
      <p:pic>
        <p:nvPicPr>
          <p:cNvPr id="23582" name="Picture 30" descr="Image result for halit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5562600"/>
            <a:ext cx="1066800" cy="1105418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>
            <a:off x="4419600" y="152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743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72000" y="6096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10000" y="3962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4953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Metallic Minerals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Magnetite</a:t>
            </a:r>
          </a:p>
          <a:p>
            <a:pPr lvl="1"/>
            <a:r>
              <a:rPr lang="en-US" sz="1800" dirty="0"/>
              <a:t>May look dull, but if you move it at different angles you will see some “shimmer”</a:t>
            </a:r>
          </a:p>
          <a:p>
            <a:pPr lvl="1"/>
            <a:r>
              <a:rPr lang="en-US" sz="1800" b="1" dirty="0"/>
              <a:t>STRONGLY MAGNETIC</a:t>
            </a:r>
          </a:p>
          <a:p>
            <a:r>
              <a:rPr lang="en-US" sz="2200" dirty="0"/>
              <a:t>Pyrite</a:t>
            </a:r>
          </a:p>
          <a:p>
            <a:pPr lvl="1"/>
            <a:r>
              <a:rPr lang="en-US" sz="1800" b="1" dirty="0"/>
              <a:t>“fool’s gold”</a:t>
            </a:r>
          </a:p>
          <a:p>
            <a:pPr lvl="1"/>
            <a:r>
              <a:rPr lang="en-US" sz="1800" dirty="0"/>
              <a:t>Brass-yellow color</a:t>
            </a:r>
          </a:p>
          <a:p>
            <a:pPr lvl="1"/>
            <a:r>
              <a:rPr lang="en-US" sz="1800" dirty="0"/>
              <a:t>Forms small cubes</a:t>
            </a:r>
          </a:p>
          <a:p>
            <a:pPr lvl="1"/>
            <a:r>
              <a:rPr lang="en-US" sz="1800" dirty="0"/>
              <a:t>Gray/Greenish/Black streak</a:t>
            </a:r>
          </a:p>
          <a:p>
            <a:r>
              <a:rPr lang="en-US" sz="2200" dirty="0"/>
              <a:t>Graphite</a:t>
            </a:r>
          </a:p>
          <a:p>
            <a:pPr lvl="1"/>
            <a:r>
              <a:rPr lang="en-US" sz="1800" b="1" dirty="0"/>
              <a:t>Writes like a pencil</a:t>
            </a:r>
          </a:p>
          <a:p>
            <a:pPr lvl="1"/>
            <a:r>
              <a:rPr lang="en-US" sz="1800" dirty="0"/>
              <a:t>H=1.5-2.0</a:t>
            </a:r>
          </a:p>
          <a:p>
            <a:r>
              <a:rPr lang="en-US" sz="2200" dirty="0"/>
              <a:t>Hematite</a:t>
            </a:r>
          </a:p>
          <a:p>
            <a:pPr lvl="1"/>
            <a:r>
              <a:rPr lang="en-US" sz="1800" dirty="0"/>
              <a:t>You will probably get a red, earthy sample, but there is a metallic form.</a:t>
            </a:r>
          </a:p>
          <a:p>
            <a:pPr lvl="1"/>
            <a:r>
              <a:rPr lang="en-US" sz="1800" dirty="0"/>
              <a:t>The red form will have a </a:t>
            </a:r>
            <a:r>
              <a:rPr lang="en-US" sz="1800" b="1" dirty="0"/>
              <a:t>brick red streak</a:t>
            </a:r>
          </a:p>
        </p:txBody>
      </p:sp>
      <p:sp>
        <p:nvSpPr>
          <p:cNvPr id="24578" name="AutoShape 2" descr="Image result for magnet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0" name="Picture 4" descr="Image result for magnet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95400"/>
            <a:ext cx="2667000" cy="1389242"/>
          </a:xfrm>
          <a:prstGeom prst="rect">
            <a:avLst/>
          </a:prstGeom>
          <a:noFill/>
        </p:spPr>
      </p:pic>
      <p:sp>
        <p:nvSpPr>
          <p:cNvPr id="24582" name="AutoShape 6" descr="Image result for pyr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4" name="Picture 8" descr="Image result for pyr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743200"/>
            <a:ext cx="1524000" cy="1219201"/>
          </a:xfrm>
          <a:prstGeom prst="rect">
            <a:avLst/>
          </a:prstGeom>
          <a:noFill/>
        </p:spPr>
      </p:pic>
      <p:sp>
        <p:nvSpPr>
          <p:cNvPr id="24586" name="AutoShape 10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AutoShape 12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AutoShape 14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AutoShape 16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AutoShape 18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AutoShape 20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AutoShape 22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AutoShape 24" descr="Image result for graph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602" name="Picture 26" descr="Image result for graphi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038600"/>
            <a:ext cx="1676400" cy="1165379"/>
          </a:xfrm>
          <a:prstGeom prst="rect">
            <a:avLst/>
          </a:prstGeom>
          <a:noFill/>
        </p:spPr>
      </p:pic>
      <p:sp>
        <p:nvSpPr>
          <p:cNvPr id="24604" name="AutoShape 28" descr="Image result for hemat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606" name="Picture 30" descr="Image result for hemat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5334000"/>
            <a:ext cx="1752600" cy="1312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4608" name="AutoShape 32" descr="Image result for specular hemat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0" name="AutoShape 34" descr="Image result for specular hemat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2" name="AutoShape 36" descr="Image result for specular hemat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4" name="AutoShape 38" descr="Image result for specular hemat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616" name="Picture 40" descr="Image result for specular hemati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410200"/>
            <a:ext cx="1702076" cy="1143000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>
            <a:off x="4267200" y="1981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672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200" y="449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86200" y="5943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Hornblende and </a:t>
            </a:r>
            <a:r>
              <a:rPr lang="en-US" dirty="0" err="1"/>
              <a:t>Augite</a:t>
            </a:r>
            <a:br>
              <a:rPr lang="en-US" dirty="0"/>
            </a:br>
            <a:r>
              <a:rPr lang="en-US" dirty="0"/>
              <a:t>(Both dark green/black/gray)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Amphibole</a:t>
            </a:r>
          </a:p>
          <a:p>
            <a:pPr lvl="1"/>
            <a:r>
              <a:rPr lang="en-US" sz="1600" b="1" dirty="0"/>
              <a:t>The grains look like little needles, columns, or fibers</a:t>
            </a:r>
          </a:p>
          <a:p>
            <a:pPr lvl="1"/>
            <a:r>
              <a:rPr lang="en-US" sz="1600" dirty="0"/>
              <a:t>White or no streak</a:t>
            </a:r>
          </a:p>
          <a:p>
            <a:pPr lvl="1"/>
            <a:r>
              <a:rPr lang="en-US" sz="1600" dirty="0"/>
              <a:t>2 perfect cleavages at 60 degrees and 1 at 120 degrees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Pyroxene</a:t>
            </a:r>
          </a:p>
          <a:p>
            <a:pPr lvl="1"/>
            <a:r>
              <a:rPr lang="en-US" sz="1600" b="1" dirty="0"/>
              <a:t>Kind of blocky</a:t>
            </a:r>
          </a:p>
          <a:p>
            <a:pPr lvl="1"/>
            <a:r>
              <a:rPr lang="en-US" sz="1600" b="1" dirty="0"/>
              <a:t>Greenish-gray streak</a:t>
            </a:r>
          </a:p>
          <a:p>
            <a:pPr lvl="1"/>
            <a:r>
              <a:rPr lang="en-US" sz="1600" dirty="0"/>
              <a:t>2 perfect cleavages at 90 degrees</a:t>
            </a:r>
          </a:p>
        </p:txBody>
      </p:sp>
      <p:sp>
        <p:nvSpPr>
          <p:cNvPr id="25602" name="AutoShape 2" descr="Image result for hornblen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4" name="Picture 4" descr="Image result for hornblen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295400"/>
            <a:ext cx="1777440" cy="1143000"/>
          </a:xfrm>
          <a:prstGeom prst="rect">
            <a:avLst/>
          </a:prstGeom>
          <a:noFill/>
        </p:spPr>
      </p:pic>
      <p:pic>
        <p:nvPicPr>
          <p:cNvPr id="25606" name="Picture 6" descr="Image result for hornble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295400"/>
            <a:ext cx="1470521" cy="2209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00800" y="2590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rock, but see the black “needles” that are hornblende</a:t>
            </a:r>
          </a:p>
        </p:txBody>
      </p:sp>
      <p:sp>
        <p:nvSpPr>
          <p:cNvPr id="25608" name="AutoShape 8" descr="Image result for pyrox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10" name="Picture 10" descr="Image result for pyroxe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8600"/>
            <a:ext cx="3200400" cy="23665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010400" y="4800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what I mean by “kind of blocky?”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1148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Olivine</a:t>
            </a:r>
          </a:p>
          <a:p>
            <a:pPr lvl="1"/>
            <a:r>
              <a:rPr lang="en-US" sz="2000" dirty="0"/>
              <a:t>Green mineral</a:t>
            </a:r>
          </a:p>
          <a:p>
            <a:pPr lvl="1"/>
            <a:r>
              <a:rPr lang="en-US" sz="2000" dirty="0"/>
              <a:t>Opaque (cannot see through)</a:t>
            </a:r>
          </a:p>
          <a:p>
            <a:pPr lvl="1"/>
            <a:r>
              <a:rPr lang="en-US" sz="2000" dirty="0"/>
              <a:t>Earthy, not shiny</a:t>
            </a:r>
          </a:p>
          <a:p>
            <a:pPr lvl="1"/>
            <a:r>
              <a:rPr lang="en-US" sz="2000" dirty="0"/>
              <a:t>H=6.5-7, scratches glass</a:t>
            </a:r>
          </a:p>
          <a:p>
            <a:r>
              <a:rPr lang="en-US" sz="2400" dirty="0"/>
              <a:t>Talc</a:t>
            </a:r>
          </a:p>
          <a:p>
            <a:pPr lvl="1"/>
            <a:r>
              <a:rPr lang="en-US" sz="2000" b="1" dirty="0"/>
              <a:t>VERY SOFT (H=1)</a:t>
            </a:r>
          </a:p>
          <a:p>
            <a:pPr lvl="1"/>
            <a:r>
              <a:rPr lang="en-US" sz="2000" b="1" dirty="0"/>
              <a:t>GREASY OR SOAPY</a:t>
            </a:r>
          </a:p>
          <a:p>
            <a:pPr lvl="1"/>
            <a:r>
              <a:rPr lang="en-US" sz="2000" dirty="0"/>
              <a:t>A shimmery white/yellow</a:t>
            </a:r>
          </a:p>
          <a:p>
            <a:r>
              <a:rPr lang="en-US" sz="2400" dirty="0"/>
              <a:t>Feldspar</a:t>
            </a:r>
          </a:p>
          <a:p>
            <a:pPr lvl="1"/>
            <a:r>
              <a:rPr lang="en-US" sz="2000" dirty="0"/>
              <a:t>Elongated prisms (2 parallel planes)</a:t>
            </a:r>
          </a:p>
          <a:p>
            <a:pPr lvl="1"/>
            <a:r>
              <a:rPr lang="en-US" sz="2000" dirty="0"/>
              <a:t>Can be white, salmon, green, gray</a:t>
            </a:r>
          </a:p>
          <a:p>
            <a:pPr lvl="1"/>
            <a:r>
              <a:rPr lang="en-US" sz="2000" dirty="0"/>
              <a:t>Usually has some lines in parallel orientation on surface</a:t>
            </a:r>
          </a:p>
          <a:p>
            <a:r>
              <a:rPr lang="en-US" sz="2400" dirty="0"/>
              <a:t>Fluorite</a:t>
            </a:r>
          </a:p>
          <a:p>
            <a:pPr lvl="1"/>
            <a:r>
              <a:rPr lang="en-US" sz="2000" dirty="0"/>
              <a:t>Cube or diamond shape (4 perfect cleavages!)</a:t>
            </a:r>
          </a:p>
          <a:p>
            <a:pPr lvl="1"/>
            <a:r>
              <a:rPr lang="en-US" sz="2000" dirty="0"/>
              <a:t>H=4; this is how you know it’s not quartz</a:t>
            </a:r>
          </a:p>
          <a:p>
            <a:pPr lvl="1"/>
            <a:r>
              <a:rPr lang="en-US" sz="2000" dirty="0"/>
              <a:t>Usually translucent green or purple</a:t>
            </a:r>
          </a:p>
          <a:p>
            <a:pPr lvl="1"/>
            <a:endParaRPr lang="en-US" sz="2000" dirty="0"/>
          </a:p>
        </p:txBody>
      </p:sp>
      <p:pic>
        <p:nvPicPr>
          <p:cNvPr id="26626" name="Picture 2" descr="Image result for oliv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990600"/>
            <a:ext cx="1828800" cy="1371600"/>
          </a:xfrm>
          <a:prstGeom prst="rect">
            <a:avLst/>
          </a:prstGeom>
          <a:noFill/>
        </p:spPr>
      </p:pic>
      <p:sp>
        <p:nvSpPr>
          <p:cNvPr id="26628" name="AutoShape 4" descr="Image result for oliv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AutoShape 6" descr="Image result for oliv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2" name="Picture 8" descr="Image result for oliv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90600"/>
            <a:ext cx="1690734" cy="1371600"/>
          </a:xfrm>
          <a:prstGeom prst="rect">
            <a:avLst/>
          </a:prstGeom>
          <a:noFill/>
        </p:spPr>
      </p:pic>
      <p:sp>
        <p:nvSpPr>
          <p:cNvPr id="26634" name="AutoShape 10" descr="Image result for Tal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AutoShape 12" descr="Image result for Tal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8" name="Picture 14" descr="Image result for Tal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438400"/>
            <a:ext cx="1603217" cy="1295400"/>
          </a:xfrm>
          <a:prstGeom prst="rect">
            <a:avLst/>
          </a:prstGeom>
          <a:noFill/>
        </p:spPr>
      </p:pic>
      <p:sp>
        <p:nvSpPr>
          <p:cNvPr id="26640" name="AutoShape 16" descr="Image result for Tal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AutoShape 18" descr="Image result for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AutoShape 20" descr="Image result for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AutoShape 22" descr="Image result for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AutoShape 24" descr="Image result for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50" name="Picture 26" descr="Image result for feldsp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886200"/>
            <a:ext cx="1525963" cy="1143000"/>
          </a:xfrm>
          <a:prstGeom prst="rect">
            <a:avLst/>
          </a:prstGeom>
          <a:noFill/>
        </p:spPr>
      </p:pic>
      <p:pic>
        <p:nvPicPr>
          <p:cNvPr id="26652" name="Picture 28" descr="Image result for feldsp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810000"/>
            <a:ext cx="1143000" cy="1245870"/>
          </a:xfrm>
          <a:prstGeom prst="rect">
            <a:avLst/>
          </a:prstGeom>
          <a:noFill/>
        </p:spPr>
      </p:pic>
      <p:sp>
        <p:nvSpPr>
          <p:cNvPr id="26654" name="AutoShape 30" descr="Image result for white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AutoShape 32" descr="Image result for white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AutoShape 34" descr="Image result for white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AutoShape 36" descr="Image result for white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AutoShape 38" descr="Image result for white feldsp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64" name="Picture 40" descr="Image result for white feldspa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0" y="3962400"/>
            <a:ext cx="1488606" cy="990600"/>
          </a:xfrm>
          <a:prstGeom prst="rect">
            <a:avLst/>
          </a:prstGeom>
          <a:noFill/>
        </p:spPr>
      </p:pic>
      <p:pic>
        <p:nvPicPr>
          <p:cNvPr id="26666" name="Picture 42" descr="Image result for fluorit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24400" y="5334000"/>
            <a:ext cx="1946638" cy="1295400"/>
          </a:xfrm>
          <a:prstGeom prst="rect">
            <a:avLst/>
          </a:prstGeom>
          <a:noFill/>
        </p:spPr>
      </p:pic>
      <p:pic>
        <p:nvPicPr>
          <p:cNvPr id="26668" name="Picture 44" descr="Image result for fluorit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5257800"/>
            <a:ext cx="1782384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QUIZ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wait outside until lab officially starts so I can set up.</a:t>
            </a:r>
          </a:p>
          <a:p>
            <a:r>
              <a:rPr lang="en-US" dirty="0"/>
              <a:t>20 minutes: it’s mini-lab. You will have 5 minerals to identify and will have to give me 2 properties (luster, streak, hardness, cleavage, special properties)</a:t>
            </a:r>
          </a:p>
          <a:p>
            <a:r>
              <a:rPr lang="en-US" dirty="0"/>
              <a:t>A couple of general “concept” questions.</a:t>
            </a:r>
          </a:p>
          <a:p>
            <a:r>
              <a:rPr lang="en-US" dirty="0"/>
              <a:t>Stay calm, be positive, email me with questions</a:t>
            </a:r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PRO TIP: USE GOOGLE IMAGES AND LOOK AT DIFFERENT FORMS OF EACH MINERAL!</a:t>
            </a:r>
          </a:p>
          <a:p>
            <a:r>
              <a:rPr lang="en-US" dirty="0">
                <a:sym typeface="Wingdings" pitchFamily="2" charset="2"/>
              </a:rPr>
              <a:t>See you next week! Roll Tide!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MINERAL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Naturally Occurring</a:t>
            </a:r>
          </a:p>
          <a:p>
            <a:r>
              <a:rPr lang="en-US" dirty="0"/>
              <a:t>Inorganic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Amber is not a mineral because it is made by trees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Pearls aren’t minerals because they’re made by clams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These are biologic (and therefore not inorganic) processes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Definite chemical composition</a:t>
            </a:r>
          </a:p>
          <a:p>
            <a:r>
              <a:rPr lang="en-US" dirty="0"/>
              <a:t>Ordered internal structure</a:t>
            </a:r>
          </a:p>
        </p:txBody>
      </p:sp>
      <p:pic>
        <p:nvPicPr>
          <p:cNvPr id="14338" name="Picture 2" descr="Image result for mineral crystal 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572000"/>
            <a:ext cx="2971800" cy="1981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Luster: the way a mineral reflects light</a:t>
            </a:r>
          </a:p>
          <a:p>
            <a:pPr lvl="1"/>
            <a:r>
              <a:rPr lang="en-US" dirty="0"/>
              <a:t>Metallic or non-metallic?</a:t>
            </a:r>
          </a:p>
          <a:p>
            <a:pPr lvl="2"/>
            <a:r>
              <a:rPr lang="en-US" dirty="0"/>
              <a:t>If it’s non-metallic, does it look like glass (vitreous), is it pearly, is it earthy? </a:t>
            </a:r>
          </a:p>
          <a:p>
            <a:r>
              <a:rPr lang="en-US" dirty="0"/>
              <a:t>Color: color is important </a:t>
            </a:r>
            <a:r>
              <a:rPr lang="en-US" b="1" dirty="0"/>
              <a:t>but it is not reliable for mineral identification because minerals can be different colors (quartz can be pink, purple, clear, black, and others; fluorite can also be green or purple)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MINERAL PROPERTIES</a:t>
            </a:r>
          </a:p>
        </p:txBody>
      </p:sp>
      <p:pic>
        <p:nvPicPr>
          <p:cNvPr id="6" name="Picture 8" descr="https://c1.staticflickr.com/1/124/358359843_abf955335d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62400"/>
            <a:ext cx="3334872" cy="25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ttp://cdn.decodedscience.org/wp-content/uploads/2013/03/Iceland-spar-Parent-Ge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3384429" cy="22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381000" y="1143000"/>
            <a:ext cx="528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mineral, many colors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1219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different minerals, same color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7A39F-FBB7-F449-BF57-89449ADED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59" y="1764554"/>
            <a:ext cx="46990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Streak: the color of finely crushed material</a:t>
            </a:r>
          </a:p>
          <a:p>
            <a:r>
              <a:rPr lang="en-US" dirty="0"/>
              <a:t>Hardness</a:t>
            </a:r>
          </a:p>
          <a:p>
            <a:pPr lvl="1"/>
            <a:r>
              <a:rPr lang="en-US" dirty="0"/>
              <a:t>Resistance to scratching or breaking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Mohs</a:t>
            </a:r>
            <a:r>
              <a:rPr lang="en-US" b="1" dirty="0">
                <a:solidFill>
                  <a:srgbClr val="C00000"/>
                </a:solidFill>
              </a:rPr>
              <a:t> Hardness Scale:</a:t>
            </a:r>
          </a:p>
          <a:p>
            <a:pPr lvl="2"/>
            <a:r>
              <a:rPr lang="en-US" b="1" dirty="0"/>
              <a:t>Fingernail hardness= 2.25</a:t>
            </a:r>
          </a:p>
          <a:p>
            <a:pPr lvl="2"/>
            <a:r>
              <a:rPr lang="en-US" b="1" dirty="0"/>
              <a:t>Copper penny= 3.5</a:t>
            </a:r>
          </a:p>
          <a:p>
            <a:pPr lvl="2"/>
            <a:r>
              <a:rPr lang="en-US" b="1" dirty="0"/>
              <a:t>Knife or nail (steel) and glass plate around 5.5</a:t>
            </a:r>
          </a:p>
          <a:p>
            <a:pPr lvl="2"/>
            <a:r>
              <a:rPr lang="en-US" b="1" dirty="0"/>
              <a:t>Harness is written as H&lt;number, H&gt;number, or a range: if it is harder than your fingernail but not as hard as a penny, 2.25&lt;H&lt;3.5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Cleavage: the way a mineral breaks along flat planes where bonds between atoms are weaker</a:t>
            </a:r>
          </a:p>
          <a:p>
            <a:pPr lvl="1"/>
            <a:r>
              <a:rPr lang="en-US" dirty="0"/>
              <a:t>Give a number of cleavages, and a descriptive word: Perfect (1 for muscovite/</a:t>
            </a:r>
            <a:r>
              <a:rPr lang="en-US" dirty="0" err="1"/>
              <a:t>biotite</a:t>
            </a:r>
            <a:r>
              <a:rPr lang="en-US" dirty="0"/>
              <a:t>; 3 for calcite/halite/fluorite), Good </a:t>
            </a:r>
          </a:p>
          <a:p>
            <a:pPr lvl="1">
              <a:buNone/>
            </a:pPr>
            <a:r>
              <a:rPr lang="en-US" dirty="0"/>
              <a:t>(2 for feldspar), Poor (for hornblende </a:t>
            </a:r>
          </a:p>
          <a:p>
            <a:pPr lvl="1">
              <a:buNone/>
            </a:pPr>
            <a:r>
              <a:rPr lang="en-US" dirty="0"/>
              <a:t>and </a:t>
            </a:r>
            <a:r>
              <a:rPr lang="en-US" dirty="0" err="1"/>
              <a:t>augite</a:t>
            </a:r>
            <a:r>
              <a:rPr lang="en-US" dirty="0"/>
              <a:t>), Absent/NO </a:t>
            </a:r>
          </a:p>
          <a:p>
            <a:pPr lvl="1">
              <a:buNone/>
            </a:pPr>
            <a:r>
              <a:rPr lang="en-US" dirty="0"/>
              <a:t>(quartz, magnetite)</a:t>
            </a:r>
          </a:p>
        </p:txBody>
      </p:sp>
      <p:pic>
        <p:nvPicPr>
          <p:cNvPr id="20482" name="Picture 2" descr="Image result for mineral cleavage"/>
          <p:cNvPicPr>
            <a:picLocks noChangeAspect="1" noChangeArrowheads="1"/>
          </p:cNvPicPr>
          <p:nvPr/>
        </p:nvPicPr>
        <p:blipFill>
          <a:blip r:embed="rId2" cstate="print"/>
          <a:srcRect l="17391" t="12719" r="22609" b="-477"/>
          <a:stretch>
            <a:fillRect/>
          </a:stretch>
        </p:blipFill>
        <p:spPr bwMode="auto">
          <a:xfrm>
            <a:off x="6477000" y="41910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</a:t>
            </a:r>
            <a:r>
              <a:rPr lang="en-US" dirty="0"/>
              <a:t>MINERAL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Magnetism: attraction to magnet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MAGNETITE is strongly magnetic.</a:t>
            </a:r>
          </a:p>
          <a:p>
            <a:pPr lvl="2"/>
            <a:r>
              <a:rPr lang="en-US" b="1" dirty="0"/>
              <a:t>Only the metallic minerals will be magnetic</a:t>
            </a:r>
          </a:p>
          <a:p>
            <a:r>
              <a:rPr lang="en-US" dirty="0"/>
              <a:t>Taste: </a:t>
            </a:r>
            <a:r>
              <a:rPr lang="en-US" b="1" dirty="0">
                <a:solidFill>
                  <a:srgbClr val="C00000"/>
                </a:solidFill>
              </a:rPr>
              <a:t>HALITE is salt, and tastes like salt</a:t>
            </a:r>
          </a:p>
          <a:p>
            <a:r>
              <a:rPr lang="en-US" dirty="0"/>
              <a:t>Effervescence: </a:t>
            </a:r>
            <a:r>
              <a:rPr lang="en-US" b="1" dirty="0">
                <a:solidFill>
                  <a:srgbClr val="C00000"/>
                </a:solidFill>
              </a:rPr>
              <a:t>CALCITE fizzes when acid is applied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Muscovite and </a:t>
            </a:r>
            <a:r>
              <a:rPr lang="en-US" dirty="0" err="1"/>
              <a:t>Biotite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Both are sub-vitreous/pearly: luster</a:t>
            </a:r>
          </a:p>
          <a:p>
            <a:r>
              <a:rPr lang="en-US" dirty="0"/>
              <a:t>H=2.5-3.0</a:t>
            </a:r>
          </a:p>
          <a:p>
            <a:r>
              <a:rPr lang="en-US" dirty="0"/>
              <a:t>Flaky, platy, made of thin layers</a:t>
            </a:r>
          </a:p>
          <a:p>
            <a:r>
              <a:rPr lang="en-US" dirty="0"/>
              <a:t>Muscovite </a:t>
            </a:r>
            <a:r>
              <a:rPr lang="en-US" b="1" dirty="0"/>
              <a:t>translucent</a:t>
            </a:r>
            <a:r>
              <a:rPr lang="en-US" dirty="0"/>
              <a:t> (clear)</a:t>
            </a:r>
          </a:p>
          <a:p>
            <a:r>
              <a:rPr lang="en-US" dirty="0" err="1"/>
              <a:t>Biotite</a:t>
            </a:r>
            <a:r>
              <a:rPr lang="en-US" dirty="0"/>
              <a:t> is </a:t>
            </a:r>
            <a:r>
              <a:rPr lang="en-US" b="1" dirty="0"/>
              <a:t>darker</a:t>
            </a:r>
            <a:r>
              <a:rPr lang="en-US" dirty="0"/>
              <a:t> (black, brown, gray)</a:t>
            </a:r>
          </a:p>
          <a:p>
            <a:r>
              <a:rPr lang="en-US" dirty="0"/>
              <a:t>1 perfect plane of cleavage (this is why it forms layers you can peel apart)</a:t>
            </a:r>
          </a:p>
        </p:txBody>
      </p:sp>
      <p:sp>
        <p:nvSpPr>
          <p:cNvPr id="17410" name="AutoShape 2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AutoShape 8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muscov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muscov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648200"/>
            <a:ext cx="2466975" cy="1847851"/>
          </a:xfrm>
          <a:prstGeom prst="rect">
            <a:avLst/>
          </a:prstGeom>
          <a:noFill/>
        </p:spPr>
      </p:pic>
      <p:pic>
        <p:nvPicPr>
          <p:cNvPr id="1038" name="Picture 14" descr="Image result for biot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724400"/>
            <a:ext cx="2733675" cy="1666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771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GENERAL QUIZ INFO</vt:lpstr>
      <vt:lpstr>MINERAL DEFINITION </vt:lpstr>
      <vt:lpstr>MINERAL PROPERTIES</vt:lpstr>
      <vt:lpstr>MINERAL PROPERTIES</vt:lpstr>
      <vt:lpstr>MINERAL PROPERTIES</vt:lpstr>
      <vt:lpstr>MINERAL PROPERTIES</vt:lpstr>
      <vt:lpstr>SPECIAL MINERAL PROPERTIES</vt:lpstr>
      <vt:lpstr>Muscovite and Biotite</vt:lpstr>
      <vt:lpstr>Clear/Translucent Minerals</vt:lpstr>
      <vt:lpstr>Metallic Minerals</vt:lpstr>
      <vt:lpstr>Hornblende and Augite (Both dark green/black/gray)</vt:lpstr>
      <vt:lpstr>Others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MINERALS</dc:title>
  <dc:creator>Jenna Graham</dc:creator>
  <cp:lastModifiedBy>Rita Adamec</cp:lastModifiedBy>
  <cp:revision>15</cp:revision>
  <dcterms:created xsi:type="dcterms:W3CDTF">2016-08-31T01:51:22Z</dcterms:created>
  <dcterms:modified xsi:type="dcterms:W3CDTF">2022-08-29T14:38:53Z</dcterms:modified>
</cp:coreProperties>
</file>