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6" r:id="rId4"/>
  </p:sldMasterIdLst>
  <p:notesMasterIdLst>
    <p:notesMasterId r:id="rId15"/>
  </p:notesMasterIdLst>
  <p:handoutMasterIdLst>
    <p:handoutMasterId r:id="rId16"/>
  </p:handoutMasterIdLst>
  <p:sldIdLst>
    <p:sldId id="505" r:id="rId5"/>
    <p:sldId id="506" r:id="rId6"/>
    <p:sldId id="508" r:id="rId7"/>
    <p:sldId id="511" r:id="rId8"/>
    <p:sldId id="510" r:id="rId9"/>
    <p:sldId id="512" r:id="rId10"/>
    <p:sldId id="513" r:id="rId11"/>
    <p:sldId id="519" r:id="rId12"/>
    <p:sldId id="520" r:id="rId13"/>
    <p:sldId id="516" r:id="rId14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6D9-58CF-124B-9F88-648C18732FEE}" v="2" vWet="4" dt="2024-01-22T22:09:20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/>
    <p:restoredTop sz="94660"/>
  </p:normalViewPr>
  <p:slideViewPr>
    <p:cSldViewPr>
      <p:cViewPr varScale="1">
        <p:scale>
          <a:sx n="110" d="100"/>
          <a:sy n="110" d="100"/>
        </p:scale>
        <p:origin x="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FC1C325-EC0F-CB12-60BC-55FE60A52E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65A046E6-DD9E-706F-5965-E0560B095A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C484E025-DBD9-C505-37B5-5C568C2F57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134EAA1D-3648-89CD-18C4-20A426C9395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C41BF5-195D-4DFB-82C2-FBD738688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BE48CED-2B09-B2E9-C17C-C637BCF7A0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221F534-CE64-EEAC-10B7-9FBBAB9B18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5E87300-5F2E-C9E3-D449-C898F71516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CE7AD200-5767-B1F2-1281-E59386A30E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1188"/>
            <a:ext cx="5643563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B08B4254-DF03-0C12-E2F5-6F6BC8C8F3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8DEEF975-7657-6229-B911-DEC5D0F12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D8BBE5-BEA7-4827-989F-AA3FC04C4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AE299BC1-777A-FA5F-F81E-67E6CBB92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40CE1121-1287-0BE0-D8CA-8BA45025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38B797B-F3AD-B0E2-DEC1-FCE5AB9F5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58825" indent="-292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6840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35125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103438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606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0178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750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9322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1FD262F-52DC-4B89-BC2D-C6948474F52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05A014D3-1435-6939-598A-9EAB422BF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932BE4E2-8B30-0FB7-6579-EC86AEFB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8EB41FF0-B79E-424B-A1BA-187B5C6EC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570DAE-C6C3-4492-87DA-081778791C6B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E16E678-1F99-CD4E-BF87-218AC92FF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E75A0C64-D6D2-72D3-C738-AD279EA63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EBB460D7-10C3-A8B4-C571-456E38CF4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58825" indent="-292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6840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35125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103438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606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0178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750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9322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4D215D-0324-48D0-9999-97DEFCB25FC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F9AB99A9-9B13-241C-8C1F-BBD5923982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D219B789-B1B9-3910-55C0-CD4F14BB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7646EED-3F06-0645-3820-869335AF2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58825" indent="-292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6840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35125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103438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606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0178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750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932238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518972-BCBD-4243-B8F7-698FE212E299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8D3876E9-8DBD-E5F8-1B9F-B5E63B38A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39985A5F-300A-1A9C-321B-D992BFE1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8D8B5FF-A2BD-644B-0B07-FAB231CCE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09E239F-F4F5-443F-94F2-26673FEA0CA0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1EFD43F7-D052-E373-4243-E602C422A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775D70E-8752-4FBC-E364-A098A43B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F14BE9D5-C961-AA4B-04AD-EC6D836D6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E44084-69E6-4B76-A6F6-8AC44C0E9258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55B622C-1775-5801-DA1D-831E47C7EE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3A46063-8853-6EF5-3A80-EABE03743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8BA925A-12AA-EA8F-C85E-26D13D401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EC2E87-9A37-4920-97B3-E7135B4FF2A2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6C40564-8486-9272-60C9-0AC5A1D2F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DEBD270A-ED34-1C9D-898E-EE4B4310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3EE4D16-3C1E-C18F-8B42-9D000297B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9811E9A-3C16-4DDE-8A1B-23F3C6169DB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10C9A4A-67CC-F35C-7E5A-B7FEC65372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EB245F2-26CA-7C57-EB19-E991937E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E36D2351-FC27-2166-8670-9C3F16E88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A83706-FD5D-407A-A256-26AC713AFFD1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51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B36E8-E499-D8AA-18ED-0BBBB72DD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935179DB-915C-3219-7E3C-764BA4E8D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9B380845-860E-7EE9-924C-040EED3E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48735A1-98EE-E26D-3C10-A1ECC8D9C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A83706-FD5D-407A-A256-26AC713AFFD1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29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CA4876A-D7C3-44D3-20D2-6430931D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0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FC723330-A274-E0D4-28DB-45B020E2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4C3B2B-17FF-891C-A6E3-DE0AD8735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9144000" cy="10779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3200">
                <a:solidFill>
                  <a:srgbClr val="0045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Programming in C++</a:t>
            </a:r>
          </a:p>
          <a:p>
            <a:pPr algn="ctr" eaLnBrk="1" hangingPunct="1">
              <a:defRPr/>
            </a:pPr>
            <a:r>
              <a:rPr lang="en-US" altLang="en-US" sz="3200">
                <a:solidFill>
                  <a:srgbClr val="0045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Seventh Edition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F00360-EFAE-D105-88CA-F534C4265E52}"/>
              </a:ext>
            </a:extLst>
          </p:cNvPr>
          <p:cNvCxnSpPr/>
          <p:nvPr/>
        </p:nvCxnSpPr>
        <p:spPr bwMode="auto">
          <a:xfrm>
            <a:off x="1828800" y="4343400"/>
            <a:ext cx="5486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914400" y="4724400"/>
            <a:ext cx="7315200" cy="1371600"/>
          </a:xfrm>
        </p:spPr>
        <p:txBody>
          <a:bodyPr/>
          <a:lstStyle>
            <a:lvl1pPr algn="ctr"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061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rgbClr val="16489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D42E94-D4BD-72E2-99EE-87BD6B86CC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3C2811-007D-F565-8A85-604B3B2093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4151E-8C87-4B18-8FF1-38A0B11E68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4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  <a:prstGeom prst="round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7DCF2D-3626-27D8-E502-3810D5B004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51EE0C-E97B-919B-C164-BA3E019A28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40161-13A8-434D-A692-A6B64394DB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80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58A25C-BD54-B3B7-9BA6-086386E173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AC7E4E-8EBB-68CA-5758-C23F609473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B3959-F73A-447C-9800-80C78A65E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6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6D23EB-6716-B51E-6142-332653546425}"/>
              </a:ext>
            </a:extLst>
          </p:cNvPr>
          <p:cNvSpPr>
            <a:spLocks/>
          </p:cNvSpPr>
          <p:nvPr/>
        </p:nvSpPr>
        <p:spPr bwMode="auto">
          <a:xfrm>
            <a:off x="609600" y="152400"/>
            <a:ext cx="8077200" cy="114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3600">
                <a:solidFill>
                  <a:schemeClr val="tx1"/>
                </a:solidFill>
                <a:latin typeface="Trebuchet MS" panose="020B0603020202020204" pitchFamily="34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6B7C2D-F5B9-D9FD-F56F-2740727294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A4F705-0772-AF07-47B3-0D0BF31AA0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B5C0C3-6EE0-4E23-BDF1-EF23822E2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07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E148861-EF57-94B6-B305-103C5DBCE2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6EF7F0-CEB5-3DF5-1EBC-104DC15484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8E30E-61FD-4799-9D11-B623D0477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25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A1FC2EF-B8EB-2C90-04D1-9DB37E7C05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B9BC4-4A63-9640-FC25-6224EBA979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42E8C-D279-4BFF-9286-006D38046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81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1B79845-1E4C-E10E-B513-86CF4567E9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BA29BBF-5183-EC74-2DEF-651C2854F8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FE7BB-B823-4869-8AAD-F8DC37242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7D1DB5E-ED62-034B-BCC0-4A116BEB8E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FDC62EB-5ECB-8E6F-A4C5-CE0F9780D4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E69FA-3AE0-48D7-AE9A-DC77803D72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88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8D4CE92-B0F2-1A2A-E1FC-966EF2B50E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B8A7EB-6F00-A3C0-8298-E2C5A3A4D8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2E6F3-BC88-4EA2-A5C2-92B2A9B7D8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68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B71138-B247-1D04-6E13-F45931A779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BA4A6A-85A1-31A0-38FE-D49A5349E8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7DD5D-C4E9-453D-A554-A5FE245EFC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5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5E1ECA92-A395-98F2-CB9C-58C08F00F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AC86EEA7-0C7A-9DB8-90B5-77CD5974F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71443B-4376-6208-8B8B-C069618731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999C840-3535-2594-3BC0-2724134FAE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4F327D-8546-46DF-9184-3349A11FF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Placeholder 7">
            <a:extLst>
              <a:ext uri="{FF2B5EF4-FFF2-40B4-BE49-F238E27FC236}">
                <a16:creationId xmlns:a16="http://schemas.microsoft.com/office/drawing/2014/main" id="{5780E1F8-C704-2FBA-C32A-DD610FBC95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0" r:id="rId2"/>
    <p:sldLayoutId id="214748407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MS PGothic" panose="020B0600070205080204" pitchFamily="34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5">
            <a:extLst>
              <a:ext uri="{FF2B5EF4-FFF2-40B4-BE49-F238E27FC236}">
                <a16:creationId xmlns:a16="http://schemas.microsoft.com/office/drawing/2014/main" id="{9AC2FD26-19EF-F172-A587-F231E4C380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ea typeface="MS PGothic"/>
              </a:rPr>
              <a:t>Chase the Robot lives in the world on the next slide.  We want Chase to double the number of beepers on a corner (dot) in the world.  Provide the algorithm needed to double the pile of beepers.  You can assume the following:</a:t>
            </a:r>
          </a:p>
          <a:p>
            <a:pPr lvl="1" eaLnBrk="1" hangingPunct="1"/>
            <a:r>
              <a:rPr lang="en-US" altLang="en-US" sz="1800" dirty="0">
                <a:ea typeface="MS PGothic"/>
              </a:rPr>
              <a:t>There is a finite number of beepers on the corner directly in front of Chase</a:t>
            </a:r>
            <a:endParaRPr lang="en-US" altLang="en-US" sz="1800" dirty="0">
              <a:ea typeface="MS PGothic"/>
              <a:cs typeface="Calibri"/>
            </a:endParaRPr>
          </a:p>
          <a:p>
            <a:pPr lvl="1" eaLnBrk="1" hangingPunct="1"/>
            <a:r>
              <a:rPr lang="en-US" altLang="en-US" sz="1800" dirty="0">
                <a:ea typeface="MS PGothic"/>
              </a:rPr>
              <a:t>Chase has an infinite number of beepers in the bag</a:t>
            </a:r>
            <a:endParaRPr lang="en-US" altLang="en-US" sz="1800" dirty="0">
              <a:ea typeface="MS PGothic"/>
              <a:cs typeface="Calibri"/>
            </a:endParaRPr>
          </a:p>
          <a:p>
            <a:pPr lvl="1" eaLnBrk="1" hangingPunct="1"/>
            <a:r>
              <a:rPr lang="en-US" altLang="en-US" sz="1800" dirty="0">
                <a:ea typeface="MS PGothic"/>
              </a:rPr>
              <a:t>Chase understands the following commands:</a:t>
            </a:r>
            <a:endParaRPr lang="en-US" altLang="en-US" sz="1800" dirty="0">
              <a:cs typeface="Calibri"/>
            </a:endParaRPr>
          </a:p>
          <a:p>
            <a:pPr lvl="2" eaLnBrk="1" hangingPunct="1"/>
            <a:r>
              <a:rPr lang="en-US" altLang="en-US" sz="1400" dirty="0">
                <a:ea typeface="MS PGothic"/>
              </a:rPr>
              <a:t>move() – takes one step forward</a:t>
            </a:r>
            <a:endParaRPr lang="en-US" altLang="en-US" sz="1400" dirty="0">
              <a:ea typeface="MS PGothic"/>
              <a:cs typeface="Calibri"/>
            </a:endParaRPr>
          </a:p>
          <a:p>
            <a:pPr lvl="2" eaLnBrk="1" hangingPunct="1"/>
            <a:r>
              <a:rPr lang="en-US" altLang="en-US" sz="1400" dirty="0" err="1">
                <a:ea typeface="MS PGothic"/>
              </a:rPr>
              <a:t>turnLeft</a:t>
            </a:r>
            <a:r>
              <a:rPr lang="en-US" altLang="en-US" sz="1400" dirty="0">
                <a:ea typeface="MS PGothic"/>
              </a:rPr>
              <a:t>() – turns left 90 degrees</a:t>
            </a:r>
            <a:endParaRPr lang="en-US" altLang="en-US" sz="1400" dirty="0">
              <a:ea typeface="MS PGothic"/>
              <a:cs typeface="Calibri"/>
            </a:endParaRPr>
          </a:p>
          <a:p>
            <a:pPr lvl="2" eaLnBrk="1" hangingPunct="1"/>
            <a:r>
              <a:rPr lang="en-US" altLang="en-US" sz="1400" dirty="0" err="1">
                <a:ea typeface="MS PGothic"/>
              </a:rPr>
              <a:t>pickUpBeeper</a:t>
            </a:r>
            <a:r>
              <a:rPr lang="en-US" altLang="en-US" sz="1400" dirty="0">
                <a:ea typeface="MS PGothic"/>
              </a:rPr>
              <a:t>() – picks up 1 beeper from the floor and puts it in the bag</a:t>
            </a:r>
            <a:endParaRPr lang="en-US" altLang="en-US" sz="1400" dirty="0">
              <a:ea typeface="MS PGothic"/>
              <a:cs typeface="Calibri"/>
            </a:endParaRPr>
          </a:p>
          <a:p>
            <a:pPr lvl="2" eaLnBrk="1" hangingPunct="1"/>
            <a:r>
              <a:rPr lang="en-US" altLang="en-US" sz="1400" dirty="0" err="1">
                <a:ea typeface="MS PGothic"/>
              </a:rPr>
              <a:t>putBeeper</a:t>
            </a:r>
            <a:r>
              <a:rPr lang="en-US" altLang="en-US" sz="1400" dirty="0">
                <a:ea typeface="MS PGothic"/>
              </a:rPr>
              <a:t>() – puts one beeper on the floor from the bag</a:t>
            </a:r>
            <a:endParaRPr lang="en-US" altLang="en-US" sz="1400" dirty="0">
              <a:ea typeface="MS PGothic"/>
              <a:cs typeface="Calibri"/>
            </a:endParaRPr>
          </a:p>
          <a:p>
            <a:pPr lvl="2" eaLnBrk="1" hangingPunct="1"/>
            <a:r>
              <a:rPr lang="en-US" altLang="en-US" sz="1400" dirty="0">
                <a:ea typeface="MS PGothic"/>
              </a:rPr>
              <a:t>repeat X times / End – statements between the X and the End will be repeated X times</a:t>
            </a:r>
            <a:endParaRPr lang="en-US" altLang="en-US" sz="1400" dirty="0">
              <a:ea typeface="MS PGothic"/>
              <a:cs typeface="Calibri"/>
            </a:endParaRPr>
          </a:p>
          <a:p>
            <a:pPr lvl="2" eaLnBrk="1" hangingPunct="1"/>
            <a:r>
              <a:rPr lang="en-US" altLang="en-US" sz="1400" dirty="0">
                <a:ea typeface="MS PGothic"/>
              </a:rPr>
              <a:t>while ? / End – statements between the ? Condition and the End will repeat as long as the ? Condition returns true</a:t>
            </a:r>
            <a:endParaRPr lang="en-US" altLang="en-US" sz="1400" dirty="0">
              <a:ea typeface="MS PGothic"/>
              <a:cs typeface="Calibri"/>
            </a:endParaRPr>
          </a:p>
          <a:p>
            <a:pPr lvl="1" eaLnBrk="1" hangingPunct="1"/>
            <a:r>
              <a:rPr lang="en-US" altLang="en-US" sz="1800" dirty="0">
                <a:ea typeface="MS PGothic"/>
              </a:rPr>
              <a:t>Chase knows how to do the following tests</a:t>
            </a:r>
            <a:endParaRPr lang="en-US" altLang="en-US" sz="1800" dirty="0">
              <a:ea typeface="MS PGothic"/>
              <a:cs typeface="Calibri"/>
            </a:endParaRPr>
          </a:p>
          <a:p>
            <a:pPr lvl="2" eaLnBrk="1" hangingPunct="1"/>
            <a:r>
              <a:rPr lang="en-US" altLang="en-US" sz="1400" dirty="0" err="1">
                <a:ea typeface="MS PGothic"/>
              </a:rPr>
              <a:t>beepersPresent</a:t>
            </a:r>
            <a:r>
              <a:rPr lang="en-US" altLang="en-US" sz="1400" dirty="0">
                <a:ea typeface="MS PGothic"/>
              </a:rPr>
              <a:t>() – returns true if there is at least 1 beeper on the spot Chase is standing</a:t>
            </a:r>
            <a:endParaRPr lang="en-US" altLang="en-US" sz="1400" dirty="0">
              <a:ea typeface="MS PGothic"/>
              <a:cs typeface="Calibri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25FA405-FFC1-49C7-E80E-10057C0E8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 1 - Problem 1</a:t>
            </a:r>
          </a:p>
        </p:txBody>
      </p:sp>
      <p:sp>
        <p:nvSpPr>
          <p:cNvPr id="6148" name="Slide Number Placeholder 7">
            <a:extLst>
              <a:ext uri="{FF2B5EF4-FFF2-40B4-BE49-F238E27FC236}">
                <a16:creationId xmlns:a16="http://schemas.microsoft.com/office/drawing/2014/main" id="{4BCC1C8C-50E3-5E9C-0D2C-F93C431D4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280F1-243C-44B3-9969-8D43704A38A1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1E0CEB5-1CA1-1C7D-F8E2-06495E12F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/>
              </a:rPr>
              <a:t>Deliverables Due 1/24 @2:00</a:t>
            </a:r>
            <a:endParaRPr lang="en-US" altLang="en-US" dirty="0"/>
          </a:p>
        </p:txBody>
      </p:sp>
      <p:sp>
        <p:nvSpPr>
          <p:cNvPr id="24579" name="Slide Number Placeholder 7">
            <a:extLst>
              <a:ext uri="{FF2B5EF4-FFF2-40B4-BE49-F238E27FC236}">
                <a16:creationId xmlns:a16="http://schemas.microsoft.com/office/drawing/2014/main" id="{A12E7658-E5FF-ECE5-FE20-B2B6038A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318FAC-822A-420C-A89E-6A58E45B57BE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Content Placeholder 2">
            <a:extLst>
              <a:ext uri="{FF2B5EF4-FFF2-40B4-BE49-F238E27FC236}">
                <a16:creationId xmlns:a16="http://schemas.microsoft.com/office/drawing/2014/main" id="{89FE8AB5-46DC-6427-59BB-1AD6C011B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/>
              </a:rPr>
              <a:t>Provide the algorithm needed to satisfy the requirements of the project for Problems 1 and 2.</a:t>
            </a:r>
          </a:p>
          <a:p>
            <a:r>
              <a:rPr lang="en-US" altLang="en-US" dirty="0">
                <a:ea typeface="MS PGothic"/>
              </a:rPr>
              <a:t>Provide a flow chart and IPO to satisfy the requirements of allowing Chase to enter the inches of snowfall and getting back the salt needed and chance of school cancellation.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20562DE-C851-E53F-95BB-4A57A66F1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212" y="168088"/>
            <a:ext cx="7886701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a typeface="MS PGothic"/>
              </a:rPr>
              <a:t>Lab 1 - Problem 1</a:t>
            </a:r>
          </a:p>
        </p:txBody>
      </p:sp>
      <p:sp>
        <p:nvSpPr>
          <p:cNvPr id="8195" name="Slide Number Placeholder 7">
            <a:extLst>
              <a:ext uri="{FF2B5EF4-FFF2-40B4-BE49-F238E27FC236}">
                <a16:creationId xmlns:a16="http://schemas.microsoft.com/office/drawing/2014/main" id="{2643E6AB-2354-3F31-A172-BF48129803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19F3D9-2D06-4405-AF0B-433BC469531A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TextBox 4">
            <a:extLst>
              <a:ext uri="{FF2B5EF4-FFF2-40B4-BE49-F238E27FC236}">
                <a16:creationId xmlns:a16="http://schemas.microsoft.com/office/drawing/2014/main" id="{3CF77F7F-AAA0-A485-A595-1BE05DBE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1447800"/>
            <a:ext cx="7731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/>
                <a:ea typeface="MS PGothic"/>
                <a:cs typeface="Times New Roman"/>
              </a:rPr>
              <a:t>For example, in the diagram below we started with 5 beepers and ended with 10.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197" name="Picture 1">
            <a:extLst>
              <a:ext uri="{FF2B5EF4-FFF2-40B4-BE49-F238E27FC236}">
                <a16:creationId xmlns:a16="http://schemas.microsoft.com/office/drawing/2014/main" id="{5310AA28-5522-77E5-808F-76985876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9" y="2819400"/>
            <a:ext cx="867886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461EB10-1C89-2ECC-1B18-94EBAAABD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 1 - Problem 2</a:t>
            </a:r>
          </a:p>
        </p:txBody>
      </p:sp>
      <p:sp>
        <p:nvSpPr>
          <p:cNvPr id="10243" name="Slide Number Placeholder 7">
            <a:extLst>
              <a:ext uri="{FF2B5EF4-FFF2-40B4-BE49-F238E27FC236}">
                <a16:creationId xmlns:a16="http://schemas.microsoft.com/office/drawing/2014/main" id="{6AE40341-4127-5EB1-9384-9107B25B9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1AE333-1CE7-4B81-A236-A3AF6B3A1C7E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Content Placeholder 1">
            <a:extLst>
              <a:ext uri="{FF2B5EF4-FFF2-40B4-BE49-F238E27FC236}">
                <a16:creationId xmlns:a16="http://schemas.microsoft.com/office/drawing/2014/main" id="{D8B4BA54-994A-E4D0-9546-8FF967A1C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Imagine that </a:t>
            </a:r>
            <a:r>
              <a:rPr lang="en-US" altLang="en-US" sz="2800" dirty="0">
                <a:ea typeface="MS PGothic"/>
              </a:rPr>
              <a:t>Chase</a:t>
            </a:r>
            <a:r>
              <a:rPr lang="en-US" altLang="en-US" dirty="0"/>
              <a:t> is now living in a world that looks something like this:</a:t>
            </a:r>
          </a:p>
        </p:txBody>
      </p:sp>
      <p:pic>
        <p:nvPicPr>
          <p:cNvPr id="10245" name="Picture 1">
            <a:extLst>
              <a:ext uri="{FF2B5EF4-FFF2-40B4-BE49-F238E27FC236}">
                <a16:creationId xmlns:a16="http://schemas.microsoft.com/office/drawing/2014/main" id="{FC3F787E-0050-349E-5BA6-200A3B182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52675"/>
            <a:ext cx="54673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76E301-A70B-5E2C-E82C-5DB5C50AB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ea typeface="MS PGothic"/>
              </a:rPr>
              <a:t>Chase</a:t>
            </a:r>
            <a:r>
              <a:rPr lang="en-US" altLang="en-US" dirty="0"/>
              <a:t>’s World After Work is Complete</a:t>
            </a:r>
          </a:p>
        </p:txBody>
      </p:sp>
      <p:sp>
        <p:nvSpPr>
          <p:cNvPr id="14339" name="Slide Number Placeholder 7">
            <a:extLst>
              <a:ext uri="{FF2B5EF4-FFF2-40B4-BE49-F238E27FC236}">
                <a16:creationId xmlns:a16="http://schemas.microsoft.com/office/drawing/2014/main" id="{BCA06A5E-9AC2-1094-8242-2B59B2A329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FA0DDE-C714-4428-92BF-774AC12B84CF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8AF9D717-FA98-761D-127D-8EE7C448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7950"/>
            <a:ext cx="65722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5">
            <a:extLst>
              <a:ext uri="{FF2B5EF4-FFF2-40B4-BE49-F238E27FC236}">
                <a16:creationId xmlns:a16="http://schemas.microsoft.com/office/drawing/2014/main" id="{E82F41F3-0F82-F9AD-4D5F-53A84A02F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On each of the avenues, there is a tower of beepers of an unknown height, although some avenues (such as 7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in the example photo) may be empty.</a:t>
            </a:r>
          </a:p>
          <a:p>
            <a:r>
              <a:rPr lang="en-US" altLang="en-US" sz="2800" dirty="0">
                <a:ea typeface="MS PGothic"/>
              </a:rPr>
              <a:t>Chase’s job is to collect all beepers in each of these towers and put them back down on the easternmost corner of 1</a:t>
            </a:r>
            <a:r>
              <a:rPr lang="en-US" altLang="en-US" sz="2800" baseline="30000" dirty="0">
                <a:ea typeface="MS PGothic"/>
              </a:rPr>
              <a:t>st</a:t>
            </a:r>
            <a:r>
              <a:rPr lang="en-US" altLang="en-US" sz="2800" dirty="0">
                <a:ea typeface="MS PGothic"/>
              </a:rPr>
              <a:t> street (bottom right of the world), then return to the starting position.</a:t>
            </a:r>
          </a:p>
          <a:p>
            <a:r>
              <a:rPr lang="en-US" altLang="en-US" sz="2800" dirty="0">
                <a:ea typeface="MS PGothic"/>
              </a:rPr>
              <a:t>Chase does not have any beepers in the pouch when Chase starts.</a:t>
            </a:r>
          </a:p>
          <a:p>
            <a:r>
              <a:rPr lang="en-US" altLang="en-US" sz="2800" dirty="0"/>
              <a:t>See next slide for an “after” photo.</a:t>
            </a:r>
            <a:endParaRPr lang="en-US" altLang="en-US" sz="1800" dirty="0"/>
          </a:p>
          <a:p>
            <a:pPr eaLnBrk="1" hangingPunct="1"/>
            <a:endParaRPr lang="en-US" altLang="en-US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2728634-11FF-BF1A-1D8D-10A44A43A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 1 - Problem 2 -Requirements</a:t>
            </a:r>
          </a:p>
        </p:txBody>
      </p:sp>
      <p:sp>
        <p:nvSpPr>
          <p:cNvPr id="12292" name="Slide Number Placeholder 7">
            <a:extLst>
              <a:ext uri="{FF2B5EF4-FFF2-40B4-BE49-F238E27FC236}">
                <a16:creationId xmlns:a16="http://schemas.microsoft.com/office/drawing/2014/main" id="{A3C0BBC8-E382-72AB-6F88-BE481A600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35E243-7FD9-415C-983B-80ACF00CDF54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5">
            <a:extLst>
              <a:ext uri="{FF2B5EF4-FFF2-40B4-BE49-F238E27FC236}">
                <a16:creationId xmlns:a16="http://schemas.microsoft.com/office/drawing/2014/main" id="{BFF5B156-3826-8863-4C26-62345F027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/>
              </a:rPr>
              <a:t>move() – Takes 1 step forward</a:t>
            </a:r>
          </a:p>
          <a:p>
            <a:pPr eaLnBrk="1" hangingPunct="1"/>
            <a:r>
              <a:rPr lang="en-US" altLang="en-US" dirty="0" err="1">
                <a:ea typeface="MS PGothic"/>
              </a:rPr>
              <a:t>turnLeft</a:t>
            </a:r>
            <a:r>
              <a:rPr lang="en-US" altLang="en-US" dirty="0">
                <a:ea typeface="MS PGothic"/>
              </a:rPr>
              <a:t>() – Turns 90 degrees to the left</a:t>
            </a:r>
          </a:p>
          <a:p>
            <a:pPr eaLnBrk="1" hangingPunct="1"/>
            <a:r>
              <a:rPr lang="en-US" altLang="en-US" dirty="0" err="1"/>
              <a:t>putBeeper</a:t>
            </a:r>
            <a:r>
              <a:rPr lang="en-US" altLang="en-US" dirty="0"/>
              <a:t>() – places 1 beeper at the spot </a:t>
            </a:r>
            <a:r>
              <a:rPr lang="en-US" altLang="en-US" sz="2800" dirty="0">
                <a:ea typeface="MS PGothic"/>
              </a:rPr>
              <a:t>Chase</a:t>
            </a:r>
            <a:r>
              <a:rPr lang="en-US" altLang="en-US" dirty="0"/>
              <a:t> is standing</a:t>
            </a:r>
          </a:p>
          <a:p>
            <a:pPr eaLnBrk="1" hangingPunct="1"/>
            <a:r>
              <a:rPr lang="en-US" altLang="en-US" dirty="0" err="1"/>
              <a:t>pickBeeper</a:t>
            </a:r>
            <a:r>
              <a:rPr lang="en-US" altLang="en-US" dirty="0"/>
              <a:t>() – picks up 1 beeper at the spot </a:t>
            </a:r>
            <a:r>
              <a:rPr lang="en-US" altLang="en-US" sz="2800" dirty="0">
                <a:ea typeface="MS PGothic"/>
              </a:rPr>
              <a:t>Chase</a:t>
            </a:r>
            <a:r>
              <a:rPr lang="en-US" altLang="en-US" dirty="0"/>
              <a:t> is standing</a:t>
            </a:r>
          </a:p>
          <a:p>
            <a:pPr eaLnBrk="1" hangingPunct="1"/>
            <a:r>
              <a:rPr lang="en-US" altLang="en-US" sz="2800" dirty="0">
                <a:ea typeface="MS PGothic"/>
              </a:rPr>
              <a:t>Chase</a:t>
            </a:r>
            <a:r>
              <a:rPr lang="en-US" altLang="en-US" dirty="0"/>
              <a:t> also understands repetition (While and Repeat)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D29B0D8-15FF-F258-5FDD-5B6151A3A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</a:t>
            </a:r>
            <a:r>
              <a:rPr lang="en-US" altLang="en-US" sz="3600" dirty="0">
                <a:ea typeface="MS PGothic"/>
              </a:rPr>
              <a:t>Chase</a:t>
            </a:r>
            <a:r>
              <a:rPr lang="en-US" altLang="en-US" dirty="0"/>
              <a:t> Knows How To Do</a:t>
            </a:r>
          </a:p>
        </p:txBody>
      </p:sp>
      <p:sp>
        <p:nvSpPr>
          <p:cNvPr id="16388" name="Slide Number Placeholder 7">
            <a:extLst>
              <a:ext uri="{FF2B5EF4-FFF2-40B4-BE49-F238E27FC236}">
                <a16:creationId xmlns:a16="http://schemas.microsoft.com/office/drawing/2014/main" id="{61E18777-2D7D-D93E-EE2C-6D021852B3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282C69-904D-4B0E-8CEE-A4B8655D4FC0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7106211-9B9D-FD56-D13A-0EAEB8EDD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518402"/>
              </p:ext>
            </p:extLst>
          </p:nvPr>
        </p:nvGraphicFramePr>
        <p:xfrm>
          <a:off x="609600" y="1752600"/>
          <a:ext cx="8001000" cy="3641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4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Opposite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What it Tests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frontIsClear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frontIsBlocked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 there a wall in front of </a:t>
                      </a:r>
                      <a:r>
                        <a:rPr lang="en-US" altLang="en-US" sz="2000" dirty="0">
                          <a:ea typeface="MS PGothic"/>
                        </a:rPr>
                        <a:t>Chase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leftIsClear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leftIsBlocked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 there a wall to </a:t>
                      </a:r>
                      <a:r>
                        <a:rPr lang="en-US" altLang="en-US" sz="2000" dirty="0">
                          <a:ea typeface="MS PGothic"/>
                        </a:rPr>
                        <a:t>Chase</a:t>
                      </a:r>
                      <a:r>
                        <a:rPr lang="en-US" sz="2000" dirty="0">
                          <a:effectLst/>
                        </a:rPr>
                        <a:t>’s left?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rightIsClear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rightIsBlocked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 there a wall to </a:t>
                      </a:r>
                      <a:r>
                        <a:rPr lang="en-US" altLang="en-US" sz="2000" dirty="0">
                          <a:ea typeface="MS PGothic"/>
                        </a:rPr>
                        <a:t>Chase</a:t>
                      </a:r>
                      <a:r>
                        <a:rPr lang="en-US" sz="2000" dirty="0">
                          <a:effectLst/>
                        </a:rPr>
                        <a:t>’s right?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beepersPresent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noBeepersPresent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Are there beepers on this spot?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beepersInBag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noBeepersInBag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 there beepers left in </a:t>
                      </a:r>
                      <a:r>
                        <a:rPr lang="en-US" altLang="en-US" sz="2000" dirty="0">
                          <a:ea typeface="MS PGothic"/>
                        </a:rPr>
                        <a:t>Chase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’s bag?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64" name="Rectangle 2">
            <a:extLst>
              <a:ext uri="{FF2B5EF4-FFF2-40B4-BE49-F238E27FC236}">
                <a16:creationId xmlns:a16="http://schemas.microsoft.com/office/drawing/2014/main" id="{42821928-ED80-E903-0C1A-62CBE818D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/>
              </a:rPr>
              <a:t>What Chase Knows How to Test</a:t>
            </a:r>
          </a:p>
        </p:txBody>
      </p:sp>
      <p:sp>
        <p:nvSpPr>
          <p:cNvPr id="18465" name="Slide Number Placeholder 7">
            <a:extLst>
              <a:ext uri="{FF2B5EF4-FFF2-40B4-BE49-F238E27FC236}">
                <a16:creationId xmlns:a16="http://schemas.microsoft.com/office/drawing/2014/main" id="{F3C6D9E4-7F67-93B2-6D80-649800024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CB1474-9210-4032-B41D-183269AF3C71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14DB162-331A-5CEF-7875-779CDD8DE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 1 – Problem 3</a:t>
            </a:r>
          </a:p>
        </p:txBody>
      </p:sp>
      <p:sp>
        <p:nvSpPr>
          <p:cNvPr id="22531" name="Slide Number Placeholder 7">
            <a:extLst>
              <a:ext uri="{FF2B5EF4-FFF2-40B4-BE49-F238E27FC236}">
                <a16:creationId xmlns:a16="http://schemas.microsoft.com/office/drawing/2014/main" id="{07187179-4B19-9C62-3562-7F2650363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A26AC-3757-4FC7-938B-F03FBD53C3BD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AC14BA8B-59B0-6AD6-53D7-C4E5C52893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>
                <a:ea typeface="MS PGothic"/>
                <a:cs typeface="Calibri"/>
              </a:rPr>
              <a:t>Meteorologist Chase Spann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24FDECB-CBA2-E609-C4AC-BE699B2CA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9144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08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03C58-FF90-1958-8237-083BCB699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9B4DA79-9DC2-B5A3-6F4F-6D89D4616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 1 – Problem 3</a:t>
            </a:r>
          </a:p>
        </p:txBody>
      </p:sp>
      <p:sp>
        <p:nvSpPr>
          <p:cNvPr id="22531" name="Slide Number Placeholder 7">
            <a:extLst>
              <a:ext uri="{FF2B5EF4-FFF2-40B4-BE49-F238E27FC236}">
                <a16:creationId xmlns:a16="http://schemas.microsoft.com/office/drawing/2014/main" id="{BA9C7369-3468-CB2D-963A-89F41B34F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A26AC-3757-4FC7-938B-F03FBD53C3BD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B00BFC77-2D2C-CE40-8846-1E1291313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>
                <a:ea typeface="MS PGothic"/>
              </a:rPr>
              <a:t>Meteorologist Chase Spann has developed a prediction for salt needed on the road to melt snow. He needs help with his calculations.  </a:t>
            </a:r>
          </a:p>
          <a:p>
            <a:r>
              <a:rPr lang="en-US" altLang="en-US" sz="2200" dirty="0">
                <a:ea typeface="MS PGothic"/>
              </a:rPr>
              <a:t>As the expected snowfall increases, the amount of salt needed for the roads increases. There are three brackets:</a:t>
            </a:r>
          </a:p>
          <a:p>
            <a:pPr lvl="1"/>
            <a:r>
              <a:rPr lang="en-US" altLang="en-US" sz="2200" dirty="0">
                <a:ea typeface="MS PGothic"/>
              </a:rPr>
              <a:t>20 </a:t>
            </a:r>
            <a:r>
              <a:rPr lang="en-US" altLang="en-US" sz="2200" dirty="0" err="1">
                <a:ea typeface="MS PGothic"/>
              </a:rPr>
              <a:t>lbs</a:t>
            </a:r>
            <a:r>
              <a:rPr lang="en-US" altLang="en-US" sz="2200" dirty="0">
                <a:ea typeface="MS PGothic"/>
              </a:rPr>
              <a:t> of salt per inch of snow for the first layer</a:t>
            </a:r>
            <a:endParaRPr lang="en-US" altLang="en-US" sz="2200" dirty="0">
              <a:ea typeface="MS PGothic"/>
              <a:cs typeface="Calibri"/>
            </a:endParaRPr>
          </a:p>
          <a:p>
            <a:pPr lvl="1"/>
            <a:r>
              <a:rPr lang="en-US" altLang="en-US" sz="2200" dirty="0">
                <a:ea typeface="MS PGothic"/>
              </a:rPr>
              <a:t>30 </a:t>
            </a:r>
            <a:r>
              <a:rPr lang="en-US" altLang="en-US" sz="2200" dirty="0" err="1">
                <a:ea typeface="MS PGothic"/>
              </a:rPr>
              <a:t>lbs</a:t>
            </a:r>
            <a:r>
              <a:rPr lang="en-US" altLang="en-US" sz="2200" dirty="0">
                <a:ea typeface="MS PGothic"/>
              </a:rPr>
              <a:t> per inch of snow for the next layer</a:t>
            </a:r>
            <a:endParaRPr lang="en-US" altLang="en-US" sz="2200" dirty="0">
              <a:ea typeface="MS PGothic"/>
              <a:cs typeface="Calibri"/>
            </a:endParaRPr>
          </a:p>
          <a:p>
            <a:pPr lvl="1"/>
            <a:r>
              <a:rPr lang="en-US" altLang="en-US" sz="2200" dirty="0">
                <a:ea typeface="MS PGothic"/>
              </a:rPr>
              <a:t>40 </a:t>
            </a:r>
            <a:r>
              <a:rPr lang="en-US" altLang="en-US" sz="2200" dirty="0" err="1">
                <a:ea typeface="MS PGothic"/>
              </a:rPr>
              <a:t>lbs</a:t>
            </a:r>
            <a:r>
              <a:rPr lang="en-US" altLang="en-US" sz="2200" dirty="0">
                <a:ea typeface="MS PGothic"/>
              </a:rPr>
              <a:t> per inch of snow exceeding the first two layers</a:t>
            </a:r>
            <a:endParaRPr lang="en-US" altLang="en-US" sz="2200" dirty="0">
              <a:ea typeface="MS PGothic"/>
              <a:cs typeface="Calibri"/>
            </a:endParaRPr>
          </a:p>
          <a:p>
            <a:r>
              <a:rPr lang="en-US" altLang="en-US" sz="2200" dirty="0">
                <a:ea typeface="MS PGothic"/>
                <a:cs typeface="Calibri"/>
              </a:rPr>
              <a:t>Chase has also developed a likelihood of school cancellation. It’s 10% per centimeter of snow for the first 10 centimeters.  15% per centimeter for the next 10 centimeters and 20% a centimeter for everything beyond 20 centimeters.</a:t>
            </a:r>
          </a:p>
          <a:p>
            <a:r>
              <a:rPr lang="en-US" altLang="en-US" sz="2200" dirty="0">
                <a:ea typeface="MS PGothic"/>
                <a:cs typeface="Calibri"/>
              </a:rPr>
              <a:t>The percent likelihood of school cancellation always starts off at 5%</a:t>
            </a:r>
          </a:p>
        </p:txBody>
      </p:sp>
    </p:spTree>
    <p:extLst>
      <p:ext uri="{BB962C8B-B14F-4D97-AF65-F5344CB8AC3E}">
        <p14:creationId xmlns:p14="http://schemas.microsoft.com/office/powerpoint/2010/main" val="391251170"/>
      </p:ext>
    </p:extLst>
  </p:cSld>
  <p:clrMapOvr>
    <a:masterClrMapping/>
  </p:clrMapOvr>
</p:sld>
</file>

<file path=ppt/theme/theme1.xml><?xml version="1.0" encoding="utf-8"?>
<a:theme xmlns:a="http://schemas.openxmlformats.org/drawingml/2006/main" name="Zak C++ 7e PPT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B55894706C543A8E127BFD1A8EF8B" ma:contentTypeVersion="10" ma:contentTypeDescription="Create a new document." ma:contentTypeScope="" ma:versionID="0aea35e445a87e2382dd3fdbd129b079">
  <xsd:schema xmlns:xsd="http://www.w3.org/2001/XMLSchema" xmlns:xs="http://www.w3.org/2001/XMLSchema" xmlns:p="http://schemas.microsoft.com/office/2006/metadata/properties" xmlns:ns2="d4a4497b-9e6d-4025-bdd0-2ddccd316eaa" xmlns:ns3="47322f29-e984-4aba-9205-c4781bbe8672" targetNamespace="http://schemas.microsoft.com/office/2006/metadata/properties" ma:root="true" ma:fieldsID="d1a7757b6b8c2d5188b93630937ad09e" ns2:_="" ns3:_="">
    <xsd:import namespace="d4a4497b-9e6d-4025-bdd0-2ddccd316eaa"/>
    <xsd:import namespace="47322f29-e984-4aba-9205-c4781bbe86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a4497b-9e6d-4025-bdd0-2ddccd316e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322f29-e984-4aba-9205-c4781bbe867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DBA152-CD32-45C3-83C8-E5DD8F2B8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a4497b-9e6d-4025-bdd0-2ddccd316eaa"/>
    <ds:schemaRef ds:uri="47322f29-e984-4aba-9205-c4781bbe86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2A9DB6-E3E8-4865-B855-BD7FC9BBD4CA}">
  <ds:schemaRefs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d4a4497b-9e6d-4025-bdd0-2ddccd316eaa"/>
    <ds:schemaRef ds:uri="http://schemas.microsoft.com/office/infopath/2007/PartnerControls"/>
    <ds:schemaRef ds:uri="47322f29-e984-4aba-9205-c4781bbe867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E4E131-35AB-489C-9A1C-1FFD311F8E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 C++ 7e PPT</Template>
  <TotalTime>0</TotalTime>
  <Words>678</Words>
  <Application>Microsoft Office PowerPoint</Application>
  <PresentationFormat>On-screen Show (4:3)</PresentationFormat>
  <Paragraphs>81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Zak C++ 7e PPT</vt:lpstr>
      <vt:lpstr>Lab 1 - Problem 1</vt:lpstr>
      <vt:lpstr>Lab 1 - Problem 1</vt:lpstr>
      <vt:lpstr>Lab 1 - Problem 2</vt:lpstr>
      <vt:lpstr>Chase’s World After Work is Complete</vt:lpstr>
      <vt:lpstr>Lab 1 - Problem 2 -Requirements</vt:lpstr>
      <vt:lpstr>What Chase Knows How To Do</vt:lpstr>
      <vt:lpstr>What Chase Knows How to Test</vt:lpstr>
      <vt:lpstr>Lab 1 – Problem 3</vt:lpstr>
      <vt:lpstr>Lab 1 – Problem 3</vt:lpstr>
      <vt:lpstr>Deliverables Due 1/24 @2:00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1 - Problem 1</dc:title>
  <dc:creator/>
  <cp:lastModifiedBy>Kyle Knudson</cp:lastModifiedBy>
  <cp:revision>225</cp:revision>
  <dcterms:created xsi:type="dcterms:W3CDTF">2012-07-02T16:38:45Z</dcterms:created>
  <dcterms:modified xsi:type="dcterms:W3CDTF">2024-01-23T03:29:33Z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0x0101007B2B55894706C543A8E127BFD1A8EF8B</vt:lpwstr>
  </property>
  <property fmtid="{D5CDD505-2E9C-101B-9397-08002B2CF9AE}" pid="3" name="Order">
    <vt:r8>3100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</Properties>
</file>