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0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B2064-052B-4DEB-B8CC-3B8D411D52A5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4A8F5-953C-44B4-860F-2C66EA30D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984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B2064-052B-4DEB-B8CC-3B8D411D52A5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4A8F5-953C-44B4-860F-2C66EA30D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263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B2064-052B-4DEB-B8CC-3B8D411D52A5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4A8F5-953C-44B4-860F-2C66EA30D413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023923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B2064-052B-4DEB-B8CC-3B8D411D52A5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4A8F5-953C-44B4-860F-2C66EA30D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5538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B2064-052B-4DEB-B8CC-3B8D411D52A5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4A8F5-953C-44B4-860F-2C66EA30D413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275416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B2064-052B-4DEB-B8CC-3B8D411D52A5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4A8F5-953C-44B4-860F-2C66EA30D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6243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B2064-052B-4DEB-B8CC-3B8D411D52A5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4A8F5-953C-44B4-860F-2C66EA30D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6588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B2064-052B-4DEB-B8CC-3B8D411D52A5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4A8F5-953C-44B4-860F-2C66EA30D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251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B2064-052B-4DEB-B8CC-3B8D411D52A5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4A8F5-953C-44B4-860F-2C66EA30D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960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B2064-052B-4DEB-B8CC-3B8D411D52A5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4A8F5-953C-44B4-860F-2C66EA30D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986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B2064-052B-4DEB-B8CC-3B8D411D52A5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4A8F5-953C-44B4-860F-2C66EA30D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998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B2064-052B-4DEB-B8CC-3B8D411D52A5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4A8F5-953C-44B4-860F-2C66EA30D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986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B2064-052B-4DEB-B8CC-3B8D411D52A5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4A8F5-953C-44B4-860F-2C66EA30D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69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B2064-052B-4DEB-B8CC-3B8D411D52A5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4A8F5-953C-44B4-860F-2C66EA30D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402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B2064-052B-4DEB-B8CC-3B8D411D52A5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4A8F5-953C-44B4-860F-2C66EA30D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020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B2064-052B-4DEB-B8CC-3B8D411D52A5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4A8F5-953C-44B4-860F-2C66EA30D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098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B2064-052B-4DEB-B8CC-3B8D411D52A5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514A8F5-953C-44B4-860F-2C66EA30D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095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B5DBC-AE16-4CCA-8154-54548AFFBA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Relativistic Aberration</a:t>
            </a:r>
            <a:br>
              <a:rPr lang="en-US" dirty="0"/>
            </a:br>
            <a:r>
              <a:rPr lang="en-US" sz="4000" i="1" dirty="0"/>
              <a:t>or</a:t>
            </a:r>
            <a:br>
              <a:rPr lang="en-US" sz="4000" i="1" dirty="0"/>
            </a:br>
            <a:r>
              <a:rPr lang="en-US" sz="4000" dirty="0"/>
              <a:t>“What do Han and Chewie see from the Millennium Falcon’s cockpit, and </a:t>
            </a:r>
            <a:r>
              <a:rPr lang="en-US" sz="4000" i="1" dirty="0"/>
              <a:t>why</a:t>
            </a:r>
            <a:r>
              <a:rPr lang="en-US" sz="4000" dirty="0"/>
              <a:t>?”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0D14F4-9FF0-458C-AAF1-C4F6D61444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r>
              <a:rPr lang="en-US" dirty="0"/>
              <a:t>Physics 230 Project Presentation</a:t>
            </a:r>
          </a:p>
          <a:p>
            <a:r>
              <a:rPr lang="en-US" dirty="0"/>
              <a:t>Carter Landon</a:t>
            </a:r>
          </a:p>
        </p:txBody>
      </p:sp>
    </p:spTree>
    <p:extLst>
      <p:ext uri="{BB962C8B-B14F-4D97-AF65-F5344CB8AC3E}">
        <p14:creationId xmlns:p14="http://schemas.microsoft.com/office/powerpoint/2010/main" val="12182355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D2C86-6FD2-4A1A-885C-43656B994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Classically Moving Ship</a:t>
            </a:r>
          </a:p>
        </p:txBody>
      </p:sp>
      <p:pic>
        <p:nvPicPr>
          <p:cNvPr id="6" name="Content Placeholder 5" descr="A picture containing black, star&#10;&#10;Description automatically generated">
            <a:extLst>
              <a:ext uri="{FF2B5EF4-FFF2-40B4-BE49-F238E27FC236}">
                <a16:creationId xmlns:a16="http://schemas.microsoft.com/office/drawing/2014/main" id="{BA524C38-BDA9-45CB-87D2-F8C1D3F4B0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3044" y="1382712"/>
            <a:ext cx="3429000" cy="379095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4B7F93-A628-4688-A346-4E606084935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V = 0.5c</a:t>
            </a:r>
          </a:p>
        </p:txBody>
      </p:sp>
    </p:spTree>
    <p:extLst>
      <p:ext uri="{BB962C8B-B14F-4D97-AF65-F5344CB8AC3E}">
        <p14:creationId xmlns:p14="http://schemas.microsoft.com/office/powerpoint/2010/main" val="21549072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94BCD-72E0-4A12-81CD-3A7A3E954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Classically Moving Ship</a:t>
            </a:r>
          </a:p>
        </p:txBody>
      </p:sp>
      <p:pic>
        <p:nvPicPr>
          <p:cNvPr id="6" name="Content Placeholder 5" descr="A picture containing black, boat, light&#10;&#10;Description automatically generated">
            <a:extLst>
              <a:ext uri="{FF2B5EF4-FFF2-40B4-BE49-F238E27FC236}">
                <a16:creationId xmlns:a16="http://schemas.microsoft.com/office/drawing/2014/main" id="{A1382135-932B-45B1-B0CB-ED2430D81C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3044" y="1382712"/>
            <a:ext cx="3429000" cy="379095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7D85F8-0C18-4388-8D9F-678F1B0E22F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V = Sqrt[3]/2</a:t>
            </a:r>
          </a:p>
        </p:txBody>
      </p:sp>
    </p:spTree>
    <p:extLst>
      <p:ext uri="{BB962C8B-B14F-4D97-AF65-F5344CB8AC3E}">
        <p14:creationId xmlns:p14="http://schemas.microsoft.com/office/powerpoint/2010/main" val="2383624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81384-6C2D-4B5A-9C5F-FC246E430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Classically Moving Ship</a:t>
            </a:r>
          </a:p>
        </p:txBody>
      </p:sp>
      <p:pic>
        <p:nvPicPr>
          <p:cNvPr id="6" name="Content Placeholder 5" descr="A picture containing black, boat, fireworks, man&#10;&#10;Description automatically generated">
            <a:extLst>
              <a:ext uri="{FF2B5EF4-FFF2-40B4-BE49-F238E27FC236}">
                <a16:creationId xmlns:a16="http://schemas.microsoft.com/office/drawing/2014/main" id="{80C4A82F-6C40-4C00-AEB8-046B97E2B7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3044" y="1382712"/>
            <a:ext cx="3429000" cy="379095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FEC607-8594-4C31-866E-BDF10B9D810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V = c</a:t>
            </a:r>
          </a:p>
        </p:txBody>
      </p:sp>
    </p:spTree>
    <p:extLst>
      <p:ext uri="{BB962C8B-B14F-4D97-AF65-F5344CB8AC3E}">
        <p14:creationId xmlns:p14="http://schemas.microsoft.com/office/powerpoint/2010/main" val="38243747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BDCC6-66EB-461F-80A8-10153E6A1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Classically Moving Ship</a:t>
            </a:r>
          </a:p>
        </p:txBody>
      </p:sp>
      <p:pic>
        <p:nvPicPr>
          <p:cNvPr id="6" name="Content Placeholder 5" descr="A picture containing black, small, sitting, boat&#10;&#10;Description automatically generated">
            <a:extLst>
              <a:ext uri="{FF2B5EF4-FFF2-40B4-BE49-F238E27FC236}">
                <a16:creationId xmlns:a16="http://schemas.microsoft.com/office/drawing/2014/main" id="{E29CA547-FC0C-4E9F-ADF9-1867F854AB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3044" y="1382712"/>
            <a:ext cx="3429000" cy="379095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643A9A-5180-47A0-BE37-36F36855458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V = 2c</a:t>
            </a:r>
          </a:p>
        </p:txBody>
      </p:sp>
    </p:spTree>
    <p:extLst>
      <p:ext uri="{BB962C8B-B14F-4D97-AF65-F5344CB8AC3E}">
        <p14:creationId xmlns:p14="http://schemas.microsoft.com/office/powerpoint/2010/main" val="40565297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37DC6-A819-4EE9-8AB0-E8BF0BA9E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Relativistic Travel</a:t>
            </a:r>
          </a:p>
        </p:txBody>
      </p:sp>
      <p:pic>
        <p:nvPicPr>
          <p:cNvPr id="6" name="Content Placeholder 5" descr="A picture containing black, boat, water, white&#10;&#10;Description automatically generated">
            <a:extLst>
              <a:ext uri="{FF2B5EF4-FFF2-40B4-BE49-F238E27FC236}">
                <a16:creationId xmlns:a16="http://schemas.microsoft.com/office/drawing/2014/main" id="{7CC7645A-AF36-40BF-BD28-A1B0025694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3044" y="1382712"/>
            <a:ext cx="3429000" cy="379095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288565-5964-44B5-BDD5-842E341830C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Length dilation of ship</a:t>
            </a:r>
          </a:p>
          <a:p>
            <a:r>
              <a:rPr lang="en-US" dirty="0"/>
              <a:t>V = Sqrt[3]/2 c</a:t>
            </a:r>
          </a:p>
        </p:txBody>
      </p:sp>
    </p:spTree>
    <p:extLst>
      <p:ext uri="{BB962C8B-B14F-4D97-AF65-F5344CB8AC3E}">
        <p14:creationId xmlns:p14="http://schemas.microsoft.com/office/powerpoint/2010/main" val="42210123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E1E38-AC72-4B46-99EB-D6E79C492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3BBC8D-258E-422E-BFE0-230F5A7233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5787" y="1456858"/>
            <a:ext cx="4185623" cy="576262"/>
          </a:xfrm>
        </p:spPr>
        <p:txBody>
          <a:bodyPr/>
          <a:lstStyle/>
          <a:p>
            <a:r>
              <a:rPr lang="en-US" dirty="0"/>
              <a:t>Classical</a:t>
            </a:r>
          </a:p>
        </p:txBody>
      </p:sp>
      <p:pic>
        <p:nvPicPr>
          <p:cNvPr id="8" name="Content Placeholder 7" descr="A picture containing black, boat, light&#10;&#10;Description automatically generated">
            <a:extLst>
              <a:ext uri="{FF2B5EF4-FFF2-40B4-BE49-F238E27FC236}">
                <a16:creationId xmlns:a16="http://schemas.microsoft.com/office/drawing/2014/main" id="{53A4CFCC-3455-42C6-9848-D67E877A265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131" y="2146852"/>
            <a:ext cx="3964391" cy="4382856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A1DD58-870C-40C0-8860-1861C2F75D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088384" y="1456858"/>
            <a:ext cx="4185618" cy="576262"/>
          </a:xfrm>
        </p:spPr>
        <p:txBody>
          <a:bodyPr/>
          <a:lstStyle/>
          <a:p>
            <a:r>
              <a:rPr lang="en-US" dirty="0"/>
              <a:t>Relativistic</a:t>
            </a:r>
          </a:p>
        </p:txBody>
      </p:sp>
      <p:pic>
        <p:nvPicPr>
          <p:cNvPr id="10" name="Content Placeholder 9" descr="A picture containing black, boat, water, white&#10;&#10;Description automatically generated">
            <a:extLst>
              <a:ext uri="{FF2B5EF4-FFF2-40B4-BE49-F238E27FC236}">
                <a16:creationId xmlns:a16="http://schemas.microsoft.com/office/drawing/2014/main" id="{FBC1BE9D-2B8D-4783-9DD8-FAEA2B58567E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2590" y="2146854"/>
            <a:ext cx="3964390" cy="4382854"/>
          </a:xfrm>
        </p:spPr>
      </p:pic>
    </p:spTree>
    <p:extLst>
      <p:ext uri="{BB962C8B-B14F-4D97-AF65-F5344CB8AC3E}">
        <p14:creationId xmlns:p14="http://schemas.microsoft.com/office/powerpoint/2010/main" val="14666292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F451471-A882-434B-AC10-2D8CD732A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969" y="4553712"/>
            <a:ext cx="8288032" cy="10963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From the ship’s frame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96AFDA-1EF0-4918-8411-43D77F7E9F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85969" y="5650029"/>
            <a:ext cx="8288032" cy="46912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1800">
                <a:solidFill>
                  <a:schemeClr val="tx1">
                    <a:lumMod val="50000"/>
                    <a:lumOff val="50000"/>
                  </a:schemeClr>
                </a:solidFill>
              </a:rPr>
              <a:t>V = Sqrt[3]/2 c</a:t>
            </a:r>
          </a:p>
        </p:txBody>
      </p:sp>
      <p:pic>
        <p:nvPicPr>
          <p:cNvPr id="6" name="Content Placeholder 5" descr="A picture containing game, ball, black, star&#10;&#10;Description automatically generated">
            <a:extLst>
              <a:ext uri="{FF2B5EF4-FFF2-40B4-BE49-F238E27FC236}">
                <a16:creationId xmlns:a16="http://schemas.microsoft.com/office/drawing/2014/main" id="{732BF89B-4911-4670-8B70-1B37959D09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968" y="1010548"/>
            <a:ext cx="8288033" cy="3223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2152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D7B95-B151-4578-9517-2C399E249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C80ADC-AE71-4198-9AA3-183680E0EB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Include accurate time dilation (which would also lead to a more accurate space dilation)</a:t>
            </a:r>
          </a:p>
          <a:p>
            <a:r>
              <a:rPr lang="en-US" dirty="0"/>
              <a:t>Not hard-code the relativistic animation, allowing varying ship-velocity input</a:t>
            </a:r>
          </a:p>
        </p:txBody>
      </p:sp>
    </p:spTree>
    <p:extLst>
      <p:ext uri="{BB962C8B-B14F-4D97-AF65-F5344CB8AC3E}">
        <p14:creationId xmlns:p14="http://schemas.microsoft.com/office/powerpoint/2010/main" val="34701598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E10AF-2E3B-4804-8AB3-26F88AE49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C96853-3A3C-4D6E-BF2A-B2A3E1D13B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Lorentz transforms are </a:t>
            </a:r>
            <a:r>
              <a:rPr lang="en-US" i="1" dirty="0"/>
              <a:t>hard</a:t>
            </a:r>
            <a:r>
              <a:rPr lang="en-US" dirty="0"/>
              <a:t> to animate</a:t>
            </a:r>
          </a:p>
          <a:p>
            <a:r>
              <a:rPr lang="en-US" dirty="0"/>
              <a:t>Relativity is much easier to visualize when somebody else can do the visualizing for you via animation</a:t>
            </a:r>
          </a:p>
        </p:txBody>
      </p:sp>
    </p:spTree>
    <p:extLst>
      <p:ext uri="{BB962C8B-B14F-4D97-AF65-F5344CB8AC3E}">
        <p14:creationId xmlns:p14="http://schemas.microsoft.com/office/powerpoint/2010/main" val="2329667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person, woman, looking, people&#10;&#10;Description automatically generated">
            <a:extLst>
              <a:ext uri="{FF2B5EF4-FFF2-40B4-BE49-F238E27FC236}">
                <a16:creationId xmlns:a16="http://schemas.microsoft.com/office/drawing/2014/main" id="{F450ABAF-CCF6-484F-ADCB-20F5BEB24A2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5" r="11114" b="-2"/>
          <a:stretch/>
        </p:blipFill>
        <p:spPr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C12D289-F2C1-4B25-9ABE-5D9990E34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3851123" cy="1320800"/>
          </a:xfrm>
        </p:spPr>
        <p:txBody>
          <a:bodyPr>
            <a:normAutofit/>
          </a:bodyPr>
          <a:lstStyle/>
          <a:p>
            <a:r>
              <a:rPr lang="en-US"/>
              <a:t>Introduction and 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C0A99-0A4A-4C27-9974-1182FA8C7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3851122" cy="3880773"/>
          </a:xfrm>
        </p:spPr>
        <p:txBody>
          <a:bodyPr>
            <a:normAutofit/>
          </a:bodyPr>
          <a:lstStyle/>
          <a:p>
            <a:r>
              <a:rPr lang="en-US" dirty="0"/>
              <a:t>The motivation for this project is rooted in my love to think about what would actually happen in sci-fi movies if we accept some premises.</a:t>
            </a:r>
          </a:p>
          <a:p>
            <a:r>
              <a:rPr lang="en-US" dirty="0"/>
              <a:t>So, if we accept the premise that a spaceship can safely accelerate up to near-light-speeds, what would the crew actually see?</a:t>
            </a:r>
          </a:p>
        </p:txBody>
      </p:sp>
      <p:cxnSp>
        <p:nvCxnSpPr>
          <p:cNvPr id="7" name="Straight Connector 9">
            <a:extLst>
              <a:ext uri="{FF2B5EF4-FFF2-40B4-BE49-F238E27FC236}">
                <a16:creationId xmlns:a16="http://schemas.microsoft.com/office/drawing/2014/main" id="{64FA5DFF-7FE6-4855-84E6-DFA78EE97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11">
            <a:extLst>
              <a:ext uri="{FF2B5EF4-FFF2-40B4-BE49-F238E27FC236}">
                <a16:creationId xmlns:a16="http://schemas.microsoft.com/office/drawing/2014/main" id="{2AFD8CBA-54A3-4363-991B-B9C631BBF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23">
            <a:extLst>
              <a:ext uri="{FF2B5EF4-FFF2-40B4-BE49-F238E27FC236}">
                <a16:creationId xmlns:a16="http://schemas.microsoft.com/office/drawing/2014/main" id="{3F088236-D655-4F88-B238-E1676235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25">
            <a:extLst>
              <a:ext uri="{FF2B5EF4-FFF2-40B4-BE49-F238E27FC236}">
                <a16:creationId xmlns:a16="http://schemas.microsoft.com/office/drawing/2014/main" id="{3DAC0C92-199E-475C-9390-119A9B027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Isosceles Triangle 24">
            <a:extLst>
              <a:ext uri="{FF2B5EF4-FFF2-40B4-BE49-F238E27FC236}">
                <a16:creationId xmlns:a16="http://schemas.microsoft.com/office/drawing/2014/main" id="{C4CFB339-0ED8-4FE2-9EF1-6D1375B84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27">
            <a:extLst>
              <a:ext uri="{FF2B5EF4-FFF2-40B4-BE49-F238E27FC236}">
                <a16:creationId xmlns:a16="http://schemas.microsoft.com/office/drawing/2014/main" id="{31896C80-2069-4431-9C19-83B913734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8">
            <a:extLst>
              <a:ext uri="{FF2B5EF4-FFF2-40B4-BE49-F238E27FC236}">
                <a16:creationId xmlns:a16="http://schemas.microsoft.com/office/drawing/2014/main" id="{BF120A21-0841-4823-B0C4-28AEBCEF9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9">
            <a:extLst>
              <a:ext uri="{FF2B5EF4-FFF2-40B4-BE49-F238E27FC236}">
                <a16:creationId xmlns:a16="http://schemas.microsoft.com/office/drawing/2014/main" id="{DBB05BAE-BBD3-4289-899F-A6851503C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Isosceles Triangle 29">
            <a:extLst>
              <a:ext uri="{FF2B5EF4-FFF2-40B4-BE49-F238E27FC236}">
                <a16:creationId xmlns:a16="http://schemas.microsoft.com/office/drawing/2014/main" id="{9874D11C-36F5-4BBE-A490-019A54E95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90088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2A707-3870-482D-B384-178B6599A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en-US"/>
              <a:t>Introduction and Background</a:t>
            </a:r>
            <a:endParaRPr lang="en-US" dirty="0"/>
          </a:p>
        </p:txBody>
      </p:sp>
      <p:pic>
        <p:nvPicPr>
          <p:cNvPr id="5" name="Picture 4" descr="Picture from http://math.ucr.edu/home/baez/physics/Relativity/SR/Spaceship/spaceship.html">
            <a:extLst>
              <a:ext uri="{FF2B5EF4-FFF2-40B4-BE49-F238E27FC236}">
                <a16:creationId xmlns:a16="http://schemas.microsoft.com/office/drawing/2014/main" id="{206CB8F0-3D39-4942-8C91-882B12592F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474" y="2159331"/>
            <a:ext cx="5283289" cy="203406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4B2481-AE15-4A50-AD44-81C75C727B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6039" y="2160589"/>
            <a:ext cx="2927185" cy="3880773"/>
          </a:xfrm>
        </p:spPr>
        <p:txBody>
          <a:bodyPr>
            <a:normAutofit/>
          </a:bodyPr>
          <a:lstStyle/>
          <a:p>
            <a:r>
              <a:rPr lang="en-US" sz="1500" dirty="0"/>
              <a:t>Unsurprisingly, the stretched-out stars is not what a relativistic space-traveler would see.</a:t>
            </a:r>
          </a:p>
          <a:p>
            <a:r>
              <a:rPr lang="en-US" sz="1500" dirty="0"/>
              <a:t>In reality, the field of view would be compressed towards the center, in the direction of travel.</a:t>
            </a:r>
          </a:p>
          <a:p>
            <a:r>
              <a:rPr lang="en-US" sz="1500" dirty="0"/>
              <a:t>This is a compound of classical and relativistic effects.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FD0336-1E74-4AA2-9076-886785261D9D}"/>
              </a:ext>
            </a:extLst>
          </p:cNvPr>
          <p:cNvSpPr txBox="1"/>
          <p:nvPr/>
        </p:nvSpPr>
        <p:spPr>
          <a:xfrm>
            <a:off x="817474" y="4422328"/>
            <a:ext cx="4381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Picture from http://math.ucr.edu/home/baez/physics/Relativity/SR/Spaceship/spaceship.html</a:t>
            </a:r>
          </a:p>
        </p:txBody>
      </p:sp>
    </p:spTree>
    <p:extLst>
      <p:ext uri="{BB962C8B-B14F-4D97-AF65-F5344CB8AC3E}">
        <p14:creationId xmlns:p14="http://schemas.microsoft.com/office/powerpoint/2010/main" val="2893626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200956-B2D8-4367-8E4C-8E5B7C0F1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Introduction and Background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7FA2AD2-72FF-4BD3-808E-A2C751FFB5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4" y="2160590"/>
            <a:ext cx="3973943" cy="3440110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bg1"/>
                </a:solidFill>
              </a:rPr>
              <a:t>The effect is similar to how vertically-falling rain can appear to be falling at an angle when viewed from a moving vehicle.</a:t>
            </a:r>
          </a:p>
          <a:p>
            <a:r>
              <a:rPr lang="en-US" dirty="0">
                <a:solidFill>
                  <a:schemeClr val="bg1"/>
                </a:solidFill>
              </a:rPr>
              <a:t>Because the light enters the eye at a different angle, the object appears to be in a different location than it actually is.</a:t>
            </a:r>
          </a:p>
          <a:p>
            <a:r>
              <a:rPr lang="en-US" dirty="0">
                <a:solidFill>
                  <a:schemeClr val="bg1"/>
                </a:solidFill>
              </a:rPr>
              <a:t>This effect can be caused classically, and exaggerated </a:t>
            </a:r>
            <a:r>
              <a:rPr lang="en-US" dirty="0" err="1">
                <a:solidFill>
                  <a:schemeClr val="bg1"/>
                </a:solidFill>
              </a:rPr>
              <a:t>relativistically</a:t>
            </a:r>
            <a:r>
              <a:rPr lang="en-US" dirty="0">
                <a:solidFill>
                  <a:schemeClr val="bg1"/>
                </a:solidFill>
              </a:rPr>
              <a:t> via time and space dilation</a:t>
            </a:r>
          </a:p>
        </p:txBody>
      </p:sp>
      <p:pic>
        <p:nvPicPr>
          <p:cNvPr id="5" name="Content Placeholder 4" descr="A close up of a bus&#10;&#10;Description automatically generated">
            <a:extLst>
              <a:ext uri="{FF2B5EF4-FFF2-40B4-BE49-F238E27FC236}">
                <a16:creationId xmlns:a16="http://schemas.microsoft.com/office/drawing/2014/main" id="{E0AB6880-15B9-4DB7-8EA0-988288D03A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9125" y="972608"/>
            <a:ext cx="4437252" cy="4900269"/>
          </a:xfrm>
          <a:prstGeom prst="rect">
            <a:avLst/>
          </a:prstGeom>
        </p:spPr>
      </p:pic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5559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7C5BC-3DE9-45F7-8078-4BCAD2001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and 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A6D940-941C-4FED-9EA6-BF982DBE13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 found this hard to visualize, so I decided to make some animations to help understand this.</a:t>
            </a:r>
          </a:p>
        </p:txBody>
      </p:sp>
    </p:spTree>
    <p:extLst>
      <p:ext uri="{BB962C8B-B14F-4D97-AF65-F5344CB8AC3E}">
        <p14:creationId xmlns:p14="http://schemas.microsoft.com/office/powerpoint/2010/main" val="37235823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5D943-89EE-4A5A-8151-3B71CB20F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EBBD7B-A5EE-473C-B519-1C406A5195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Graphics</a:t>
            </a:r>
          </a:p>
          <a:p>
            <a:r>
              <a:rPr lang="en-US" dirty="0"/>
              <a:t>Animate</a:t>
            </a:r>
          </a:p>
          <a:p>
            <a:r>
              <a:rPr lang="en-US" dirty="0"/>
              <a:t>Export</a:t>
            </a:r>
          </a:p>
        </p:txBody>
      </p:sp>
    </p:spTree>
    <p:extLst>
      <p:ext uri="{BB962C8B-B14F-4D97-AF65-F5344CB8AC3E}">
        <p14:creationId xmlns:p14="http://schemas.microsoft.com/office/powerpoint/2010/main" val="10219350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1F2B4773-3207-44CC-B7AC-892B70498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B8267CA-A7A5-4E11-9D92-4EAC3DD3E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83D61B5-C6B4-4A4B-85AD-FEE7A54912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A0B67FE4-688F-4497-8BFD-157613A697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3BF5BE1A-9BAC-4581-A82B-FD8FE31595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971E5644-6772-414A-8199-E30BFB02A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E8246D50-BB0C-408E-93FD-7B8D63A7F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AFBC5D22-68C1-44FB-8181-CB84ECAA8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FB6D0FCE-FBDB-4655-A1A7-640B1E86B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BC8157DF-FD90-4AD6-B803-3AC0ACD8E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3548B067-9D63-4D21-92EF-CBC9E6338C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233BBFF-13D6-4056-81E1-0667CB1EF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746" y="609600"/>
            <a:ext cx="3729076" cy="13208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/>
              <a:t>Stationary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371482-D961-45B3-9C56-F23A56A262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5167" y="2160589"/>
            <a:ext cx="3720916" cy="3560733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buFont typeface="Wingdings 3" charset="2"/>
              <a:buChar char=""/>
            </a:pPr>
            <a:r>
              <a:rPr lang="en-US" dirty="0"/>
              <a:t>Stationary white dots are stars</a:t>
            </a:r>
          </a:p>
          <a:p>
            <a:pPr>
              <a:buFont typeface="Wingdings 3" charset="2"/>
              <a:buChar char=""/>
            </a:pPr>
            <a:r>
              <a:rPr lang="en-US" dirty="0"/>
              <a:t>Red triangle is the spaceship</a:t>
            </a:r>
          </a:p>
          <a:p>
            <a:pPr>
              <a:buFont typeface="Wingdings 3" charset="2"/>
              <a:buChar char=""/>
            </a:pPr>
            <a:r>
              <a:rPr lang="en-US" dirty="0"/>
              <a:t>Yellow dots are photons</a:t>
            </a:r>
          </a:p>
          <a:p>
            <a:pPr>
              <a:buFont typeface="Wingdings 3" charset="2"/>
              <a:buChar char=""/>
            </a:pPr>
            <a:r>
              <a:rPr lang="en-US" dirty="0"/>
              <a:t>White circles are </a:t>
            </a:r>
            <a:r>
              <a:rPr lang="en-US" dirty="0" err="1"/>
              <a:t>wavefronts</a:t>
            </a:r>
            <a:r>
              <a:rPr lang="en-US" dirty="0"/>
              <a:t> of light</a:t>
            </a:r>
          </a:p>
        </p:txBody>
      </p:sp>
      <p:pic>
        <p:nvPicPr>
          <p:cNvPr id="6" name="Content Placeholder 5" descr="A close up of a light&#10;&#10;Description automatically generated">
            <a:extLst>
              <a:ext uri="{FF2B5EF4-FFF2-40B4-BE49-F238E27FC236}">
                <a16:creationId xmlns:a16="http://schemas.microsoft.com/office/drawing/2014/main" id="{4C79F14A-0395-4409-B74D-534270AEDF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035" y="632438"/>
            <a:ext cx="4602747" cy="5088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763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F33D1-B6E9-449F-89F6-5E4055C0B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Stationary</a:t>
            </a:r>
          </a:p>
        </p:txBody>
      </p:sp>
      <p:pic>
        <p:nvPicPr>
          <p:cNvPr id="6" name="Content Placeholder 5" descr="A picture containing black, sitting, light, dark&#10;&#10;Description automatically generated">
            <a:extLst>
              <a:ext uri="{FF2B5EF4-FFF2-40B4-BE49-F238E27FC236}">
                <a16:creationId xmlns:a16="http://schemas.microsoft.com/office/drawing/2014/main" id="{1C2CF26B-5603-431A-BC26-9F4C5B8DAB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3044" y="1382712"/>
            <a:ext cx="3429000" cy="379095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228994-B87A-4E1B-B134-6C78DCC183B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White lines show the angle at which the photon hits the ship</a:t>
            </a:r>
          </a:p>
        </p:txBody>
      </p:sp>
    </p:spTree>
    <p:extLst>
      <p:ext uri="{BB962C8B-B14F-4D97-AF65-F5344CB8AC3E}">
        <p14:creationId xmlns:p14="http://schemas.microsoft.com/office/powerpoint/2010/main" val="22473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3825A-56B2-4A23-B88C-12B94ABE9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Classically Moving Ship</a:t>
            </a:r>
          </a:p>
        </p:txBody>
      </p:sp>
      <p:pic>
        <p:nvPicPr>
          <p:cNvPr id="6" name="Content Placeholder 5" descr="A picture containing sitting, black, light, dark&#10;&#10;Description automatically generated">
            <a:extLst>
              <a:ext uri="{FF2B5EF4-FFF2-40B4-BE49-F238E27FC236}">
                <a16:creationId xmlns:a16="http://schemas.microsoft.com/office/drawing/2014/main" id="{4509EDB4-B110-4D5E-8E33-9F707F4F05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3044" y="1382712"/>
            <a:ext cx="3429000" cy="379095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863281-1FCB-4277-8140-08783EDD04F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V = 0.1c</a:t>
            </a:r>
          </a:p>
        </p:txBody>
      </p:sp>
    </p:spTree>
    <p:extLst>
      <p:ext uri="{BB962C8B-B14F-4D97-AF65-F5344CB8AC3E}">
        <p14:creationId xmlns:p14="http://schemas.microsoft.com/office/powerpoint/2010/main" val="166643632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393</Words>
  <Application>Microsoft Office PowerPoint</Application>
  <PresentationFormat>Widescreen</PresentationFormat>
  <Paragraphs>53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Trebuchet MS</vt:lpstr>
      <vt:lpstr>Wingdings 3</vt:lpstr>
      <vt:lpstr>Facet</vt:lpstr>
      <vt:lpstr>Relativistic Aberration or “What do Han and Chewie see from the Millennium Falcon’s cockpit, and why?”</vt:lpstr>
      <vt:lpstr>Introduction and Background</vt:lpstr>
      <vt:lpstr>Introduction and Background</vt:lpstr>
      <vt:lpstr>Introduction and Background</vt:lpstr>
      <vt:lpstr>Introduction and background</vt:lpstr>
      <vt:lpstr>Methods</vt:lpstr>
      <vt:lpstr>Stationary</vt:lpstr>
      <vt:lpstr>Stationary</vt:lpstr>
      <vt:lpstr>Classically Moving Ship</vt:lpstr>
      <vt:lpstr>Classically Moving Ship</vt:lpstr>
      <vt:lpstr>Classically Moving Ship</vt:lpstr>
      <vt:lpstr>Classically Moving Ship</vt:lpstr>
      <vt:lpstr>Classically Moving Ship</vt:lpstr>
      <vt:lpstr>Relativistic Travel</vt:lpstr>
      <vt:lpstr>Comparison</vt:lpstr>
      <vt:lpstr>From the ship’s frame</vt:lpstr>
      <vt:lpstr>Future Work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Relativistic Aberration or “What do Han and Chewie see from the Millennium Falcon’s cockpit, and why?”</dc:title>
  <dc:creator>Carter Landon</dc:creator>
  <cp:lastModifiedBy>Carter Landon</cp:lastModifiedBy>
  <cp:revision>2</cp:revision>
  <dcterms:created xsi:type="dcterms:W3CDTF">2020-04-13T17:09:20Z</dcterms:created>
  <dcterms:modified xsi:type="dcterms:W3CDTF">2020-04-13T17:16:12Z</dcterms:modified>
</cp:coreProperties>
</file>