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96" r:id="rId2"/>
    <p:sldId id="295" r:id="rId3"/>
    <p:sldId id="297" r:id="rId4"/>
    <p:sldId id="291" r:id="rId5"/>
    <p:sldId id="265" r:id="rId6"/>
    <p:sldId id="263" r:id="rId7"/>
    <p:sldId id="257" r:id="rId8"/>
    <p:sldId id="258" r:id="rId9"/>
    <p:sldId id="259" r:id="rId10"/>
    <p:sldId id="261" r:id="rId11"/>
    <p:sldId id="343" r:id="rId12"/>
    <p:sldId id="256" r:id="rId13"/>
    <p:sldId id="262" r:id="rId14"/>
    <p:sldId id="344" r:id="rId15"/>
    <p:sldId id="273" r:id="rId16"/>
    <p:sldId id="269" r:id="rId17"/>
    <p:sldId id="270" r:id="rId18"/>
    <p:sldId id="303" r:id="rId19"/>
    <p:sldId id="272" r:id="rId20"/>
    <p:sldId id="300" r:id="rId21"/>
    <p:sldId id="355" r:id="rId22"/>
    <p:sldId id="266" r:id="rId23"/>
    <p:sldId id="341" r:id="rId24"/>
    <p:sldId id="342" r:id="rId25"/>
    <p:sldId id="305" r:id="rId26"/>
    <p:sldId id="354" r:id="rId27"/>
    <p:sldId id="348" r:id="rId28"/>
    <p:sldId id="349" r:id="rId29"/>
    <p:sldId id="350" r:id="rId30"/>
    <p:sldId id="351" r:id="rId31"/>
    <p:sldId id="352" r:id="rId32"/>
    <p:sldId id="353" r:id="rId33"/>
    <p:sldId id="267" r:id="rId34"/>
    <p:sldId id="318" r:id="rId35"/>
    <p:sldId id="319" r:id="rId36"/>
    <p:sldId id="320" r:id="rId37"/>
    <p:sldId id="332" r:id="rId38"/>
    <p:sldId id="333" r:id="rId39"/>
    <p:sldId id="321" r:id="rId40"/>
    <p:sldId id="322" r:id="rId41"/>
    <p:sldId id="323" r:id="rId42"/>
    <p:sldId id="324" r:id="rId43"/>
    <p:sldId id="367" r:id="rId44"/>
    <p:sldId id="325" r:id="rId45"/>
    <p:sldId id="326" r:id="rId46"/>
    <p:sldId id="327" r:id="rId47"/>
    <p:sldId id="328" r:id="rId48"/>
    <p:sldId id="329" r:id="rId49"/>
    <p:sldId id="330" r:id="rId50"/>
    <p:sldId id="356" r:id="rId51"/>
    <p:sldId id="357" r:id="rId52"/>
    <p:sldId id="364" r:id="rId53"/>
    <p:sldId id="366" r:id="rId54"/>
    <p:sldId id="365" r:id="rId55"/>
    <p:sldId id="358" r:id="rId56"/>
    <p:sldId id="359" r:id="rId57"/>
    <p:sldId id="360" r:id="rId58"/>
    <p:sldId id="361" r:id="rId59"/>
    <p:sldId id="362" r:id="rId60"/>
    <p:sldId id="363" r:id="rId61"/>
    <p:sldId id="282" r:id="rId62"/>
    <p:sldId id="283" r:id="rId63"/>
    <p:sldId id="284" r:id="rId64"/>
    <p:sldId id="285" r:id="rId65"/>
    <p:sldId id="286" r:id="rId66"/>
    <p:sldId id="288" r:id="rId67"/>
    <p:sldId id="289" r:id="rId68"/>
    <p:sldId id="290" r:id="rId69"/>
    <p:sldId id="306" r:id="rId70"/>
    <p:sldId id="368"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782"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AD8CB1-E586-4DDD-9D9D-4DBD6AC50010}" type="datetimeFigureOut">
              <a:rPr lang="en-US" smtClean="0"/>
              <a:t>8/26/2019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165A34-19B5-42AD-A919-478B5CAE19B3}" type="slidenum">
              <a:rPr lang="en-US" smtClean="0"/>
              <a:t>‹#›</a:t>
            </a:fld>
            <a:endParaRPr lang="en-US"/>
          </a:p>
        </p:txBody>
      </p:sp>
    </p:spTree>
    <p:extLst>
      <p:ext uri="{BB962C8B-B14F-4D97-AF65-F5344CB8AC3E}">
        <p14:creationId xmlns:p14="http://schemas.microsoft.com/office/powerpoint/2010/main" val="1529521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3">
            <a:extLst>
              <a:ext uri="{FF2B5EF4-FFF2-40B4-BE49-F238E27FC236}">
                <a16:creationId xmlns:a16="http://schemas.microsoft.com/office/drawing/2014/main" id="{C8737C93-4170-4C2C-B999-4314F820A4C1}"/>
              </a:ext>
            </a:extLst>
          </p:cNvPr>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533AAD83-1A9C-4EEB-9C19-11DE68B01468}" type="slidenum">
              <a:rPr lang="en-US" altLang="en-US">
                <a:solidFill>
                  <a:srgbClr val="000000"/>
                </a:solidFill>
                <a:latin typeface="Times New Roman" panose="02020603050405020304" pitchFamily="18" charset="0"/>
              </a:rPr>
              <a:pPr>
                <a:lnSpc>
                  <a:spcPct val="95000"/>
                </a:lnSpc>
                <a:buClrTx/>
                <a:buFontTx/>
                <a:buNone/>
              </a:pPr>
              <a:t>1</a:t>
            </a:fld>
            <a:endParaRPr lang="en-US" altLang="en-US">
              <a:solidFill>
                <a:srgbClr val="000000"/>
              </a:solidFill>
              <a:latin typeface="Times New Roman" panose="02020603050405020304" pitchFamily="18" charset="0"/>
            </a:endParaRPr>
          </a:p>
        </p:txBody>
      </p:sp>
      <p:sp>
        <p:nvSpPr>
          <p:cNvPr id="61441" name="Text Box 1">
            <a:extLst>
              <a:ext uri="{FF2B5EF4-FFF2-40B4-BE49-F238E27FC236}">
                <a16:creationId xmlns:a16="http://schemas.microsoft.com/office/drawing/2014/main" id="{DA945D59-5621-4A6E-A742-5061C2A758CE}"/>
              </a:ext>
            </a:extLst>
          </p:cNvPr>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eaLnBrk="1">
              <a:lnSpc>
                <a:spcPct val="93000"/>
              </a:lnSpc>
              <a:buSzPct val="100000"/>
              <a:defRPr/>
            </a:pPr>
            <a:fld id="{93A8E057-99A9-427C-9894-035FCAB62140}" type="slidenum">
              <a:rPr lang="en-US" altLang="en-US" sz="1400" smtClean="0">
                <a:cs typeface="+mn-ea" charset="0"/>
              </a:rPr>
              <a:pPr eaLnBrk="1">
                <a:lnSpc>
                  <a:spcPct val="93000"/>
                </a:lnSpc>
                <a:buSzPct val="100000"/>
                <a:defRPr/>
              </a:pPr>
              <a:t>1</a:t>
            </a:fld>
            <a:endParaRPr lang="en-US" altLang="en-US" sz="1400">
              <a:cs typeface="+mn-ea" charset="0"/>
            </a:endParaRPr>
          </a:p>
        </p:txBody>
      </p:sp>
      <p:sp>
        <p:nvSpPr>
          <p:cNvPr id="61442" name="Rectangle 2">
            <a:extLst>
              <a:ext uri="{FF2B5EF4-FFF2-40B4-BE49-F238E27FC236}">
                <a16:creationId xmlns:a16="http://schemas.microsoft.com/office/drawing/2014/main" id="{48A96747-83E0-4400-9CFC-8DD5717AC274}"/>
              </a:ext>
            </a:extLst>
          </p:cNvPr>
          <p:cNvSpPr>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eaLnBrk="1">
              <a:lnSpc>
                <a:spcPct val="93000"/>
              </a:lnSpc>
              <a:buSzPct val="100000"/>
              <a:defRPr/>
            </a:pPr>
            <a:fld id="{12D77834-6399-47D8-AA29-3601D987DBC3}" type="slidenum">
              <a:rPr lang="en-US" altLang="en-US" sz="1400" smtClean="0">
                <a:cs typeface="+mn-ea" charset="0"/>
              </a:rPr>
              <a:pPr eaLnBrk="1">
                <a:lnSpc>
                  <a:spcPct val="93000"/>
                </a:lnSpc>
                <a:buSzPct val="100000"/>
                <a:defRPr/>
              </a:pPr>
              <a:t>1</a:t>
            </a:fld>
            <a:endParaRPr lang="en-US" altLang="en-US" sz="1400">
              <a:cs typeface="+mn-ea" charset="0"/>
            </a:endParaRPr>
          </a:p>
        </p:txBody>
      </p:sp>
      <p:sp>
        <p:nvSpPr>
          <p:cNvPr id="5125" name="Rectangle 3">
            <a:extLst>
              <a:ext uri="{FF2B5EF4-FFF2-40B4-BE49-F238E27FC236}">
                <a16:creationId xmlns:a16="http://schemas.microsoft.com/office/drawing/2014/main" id="{CC4841D1-01FF-48AE-AD29-DBB01CB79717}"/>
              </a:ext>
            </a:extLst>
          </p:cNvPr>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6" name="Rectangle 4">
            <a:extLst>
              <a:ext uri="{FF2B5EF4-FFF2-40B4-BE49-F238E27FC236}">
                <a16:creationId xmlns:a16="http://schemas.microsoft.com/office/drawing/2014/main" id="{59429D80-580A-40F4-A0EF-FB42C94E9660}"/>
              </a:ext>
            </a:extLst>
          </p:cNvPr>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000">
              <a:latin typeface="Arial" panose="020B0604020202020204" pitchFamily="34" charset="0"/>
              <a:ea typeface="Microsoft YaHei"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13">
            <a:extLst>
              <a:ext uri="{FF2B5EF4-FFF2-40B4-BE49-F238E27FC236}">
                <a16:creationId xmlns:a16="http://schemas.microsoft.com/office/drawing/2014/main" id="{D115B921-DE0D-477B-A4A8-1F514F1F932A}"/>
              </a:ext>
            </a:extLst>
          </p:cNvPr>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682A6955-FFBE-422C-9D80-BA1AB2A2A1DF}" type="slidenum">
              <a:rPr lang="en-US" altLang="en-US">
                <a:solidFill>
                  <a:srgbClr val="000000"/>
                </a:solidFill>
                <a:latin typeface="Times New Roman" panose="02020603050405020304" pitchFamily="18" charset="0"/>
              </a:rPr>
              <a:pPr>
                <a:lnSpc>
                  <a:spcPct val="95000"/>
                </a:lnSpc>
                <a:buClrTx/>
                <a:buFontTx/>
                <a:buNone/>
              </a:pPr>
              <a:t>2</a:t>
            </a:fld>
            <a:endParaRPr lang="en-US" altLang="en-US">
              <a:solidFill>
                <a:srgbClr val="000000"/>
              </a:solidFill>
              <a:latin typeface="Times New Roman" panose="02020603050405020304" pitchFamily="18" charset="0"/>
            </a:endParaRPr>
          </a:p>
        </p:txBody>
      </p:sp>
      <p:sp>
        <p:nvSpPr>
          <p:cNvPr id="64513" name="Text Box 1">
            <a:extLst>
              <a:ext uri="{FF2B5EF4-FFF2-40B4-BE49-F238E27FC236}">
                <a16:creationId xmlns:a16="http://schemas.microsoft.com/office/drawing/2014/main" id="{4E95DC16-E9BD-44ED-8B13-C5DD08802912}"/>
              </a:ext>
            </a:extLst>
          </p:cNvPr>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eaLnBrk="1">
              <a:lnSpc>
                <a:spcPct val="93000"/>
              </a:lnSpc>
              <a:buSzPct val="100000"/>
              <a:defRPr/>
            </a:pPr>
            <a:fld id="{BCB21C57-A25B-49F4-82CA-6677DADCC24D}" type="slidenum">
              <a:rPr lang="en-US" altLang="en-US" sz="1400" smtClean="0">
                <a:cs typeface="+mn-ea" charset="0"/>
              </a:rPr>
              <a:pPr eaLnBrk="1">
                <a:lnSpc>
                  <a:spcPct val="93000"/>
                </a:lnSpc>
                <a:buSzPct val="100000"/>
                <a:defRPr/>
              </a:pPr>
              <a:t>2</a:t>
            </a:fld>
            <a:endParaRPr lang="en-US" altLang="en-US" sz="1400">
              <a:cs typeface="+mn-ea" charset="0"/>
            </a:endParaRPr>
          </a:p>
        </p:txBody>
      </p:sp>
      <p:sp>
        <p:nvSpPr>
          <p:cNvPr id="64514" name="Rectangle 2">
            <a:extLst>
              <a:ext uri="{FF2B5EF4-FFF2-40B4-BE49-F238E27FC236}">
                <a16:creationId xmlns:a16="http://schemas.microsoft.com/office/drawing/2014/main" id="{42294B91-EB3F-4ECA-9CE5-0B3FDBB353D2}"/>
              </a:ext>
            </a:extLst>
          </p:cNvPr>
          <p:cNvSpPr>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eaLnBrk="1">
              <a:lnSpc>
                <a:spcPct val="93000"/>
              </a:lnSpc>
              <a:buSzPct val="100000"/>
              <a:defRPr/>
            </a:pPr>
            <a:fld id="{03E11BF5-F392-4DC0-B7F2-1C826C699FB0}" type="slidenum">
              <a:rPr lang="en-US" altLang="en-US" smtClean="0">
                <a:cs typeface="+mn-ea" charset="0"/>
              </a:rPr>
              <a:pPr eaLnBrk="1">
                <a:lnSpc>
                  <a:spcPct val="93000"/>
                </a:lnSpc>
                <a:buSzPct val="100000"/>
                <a:defRPr/>
              </a:pPr>
              <a:t>2</a:t>
            </a:fld>
            <a:endParaRPr lang="en-US" altLang="en-US">
              <a:cs typeface="+mn-ea" charset="0"/>
            </a:endParaRPr>
          </a:p>
        </p:txBody>
      </p:sp>
      <p:sp>
        <p:nvSpPr>
          <p:cNvPr id="64515" name="Rectangle 3">
            <a:extLst>
              <a:ext uri="{FF2B5EF4-FFF2-40B4-BE49-F238E27FC236}">
                <a16:creationId xmlns:a16="http://schemas.microsoft.com/office/drawing/2014/main" id="{B77E9FE1-2E79-4D74-8636-D4D3094B5A8C}"/>
              </a:ext>
            </a:extLst>
          </p:cNvPr>
          <p:cNvSpPr>
            <a:spLocks noChangeArrowheads="1"/>
          </p:cNvSpPr>
          <p:nvPr/>
        </p:nvSpPr>
        <p:spPr bwMode="auto">
          <a:xfrm>
            <a:off x="4179888" y="9124950"/>
            <a:ext cx="3135312"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760" tIns="47880" rIns="95760" bIns="4788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gn="r" eaLnBrk="1">
              <a:buSzPct val="100000"/>
              <a:defRPr/>
            </a:pPr>
            <a:fld id="{E568E8E5-E694-4D15-88A2-5CCBE93C7591}" type="slidenum">
              <a:rPr lang="en-US" altLang="en-US" sz="1300" smtClean="0">
                <a:latin typeface="Tahoma" panose="020B0604030504040204" pitchFamily="34" charset="0"/>
                <a:cs typeface="+mn-ea" charset="0"/>
              </a:rPr>
              <a:pPr algn="r" eaLnBrk="1">
                <a:buSzPct val="100000"/>
                <a:defRPr/>
              </a:pPr>
              <a:t>2</a:t>
            </a:fld>
            <a:endParaRPr lang="en-US" altLang="en-US" sz="1300">
              <a:latin typeface="Tahoma" panose="020B0604030504040204" pitchFamily="34" charset="0"/>
              <a:cs typeface="+mn-ea" charset="0"/>
            </a:endParaRPr>
          </a:p>
        </p:txBody>
      </p:sp>
      <p:sp>
        <p:nvSpPr>
          <p:cNvPr id="11270" name="Rectangle 4">
            <a:extLst>
              <a:ext uri="{FF2B5EF4-FFF2-40B4-BE49-F238E27FC236}">
                <a16:creationId xmlns:a16="http://schemas.microsoft.com/office/drawing/2014/main" id="{9F914D72-8418-4980-9585-DF4CDE1FA1E3}"/>
              </a:ext>
            </a:extLst>
          </p:cNvPr>
          <p:cNvSpPr txBox="1">
            <a:spLocks noGrp="1" noRot="1" noChangeAspect="1" noChangeArrowheads="1" noTextEdit="1"/>
          </p:cNvSpPr>
          <p:nvPr>
            <p:ph type="sldImg"/>
          </p:nvPr>
        </p:nvSpPr>
        <p:spPr>
          <a:xfrm>
            <a:off x="485775" y="714375"/>
            <a:ext cx="6345238" cy="35702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71" name="Rectangle 5">
            <a:extLst>
              <a:ext uri="{FF2B5EF4-FFF2-40B4-BE49-F238E27FC236}">
                <a16:creationId xmlns:a16="http://schemas.microsoft.com/office/drawing/2014/main" id="{14C58AEC-84BB-461C-ACBC-8EE339B45F3B}"/>
              </a:ext>
            </a:extLst>
          </p:cNvPr>
          <p:cNvSpPr txBox="1">
            <a:spLocks noGrp="1" noChangeArrowheads="1"/>
          </p:cNvSpPr>
          <p:nvPr>
            <p:ph type="body" idx="1"/>
          </p:nvPr>
        </p:nvSpPr>
        <p:spPr>
          <a:xfrm>
            <a:off x="965200" y="4522788"/>
            <a:ext cx="5384800" cy="4364037"/>
          </a:xfr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000">
              <a:latin typeface="Arial" panose="020B0604020202020204" pitchFamily="34" charset="0"/>
              <a:ea typeface="Microsoft YaHei" panose="020B0503020204020204" pitchFamily="34" charset="-122"/>
            </a:endParaRPr>
          </a:p>
        </p:txBody>
      </p:sp>
    </p:spTree>
    <p:extLst>
      <p:ext uri="{BB962C8B-B14F-4D97-AF65-F5344CB8AC3E}">
        <p14:creationId xmlns:p14="http://schemas.microsoft.com/office/powerpoint/2010/main" val="3113536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13">
            <a:extLst>
              <a:ext uri="{FF2B5EF4-FFF2-40B4-BE49-F238E27FC236}">
                <a16:creationId xmlns:a16="http://schemas.microsoft.com/office/drawing/2014/main" id="{D115B921-DE0D-477B-A4A8-1F514F1F932A}"/>
              </a:ext>
            </a:extLst>
          </p:cNvPr>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682A6955-FFBE-422C-9D80-BA1AB2A2A1DF}" type="slidenum">
              <a:rPr lang="en-US" altLang="en-US">
                <a:solidFill>
                  <a:srgbClr val="000000"/>
                </a:solidFill>
                <a:latin typeface="Times New Roman" panose="02020603050405020304" pitchFamily="18" charset="0"/>
              </a:rPr>
              <a:pPr>
                <a:lnSpc>
                  <a:spcPct val="95000"/>
                </a:lnSpc>
                <a:buClrTx/>
                <a:buFontTx/>
                <a:buNone/>
              </a:pPr>
              <a:t>3</a:t>
            </a:fld>
            <a:endParaRPr lang="en-US" altLang="en-US">
              <a:solidFill>
                <a:srgbClr val="000000"/>
              </a:solidFill>
              <a:latin typeface="Times New Roman" panose="02020603050405020304" pitchFamily="18" charset="0"/>
            </a:endParaRPr>
          </a:p>
        </p:txBody>
      </p:sp>
      <p:sp>
        <p:nvSpPr>
          <p:cNvPr id="64513" name="Text Box 1">
            <a:extLst>
              <a:ext uri="{FF2B5EF4-FFF2-40B4-BE49-F238E27FC236}">
                <a16:creationId xmlns:a16="http://schemas.microsoft.com/office/drawing/2014/main" id="{4E95DC16-E9BD-44ED-8B13-C5DD08802912}"/>
              </a:ext>
            </a:extLst>
          </p:cNvPr>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eaLnBrk="1">
              <a:lnSpc>
                <a:spcPct val="93000"/>
              </a:lnSpc>
              <a:buSzPct val="100000"/>
              <a:defRPr/>
            </a:pPr>
            <a:fld id="{BCB21C57-A25B-49F4-82CA-6677DADCC24D}" type="slidenum">
              <a:rPr lang="en-US" altLang="en-US" sz="1400" smtClean="0">
                <a:cs typeface="+mn-ea" charset="0"/>
              </a:rPr>
              <a:pPr eaLnBrk="1">
                <a:lnSpc>
                  <a:spcPct val="93000"/>
                </a:lnSpc>
                <a:buSzPct val="100000"/>
                <a:defRPr/>
              </a:pPr>
              <a:t>3</a:t>
            </a:fld>
            <a:endParaRPr lang="en-US" altLang="en-US" sz="1400">
              <a:cs typeface="+mn-ea" charset="0"/>
            </a:endParaRPr>
          </a:p>
        </p:txBody>
      </p:sp>
      <p:sp>
        <p:nvSpPr>
          <p:cNvPr id="64514" name="Rectangle 2">
            <a:extLst>
              <a:ext uri="{FF2B5EF4-FFF2-40B4-BE49-F238E27FC236}">
                <a16:creationId xmlns:a16="http://schemas.microsoft.com/office/drawing/2014/main" id="{42294B91-EB3F-4ECA-9CE5-0B3FDBB353D2}"/>
              </a:ext>
            </a:extLst>
          </p:cNvPr>
          <p:cNvSpPr>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eaLnBrk="1">
              <a:lnSpc>
                <a:spcPct val="93000"/>
              </a:lnSpc>
              <a:buSzPct val="100000"/>
              <a:defRPr/>
            </a:pPr>
            <a:fld id="{03E11BF5-F392-4DC0-B7F2-1C826C699FB0}" type="slidenum">
              <a:rPr lang="en-US" altLang="en-US" smtClean="0">
                <a:cs typeface="+mn-ea" charset="0"/>
              </a:rPr>
              <a:pPr eaLnBrk="1">
                <a:lnSpc>
                  <a:spcPct val="93000"/>
                </a:lnSpc>
                <a:buSzPct val="100000"/>
                <a:defRPr/>
              </a:pPr>
              <a:t>3</a:t>
            </a:fld>
            <a:endParaRPr lang="en-US" altLang="en-US">
              <a:cs typeface="+mn-ea" charset="0"/>
            </a:endParaRPr>
          </a:p>
        </p:txBody>
      </p:sp>
      <p:sp>
        <p:nvSpPr>
          <p:cNvPr id="64515" name="Rectangle 3">
            <a:extLst>
              <a:ext uri="{FF2B5EF4-FFF2-40B4-BE49-F238E27FC236}">
                <a16:creationId xmlns:a16="http://schemas.microsoft.com/office/drawing/2014/main" id="{B77E9FE1-2E79-4D74-8636-D4D3094B5A8C}"/>
              </a:ext>
            </a:extLst>
          </p:cNvPr>
          <p:cNvSpPr>
            <a:spLocks noChangeArrowheads="1"/>
          </p:cNvSpPr>
          <p:nvPr/>
        </p:nvSpPr>
        <p:spPr bwMode="auto">
          <a:xfrm>
            <a:off x="4179888" y="9124950"/>
            <a:ext cx="3135312"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760" tIns="47880" rIns="95760" bIns="4788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gn="r" eaLnBrk="1">
              <a:buSzPct val="100000"/>
              <a:defRPr/>
            </a:pPr>
            <a:fld id="{E568E8E5-E694-4D15-88A2-5CCBE93C7591}" type="slidenum">
              <a:rPr lang="en-US" altLang="en-US" sz="1300" smtClean="0">
                <a:latin typeface="Tahoma" panose="020B0604030504040204" pitchFamily="34" charset="0"/>
                <a:cs typeface="+mn-ea" charset="0"/>
              </a:rPr>
              <a:pPr algn="r" eaLnBrk="1">
                <a:buSzPct val="100000"/>
                <a:defRPr/>
              </a:pPr>
              <a:t>3</a:t>
            </a:fld>
            <a:endParaRPr lang="en-US" altLang="en-US" sz="1300">
              <a:latin typeface="Tahoma" panose="020B0604030504040204" pitchFamily="34" charset="0"/>
              <a:cs typeface="+mn-ea" charset="0"/>
            </a:endParaRPr>
          </a:p>
        </p:txBody>
      </p:sp>
      <p:sp>
        <p:nvSpPr>
          <p:cNvPr id="11270" name="Rectangle 4">
            <a:extLst>
              <a:ext uri="{FF2B5EF4-FFF2-40B4-BE49-F238E27FC236}">
                <a16:creationId xmlns:a16="http://schemas.microsoft.com/office/drawing/2014/main" id="{9F914D72-8418-4980-9585-DF4CDE1FA1E3}"/>
              </a:ext>
            </a:extLst>
          </p:cNvPr>
          <p:cNvSpPr txBox="1">
            <a:spLocks noGrp="1" noRot="1" noChangeAspect="1" noChangeArrowheads="1" noTextEdit="1"/>
          </p:cNvSpPr>
          <p:nvPr>
            <p:ph type="sldImg"/>
          </p:nvPr>
        </p:nvSpPr>
        <p:spPr>
          <a:xfrm>
            <a:off x="485775" y="714375"/>
            <a:ext cx="6345238" cy="35702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71" name="Rectangle 5">
            <a:extLst>
              <a:ext uri="{FF2B5EF4-FFF2-40B4-BE49-F238E27FC236}">
                <a16:creationId xmlns:a16="http://schemas.microsoft.com/office/drawing/2014/main" id="{14C58AEC-84BB-461C-ACBC-8EE339B45F3B}"/>
              </a:ext>
            </a:extLst>
          </p:cNvPr>
          <p:cNvSpPr txBox="1">
            <a:spLocks noGrp="1" noChangeArrowheads="1"/>
          </p:cNvSpPr>
          <p:nvPr>
            <p:ph type="body" idx="1"/>
          </p:nvPr>
        </p:nvSpPr>
        <p:spPr>
          <a:xfrm>
            <a:off x="965200" y="4522788"/>
            <a:ext cx="5384800" cy="4364037"/>
          </a:xfr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000">
              <a:latin typeface="Arial" panose="020B0604020202020204" pitchFamily="34" charset="0"/>
              <a:ea typeface="Microsoft YaHei" panose="020B0503020204020204" pitchFamily="34" charset="-122"/>
            </a:endParaRPr>
          </a:p>
        </p:txBody>
      </p:sp>
    </p:spTree>
    <p:extLst>
      <p:ext uri="{BB962C8B-B14F-4D97-AF65-F5344CB8AC3E}">
        <p14:creationId xmlns:p14="http://schemas.microsoft.com/office/powerpoint/2010/main" val="922587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13">
            <a:extLst>
              <a:ext uri="{FF2B5EF4-FFF2-40B4-BE49-F238E27FC236}">
                <a16:creationId xmlns:a16="http://schemas.microsoft.com/office/drawing/2014/main" id="{0E826226-CA5D-4B8D-8A5E-88A49E2C7F80}"/>
              </a:ext>
            </a:extLst>
          </p:cNvPr>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31D19A47-565F-474A-BFD2-88D17729DB00}" type="slidenum">
              <a:rPr lang="en-US" altLang="en-US">
                <a:solidFill>
                  <a:srgbClr val="000000"/>
                </a:solidFill>
                <a:latin typeface="Times New Roman" panose="02020603050405020304" pitchFamily="18" charset="0"/>
              </a:rPr>
              <a:pPr>
                <a:lnSpc>
                  <a:spcPct val="95000"/>
                </a:lnSpc>
                <a:buClrTx/>
                <a:buFontTx/>
                <a:buNone/>
              </a:pPr>
              <a:t>4</a:t>
            </a:fld>
            <a:endParaRPr lang="en-US" altLang="en-US">
              <a:solidFill>
                <a:srgbClr val="000000"/>
              </a:solidFill>
              <a:latin typeface="Times New Roman" panose="02020603050405020304" pitchFamily="18" charset="0"/>
            </a:endParaRPr>
          </a:p>
        </p:txBody>
      </p:sp>
      <p:sp>
        <p:nvSpPr>
          <p:cNvPr id="62465" name="Text Box 1">
            <a:extLst>
              <a:ext uri="{FF2B5EF4-FFF2-40B4-BE49-F238E27FC236}">
                <a16:creationId xmlns:a16="http://schemas.microsoft.com/office/drawing/2014/main" id="{116252FB-7365-4621-A2CB-3C61A4904A23}"/>
              </a:ext>
            </a:extLst>
          </p:cNvPr>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eaLnBrk="1">
              <a:lnSpc>
                <a:spcPct val="93000"/>
              </a:lnSpc>
              <a:buSzPct val="100000"/>
              <a:defRPr/>
            </a:pPr>
            <a:fld id="{E28B39A6-6B0C-46C5-8CCE-7D379FFC9F58}" type="slidenum">
              <a:rPr lang="en-US" altLang="en-US" sz="1400" smtClean="0">
                <a:cs typeface="+mn-ea" charset="0"/>
              </a:rPr>
              <a:pPr eaLnBrk="1">
                <a:lnSpc>
                  <a:spcPct val="93000"/>
                </a:lnSpc>
                <a:buSzPct val="100000"/>
                <a:defRPr/>
              </a:pPr>
              <a:t>4</a:t>
            </a:fld>
            <a:endParaRPr lang="en-US" altLang="en-US" sz="1400">
              <a:cs typeface="+mn-ea" charset="0"/>
            </a:endParaRPr>
          </a:p>
        </p:txBody>
      </p:sp>
      <p:sp>
        <p:nvSpPr>
          <p:cNvPr id="62466" name="Rectangle 2">
            <a:extLst>
              <a:ext uri="{FF2B5EF4-FFF2-40B4-BE49-F238E27FC236}">
                <a16:creationId xmlns:a16="http://schemas.microsoft.com/office/drawing/2014/main" id="{395268BD-BF4D-4A24-A0A7-05071652D6D5}"/>
              </a:ext>
            </a:extLst>
          </p:cNvPr>
          <p:cNvSpPr>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eaLnBrk="1">
              <a:lnSpc>
                <a:spcPct val="93000"/>
              </a:lnSpc>
              <a:buSzPct val="100000"/>
              <a:defRPr/>
            </a:pPr>
            <a:fld id="{64047ADE-22AE-4FAE-95DD-BD224CCEDA2E}" type="slidenum">
              <a:rPr lang="en-US" altLang="en-US" smtClean="0">
                <a:cs typeface="+mn-ea" charset="0"/>
              </a:rPr>
              <a:pPr eaLnBrk="1">
                <a:lnSpc>
                  <a:spcPct val="93000"/>
                </a:lnSpc>
                <a:buSzPct val="100000"/>
                <a:defRPr/>
              </a:pPr>
              <a:t>4</a:t>
            </a:fld>
            <a:endParaRPr lang="en-US" altLang="en-US">
              <a:cs typeface="+mn-ea" charset="0"/>
            </a:endParaRPr>
          </a:p>
        </p:txBody>
      </p:sp>
      <p:sp>
        <p:nvSpPr>
          <p:cNvPr id="62467" name="Rectangle 3">
            <a:extLst>
              <a:ext uri="{FF2B5EF4-FFF2-40B4-BE49-F238E27FC236}">
                <a16:creationId xmlns:a16="http://schemas.microsoft.com/office/drawing/2014/main" id="{07CEDF6B-B91A-479A-8D59-953EE18A2C88}"/>
              </a:ext>
            </a:extLst>
          </p:cNvPr>
          <p:cNvSpPr>
            <a:spLocks noChangeArrowheads="1"/>
          </p:cNvSpPr>
          <p:nvPr/>
        </p:nvSpPr>
        <p:spPr bwMode="auto">
          <a:xfrm>
            <a:off x="4179888" y="9124950"/>
            <a:ext cx="3135312"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760" tIns="47880" rIns="95760" bIns="4788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gn="r" eaLnBrk="1">
              <a:buSzPct val="100000"/>
              <a:defRPr/>
            </a:pPr>
            <a:fld id="{310EFBD3-D7E2-4AA1-BEC4-AA63D3A468AC}" type="slidenum">
              <a:rPr lang="en-US" altLang="en-US" sz="1300" smtClean="0">
                <a:latin typeface="Tahoma" panose="020B0604030504040204" pitchFamily="34" charset="0"/>
                <a:cs typeface="+mn-ea" charset="0"/>
              </a:rPr>
              <a:pPr algn="r" eaLnBrk="1">
                <a:buSzPct val="100000"/>
                <a:defRPr/>
              </a:pPr>
              <a:t>4</a:t>
            </a:fld>
            <a:endParaRPr lang="en-US" altLang="en-US" sz="1300">
              <a:latin typeface="Tahoma" panose="020B0604030504040204" pitchFamily="34" charset="0"/>
              <a:cs typeface="+mn-ea" charset="0"/>
            </a:endParaRPr>
          </a:p>
        </p:txBody>
      </p:sp>
      <p:sp>
        <p:nvSpPr>
          <p:cNvPr id="7174" name="Rectangle 4">
            <a:extLst>
              <a:ext uri="{FF2B5EF4-FFF2-40B4-BE49-F238E27FC236}">
                <a16:creationId xmlns:a16="http://schemas.microsoft.com/office/drawing/2014/main" id="{7CFC0389-B6F9-4638-8FB3-F34F3859730D}"/>
              </a:ext>
            </a:extLst>
          </p:cNvPr>
          <p:cNvSpPr txBox="1">
            <a:spLocks noGrp="1" noRot="1" noChangeAspect="1" noChangeArrowheads="1" noTextEdit="1"/>
          </p:cNvSpPr>
          <p:nvPr>
            <p:ph type="sldImg"/>
          </p:nvPr>
        </p:nvSpPr>
        <p:spPr>
          <a:xfrm>
            <a:off x="485775" y="714375"/>
            <a:ext cx="6345238" cy="35702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5" name="Rectangle 5">
            <a:extLst>
              <a:ext uri="{FF2B5EF4-FFF2-40B4-BE49-F238E27FC236}">
                <a16:creationId xmlns:a16="http://schemas.microsoft.com/office/drawing/2014/main" id="{B30239A2-28F5-4100-A929-63C9A40B70F7}"/>
              </a:ext>
            </a:extLst>
          </p:cNvPr>
          <p:cNvSpPr txBox="1">
            <a:spLocks noGrp="1" noChangeArrowheads="1"/>
          </p:cNvSpPr>
          <p:nvPr>
            <p:ph type="body" idx="1"/>
          </p:nvPr>
        </p:nvSpPr>
        <p:spPr>
          <a:xfrm>
            <a:off x="965200" y="4522788"/>
            <a:ext cx="5384800" cy="4364037"/>
          </a:xfr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000">
              <a:latin typeface="Arial" panose="020B0604020202020204" pitchFamily="34" charset="0"/>
              <a:ea typeface="Microsoft YaHei"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92426-2C10-463D-AD10-A4399B8F8A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B98CEF-B7C1-4D04-8CC6-26732AE478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18BCB2-D58E-4E61-8CC2-4A134A8E99CE}"/>
              </a:ext>
            </a:extLst>
          </p:cNvPr>
          <p:cNvSpPr>
            <a:spLocks noGrp="1"/>
          </p:cNvSpPr>
          <p:nvPr>
            <p:ph type="dt" sz="half" idx="10"/>
          </p:nvPr>
        </p:nvSpPr>
        <p:spPr/>
        <p:txBody>
          <a:bodyPr/>
          <a:lstStyle/>
          <a:p>
            <a:fld id="{3BF5804C-8006-4177-A81B-31BE13B743A4}" type="datetimeFigureOut">
              <a:rPr lang="en-US" smtClean="0"/>
              <a:t>8/26/2019</a:t>
            </a:fld>
            <a:endParaRPr lang="en-US"/>
          </a:p>
        </p:txBody>
      </p:sp>
      <p:sp>
        <p:nvSpPr>
          <p:cNvPr id="5" name="Footer Placeholder 4">
            <a:extLst>
              <a:ext uri="{FF2B5EF4-FFF2-40B4-BE49-F238E27FC236}">
                <a16:creationId xmlns:a16="http://schemas.microsoft.com/office/drawing/2014/main" id="{0B999768-C971-4550-A6B0-CD2018F45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97F24D-BDAC-4E5F-B634-C1E2C8839C2F}"/>
              </a:ext>
            </a:extLst>
          </p:cNvPr>
          <p:cNvSpPr>
            <a:spLocks noGrp="1"/>
          </p:cNvSpPr>
          <p:nvPr>
            <p:ph type="sldNum" sz="quarter" idx="12"/>
          </p:nvPr>
        </p:nvSpPr>
        <p:spPr/>
        <p:txBody>
          <a:bodyPr/>
          <a:lstStyle/>
          <a:p>
            <a:fld id="{A7186AB6-A8E4-4A94-B787-DDB03B1FA61E}" type="slidenum">
              <a:rPr lang="en-US" smtClean="0"/>
              <a:t>‹#›</a:t>
            </a:fld>
            <a:endParaRPr lang="en-US"/>
          </a:p>
        </p:txBody>
      </p:sp>
    </p:spTree>
    <p:extLst>
      <p:ext uri="{BB962C8B-B14F-4D97-AF65-F5344CB8AC3E}">
        <p14:creationId xmlns:p14="http://schemas.microsoft.com/office/powerpoint/2010/main" val="1504825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AB3A8-5BA5-4C31-A89A-805E391FC0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EDC4EE-5A41-426A-A46A-4516D36D96C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4E6A79-8046-42F4-BE98-4A71115686DF}"/>
              </a:ext>
            </a:extLst>
          </p:cNvPr>
          <p:cNvSpPr>
            <a:spLocks noGrp="1"/>
          </p:cNvSpPr>
          <p:nvPr>
            <p:ph type="dt" sz="half" idx="10"/>
          </p:nvPr>
        </p:nvSpPr>
        <p:spPr/>
        <p:txBody>
          <a:bodyPr/>
          <a:lstStyle/>
          <a:p>
            <a:fld id="{3BF5804C-8006-4177-A81B-31BE13B743A4}" type="datetimeFigureOut">
              <a:rPr lang="en-US" smtClean="0"/>
              <a:t>8/26/2019</a:t>
            </a:fld>
            <a:endParaRPr lang="en-US"/>
          </a:p>
        </p:txBody>
      </p:sp>
      <p:sp>
        <p:nvSpPr>
          <p:cNvPr id="5" name="Footer Placeholder 4">
            <a:extLst>
              <a:ext uri="{FF2B5EF4-FFF2-40B4-BE49-F238E27FC236}">
                <a16:creationId xmlns:a16="http://schemas.microsoft.com/office/drawing/2014/main" id="{8C05F206-0EB5-4691-8312-11013675EF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9CA4EA-D56D-42FD-987E-906BE6B25C51}"/>
              </a:ext>
            </a:extLst>
          </p:cNvPr>
          <p:cNvSpPr>
            <a:spLocks noGrp="1"/>
          </p:cNvSpPr>
          <p:nvPr>
            <p:ph type="sldNum" sz="quarter" idx="12"/>
          </p:nvPr>
        </p:nvSpPr>
        <p:spPr/>
        <p:txBody>
          <a:bodyPr/>
          <a:lstStyle/>
          <a:p>
            <a:fld id="{A7186AB6-A8E4-4A94-B787-DDB03B1FA61E}" type="slidenum">
              <a:rPr lang="en-US" smtClean="0"/>
              <a:t>‹#›</a:t>
            </a:fld>
            <a:endParaRPr lang="en-US"/>
          </a:p>
        </p:txBody>
      </p:sp>
    </p:spTree>
    <p:extLst>
      <p:ext uri="{BB962C8B-B14F-4D97-AF65-F5344CB8AC3E}">
        <p14:creationId xmlns:p14="http://schemas.microsoft.com/office/powerpoint/2010/main" val="4055319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B0DB56-D9AC-4A73-B8CD-53306B3C70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8B275D-F2B6-43C4-98FD-0187F5496C3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DBE7A2-A7E1-4B00-9AEC-FEB31B115F9E}"/>
              </a:ext>
            </a:extLst>
          </p:cNvPr>
          <p:cNvSpPr>
            <a:spLocks noGrp="1"/>
          </p:cNvSpPr>
          <p:nvPr>
            <p:ph type="dt" sz="half" idx="10"/>
          </p:nvPr>
        </p:nvSpPr>
        <p:spPr/>
        <p:txBody>
          <a:bodyPr/>
          <a:lstStyle/>
          <a:p>
            <a:fld id="{3BF5804C-8006-4177-A81B-31BE13B743A4}" type="datetimeFigureOut">
              <a:rPr lang="en-US" smtClean="0"/>
              <a:t>8/26/2019</a:t>
            </a:fld>
            <a:endParaRPr lang="en-US"/>
          </a:p>
        </p:txBody>
      </p:sp>
      <p:sp>
        <p:nvSpPr>
          <p:cNvPr id="5" name="Footer Placeholder 4">
            <a:extLst>
              <a:ext uri="{FF2B5EF4-FFF2-40B4-BE49-F238E27FC236}">
                <a16:creationId xmlns:a16="http://schemas.microsoft.com/office/drawing/2014/main" id="{7025A33B-C8BB-4185-8079-0DFEC3430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666AFF-F6C5-4E46-AF89-6331FC546B4B}"/>
              </a:ext>
            </a:extLst>
          </p:cNvPr>
          <p:cNvSpPr>
            <a:spLocks noGrp="1"/>
          </p:cNvSpPr>
          <p:nvPr>
            <p:ph type="sldNum" sz="quarter" idx="12"/>
          </p:nvPr>
        </p:nvSpPr>
        <p:spPr/>
        <p:txBody>
          <a:bodyPr/>
          <a:lstStyle/>
          <a:p>
            <a:fld id="{A7186AB6-A8E4-4A94-B787-DDB03B1FA61E}" type="slidenum">
              <a:rPr lang="en-US" smtClean="0"/>
              <a:t>‹#›</a:t>
            </a:fld>
            <a:endParaRPr lang="en-US"/>
          </a:p>
        </p:txBody>
      </p:sp>
    </p:spTree>
    <p:extLst>
      <p:ext uri="{BB962C8B-B14F-4D97-AF65-F5344CB8AC3E}">
        <p14:creationId xmlns:p14="http://schemas.microsoft.com/office/powerpoint/2010/main" val="3615411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EF971-C190-45CD-8040-1241670DCF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EF5772-39CC-4EF0-A210-942FA45A63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C04026-427D-4C7F-ABBE-DD91FF10E795}"/>
              </a:ext>
            </a:extLst>
          </p:cNvPr>
          <p:cNvSpPr>
            <a:spLocks noGrp="1"/>
          </p:cNvSpPr>
          <p:nvPr>
            <p:ph type="dt" sz="half" idx="10"/>
          </p:nvPr>
        </p:nvSpPr>
        <p:spPr/>
        <p:txBody>
          <a:bodyPr/>
          <a:lstStyle/>
          <a:p>
            <a:fld id="{3BF5804C-8006-4177-A81B-31BE13B743A4}" type="datetimeFigureOut">
              <a:rPr lang="en-US" smtClean="0"/>
              <a:t>8/26/2019</a:t>
            </a:fld>
            <a:endParaRPr lang="en-US"/>
          </a:p>
        </p:txBody>
      </p:sp>
      <p:sp>
        <p:nvSpPr>
          <p:cNvPr id="5" name="Footer Placeholder 4">
            <a:extLst>
              <a:ext uri="{FF2B5EF4-FFF2-40B4-BE49-F238E27FC236}">
                <a16:creationId xmlns:a16="http://schemas.microsoft.com/office/drawing/2014/main" id="{915358C8-BAE9-4067-8D04-0E967CBDCD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868D06-EE5C-4910-B76A-84DD33EF7C60}"/>
              </a:ext>
            </a:extLst>
          </p:cNvPr>
          <p:cNvSpPr>
            <a:spLocks noGrp="1"/>
          </p:cNvSpPr>
          <p:nvPr>
            <p:ph type="sldNum" sz="quarter" idx="12"/>
          </p:nvPr>
        </p:nvSpPr>
        <p:spPr/>
        <p:txBody>
          <a:bodyPr/>
          <a:lstStyle/>
          <a:p>
            <a:fld id="{A7186AB6-A8E4-4A94-B787-DDB03B1FA61E}" type="slidenum">
              <a:rPr lang="en-US" smtClean="0"/>
              <a:t>‹#›</a:t>
            </a:fld>
            <a:endParaRPr lang="en-US"/>
          </a:p>
        </p:txBody>
      </p:sp>
    </p:spTree>
    <p:extLst>
      <p:ext uri="{BB962C8B-B14F-4D97-AF65-F5344CB8AC3E}">
        <p14:creationId xmlns:p14="http://schemas.microsoft.com/office/powerpoint/2010/main" val="2321335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02546-8515-4311-B031-FDE758A07A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C0D421-467A-459B-A39F-A2C692A644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254B980-E7CF-4235-8BF1-932A8A04A341}"/>
              </a:ext>
            </a:extLst>
          </p:cNvPr>
          <p:cNvSpPr>
            <a:spLocks noGrp="1"/>
          </p:cNvSpPr>
          <p:nvPr>
            <p:ph type="dt" sz="half" idx="10"/>
          </p:nvPr>
        </p:nvSpPr>
        <p:spPr/>
        <p:txBody>
          <a:bodyPr/>
          <a:lstStyle/>
          <a:p>
            <a:fld id="{3BF5804C-8006-4177-A81B-31BE13B743A4}" type="datetimeFigureOut">
              <a:rPr lang="en-US" smtClean="0"/>
              <a:t>8/26/2019</a:t>
            </a:fld>
            <a:endParaRPr lang="en-US"/>
          </a:p>
        </p:txBody>
      </p:sp>
      <p:sp>
        <p:nvSpPr>
          <p:cNvPr id="5" name="Footer Placeholder 4">
            <a:extLst>
              <a:ext uri="{FF2B5EF4-FFF2-40B4-BE49-F238E27FC236}">
                <a16:creationId xmlns:a16="http://schemas.microsoft.com/office/drawing/2014/main" id="{B5D9C4E3-88D9-4FBD-8AA5-122F14A343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A585BE-57B7-4EA8-91C3-EB5A44A9A0EC}"/>
              </a:ext>
            </a:extLst>
          </p:cNvPr>
          <p:cNvSpPr>
            <a:spLocks noGrp="1"/>
          </p:cNvSpPr>
          <p:nvPr>
            <p:ph type="sldNum" sz="quarter" idx="12"/>
          </p:nvPr>
        </p:nvSpPr>
        <p:spPr/>
        <p:txBody>
          <a:bodyPr/>
          <a:lstStyle/>
          <a:p>
            <a:fld id="{A7186AB6-A8E4-4A94-B787-DDB03B1FA61E}" type="slidenum">
              <a:rPr lang="en-US" smtClean="0"/>
              <a:t>‹#›</a:t>
            </a:fld>
            <a:endParaRPr lang="en-US"/>
          </a:p>
        </p:txBody>
      </p:sp>
    </p:spTree>
    <p:extLst>
      <p:ext uri="{BB962C8B-B14F-4D97-AF65-F5344CB8AC3E}">
        <p14:creationId xmlns:p14="http://schemas.microsoft.com/office/powerpoint/2010/main" val="3057586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D3575-DF93-4A44-8B89-C5FFBBE879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E47221-2E7E-4CA4-9BD4-A87CEA6BA71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0A2123-640E-4638-847D-98956C52B0D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7BA0FD-433F-4995-B86F-FFCECBE5E1A8}"/>
              </a:ext>
            </a:extLst>
          </p:cNvPr>
          <p:cNvSpPr>
            <a:spLocks noGrp="1"/>
          </p:cNvSpPr>
          <p:nvPr>
            <p:ph type="dt" sz="half" idx="10"/>
          </p:nvPr>
        </p:nvSpPr>
        <p:spPr/>
        <p:txBody>
          <a:bodyPr/>
          <a:lstStyle/>
          <a:p>
            <a:fld id="{3BF5804C-8006-4177-A81B-31BE13B743A4}" type="datetimeFigureOut">
              <a:rPr lang="en-US" smtClean="0"/>
              <a:t>8/26/2019</a:t>
            </a:fld>
            <a:endParaRPr lang="en-US"/>
          </a:p>
        </p:txBody>
      </p:sp>
      <p:sp>
        <p:nvSpPr>
          <p:cNvPr id="6" name="Footer Placeholder 5">
            <a:extLst>
              <a:ext uri="{FF2B5EF4-FFF2-40B4-BE49-F238E27FC236}">
                <a16:creationId xmlns:a16="http://schemas.microsoft.com/office/drawing/2014/main" id="{3D669672-84E6-4AEB-9BDE-2C9A3BF14B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B4EA5-796F-4BF8-B9B8-F709E22CA18B}"/>
              </a:ext>
            </a:extLst>
          </p:cNvPr>
          <p:cNvSpPr>
            <a:spLocks noGrp="1"/>
          </p:cNvSpPr>
          <p:nvPr>
            <p:ph type="sldNum" sz="quarter" idx="12"/>
          </p:nvPr>
        </p:nvSpPr>
        <p:spPr/>
        <p:txBody>
          <a:bodyPr/>
          <a:lstStyle/>
          <a:p>
            <a:fld id="{A7186AB6-A8E4-4A94-B787-DDB03B1FA61E}" type="slidenum">
              <a:rPr lang="en-US" smtClean="0"/>
              <a:t>‹#›</a:t>
            </a:fld>
            <a:endParaRPr lang="en-US"/>
          </a:p>
        </p:txBody>
      </p:sp>
    </p:spTree>
    <p:extLst>
      <p:ext uri="{BB962C8B-B14F-4D97-AF65-F5344CB8AC3E}">
        <p14:creationId xmlns:p14="http://schemas.microsoft.com/office/powerpoint/2010/main" val="2004414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00549-7962-49D3-83FF-49FD83E64A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60C1DC-0C5F-4CDE-8871-949AC865E0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89B603D-2A74-4D38-90C7-EBD0BBEE4A5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224BDF-6FDB-446F-B13F-0EF6D57CEE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57F41D4-DE2E-49F1-92AC-E04FC72E89A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B12FE5-B1CE-4AA5-A944-E465A708F122}"/>
              </a:ext>
            </a:extLst>
          </p:cNvPr>
          <p:cNvSpPr>
            <a:spLocks noGrp="1"/>
          </p:cNvSpPr>
          <p:nvPr>
            <p:ph type="dt" sz="half" idx="10"/>
          </p:nvPr>
        </p:nvSpPr>
        <p:spPr/>
        <p:txBody>
          <a:bodyPr/>
          <a:lstStyle/>
          <a:p>
            <a:fld id="{3BF5804C-8006-4177-A81B-31BE13B743A4}" type="datetimeFigureOut">
              <a:rPr lang="en-US" smtClean="0"/>
              <a:t>8/26/2019</a:t>
            </a:fld>
            <a:endParaRPr lang="en-US"/>
          </a:p>
        </p:txBody>
      </p:sp>
      <p:sp>
        <p:nvSpPr>
          <p:cNvPr id="8" name="Footer Placeholder 7">
            <a:extLst>
              <a:ext uri="{FF2B5EF4-FFF2-40B4-BE49-F238E27FC236}">
                <a16:creationId xmlns:a16="http://schemas.microsoft.com/office/drawing/2014/main" id="{2F064216-AC97-42D2-BB2C-74F13396F6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9606EC-CE55-4CA9-8F9C-7823490B9D6B}"/>
              </a:ext>
            </a:extLst>
          </p:cNvPr>
          <p:cNvSpPr>
            <a:spLocks noGrp="1"/>
          </p:cNvSpPr>
          <p:nvPr>
            <p:ph type="sldNum" sz="quarter" idx="12"/>
          </p:nvPr>
        </p:nvSpPr>
        <p:spPr/>
        <p:txBody>
          <a:bodyPr/>
          <a:lstStyle/>
          <a:p>
            <a:fld id="{A7186AB6-A8E4-4A94-B787-DDB03B1FA61E}" type="slidenum">
              <a:rPr lang="en-US" smtClean="0"/>
              <a:t>‹#›</a:t>
            </a:fld>
            <a:endParaRPr lang="en-US"/>
          </a:p>
        </p:txBody>
      </p:sp>
    </p:spTree>
    <p:extLst>
      <p:ext uri="{BB962C8B-B14F-4D97-AF65-F5344CB8AC3E}">
        <p14:creationId xmlns:p14="http://schemas.microsoft.com/office/powerpoint/2010/main" val="2823552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FF84D-A0E7-4E37-BB30-2D007953AA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54CE50-0181-4297-9AA9-34FE1C463209}"/>
              </a:ext>
            </a:extLst>
          </p:cNvPr>
          <p:cNvSpPr>
            <a:spLocks noGrp="1"/>
          </p:cNvSpPr>
          <p:nvPr>
            <p:ph type="dt" sz="half" idx="10"/>
          </p:nvPr>
        </p:nvSpPr>
        <p:spPr/>
        <p:txBody>
          <a:bodyPr/>
          <a:lstStyle/>
          <a:p>
            <a:fld id="{3BF5804C-8006-4177-A81B-31BE13B743A4}" type="datetimeFigureOut">
              <a:rPr lang="en-US" smtClean="0"/>
              <a:t>8/26/2019</a:t>
            </a:fld>
            <a:endParaRPr lang="en-US"/>
          </a:p>
        </p:txBody>
      </p:sp>
      <p:sp>
        <p:nvSpPr>
          <p:cNvPr id="4" name="Footer Placeholder 3">
            <a:extLst>
              <a:ext uri="{FF2B5EF4-FFF2-40B4-BE49-F238E27FC236}">
                <a16:creationId xmlns:a16="http://schemas.microsoft.com/office/drawing/2014/main" id="{F26E3E67-F167-4921-A762-A1EF755490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10BC96-4C9B-44E4-90C5-ACC977AD8F93}"/>
              </a:ext>
            </a:extLst>
          </p:cNvPr>
          <p:cNvSpPr>
            <a:spLocks noGrp="1"/>
          </p:cNvSpPr>
          <p:nvPr>
            <p:ph type="sldNum" sz="quarter" idx="12"/>
          </p:nvPr>
        </p:nvSpPr>
        <p:spPr/>
        <p:txBody>
          <a:bodyPr/>
          <a:lstStyle/>
          <a:p>
            <a:fld id="{A7186AB6-A8E4-4A94-B787-DDB03B1FA61E}" type="slidenum">
              <a:rPr lang="en-US" smtClean="0"/>
              <a:t>‹#›</a:t>
            </a:fld>
            <a:endParaRPr lang="en-US"/>
          </a:p>
        </p:txBody>
      </p:sp>
    </p:spTree>
    <p:extLst>
      <p:ext uri="{BB962C8B-B14F-4D97-AF65-F5344CB8AC3E}">
        <p14:creationId xmlns:p14="http://schemas.microsoft.com/office/powerpoint/2010/main" val="343960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97F4F4-90C5-42C7-8334-4B6BCCAB96ED}"/>
              </a:ext>
            </a:extLst>
          </p:cNvPr>
          <p:cNvSpPr>
            <a:spLocks noGrp="1"/>
          </p:cNvSpPr>
          <p:nvPr>
            <p:ph type="dt" sz="half" idx="10"/>
          </p:nvPr>
        </p:nvSpPr>
        <p:spPr/>
        <p:txBody>
          <a:bodyPr/>
          <a:lstStyle/>
          <a:p>
            <a:fld id="{3BF5804C-8006-4177-A81B-31BE13B743A4}" type="datetimeFigureOut">
              <a:rPr lang="en-US" smtClean="0"/>
              <a:t>8/26/2019</a:t>
            </a:fld>
            <a:endParaRPr lang="en-US"/>
          </a:p>
        </p:txBody>
      </p:sp>
      <p:sp>
        <p:nvSpPr>
          <p:cNvPr id="3" name="Footer Placeholder 2">
            <a:extLst>
              <a:ext uri="{FF2B5EF4-FFF2-40B4-BE49-F238E27FC236}">
                <a16:creationId xmlns:a16="http://schemas.microsoft.com/office/drawing/2014/main" id="{536A5C16-6912-4AE3-B8C2-F2426EC228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B531D7-A20E-4570-B1AE-8AFCF025317B}"/>
              </a:ext>
            </a:extLst>
          </p:cNvPr>
          <p:cNvSpPr>
            <a:spLocks noGrp="1"/>
          </p:cNvSpPr>
          <p:nvPr>
            <p:ph type="sldNum" sz="quarter" idx="12"/>
          </p:nvPr>
        </p:nvSpPr>
        <p:spPr/>
        <p:txBody>
          <a:bodyPr/>
          <a:lstStyle/>
          <a:p>
            <a:fld id="{A7186AB6-A8E4-4A94-B787-DDB03B1FA61E}" type="slidenum">
              <a:rPr lang="en-US" smtClean="0"/>
              <a:t>‹#›</a:t>
            </a:fld>
            <a:endParaRPr lang="en-US"/>
          </a:p>
        </p:txBody>
      </p:sp>
    </p:spTree>
    <p:extLst>
      <p:ext uri="{BB962C8B-B14F-4D97-AF65-F5344CB8AC3E}">
        <p14:creationId xmlns:p14="http://schemas.microsoft.com/office/powerpoint/2010/main" val="582965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8B0EE-2463-4EC6-87A5-2E3ED47664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2E1476-93AC-4378-AA98-7DEE9DF4A5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B33B56-786C-4894-8BF1-CED706A05B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F1D6E01-E46F-40DB-BDFA-11FB863F9D13}"/>
              </a:ext>
            </a:extLst>
          </p:cNvPr>
          <p:cNvSpPr>
            <a:spLocks noGrp="1"/>
          </p:cNvSpPr>
          <p:nvPr>
            <p:ph type="dt" sz="half" idx="10"/>
          </p:nvPr>
        </p:nvSpPr>
        <p:spPr/>
        <p:txBody>
          <a:bodyPr/>
          <a:lstStyle/>
          <a:p>
            <a:fld id="{3BF5804C-8006-4177-A81B-31BE13B743A4}" type="datetimeFigureOut">
              <a:rPr lang="en-US" smtClean="0"/>
              <a:t>8/26/2019</a:t>
            </a:fld>
            <a:endParaRPr lang="en-US"/>
          </a:p>
        </p:txBody>
      </p:sp>
      <p:sp>
        <p:nvSpPr>
          <p:cNvPr id="6" name="Footer Placeholder 5">
            <a:extLst>
              <a:ext uri="{FF2B5EF4-FFF2-40B4-BE49-F238E27FC236}">
                <a16:creationId xmlns:a16="http://schemas.microsoft.com/office/drawing/2014/main" id="{13D76764-FFCC-45FE-9AB3-12C897B9E6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8B3635-97AE-4AB8-8480-BA29E0D69237}"/>
              </a:ext>
            </a:extLst>
          </p:cNvPr>
          <p:cNvSpPr>
            <a:spLocks noGrp="1"/>
          </p:cNvSpPr>
          <p:nvPr>
            <p:ph type="sldNum" sz="quarter" idx="12"/>
          </p:nvPr>
        </p:nvSpPr>
        <p:spPr/>
        <p:txBody>
          <a:bodyPr/>
          <a:lstStyle/>
          <a:p>
            <a:fld id="{A7186AB6-A8E4-4A94-B787-DDB03B1FA61E}" type="slidenum">
              <a:rPr lang="en-US" smtClean="0"/>
              <a:t>‹#›</a:t>
            </a:fld>
            <a:endParaRPr lang="en-US"/>
          </a:p>
        </p:txBody>
      </p:sp>
    </p:spTree>
    <p:extLst>
      <p:ext uri="{BB962C8B-B14F-4D97-AF65-F5344CB8AC3E}">
        <p14:creationId xmlns:p14="http://schemas.microsoft.com/office/powerpoint/2010/main" val="217435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0EF5E-4274-49F1-B501-B24780181D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A6E767-9DE7-44E3-A254-97F6593D91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124090-8CF7-4706-9CEB-4624C0CD50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6009154-3E12-401D-8543-9C8E132E575A}"/>
              </a:ext>
            </a:extLst>
          </p:cNvPr>
          <p:cNvSpPr>
            <a:spLocks noGrp="1"/>
          </p:cNvSpPr>
          <p:nvPr>
            <p:ph type="dt" sz="half" idx="10"/>
          </p:nvPr>
        </p:nvSpPr>
        <p:spPr/>
        <p:txBody>
          <a:bodyPr/>
          <a:lstStyle/>
          <a:p>
            <a:fld id="{3BF5804C-8006-4177-A81B-31BE13B743A4}" type="datetimeFigureOut">
              <a:rPr lang="en-US" smtClean="0"/>
              <a:t>8/26/2019</a:t>
            </a:fld>
            <a:endParaRPr lang="en-US"/>
          </a:p>
        </p:txBody>
      </p:sp>
      <p:sp>
        <p:nvSpPr>
          <p:cNvPr id="6" name="Footer Placeholder 5">
            <a:extLst>
              <a:ext uri="{FF2B5EF4-FFF2-40B4-BE49-F238E27FC236}">
                <a16:creationId xmlns:a16="http://schemas.microsoft.com/office/drawing/2014/main" id="{0952D2D2-50FE-4F3D-8C40-82DC9AD081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AD40DB-92FD-4EB7-A2E6-BBFEA0C66A01}"/>
              </a:ext>
            </a:extLst>
          </p:cNvPr>
          <p:cNvSpPr>
            <a:spLocks noGrp="1"/>
          </p:cNvSpPr>
          <p:nvPr>
            <p:ph type="sldNum" sz="quarter" idx="12"/>
          </p:nvPr>
        </p:nvSpPr>
        <p:spPr/>
        <p:txBody>
          <a:bodyPr/>
          <a:lstStyle/>
          <a:p>
            <a:fld id="{A7186AB6-A8E4-4A94-B787-DDB03B1FA61E}" type="slidenum">
              <a:rPr lang="en-US" smtClean="0"/>
              <a:t>‹#›</a:t>
            </a:fld>
            <a:endParaRPr lang="en-US"/>
          </a:p>
        </p:txBody>
      </p:sp>
    </p:spTree>
    <p:extLst>
      <p:ext uri="{BB962C8B-B14F-4D97-AF65-F5344CB8AC3E}">
        <p14:creationId xmlns:p14="http://schemas.microsoft.com/office/powerpoint/2010/main" val="1715418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3D04FF-9EC3-43E1-9C76-4E374106EA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AC4CDC-1C05-4C54-B6AB-23D35FA13D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64C6F4-8978-4CB6-BBF8-88270686EF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F5804C-8006-4177-A81B-31BE13B743A4}" type="datetimeFigureOut">
              <a:rPr lang="en-US" smtClean="0"/>
              <a:t>8/26/2019</a:t>
            </a:fld>
            <a:endParaRPr lang="en-US"/>
          </a:p>
        </p:txBody>
      </p:sp>
      <p:sp>
        <p:nvSpPr>
          <p:cNvPr id="5" name="Footer Placeholder 4">
            <a:extLst>
              <a:ext uri="{FF2B5EF4-FFF2-40B4-BE49-F238E27FC236}">
                <a16:creationId xmlns:a16="http://schemas.microsoft.com/office/drawing/2014/main" id="{2FDE5DCF-FD92-47E2-ADEA-7FD4E921D1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ADBE1E-E9B7-491F-8CE0-39BC611E0B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186AB6-A8E4-4A94-B787-DDB03B1FA61E}" type="slidenum">
              <a:rPr lang="en-US" smtClean="0"/>
              <a:t>‹#›</a:t>
            </a:fld>
            <a:endParaRPr lang="en-US"/>
          </a:p>
        </p:txBody>
      </p:sp>
    </p:spTree>
    <p:extLst>
      <p:ext uri="{BB962C8B-B14F-4D97-AF65-F5344CB8AC3E}">
        <p14:creationId xmlns:p14="http://schemas.microsoft.com/office/powerpoint/2010/main" val="3967489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BA84CC20-0C22-4198-ACE4-A84128EDF176}"/>
              </a:ext>
            </a:extLst>
          </p:cNvPr>
          <p:cNvSpPr>
            <a:spLocks noChangeArrowheads="1"/>
          </p:cNvSpPr>
          <p:nvPr/>
        </p:nvSpPr>
        <p:spPr bwMode="auto">
          <a:xfrm>
            <a:off x="2209800" y="22860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pic>
        <p:nvPicPr>
          <p:cNvPr id="4099" name="Picture 2">
            <a:extLst>
              <a:ext uri="{FF2B5EF4-FFF2-40B4-BE49-F238E27FC236}">
                <a16:creationId xmlns:a16="http://schemas.microsoft.com/office/drawing/2014/main" id="{FEF8DD35-28C3-4298-B175-58DCBB79A5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9144000" cy="2971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00" name="Rectangle 3">
            <a:extLst>
              <a:ext uri="{FF2B5EF4-FFF2-40B4-BE49-F238E27FC236}">
                <a16:creationId xmlns:a16="http://schemas.microsoft.com/office/drawing/2014/main" id="{0071454A-0C90-410C-976E-ADB424C1F0DB}"/>
              </a:ext>
            </a:extLst>
          </p:cNvPr>
          <p:cNvSpPr>
            <a:spLocks noChangeArrowheads="1"/>
          </p:cNvSpPr>
          <p:nvPr/>
        </p:nvSpPr>
        <p:spPr bwMode="auto">
          <a:xfrm>
            <a:off x="1524000" y="2667000"/>
            <a:ext cx="9144000" cy="685800"/>
          </a:xfrm>
          <a:prstGeom prst="rect">
            <a:avLst/>
          </a:prstGeom>
          <a:solidFill>
            <a:srgbClr val="00B0F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93000"/>
              </a:lnSpc>
              <a:buClr>
                <a:srgbClr val="000000"/>
              </a:buClr>
              <a:buSzPct val="100000"/>
              <a:buFont typeface="Times New Roman" panose="02020603050405020304" pitchFamily="18" charset="0"/>
              <a:tabLst>
                <a:tab pos="0" algn="l"/>
                <a:tab pos="506413" algn="l"/>
                <a:tab pos="712788" algn="l"/>
                <a:tab pos="1436688" algn="l"/>
                <a:tab pos="2160588" algn="l"/>
                <a:tab pos="2882900" algn="l"/>
                <a:tab pos="3606800" algn="l"/>
                <a:tab pos="4343400" algn="l"/>
                <a:tab pos="5056188" algn="l"/>
                <a:tab pos="5780088" algn="l"/>
                <a:tab pos="6503988" algn="l"/>
                <a:tab pos="7226300" algn="l"/>
                <a:tab pos="7950200" algn="l"/>
                <a:tab pos="8686800" algn="l"/>
                <a:tab pos="9144000" algn="l"/>
                <a:tab pos="9601200" algn="l"/>
                <a:tab pos="10058400" algn="l"/>
                <a:tab pos="105156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0" algn="l"/>
                <a:tab pos="506413" algn="l"/>
                <a:tab pos="712788" algn="l"/>
                <a:tab pos="1436688" algn="l"/>
                <a:tab pos="2160588" algn="l"/>
                <a:tab pos="2882900" algn="l"/>
                <a:tab pos="3606800" algn="l"/>
                <a:tab pos="4343400" algn="l"/>
                <a:tab pos="5056188" algn="l"/>
                <a:tab pos="5780088" algn="l"/>
                <a:tab pos="6503988" algn="l"/>
                <a:tab pos="7226300" algn="l"/>
                <a:tab pos="7950200" algn="l"/>
                <a:tab pos="8686800" algn="l"/>
                <a:tab pos="9144000" algn="l"/>
                <a:tab pos="9601200" algn="l"/>
                <a:tab pos="10058400" algn="l"/>
                <a:tab pos="105156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0" algn="l"/>
                <a:tab pos="506413" algn="l"/>
                <a:tab pos="712788" algn="l"/>
                <a:tab pos="1436688" algn="l"/>
                <a:tab pos="2160588" algn="l"/>
                <a:tab pos="2882900" algn="l"/>
                <a:tab pos="3606800" algn="l"/>
                <a:tab pos="4343400" algn="l"/>
                <a:tab pos="5056188" algn="l"/>
                <a:tab pos="5780088" algn="l"/>
                <a:tab pos="6503988" algn="l"/>
                <a:tab pos="7226300" algn="l"/>
                <a:tab pos="7950200" algn="l"/>
                <a:tab pos="8686800" algn="l"/>
                <a:tab pos="9144000" algn="l"/>
                <a:tab pos="9601200" algn="l"/>
                <a:tab pos="10058400" algn="l"/>
                <a:tab pos="105156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0" algn="l"/>
                <a:tab pos="506413" algn="l"/>
                <a:tab pos="712788" algn="l"/>
                <a:tab pos="1436688" algn="l"/>
                <a:tab pos="2160588" algn="l"/>
                <a:tab pos="2882900" algn="l"/>
                <a:tab pos="3606800" algn="l"/>
                <a:tab pos="4343400" algn="l"/>
                <a:tab pos="5056188" algn="l"/>
                <a:tab pos="5780088" algn="l"/>
                <a:tab pos="6503988" algn="l"/>
                <a:tab pos="7226300" algn="l"/>
                <a:tab pos="7950200" algn="l"/>
                <a:tab pos="8686800" algn="l"/>
                <a:tab pos="9144000" algn="l"/>
                <a:tab pos="9601200" algn="l"/>
                <a:tab pos="10058400" algn="l"/>
                <a:tab pos="105156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0" algn="l"/>
                <a:tab pos="506413" algn="l"/>
                <a:tab pos="712788" algn="l"/>
                <a:tab pos="1436688" algn="l"/>
                <a:tab pos="2160588" algn="l"/>
                <a:tab pos="2882900" algn="l"/>
                <a:tab pos="3606800" algn="l"/>
                <a:tab pos="4343400" algn="l"/>
                <a:tab pos="5056188" algn="l"/>
                <a:tab pos="5780088" algn="l"/>
                <a:tab pos="6503988" algn="l"/>
                <a:tab pos="7226300" algn="l"/>
                <a:tab pos="7950200" algn="l"/>
                <a:tab pos="8686800" algn="l"/>
                <a:tab pos="9144000" algn="l"/>
                <a:tab pos="9601200" algn="l"/>
                <a:tab pos="10058400" algn="l"/>
                <a:tab pos="105156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506413" algn="l"/>
                <a:tab pos="712788" algn="l"/>
                <a:tab pos="1436688" algn="l"/>
                <a:tab pos="2160588" algn="l"/>
                <a:tab pos="2882900" algn="l"/>
                <a:tab pos="3606800" algn="l"/>
                <a:tab pos="4343400" algn="l"/>
                <a:tab pos="5056188" algn="l"/>
                <a:tab pos="5780088" algn="l"/>
                <a:tab pos="6503988" algn="l"/>
                <a:tab pos="7226300" algn="l"/>
                <a:tab pos="7950200" algn="l"/>
                <a:tab pos="8686800" algn="l"/>
                <a:tab pos="9144000" algn="l"/>
                <a:tab pos="9601200" algn="l"/>
                <a:tab pos="10058400" algn="l"/>
                <a:tab pos="105156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506413" algn="l"/>
                <a:tab pos="712788" algn="l"/>
                <a:tab pos="1436688" algn="l"/>
                <a:tab pos="2160588" algn="l"/>
                <a:tab pos="2882900" algn="l"/>
                <a:tab pos="3606800" algn="l"/>
                <a:tab pos="4343400" algn="l"/>
                <a:tab pos="5056188" algn="l"/>
                <a:tab pos="5780088" algn="l"/>
                <a:tab pos="6503988" algn="l"/>
                <a:tab pos="7226300" algn="l"/>
                <a:tab pos="7950200" algn="l"/>
                <a:tab pos="8686800" algn="l"/>
                <a:tab pos="9144000" algn="l"/>
                <a:tab pos="9601200" algn="l"/>
                <a:tab pos="10058400" algn="l"/>
                <a:tab pos="105156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506413" algn="l"/>
                <a:tab pos="712788" algn="l"/>
                <a:tab pos="1436688" algn="l"/>
                <a:tab pos="2160588" algn="l"/>
                <a:tab pos="2882900" algn="l"/>
                <a:tab pos="3606800" algn="l"/>
                <a:tab pos="4343400" algn="l"/>
                <a:tab pos="5056188" algn="l"/>
                <a:tab pos="5780088" algn="l"/>
                <a:tab pos="6503988" algn="l"/>
                <a:tab pos="7226300" algn="l"/>
                <a:tab pos="7950200" algn="l"/>
                <a:tab pos="8686800" algn="l"/>
                <a:tab pos="9144000" algn="l"/>
                <a:tab pos="9601200" algn="l"/>
                <a:tab pos="10058400" algn="l"/>
                <a:tab pos="105156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506413" algn="l"/>
                <a:tab pos="712788" algn="l"/>
                <a:tab pos="1436688" algn="l"/>
                <a:tab pos="2160588" algn="l"/>
                <a:tab pos="2882900" algn="l"/>
                <a:tab pos="3606800" algn="l"/>
                <a:tab pos="4343400" algn="l"/>
                <a:tab pos="5056188" algn="l"/>
                <a:tab pos="5780088" algn="l"/>
                <a:tab pos="6503988" algn="l"/>
                <a:tab pos="7226300" algn="l"/>
                <a:tab pos="7950200" algn="l"/>
                <a:tab pos="8686800" algn="l"/>
                <a:tab pos="9144000" algn="l"/>
                <a:tab pos="9601200" algn="l"/>
                <a:tab pos="10058400" algn="l"/>
                <a:tab pos="10515600" algn="l"/>
              </a:tabLst>
              <a:defRPr>
                <a:solidFill>
                  <a:schemeClr val="bg1"/>
                </a:solidFill>
                <a:latin typeface="Arial" panose="020B0604020202020204" pitchFamily="34" charset="0"/>
                <a:ea typeface="Microsoft YaHei" panose="020B0503020204020204" pitchFamily="34" charset="-122"/>
              </a:defRPr>
            </a:lvl9pPr>
          </a:lstStyle>
          <a:p>
            <a:pPr>
              <a:lnSpc>
                <a:spcPct val="100000"/>
              </a:lnSpc>
              <a:spcBef>
                <a:spcPts val="363"/>
              </a:spcBef>
              <a:buClrTx/>
            </a:pPr>
            <a:r>
              <a:rPr lang="en-US" altLang="en-US" sz="2400">
                <a:solidFill>
                  <a:srgbClr val="FFFF00"/>
                </a:solidFill>
                <a:cs typeface="新細明體" panose="020B0604030504040204" pitchFamily="18" charset="-120"/>
              </a:rPr>
              <a:t>	</a:t>
            </a:r>
            <a:r>
              <a:rPr lang="en-US" altLang="en-US" sz="2000">
                <a:solidFill>
                  <a:srgbClr val="FFFF00"/>
                </a:solidFill>
                <a:cs typeface="新細明體" panose="020B0604030504040204" pitchFamily="18" charset="-120"/>
              </a:rPr>
              <a:t>GRADUATE SCHOOL OF BUSINESS</a:t>
            </a:r>
          </a:p>
          <a:p>
            <a:pPr algn="ctr">
              <a:lnSpc>
                <a:spcPct val="100000"/>
              </a:lnSpc>
              <a:spcBef>
                <a:spcPts val="363"/>
              </a:spcBef>
              <a:buClrTx/>
            </a:pPr>
            <a:endParaRPr lang="en-US" altLang="en-US" sz="2000">
              <a:solidFill>
                <a:srgbClr val="FFFF00"/>
              </a:solidFill>
              <a:cs typeface="新細明體" panose="020B0604030504040204" pitchFamily="18" charset="-120"/>
            </a:endParaRPr>
          </a:p>
        </p:txBody>
      </p:sp>
      <p:sp>
        <p:nvSpPr>
          <p:cNvPr id="4101" name="Line 4">
            <a:extLst>
              <a:ext uri="{FF2B5EF4-FFF2-40B4-BE49-F238E27FC236}">
                <a16:creationId xmlns:a16="http://schemas.microsoft.com/office/drawing/2014/main" id="{F0D925D6-BCAF-40F9-B695-CC939BC33869}"/>
              </a:ext>
            </a:extLst>
          </p:cNvPr>
          <p:cNvSpPr>
            <a:spLocks noChangeShapeType="1"/>
          </p:cNvSpPr>
          <p:nvPr/>
        </p:nvSpPr>
        <p:spPr bwMode="auto">
          <a:xfrm>
            <a:off x="1524000" y="3886200"/>
            <a:ext cx="9144000" cy="1588"/>
          </a:xfrm>
          <a:prstGeom prst="line">
            <a:avLst/>
          </a:prstGeom>
          <a:noFill/>
          <a:ln w="3816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2" name="Rectangle 5">
            <a:extLst>
              <a:ext uri="{FF2B5EF4-FFF2-40B4-BE49-F238E27FC236}">
                <a16:creationId xmlns:a16="http://schemas.microsoft.com/office/drawing/2014/main" id="{12049450-2DCD-45B5-8F34-B8B2FDCBAE99}"/>
              </a:ext>
            </a:extLst>
          </p:cNvPr>
          <p:cNvSpPr>
            <a:spLocks noChangeArrowheads="1"/>
          </p:cNvSpPr>
          <p:nvPr/>
        </p:nvSpPr>
        <p:spPr bwMode="auto">
          <a:xfrm>
            <a:off x="2133600" y="4038600"/>
            <a:ext cx="7772400" cy="236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lnSpc>
                <a:spcPct val="93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gn="ctr" eaLnBrk="1" hangingPunct="1">
              <a:lnSpc>
                <a:spcPct val="100000"/>
              </a:lnSpc>
              <a:buClrTx/>
              <a:buFontTx/>
              <a:buNone/>
            </a:pPr>
            <a:r>
              <a:rPr lang="en-US" altLang="en-US" sz="4400" dirty="0">
                <a:solidFill>
                  <a:srgbClr val="000000"/>
                </a:solidFill>
                <a:cs typeface="新細明體" panose="020B0604030504040204" pitchFamily="18" charset="-120"/>
              </a:rPr>
              <a:t>Introduction to Machine Learning</a:t>
            </a:r>
            <a:br>
              <a:rPr lang="en-US" altLang="en-US" sz="3600" dirty="0">
                <a:solidFill>
                  <a:srgbClr val="000000"/>
                </a:solidFill>
                <a:cs typeface="新細明體" panose="020B0604030504040204" pitchFamily="18" charset="-120"/>
              </a:rPr>
            </a:br>
            <a:r>
              <a:rPr lang="en-US" altLang="en-US" sz="2400" dirty="0">
                <a:solidFill>
                  <a:srgbClr val="000000"/>
                </a:solidFill>
                <a:cs typeface="新細明體" panose="020B0604030504040204" pitchFamily="18" charset="-120"/>
              </a:rPr>
              <a:t>Fall 2019</a:t>
            </a:r>
            <a:br>
              <a:rPr lang="en-US" altLang="en-US" sz="2400" dirty="0">
                <a:solidFill>
                  <a:srgbClr val="000000"/>
                </a:solidFill>
                <a:cs typeface="新細明體" panose="020B0604030504040204" pitchFamily="18" charset="-120"/>
              </a:rPr>
            </a:br>
            <a:r>
              <a:rPr lang="en-US" altLang="en-US" sz="2400" dirty="0">
                <a:solidFill>
                  <a:srgbClr val="000000"/>
                </a:solidFill>
                <a:cs typeface="新細明體" panose="020B0604030504040204" pitchFamily="18" charset="-120"/>
              </a:rPr>
              <a:t>Dmitry Udler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94106-D47C-4D19-AB4D-5E331D3D49F9}"/>
              </a:ext>
            </a:extLst>
          </p:cNvPr>
          <p:cNvSpPr>
            <a:spLocks noGrp="1"/>
          </p:cNvSpPr>
          <p:nvPr>
            <p:ph type="title"/>
          </p:nvPr>
        </p:nvSpPr>
        <p:spPr/>
        <p:txBody>
          <a:bodyPr>
            <a:normAutofit/>
          </a:bodyPr>
          <a:lstStyle/>
          <a:p>
            <a:r>
              <a:rPr lang="en-US" sz="3600" dirty="0"/>
              <a:t>Machine learning Approach vs. Statistical Approach</a:t>
            </a:r>
          </a:p>
        </p:txBody>
      </p:sp>
      <p:sp>
        <p:nvSpPr>
          <p:cNvPr id="3" name="Content Placeholder 2">
            <a:extLst>
              <a:ext uri="{FF2B5EF4-FFF2-40B4-BE49-F238E27FC236}">
                <a16:creationId xmlns:a16="http://schemas.microsoft.com/office/drawing/2014/main" id="{BD325567-E2B7-46B0-BCB4-1E0A624000F5}"/>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machine learning </a:t>
            </a:r>
            <a:r>
              <a:rPr lang="en-US" dirty="0" err="1"/>
              <a:t>blackbox</a:t>
            </a:r>
            <a:r>
              <a:rPr lang="en-US" dirty="0"/>
              <a:t> (left) where the goal is to replicate input/output pairs from past observations, versus the statistical approach that opens the </a:t>
            </a:r>
            <a:r>
              <a:rPr lang="en-US" dirty="0" err="1"/>
              <a:t>blackbox</a:t>
            </a:r>
            <a:r>
              <a:rPr lang="en-US" dirty="0"/>
              <a:t> and models the relationship.</a:t>
            </a:r>
          </a:p>
          <a:p>
            <a:pPr marL="0" indent="0">
              <a:buNone/>
            </a:pPr>
            <a:endParaRPr lang="en-US" dirty="0"/>
          </a:p>
        </p:txBody>
      </p:sp>
      <p:pic>
        <p:nvPicPr>
          <p:cNvPr id="4" name="Picture 3">
            <a:extLst>
              <a:ext uri="{FF2B5EF4-FFF2-40B4-BE49-F238E27FC236}">
                <a16:creationId xmlns:a16="http://schemas.microsoft.com/office/drawing/2014/main" id="{10789FD3-0733-4502-BED3-CF966B8DADEE}"/>
              </a:ext>
            </a:extLst>
          </p:cNvPr>
          <p:cNvPicPr>
            <a:picLocks noChangeAspect="1"/>
          </p:cNvPicPr>
          <p:nvPr/>
        </p:nvPicPr>
        <p:blipFill>
          <a:blip r:embed="rId2"/>
          <a:stretch>
            <a:fillRect/>
          </a:stretch>
        </p:blipFill>
        <p:spPr>
          <a:xfrm>
            <a:off x="0" y="2559986"/>
            <a:ext cx="12192000" cy="1738027"/>
          </a:xfrm>
          <a:prstGeom prst="rect">
            <a:avLst/>
          </a:prstGeom>
        </p:spPr>
      </p:pic>
    </p:spTree>
    <p:extLst>
      <p:ext uri="{BB962C8B-B14F-4D97-AF65-F5344CB8AC3E}">
        <p14:creationId xmlns:p14="http://schemas.microsoft.com/office/powerpoint/2010/main" val="3127896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6836D-4226-4589-B0C7-D0D23695FF2B}"/>
              </a:ext>
            </a:extLst>
          </p:cNvPr>
          <p:cNvSpPr>
            <a:spLocks noGrp="1"/>
          </p:cNvSpPr>
          <p:nvPr>
            <p:ph type="title"/>
          </p:nvPr>
        </p:nvSpPr>
        <p:spPr/>
        <p:txBody>
          <a:bodyPr/>
          <a:lstStyle/>
          <a:p>
            <a:r>
              <a:rPr lang="en-US" dirty="0"/>
              <a:t>Explanatory vs. Predictive Modeling</a:t>
            </a:r>
          </a:p>
        </p:txBody>
      </p:sp>
      <p:sp>
        <p:nvSpPr>
          <p:cNvPr id="3" name="Content Placeholder 2">
            <a:extLst>
              <a:ext uri="{FF2B5EF4-FFF2-40B4-BE49-F238E27FC236}">
                <a16:creationId xmlns:a16="http://schemas.microsoft.com/office/drawing/2014/main" id="{712EF060-E197-4F14-8C6F-7D89F3172206}"/>
              </a:ext>
            </a:extLst>
          </p:cNvPr>
          <p:cNvSpPr>
            <a:spLocks noGrp="1"/>
          </p:cNvSpPr>
          <p:nvPr>
            <p:ph idx="1"/>
          </p:nvPr>
        </p:nvSpPr>
        <p:spPr/>
        <p:txBody>
          <a:bodyPr>
            <a:normAutofit/>
          </a:bodyPr>
          <a:lstStyle/>
          <a:p>
            <a:r>
              <a:rPr lang="en-US" dirty="0"/>
              <a:t> Explanatory modeling refers to the application of statistical models to data for testing causal hypotheses about theoretical constructs.</a:t>
            </a:r>
          </a:p>
          <a:p>
            <a:r>
              <a:rPr lang="en-US" dirty="0"/>
              <a:t>Predictive modeling as the process of applying a statistical model or data mining algorithm to data for the purpose of predicting new or future observations. </a:t>
            </a:r>
          </a:p>
          <a:p>
            <a:r>
              <a:rPr lang="en-US" dirty="0"/>
              <a:t>“A distinction without a difference”</a:t>
            </a:r>
          </a:p>
          <a:p>
            <a:endParaRPr lang="en-US" dirty="0"/>
          </a:p>
          <a:p>
            <a:endParaRPr lang="en-US" dirty="0"/>
          </a:p>
        </p:txBody>
      </p:sp>
    </p:spTree>
    <p:extLst>
      <p:ext uri="{BB962C8B-B14F-4D97-AF65-F5344CB8AC3E}">
        <p14:creationId xmlns:p14="http://schemas.microsoft.com/office/powerpoint/2010/main" val="426421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6841A-FED6-4F12-AE7A-9C3AA6E944D4}"/>
              </a:ext>
            </a:extLst>
          </p:cNvPr>
          <p:cNvSpPr>
            <a:spLocks noGrp="1"/>
          </p:cNvSpPr>
          <p:nvPr>
            <p:ph type="ctrTitle"/>
          </p:nvPr>
        </p:nvSpPr>
        <p:spPr>
          <a:xfrm>
            <a:off x="1524000" y="202223"/>
            <a:ext cx="9144000" cy="668215"/>
          </a:xfrm>
        </p:spPr>
        <p:txBody>
          <a:bodyPr>
            <a:normAutofit fontScale="90000"/>
          </a:bodyPr>
          <a:lstStyle/>
          <a:p>
            <a:r>
              <a:rPr lang="en-US" dirty="0">
                <a:solidFill>
                  <a:srgbClr val="FF0000"/>
                </a:solidFill>
              </a:rPr>
              <a:t>Statistics</a:t>
            </a:r>
            <a:r>
              <a:rPr lang="en-US" dirty="0"/>
              <a:t> and Machine Learning</a:t>
            </a:r>
          </a:p>
        </p:txBody>
      </p:sp>
      <p:sp>
        <p:nvSpPr>
          <p:cNvPr id="3" name="Subtitle 2">
            <a:extLst>
              <a:ext uri="{FF2B5EF4-FFF2-40B4-BE49-F238E27FC236}">
                <a16:creationId xmlns:a16="http://schemas.microsoft.com/office/drawing/2014/main" id="{67B8602E-4432-4E9A-A88D-DD6B852209E9}"/>
              </a:ext>
            </a:extLst>
          </p:cNvPr>
          <p:cNvSpPr>
            <a:spLocks noGrp="1"/>
          </p:cNvSpPr>
          <p:nvPr>
            <p:ph type="subTitle" idx="1"/>
          </p:nvPr>
        </p:nvSpPr>
        <p:spPr>
          <a:xfrm>
            <a:off x="518746" y="712177"/>
            <a:ext cx="11315700" cy="5758961"/>
          </a:xfrm>
        </p:spPr>
        <p:txBody>
          <a:bodyPr>
            <a:normAutofit lnSpcReduction="10000"/>
          </a:bodyPr>
          <a:lstStyle/>
          <a:p>
            <a:pPr algn="l"/>
            <a:endParaRPr lang="en-US" dirty="0"/>
          </a:p>
          <a:p>
            <a:pPr marL="342900" indent="-342900" algn="l">
              <a:buFont typeface="Arial" panose="020B0604020202020204" pitchFamily="34" charset="0"/>
              <a:buChar char="•"/>
            </a:pPr>
            <a:r>
              <a:rPr lang="en-US" dirty="0"/>
              <a:t>The two ﬁelds share common goals. Indeed, both seem to try to use data to improve decisions. </a:t>
            </a:r>
          </a:p>
          <a:p>
            <a:pPr marL="342900" indent="-342900" algn="l">
              <a:buFont typeface="Arial" panose="020B0604020202020204" pitchFamily="34" charset="0"/>
              <a:buChar char="•"/>
            </a:pPr>
            <a:r>
              <a:rPr lang="en-US" dirty="0"/>
              <a:t>While these ﬁelds have evolved in the same direction and currently share a lot of aspects, they were at the beginning quite diﬀerent.</a:t>
            </a:r>
          </a:p>
          <a:p>
            <a:pPr marL="342900" indent="-342900" algn="l">
              <a:buFont typeface="Arial" panose="020B0604020202020204" pitchFamily="34" charset="0"/>
              <a:buChar char="•"/>
            </a:pPr>
            <a:r>
              <a:rPr lang="en-US" dirty="0"/>
              <a:t>Statistics was around much before machine learning and statistics was already a fully developed scientiﬁc discipline by 1920, most notably thanks to the contributions of R. Fisher, who popularized maximum likelihood estimation (MLE) as a systematic tool for statistical inference.</a:t>
            </a:r>
          </a:p>
          <a:p>
            <a:pPr marL="342900" indent="-342900" algn="l">
              <a:buFont typeface="Arial" panose="020B0604020202020204" pitchFamily="34" charset="0"/>
              <a:buChar char="•"/>
            </a:pPr>
            <a:r>
              <a:rPr lang="en-US" dirty="0"/>
              <a:t>However, MLE requires essentially knowing the probability distribution from which the data is drawn, up to some unknown parameter of interest.</a:t>
            </a:r>
          </a:p>
          <a:p>
            <a:pPr marL="342900" indent="-342900" algn="l">
              <a:buFont typeface="Arial" panose="020B0604020202020204" pitchFamily="34" charset="0"/>
              <a:buChar char="•"/>
            </a:pPr>
            <a:r>
              <a:rPr lang="en-US" dirty="0"/>
              <a:t>Often, the unknown parameter has a physical meaning and its estimation is key in better understanding some phenomena</a:t>
            </a:r>
          </a:p>
          <a:p>
            <a:pPr marL="342900" indent="-342900" algn="l">
              <a:buFont typeface="Arial" panose="020B0604020202020204" pitchFamily="34" charset="0"/>
              <a:buChar char="•"/>
            </a:pPr>
            <a:r>
              <a:rPr lang="en-US" dirty="0"/>
              <a:t>Enabling MLE thus requires knowing a lot about the data generating process: this is known as modeling. Modeling can be driven by physics or prior knowledge of the problem. In any case, it requires quite a bit of domain knowledge. </a:t>
            </a:r>
          </a:p>
        </p:txBody>
      </p:sp>
    </p:spTree>
    <p:extLst>
      <p:ext uri="{BB962C8B-B14F-4D97-AF65-F5344CB8AC3E}">
        <p14:creationId xmlns:p14="http://schemas.microsoft.com/office/powerpoint/2010/main" val="3152001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2C39D-E9DC-4A0E-B49F-9E42E297EF12}"/>
              </a:ext>
            </a:extLst>
          </p:cNvPr>
          <p:cNvSpPr>
            <a:spLocks noGrp="1"/>
          </p:cNvSpPr>
          <p:nvPr>
            <p:ph type="title"/>
          </p:nvPr>
        </p:nvSpPr>
        <p:spPr/>
        <p:txBody>
          <a:bodyPr/>
          <a:lstStyle/>
          <a:p>
            <a:r>
              <a:rPr lang="en-US" dirty="0">
                <a:solidFill>
                  <a:srgbClr val="FF0000"/>
                </a:solidFill>
              </a:rPr>
              <a:t>Statistics</a:t>
            </a:r>
            <a:r>
              <a:rPr lang="en-US" dirty="0"/>
              <a:t> and Machine Learning</a:t>
            </a:r>
          </a:p>
        </p:txBody>
      </p:sp>
      <p:sp>
        <p:nvSpPr>
          <p:cNvPr id="3" name="Content Placeholder 2">
            <a:extLst>
              <a:ext uri="{FF2B5EF4-FFF2-40B4-BE49-F238E27FC236}">
                <a16:creationId xmlns:a16="http://schemas.microsoft.com/office/drawing/2014/main" id="{9E846311-9BAB-487A-8284-6D8C6D9D0748}"/>
              </a:ext>
            </a:extLst>
          </p:cNvPr>
          <p:cNvSpPr>
            <a:spLocks noGrp="1"/>
          </p:cNvSpPr>
          <p:nvPr>
            <p:ph idx="1"/>
          </p:nvPr>
        </p:nvSpPr>
        <p:spPr/>
        <p:txBody>
          <a:bodyPr/>
          <a:lstStyle/>
          <a:p>
            <a:r>
              <a:rPr lang="en-US" dirty="0"/>
              <a:t>Enabling MLE thus requires knowing a lot about the data generating process: this is known as modeling.</a:t>
            </a:r>
          </a:p>
          <a:p>
            <a:r>
              <a:rPr lang="en-US" dirty="0"/>
              <a:t>Modeling can be driven by some prior knowledge of the problem. In any case, it requires quite a bit of domain knowledge.</a:t>
            </a:r>
          </a:p>
          <a:p>
            <a:r>
              <a:rPr lang="en-US" dirty="0"/>
              <a:t>Phenomenological models</a:t>
            </a:r>
          </a:p>
          <a:p>
            <a:r>
              <a:rPr lang="en-US" dirty="0"/>
              <a:t>Calibration</a:t>
            </a:r>
          </a:p>
          <a:p>
            <a:r>
              <a:rPr lang="en-US" dirty="0"/>
              <a:t>Implied quantities </a:t>
            </a:r>
          </a:p>
          <a:p>
            <a:pPr marL="0" indent="0">
              <a:buNone/>
            </a:pPr>
            <a:endParaRPr lang="en-US" dirty="0"/>
          </a:p>
        </p:txBody>
      </p:sp>
    </p:spTree>
    <p:extLst>
      <p:ext uri="{BB962C8B-B14F-4D97-AF65-F5344CB8AC3E}">
        <p14:creationId xmlns:p14="http://schemas.microsoft.com/office/powerpoint/2010/main" val="2924646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AA797-849B-463D-B329-E0B620D6F251}"/>
              </a:ext>
            </a:extLst>
          </p:cNvPr>
          <p:cNvSpPr>
            <a:spLocks noGrp="1"/>
          </p:cNvSpPr>
          <p:nvPr>
            <p:ph type="title"/>
          </p:nvPr>
        </p:nvSpPr>
        <p:spPr/>
        <p:txBody>
          <a:bodyPr/>
          <a:lstStyle/>
          <a:p>
            <a:r>
              <a:rPr lang="en-US" dirty="0"/>
              <a:t>Statistics and Machine Learning</a:t>
            </a:r>
          </a:p>
        </p:txBody>
      </p:sp>
      <p:sp>
        <p:nvSpPr>
          <p:cNvPr id="3" name="Content Placeholder 2">
            <a:extLst>
              <a:ext uri="{FF2B5EF4-FFF2-40B4-BE49-F238E27FC236}">
                <a16:creationId xmlns:a16="http://schemas.microsoft.com/office/drawing/2014/main" id="{17DABCAD-7A37-4438-8716-AF0DD59926F8}"/>
              </a:ext>
            </a:extLst>
          </p:cNvPr>
          <p:cNvSpPr>
            <a:spLocks noGrp="1"/>
          </p:cNvSpPr>
          <p:nvPr>
            <p:ph idx="1"/>
          </p:nvPr>
        </p:nvSpPr>
        <p:spPr/>
        <p:txBody>
          <a:bodyPr/>
          <a:lstStyle/>
          <a:p>
            <a:pPr marL="0" indent="0">
              <a:buNone/>
            </a:pPr>
            <a:r>
              <a:rPr lang="en-US" dirty="0"/>
              <a:t>These diﬀerences between statistics and machine learning have receded over the last couple of decades.</a:t>
            </a:r>
          </a:p>
          <a:p>
            <a:pPr marL="0" indent="0">
              <a:buNone/>
            </a:pPr>
            <a:r>
              <a:rPr lang="en-US" dirty="0"/>
              <a:t>Indeed, on the one hand, statistics is more and more concerned with ﬁnite sample analysis, model misspeciﬁcation and computational consideration</a:t>
            </a:r>
          </a:p>
          <a:p>
            <a:pPr marL="0" indent="0">
              <a:buNone/>
            </a:pPr>
            <a:r>
              <a:rPr lang="en-US" dirty="0"/>
              <a:t> On the other hand, probabilistic modeling is now inherent to machine learning. At the intersection of the two ﬁelds, lies statistical learning theory, a ﬁeld which is primarily concerned with sample complexity questions, some of which will be the focus of this class.</a:t>
            </a:r>
          </a:p>
          <a:p>
            <a:pPr marL="0" indent="0">
              <a:buNone/>
            </a:pPr>
            <a:endParaRPr lang="en-US" dirty="0"/>
          </a:p>
        </p:txBody>
      </p:sp>
    </p:spTree>
    <p:extLst>
      <p:ext uri="{BB962C8B-B14F-4D97-AF65-F5344CB8AC3E}">
        <p14:creationId xmlns:p14="http://schemas.microsoft.com/office/powerpoint/2010/main" val="1782912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86FFD-934C-4C84-8600-BAEAAA17CFD8}"/>
              </a:ext>
            </a:extLst>
          </p:cNvPr>
          <p:cNvSpPr>
            <a:spLocks noGrp="1"/>
          </p:cNvSpPr>
          <p:nvPr>
            <p:ph type="title"/>
          </p:nvPr>
        </p:nvSpPr>
        <p:spPr/>
        <p:txBody>
          <a:bodyPr>
            <a:normAutofit fontScale="90000"/>
          </a:bodyPr>
          <a:lstStyle/>
          <a:p>
            <a:r>
              <a:rPr lang="en-US" b="1" i="1" dirty="0"/>
              <a:t>How does financial ML differ from econometrics?</a:t>
            </a:r>
            <a:br>
              <a:rPr lang="en-US" dirty="0"/>
            </a:br>
            <a:endParaRPr lang="en-US" dirty="0"/>
          </a:p>
        </p:txBody>
      </p:sp>
      <p:sp>
        <p:nvSpPr>
          <p:cNvPr id="3" name="Content Placeholder 2">
            <a:extLst>
              <a:ext uri="{FF2B5EF4-FFF2-40B4-BE49-F238E27FC236}">
                <a16:creationId xmlns:a16="http://schemas.microsoft.com/office/drawing/2014/main" id="{27120C83-B00E-4B4A-8E8A-0B75B11B6932}"/>
              </a:ext>
            </a:extLst>
          </p:cNvPr>
          <p:cNvSpPr>
            <a:spLocks noGrp="1"/>
          </p:cNvSpPr>
          <p:nvPr>
            <p:ph idx="1"/>
          </p:nvPr>
        </p:nvSpPr>
        <p:spPr/>
        <p:txBody>
          <a:bodyPr/>
          <a:lstStyle/>
          <a:p>
            <a:pPr marL="0" indent="0">
              <a:buNone/>
            </a:pPr>
            <a:r>
              <a:rPr lang="en-US" dirty="0"/>
              <a:t>Econometrics is the application of classical statistical methods to economic and financial series. The essential tool of econometrics is multivariate linear regression. </a:t>
            </a:r>
          </a:p>
          <a:p>
            <a:pPr marL="0" indent="0">
              <a:buNone/>
            </a:pPr>
            <a:r>
              <a:rPr lang="en-US" dirty="0"/>
              <a:t>Standard econometric models do not “learn”. </a:t>
            </a:r>
          </a:p>
        </p:txBody>
      </p:sp>
    </p:spTree>
    <p:extLst>
      <p:ext uri="{BB962C8B-B14F-4D97-AF65-F5344CB8AC3E}">
        <p14:creationId xmlns:p14="http://schemas.microsoft.com/office/powerpoint/2010/main" val="451699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4FC11-95E9-4D1F-A7B9-C580E9A97997}"/>
              </a:ext>
            </a:extLst>
          </p:cNvPr>
          <p:cNvSpPr>
            <a:spLocks noGrp="1"/>
          </p:cNvSpPr>
          <p:nvPr>
            <p:ph type="title"/>
          </p:nvPr>
        </p:nvSpPr>
        <p:spPr>
          <a:xfrm>
            <a:off x="838200" y="365125"/>
            <a:ext cx="10515600" cy="777875"/>
          </a:xfrm>
        </p:spPr>
        <p:txBody>
          <a:bodyPr/>
          <a:lstStyle/>
          <a:p>
            <a:r>
              <a:rPr lang="en-US" dirty="0"/>
              <a:t>Supervised vs Unsupervised Learning</a:t>
            </a:r>
          </a:p>
        </p:txBody>
      </p:sp>
      <p:sp>
        <p:nvSpPr>
          <p:cNvPr id="3" name="Content Placeholder 2">
            <a:extLst>
              <a:ext uri="{FF2B5EF4-FFF2-40B4-BE49-F238E27FC236}">
                <a16:creationId xmlns:a16="http://schemas.microsoft.com/office/drawing/2014/main" id="{01247ECD-6451-4892-BB79-D89A0B359A60}"/>
              </a:ext>
            </a:extLst>
          </p:cNvPr>
          <p:cNvSpPr>
            <a:spLocks noGrp="1"/>
          </p:cNvSpPr>
          <p:nvPr>
            <p:ph idx="1"/>
          </p:nvPr>
        </p:nvSpPr>
        <p:spPr>
          <a:xfrm>
            <a:off x="838200" y="1415562"/>
            <a:ext cx="10515600" cy="4967653"/>
          </a:xfrm>
        </p:spPr>
        <p:txBody>
          <a:bodyPr>
            <a:normAutofit fontScale="85000" lnSpcReduction="20000"/>
          </a:bodyPr>
          <a:lstStyle/>
          <a:p>
            <a:r>
              <a:rPr lang="en-US" sz="3000" dirty="0"/>
              <a:t>Supervised learning means that speciﬁc training sets of data are applied to the system.</a:t>
            </a:r>
          </a:p>
          <a:p>
            <a:r>
              <a:rPr lang="en-US" sz="3000" dirty="0"/>
              <a:t>The learning is supervised in that the “training sets” are human derived. It does not necessarily mean that humans are actively validating the results. The process of classifying the system’s outputs for a given set of inputs is called labeling. That is, you explicitly say which results are correct or which outputs are expected for each set of inputs. </a:t>
            </a:r>
          </a:p>
          <a:p>
            <a:r>
              <a:rPr lang="en-US" sz="3000" dirty="0"/>
              <a:t>The process of generating training sets can be time consuming. Great care must be taken to ensure that the training sets will provide sufﬁcient training so that when real-world data are collected the system will produce good results. They must cover the full range of expected inputs and desired outputs.</a:t>
            </a:r>
          </a:p>
          <a:p>
            <a:r>
              <a:rPr lang="en-US" sz="3000" dirty="0"/>
              <a:t>The training is followed by test sets to validate the results. If the results aren’t good, then the test sets are cycled into the training sets and the process repeated.</a:t>
            </a:r>
          </a:p>
          <a:p>
            <a:pPr marL="0" indent="0">
              <a:buNone/>
            </a:pPr>
            <a:endParaRPr lang="en-US" dirty="0"/>
          </a:p>
        </p:txBody>
      </p:sp>
    </p:spTree>
    <p:extLst>
      <p:ext uri="{BB962C8B-B14F-4D97-AF65-F5344CB8AC3E}">
        <p14:creationId xmlns:p14="http://schemas.microsoft.com/office/powerpoint/2010/main" val="2293823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DF4DC-8A52-4A6F-88AF-9009C88D5B64}"/>
              </a:ext>
            </a:extLst>
          </p:cNvPr>
          <p:cNvSpPr>
            <a:spLocks noGrp="1"/>
          </p:cNvSpPr>
          <p:nvPr>
            <p:ph type="title"/>
          </p:nvPr>
        </p:nvSpPr>
        <p:spPr/>
        <p:txBody>
          <a:bodyPr/>
          <a:lstStyle/>
          <a:p>
            <a:r>
              <a:rPr lang="en-US" dirty="0"/>
              <a:t>Unsupervised Learning</a:t>
            </a:r>
          </a:p>
        </p:txBody>
      </p:sp>
      <p:sp>
        <p:nvSpPr>
          <p:cNvPr id="3" name="Content Placeholder 2">
            <a:extLst>
              <a:ext uri="{FF2B5EF4-FFF2-40B4-BE49-F238E27FC236}">
                <a16:creationId xmlns:a16="http://schemas.microsoft.com/office/drawing/2014/main" id="{3BF7492B-A2C7-4DC7-BAC5-5A01B04A4E89}"/>
              </a:ext>
            </a:extLst>
          </p:cNvPr>
          <p:cNvSpPr>
            <a:spLocks noGrp="1"/>
          </p:cNvSpPr>
          <p:nvPr>
            <p:ph idx="1"/>
          </p:nvPr>
        </p:nvSpPr>
        <p:spPr>
          <a:xfrm>
            <a:off x="838200" y="1450730"/>
            <a:ext cx="10515600" cy="5108331"/>
          </a:xfrm>
        </p:spPr>
        <p:txBody>
          <a:bodyPr>
            <a:normAutofit/>
          </a:bodyPr>
          <a:lstStyle/>
          <a:p>
            <a:pPr marL="0" indent="0">
              <a:buNone/>
            </a:pPr>
            <a:r>
              <a:rPr lang="en-US" dirty="0"/>
              <a:t>In contrast, unsupervised learning describes the somewhat more challenging situation in which for every observation </a:t>
            </a:r>
            <a:r>
              <a:rPr lang="en-US" dirty="0" err="1"/>
              <a:t>i</a:t>
            </a:r>
            <a:r>
              <a:rPr lang="en-US" dirty="0"/>
              <a:t> =1,...,n, we observe a vector of measurements x</a:t>
            </a:r>
            <a:r>
              <a:rPr lang="en-US" baseline="-25000" dirty="0"/>
              <a:t>i</a:t>
            </a:r>
            <a:r>
              <a:rPr lang="en-US" dirty="0"/>
              <a:t> but no associated response </a:t>
            </a:r>
            <a:r>
              <a:rPr lang="en-US" dirty="0" err="1"/>
              <a:t>y</a:t>
            </a:r>
            <a:r>
              <a:rPr lang="en-US" baseline="-25000" dirty="0" err="1"/>
              <a:t>i</a:t>
            </a:r>
            <a:r>
              <a:rPr lang="en-US" dirty="0"/>
              <a:t>.</a:t>
            </a:r>
          </a:p>
          <a:p>
            <a:pPr marL="0" indent="0">
              <a:buNone/>
            </a:pPr>
            <a:r>
              <a:rPr lang="en-US" dirty="0"/>
              <a:t>It is not possible to ﬁt a linear regression model, since there is no response variable to predict. In this setting, we are in some sense working blind; the situation is referred to as unsupervised because we lack a response variable that can supervise our analysis.</a:t>
            </a:r>
          </a:p>
          <a:p>
            <a:pPr marL="0" indent="0">
              <a:buNone/>
            </a:pPr>
            <a:r>
              <a:rPr lang="en-US" dirty="0"/>
              <a:t>What sort of statistical analysis is possible? We can seek to understand the relationships between the variables or between the observations. One statistical learning tool that we may use in this setting is cluster analysis, or clustering. </a:t>
            </a:r>
          </a:p>
          <a:p>
            <a:pPr marL="0" indent="0">
              <a:buNone/>
            </a:pPr>
            <a:endParaRPr lang="en-US" dirty="0"/>
          </a:p>
        </p:txBody>
      </p:sp>
    </p:spTree>
    <p:extLst>
      <p:ext uri="{BB962C8B-B14F-4D97-AF65-F5344CB8AC3E}">
        <p14:creationId xmlns:p14="http://schemas.microsoft.com/office/powerpoint/2010/main" val="2484813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DF4DC-8A52-4A6F-88AF-9009C88D5B64}"/>
              </a:ext>
            </a:extLst>
          </p:cNvPr>
          <p:cNvSpPr>
            <a:spLocks noGrp="1"/>
          </p:cNvSpPr>
          <p:nvPr>
            <p:ph type="title"/>
          </p:nvPr>
        </p:nvSpPr>
        <p:spPr>
          <a:xfrm>
            <a:off x="838200" y="130629"/>
            <a:ext cx="10515600" cy="634481"/>
          </a:xfrm>
        </p:spPr>
        <p:txBody>
          <a:bodyPr>
            <a:normAutofit fontScale="90000"/>
          </a:bodyPr>
          <a:lstStyle/>
          <a:p>
            <a:r>
              <a:rPr lang="en-US" dirty="0"/>
              <a:t>Supervised vs. Unsupervised Learning</a:t>
            </a:r>
          </a:p>
        </p:txBody>
      </p:sp>
      <p:sp>
        <p:nvSpPr>
          <p:cNvPr id="3" name="Content Placeholder 2">
            <a:extLst>
              <a:ext uri="{FF2B5EF4-FFF2-40B4-BE49-F238E27FC236}">
                <a16:creationId xmlns:a16="http://schemas.microsoft.com/office/drawing/2014/main" id="{3BF7492B-A2C7-4DC7-BAC5-5A01B04A4E89}"/>
              </a:ext>
            </a:extLst>
          </p:cNvPr>
          <p:cNvSpPr>
            <a:spLocks noGrp="1"/>
          </p:cNvSpPr>
          <p:nvPr>
            <p:ph idx="1"/>
          </p:nvPr>
        </p:nvSpPr>
        <p:spPr>
          <a:xfrm>
            <a:off x="838200" y="998376"/>
            <a:ext cx="10515600" cy="5728995"/>
          </a:xfrm>
        </p:spPr>
        <p:txBody>
          <a:bodyPr>
            <a:normAutofit/>
          </a:bodyPr>
          <a:lstStyle/>
          <a:p>
            <a:pPr marL="0" indent="0">
              <a:buNone/>
            </a:pPr>
            <a:r>
              <a:rPr lang="en-US" sz="2400" dirty="0"/>
              <a:t>Another common application of unsupervised learning is outlier detection.</a:t>
            </a:r>
          </a:p>
          <a:p>
            <a:pPr marL="0" indent="0">
              <a:buNone/>
            </a:pPr>
            <a:r>
              <a:rPr lang="en-US" sz="2400" dirty="0"/>
              <a:t>Can you suggest an example?</a:t>
            </a:r>
          </a:p>
          <a:p>
            <a:pPr marL="0" indent="0">
              <a:buNone/>
            </a:pPr>
            <a:endParaRPr lang="en-US" sz="1800" dirty="0"/>
          </a:p>
          <a:p>
            <a:pPr marL="0" indent="0">
              <a:buNone/>
            </a:pPr>
            <a:endParaRPr lang="en-US" sz="1800" dirty="0"/>
          </a:p>
          <a:p>
            <a:pPr marL="0" indent="0">
              <a:buNone/>
            </a:pPr>
            <a:endParaRPr lang="en-US" dirty="0"/>
          </a:p>
        </p:txBody>
      </p:sp>
    </p:spTree>
    <p:extLst>
      <p:ext uri="{BB962C8B-B14F-4D97-AF65-F5344CB8AC3E}">
        <p14:creationId xmlns:p14="http://schemas.microsoft.com/office/powerpoint/2010/main" val="3595633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86D1D1D-056C-47C8-BBF4-B823646A9BB9}"/>
              </a:ext>
            </a:extLst>
          </p:cNvPr>
          <p:cNvPicPr>
            <a:picLocks noChangeAspect="1"/>
          </p:cNvPicPr>
          <p:nvPr/>
        </p:nvPicPr>
        <p:blipFill>
          <a:blip r:embed="rId2"/>
          <a:stretch>
            <a:fillRect/>
          </a:stretch>
        </p:blipFill>
        <p:spPr>
          <a:xfrm>
            <a:off x="668216" y="140676"/>
            <a:ext cx="10761784" cy="6717323"/>
          </a:xfrm>
          <a:prstGeom prst="rect">
            <a:avLst/>
          </a:prstGeom>
        </p:spPr>
      </p:pic>
    </p:spTree>
    <p:extLst>
      <p:ext uri="{BB962C8B-B14F-4D97-AF65-F5344CB8AC3E}">
        <p14:creationId xmlns:p14="http://schemas.microsoft.com/office/powerpoint/2010/main" val="2559699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a:extLst>
              <a:ext uri="{FF2B5EF4-FFF2-40B4-BE49-F238E27FC236}">
                <a16:creationId xmlns:a16="http://schemas.microsoft.com/office/drawing/2014/main" id="{0E5B8C91-73FA-4581-B4C3-8FC310467ADB}"/>
              </a:ext>
            </a:extLst>
          </p:cNvPr>
          <p:cNvSpPr>
            <a:spLocks noChangeArrowheads="1"/>
          </p:cNvSpPr>
          <p:nvPr/>
        </p:nvSpPr>
        <p:spPr bwMode="auto">
          <a:xfrm>
            <a:off x="8077200" y="6248400"/>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93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gn="r" eaLnBrk="1" hangingPunct="1">
              <a:lnSpc>
                <a:spcPct val="100000"/>
              </a:lnSpc>
              <a:buClrTx/>
              <a:buFontTx/>
              <a:buNone/>
            </a:pPr>
            <a:fld id="{47E5908E-E549-440E-A37E-44203AF1C8BC}" type="slidenum">
              <a:rPr lang="en-US" altLang="en-US" sz="1400">
                <a:solidFill>
                  <a:srgbClr val="993300"/>
                </a:solidFill>
                <a:cs typeface="新細明體" panose="020B0604030504040204" pitchFamily="18" charset="-120"/>
              </a:rPr>
              <a:pPr algn="r" eaLnBrk="1" hangingPunct="1">
                <a:lnSpc>
                  <a:spcPct val="100000"/>
                </a:lnSpc>
                <a:buClrTx/>
                <a:buFontTx/>
                <a:buNone/>
              </a:pPr>
              <a:t>2</a:t>
            </a:fld>
            <a:endParaRPr lang="en-US" altLang="en-US" sz="1400">
              <a:solidFill>
                <a:srgbClr val="993300"/>
              </a:solidFill>
              <a:cs typeface="新細明體" panose="020B0604030504040204" pitchFamily="18" charset="-120"/>
            </a:endParaRPr>
          </a:p>
        </p:txBody>
      </p:sp>
      <p:sp>
        <p:nvSpPr>
          <p:cNvPr id="10243" name="Rectangle 2">
            <a:extLst>
              <a:ext uri="{FF2B5EF4-FFF2-40B4-BE49-F238E27FC236}">
                <a16:creationId xmlns:a16="http://schemas.microsoft.com/office/drawing/2014/main" id="{5EEEF59C-33AE-4976-A871-BFC7F412F329}"/>
              </a:ext>
            </a:extLst>
          </p:cNvPr>
          <p:cNvSpPr>
            <a:spLocks noChangeArrowheads="1"/>
          </p:cNvSpPr>
          <p:nvPr/>
        </p:nvSpPr>
        <p:spPr bwMode="auto">
          <a:xfrm>
            <a:off x="1981200" y="990601"/>
            <a:ext cx="7924800" cy="5392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31788" indent="-331788">
              <a:lnSpc>
                <a:spcPct val="93000"/>
              </a:lnSpc>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chemeClr val="bg1"/>
                </a:solidFill>
                <a:latin typeface="Arial" panose="020B0604020202020204" pitchFamily="34" charset="0"/>
                <a:ea typeface="Microsoft YaHei" panose="020B0503020204020204" pitchFamily="34" charset="-122"/>
              </a:defRPr>
            </a:lvl9pPr>
          </a:lstStyle>
          <a:p>
            <a:pPr marL="342900" indent="-342900">
              <a:lnSpc>
                <a:spcPct val="100000"/>
              </a:lnSpc>
              <a:spcBef>
                <a:spcPts val="638"/>
              </a:spcBef>
              <a:buClrTx/>
              <a:buFont typeface="Arial" panose="020B0604020202020204" pitchFamily="34" charset="0"/>
              <a:buChar char="•"/>
            </a:pPr>
            <a:r>
              <a:rPr lang="en-US" sz="2400" dirty="0">
                <a:solidFill>
                  <a:schemeClr val="tx1"/>
                </a:solidFill>
              </a:rPr>
              <a:t>The goal of the course is to introduce the students to the main concepts of machine learning and provide working knowledge of tools available in the </a:t>
            </a:r>
            <a:r>
              <a:rPr lang="en-US" sz="2400" dirty="0" err="1">
                <a:solidFill>
                  <a:schemeClr val="tx1"/>
                </a:solidFill>
              </a:rPr>
              <a:t>matlab</a:t>
            </a:r>
            <a:r>
              <a:rPr lang="en-US" sz="2400" dirty="0">
                <a:solidFill>
                  <a:schemeClr val="tx1"/>
                </a:solidFill>
              </a:rPr>
              <a:t> Statistics and Machine Learning toolbox. </a:t>
            </a:r>
          </a:p>
          <a:p>
            <a:pPr marL="342900" indent="-342900">
              <a:lnSpc>
                <a:spcPct val="100000"/>
              </a:lnSpc>
              <a:spcBef>
                <a:spcPts val="638"/>
              </a:spcBef>
              <a:buClrTx/>
              <a:buFont typeface="Arial" panose="020B0604020202020204" pitchFamily="34" charset="0"/>
              <a:buChar char="•"/>
            </a:pPr>
            <a:r>
              <a:rPr lang="en-US" sz="2400" dirty="0">
                <a:solidFill>
                  <a:schemeClr val="tx1"/>
                </a:solidFill>
              </a:rPr>
              <a:t>The emphasis will be on supervised learning, both classification and regression problems.</a:t>
            </a:r>
          </a:p>
          <a:p>
            <a:pPr marL="342900" indent="-342900">
              <a:lnSpc>
                <a:spcPct val="100000"/>
              </a:lnSpc>
              <a:spcBef>
                <a:spcPts val="638"/>
              </a:spcBef>
              <a:buClrTx/>
              <a:buFont typeface="Arial" panose="020B0604020202020204" pitchFamily="34" charset="0"/>
              <a:buChar char="•"/>
            </a:pPr>
            <a:r>
              <a:rPr lang="en-US" sz="2400" dirty="0">
                <a:solidFill>
                  <a:schemeClr val="tx1"/>
                </a:solidFill>
              </a:rPr>
              <a:t>Major financial applications for such problems will be considered. Important ensemble methods (metaheuristics) for machine learning will be introduced.</a:t>
            </a:r>
          </a:p>
          <a:p>
            <a:pPr marL="342900" indent="-342900">
              <a:lnSpc>
                <a:spcPct val="100000"/>
              </a:lnSpc>
              <a:spcBef>
                <a:spcPts val="638"/>
              </a:spcBef>
              <a:buClrTx/>
              <a:buFont typeface="Arial" panose="020B0604020202020204" pitchFamily="34" charset="0"/>
              <a:buChar char="•"/>
            </a:pPr>
            <a:r>
              <a:rPr lang="en-US" sz="2400" dirty="0">
                <a:solidFill>
                  <a:schemeClr val="tx1"/>
                </a:solidFill>
              </a:rPr>
              <a:t>Finally, students will get an initial insight on the foundations of neural networks methods, that will be fully covered in a more advanced course in Deep Learning. </a:t>
            </a:r>
          </a:p>
          <a:p>
            <a:pPr>
              <a:lnSpc>
                <a:spcPct val="100000"/>
              </a:lnSpc>
              <a:spcBef>
                <a:spcPts val="638"/>
              </a:spcBef>
              <a:buClrTx/>
            </a:pPr>
            <a:endParaRPr lang="en-US" altLang="en-US" sz="2000" dirty="0">
              <a:solidFill>
                <a:srgbClr val="000000"/>
              </a:solidFill>
              <a:cs typeface="新細明體" panose="020B0604030504040204" pitchFamily="18" charset="-120"/>
            </a:endParaRPr>
          </a:p>
        </p:txBody>
      </p:sp>
      <p:sp>
        <p:nvSpPr>
          <p:cNvPr id="10244" name="Rectangle 3">
            <a:extLst>
              <a:ext uri="{FF2B5EF4-FFF2-40B4-BE49-F238E27FC236}">
                <a16:creationId xmlns:a16="http://schemas.microsoft.com/office/drawing/2014/main" id="{50089F5E-DD22-48EB-B928-587AABA3463B}"/>
              </a:ext>
            </a:extLst>
          </p:cNvPr>
          <p:cNvSpPr>
            <a:spLocks noChangeArrowheads="1"/>
          </p:cNvSpPr>
          <p:nvPr/>
        </p:nvSpPr>
        <p:spPr bwMode="auto">
          <a:xfrm>
            <a:off x="1524000" y="0"/>
            <a:ext cx="9144000" cy="838200"/>
          </a:xfrm>
          <a:prstGeom prst="rect">
            <a:avLst/>
          </a:prstGeom>
          <a:solidFill>
            <a:srgbClr val="00B0F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10245" name="Rectangle 4">
            <a:extLst>
              <a:ext uri="{FF2B5EF4-FFF2-40B4-BE49-F238E27FC236}">
                <a16:creationId xmlns:a16="http://schemas.microsoft.com/office/drawing/2014/main" id="{CAAF9616-6ABF-4FD7-BC69-97DE00F5CB7A}"/>
              </a:ext>
            </a:extLst>
          </p:cNvPr>
          <p:cNvSpPr>
            <a:spLocks noChangeArrowheads="1"/>
          </p:cNvSpPr>
          <p:nvPr/>
        </p:nvSpPr>
        <p:spPr bwMode="auto">
          <a:xfrm>
            <a:off x="1752600" y="228600"/>
            <a:ext cx="84582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93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eaLnBrk="1" hangingPunct="1">
              <a:lnSpc>
                <a:spcPct val="100000"/>
              </a:lnSpc>
              <a:buClrTx/>
              <a:buFontTx/>
              <a:buNone/>
            </a:pPr>
            <a:r>
              <a:rPr lang="en-US" altLang="en-US" sz="3200" dirty="0">
                <a:solidFill>
                  <a:srgbClr val="FFFFFF"/>
                </a:solidFill>
                <a:latin typeface="Tahoma" panose="020B0604030504040204" pitchFamily="34" charset="0"/>
                <a:cs typeface="新細明體" panose="020B0604030504040204" pitchFamily="18" charset="-120"/>
              </a:rPr>
              <a:t>About the course</a:t>
            </a:r>
          </a:p>
        </p:txBody>
      </p:sp>
      <p:sp>
        <p:nvSpPr>
          <p:cNvPr id="10246" name="Line 5">
            <a:extLst>
              <a:ext uri="{FF2B5EF4-FFF2-40B4-BE49-F238E27FC236}">
                <a16:creationId xmlns:a16="http://schemas.microsoft.com/office/drawing/2014/main" id="{28AD1BE2-0CB8-476F-9D97-641101FF5A67}"/>
              </a:ext>
            </a:extLst>
          </p:cNvPr>
          <p:cNvSpPr>
            <a:spLocks noChangeShapeType="1"/>
          </p:cNvSpPr>
          <p:nvPr/>
        </p:nvSpPr>
        <p:spPr bwMode="auto">
          <a:xfrm>
            <a:off x="1524000" y="838200"/>
            <a:ext cx="8991600" cy="1588"/>
          </a:xfrm>
          <a:prstGeom prst="line">
            <a:avLst/>
          </a:prstGeom>
          <a:noFill/>
          <a:ln w="2556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193151458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49C7-3D93-482E-B9A9-CA29198D9985}"/>
              </a:ext>
            </a:extLst>
          </p:cNvPr>
          <p:cNvSpPr>
            <a:spLocks noGrp="1"/>
          </p:cNvSpPr>
          <p:nvPr>
            <p:ph type="title"/>
          </p:nvPr>
        </p:nvSpPr>
        <p:spPr/>
        <p:txBody>
          <a:bodyPr/>
          <a:lstStyle/>
          <a:p>
            <a:r>
              <a:rPr lang="en-US" dirty="0"/>
              <a:t>“Deep vs. Shallow” Learning</a:t>
            </a:r>
          </a:p>
        </p:txBody>
      </p:sp>
      <p:sp>
        <p:nvSpPr>
          <p:cNvPr id="3" name="Content Placeholder 2">
            <a:extLst>
              <a:ext uri="{FF2B5EF4-FFF2-40B4-BE49-F238E27FC236}">
                <a16:creationId xmlns:a16="http://schemas.microsoft.com/office/drawing/2014/main" id="{DBFAA4F7-42E9-4BF3-AA16-660DCB8CA9D2}"/>
              </a:ext>
            </a:extLst>
          </p:cNvPr>
          <p:cNvSpPr>
            <a:spLocks noGrp="1"/>
          </p:cNvSpPr>
          <p:nvPr>
            <p:ph idx="1"/>
          </p:nvPr>
        </p:nvSpPr>
        <p:spPr/>
        <p:txBody>
          <a:bodyPr/>
          <a:lstStyle/>
          <a:p>
            <a:pPr marL="0" indent="0">
              <a:buNone/>
            </a:pPr>
            <a:r>
              <a:rPr lang="en-US" dirty="0"/>
              <a:t>Essentially, neural networks vs. everything else…</a:t>
            </a:r>
          </a:p>
          <a:p>
            <a:pPr marL="0" indent="0">
              <a:buNone/>
            </a:pPr>
            <a:endParaRPr lang="en-US" dirty="0"/>
          </a:p>
          <a:p>
            <a:pPr marL="0" indent="0">
              <a:buNone/>
            </a:pPr>
            <a:r>
              <a:rPr lang="en-US" dirty="0"/>
              <a:t>Artificial Neural Networks (ANN) are arguably the most powerful learning algorithms, but they are also much fairly difficult to use.</a:t>
            </a:r>
          </a:p>
          <a:p>
            <a:pPr marL="0" indent="0">
              <a:buNone/>
            </a:pPr>
            <a:r>
              <a:rPr lang="en-US" dirty="0"/>
              <a:t>Many practical problems in finance can be solved by simpler and more tractable methods like SVM and Decision Trees (in conjunction with ensemble methods) </a:t>
            </a:r>
          </a:p>
        </p:txBody>
      </p:sp>
    </p:spTree>
    <p:extLst>
      <p:ext uri="{BB962C8B-B14F-4D97-AF65-F5344CB8AC3E}">
        <p14:creationId xmlns:p14="http://schemas.microsoft.com/office/powerpoint/2010/main" val="3496138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8F86E-7BFD-419C-A10B-0D51CDDC3792}"/>
              </a:ext>
            </a:extLst>
          </p:cNvPr>
          <p:cNvSpPr>
            <a:spLocks noGrp="1"/>
          </p:cNvSpPr>
          <p:nvPr>
            <p:ph type="title"/>
          </p:nvPr>
        </p:nvSpPr>
        <p:spPr>
          <a:xfrm>
            <a:off x="838200" y="365125"/>
            <a:ext cx="10515600" cy="611419"/>
          </a:xfrm>
        </p:spPr>
        <p:txBody>
          <a:bodyPr>
            <a:normAutofit fontScale="90000"/>
          </a:bodyPr>
          <a:lstStyle/>
          <a:p>
            <a:r>
              <a:rPr lang="en-US" dirty="0"/>
              <a:t>Statistical Learning Theory</a:t>
            </a:r>
          </a:p>
        </p:txBody>
      </p:sp>
      <p:sp>
        <p:nvSpPr>
          <p:cNvPr id="3" name="Content Placeholder 2">
            <a:extLst>
              <a:ext uri="{FF2B5EF4-FFF2-40B4-BE49-F238E27FC236}">
                <a16:creationId xmlns:a16="http://schemas.microsoft.com/office/drawing/2014/main" id="{2F8ADFEA-8F6C-4208-9C70-CFEA56C9112A}"/>
              </a:ext>
            </a:extLst>
          </p:cNvPr>
          <p:cNvSpPr>
            <a:spLocks noGrp="1"/>
          </p:cNvSpPr>
          <p:nvPr>
            <p:ph idx="1"/>
          </p:nvPr>
        </p:nvSpPr>
        <p:spPr>
          <a:xfrm>
            <a:off x="838200" y="1408374"/>
            <a:ext cx="10515600" cy="5001304"/>
          </a:xfrm>
        </p:spPr>
        <p:txBody>
          <a:bodyPr/>
          <a:lstStyle/>
          <a:p>
            <a:r>
              <a:rPr lang="en-US" dirty="0"/>
              <a:t>What can be learned efﬁciently?</a:t>
            </a:r>
          </a:p>
          <a:p>
            <a:r>
              <a:rPr lang="en-US" dirty="0"/>
              <a:t>What is inherently hard to learn?</a:t>
            </a:r>
          </a:p>
          <a:p>
            <a:r>
              <a:rPr lang="en-US" dirty="0"/>
              <a:t>A general model of learning?</a:t>
            </a:r>
          </a:p>
          <a:p>
            <a:pPr marL="0" indent="0">
              <a:buNone/>
            </a:pPr>
            <a:r>
              <a:rPr lang="en-US" dirty="0"/>
              <a:t>Complexity</a:t>
            </a:r>
          </a:p>
          <a:p>
            <a:r>
              <a:rPr lang="en-US" dirty="0"/>
              <a:t>Computational complexity: time and space.</a:t>
            </a:r>
          </a:p>
          <a:p>
            <a:r>
              <a:rPr lang="en-US" dirty="0"/>
              <a:t>Sample complexity: amount of training data needed to learn successfully.</a:t>
            </a:r>
          </a:p>
          <a:p>
            <a:r>
              <a:rPr lang="en-US" dirty="0"/>
              <a:t>Mistake bounds: number of mistakes before learning successfully. </a:t>
            </a:r>
          </a:p>
          <a:p>
            <a:pPr marL="0" indent="0">
              <a:buNone/>
            </a:pPr>
            <a:endParaRPr lang="en-US" dirty="0"/>
          </a:p>
        </p:txBody>
      </p:sp>
    </p:spTree>
    <p:extLst>
      <p:ext uri="{BB962C8B-B14F-4D97-AF65-F5344CB8AC3E}">
        <p14:creationId xmlns:p14="http://schemas.microsoft.com/office/powerpoint/2010/main" val="1699741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2B748-4A1A-40E1-B829-91EE043A70D7}"/>
              </a:ext>
            </a:extLst>
          </p:cNvPr>
          <p:cNvSpPr>
            <a:spLocks noGrp="1"/>
          </p:cNvSpPr>
          <p:nvPr>
            <p:ph type="ctrTitle"/>
          </p:nvPr>
        </p:nvSpPr>
        <p:spPr>
          <a:xfrm>
            <a:off x="746449" y="237393"/>
            <a:ext cx="10991461" cy="649015"/>
          </a:xfrm>
        </p:spPr>
        <p:txBody>
          <a:bodyPr>
            <a:normAutofit/>
          </a:bodyPr>
          <a:lstStyle/>
          <a:p>
            <a:r>
              <a:rPr lang="en-US" sz="3600" b="1" dirty="0"/>
              <a:t>In-Sample vs Cross-validation vs Testing Set</a:t>
            </a:r>
          </a:p>
        </p:txBody>
      </p:sp>
      <p:sp>
        <p:nvSpPr>
          <p:cNvPr id="3" name="Subtitle 2">
            <a:extLst>
              <a:ext uri="{FF2B5EF4-FFF2-40B4-BE49-F238E27FC236}">
                <a16:creationId xmlns:a16="http://schemas.microsoft.com/office/drawing/2014/main" id="{123DF3AF-4DF7-437B-9E3E-81E919D10377}"/>
              </a:ext>
            </a:extLst>
          </p:cNvPr>
          <p:cNvSpPr>
            <a:spLocks noGrp="1"/>
          </p:cNvSpPr>
          <p:nvPr>
            <p:ph type="subTitle" idx="1"/>
          </p:nvPr>
        </p:nvSpPr>
        <p:spPr>
          <a:xfrm>
            <a:off x="363894" y="793102"/>
            <a:ext cx="11224726" cy="5458409"/>
          </a:xfrm>
        </p:spPr>
        <p:txBody>
          <a:bodyPr>
            <a:normAutofit/>
          </a:bodyPr>
          <a:lstStyle/>
          <a:p>
            <a:pPr marL="342900" indent="-342900" algn="l">
              <a:buFont typeface="Arial" panose="020B0604020202020204" pitchFamily="34" charset="0"/>
              <a:buChar char="•"/>
            </a:pPr>
            <a:r>
              <a:rPr lang="en-US" dirty="0"/>
              <a:t>The generalization performance of a learning method relates to its prediction capability on independent test data. Assessment of this performance is extremely important in practice, since it guides the choice of learning method or model, and gives us a measure of the quality of the ultimately chosen model. </a:t>
            </a:r>
          </a:p>
          <a:p>
            <a:pPr marL="342900" indent="-342900" algn="l">
              <a:buFont typeface="Arial" panose="020B0604020202020204" pitchFamily="34" charset="0"/>
              <a:buChar char="•"/>
            </a:pPr>
            <a:r>
              <a:rPr lang="en-US" dirty="0"/>
              <a:t>Typically our model will have a tuning parameter or parameters α The tuning parameter varies the complexity of our model, and we wish to ﬁnd the value of α that optimizes out-of-sample performance. </a:t>
            </a:r>
          </a:p>
          <a:p>
            <a:pPr marL="342900" indent="-342900" algn="l">
              <a:buFont typeface="Arial" panose="020B0604020202020204" pitchFamily="34" charset="0"/>
              <a:buChar char="•"/>
            </a:pPr>
            <a:r>
              <a:rPr lang="en-US" dirty="0"/>
              <a:t>It is important to note that there are in fact two separate goals that we might have in mind:</a:t>
            </a:r>
          </a:p>
          <a:p>
            <a:pPr algn="l"/>
            <a:r>
              <a:rPr lang="en-US" dirty="0"/>
              <a:t>	- Model selection: estimating the performance of diﬀerent models in order to 	choose  the best one.</a:t>
            </a:r>
          </a:p>
          <a:p>
            <a:pPr algn="l"/>
            <a:r>
              <a:rPr lang="en-US" dirty="0"/>
              <a:t>	- Model assessment: having chosen a ﬁnal model, estimating its prediction error 	(generalization error) on new data.</a:t>
            </a:r>
          </a:p>
          <a:p>
            <a:pPr algn="l"/>
            <a:endParaRPr lang="en-US" dirty="0"/>
          </a:p>
        </p:txBody>
      </p:sp>
    </p:spTree>
    <p:extLst>
      <p:ext uri="{BB962C8B-B14F-4D97-AF65-F5344CB8AC3E}">
        <p14:creationId xmlns:p14="http://schemas.microsoft.com/office/powerpoint/2010/main" val="755745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2B748-4A1A-40E1-B829-91EE043A70D7}"/>
              </a:ext>
            </a:extLst>
          </p:cNvPr>
          <p:cNvSpPr>
            <a:spLocks noGrp="1"/>
          </p:cNvSpPr>
          <p:nvPr>
            <p:ph type="ctrTitle"/>
          </p:nvPr>
        </p:nvSpPr>
        <p:spPr>
          <a:xfrm>
            <a:off x="746449" y="237393"/>
            <a:ext cx="10991461" cy="649015"/>
          </a:xfrm>
        </p:spPr>
        <p:txBody>
          <a:bodyPr>
            <a:normAutofit/>
          </a:bodyPr>
          <a:lstStyle/>
          <a:p>
            <a:r>
              <a:rPr lang="en-US" sz="3600" b="1" dirty="0"/>
              <a:t>In-Sample vs Cross-validation vs Testing Set</a:t>
            </a:r>
          </a:p>
        </p:txBody>
      </p:sp>
      <p:sp>
        <p:nvSpPr>
          <p:cNvPr id="3" name="Subtitle 2">
            <a:extLst>
              <a:ext uri="{FF2B5EF4-FFF2-40B4-BE49-F238E27FC236}">
                <a16:creationId xmlns:a16="http://schemas.microsoft.com/office/drawing/2014/main" id="{123DF3AF-4DF7-437B-9E3E-81E919D10377}"/>
              </a:ext>
            </a:extLst>
          </p:cNvPr>
          <p:cNvSpPr>
            <a:spLocks noGrp="1"/>
          </p:cNvSpPr>
          <p:nvPr>
            <p:ph type="subTitle" idx="1"/>
          </p:nvPr>
        </p:nvSpPr>
        <p:spPr>
          <a:xfrm>
            <a:off x="363894" y="793102"/>
            <a:ext cx="11224726" cy="5827505"/>
          </a:xfrm>
        </p:spPr>
        <p:txBody>
          <a:bodyPr>
            <a:normAutofit/>
          </a:bodyPr>
          <a:lstStyle/>
          <a:p>
            <a:pPr marL="342900" indent="-342900" algn="l">
              <a:buFont typeface="Arial" panose="020B0604020202020204" pitchFamily="34" charset="0"/>
              <a:buChar char="•"/>
            </a:pPr>
            <a:r>
              <a:rPr lang="en-US" dirty="0"/>
              <a:t>If we are in a data-rich situation, the best approach for both problems is to randomly divide the dataset into three parts: </a:t>
            </a:r>
          </a:p>
          <a:p>
            <a:pPr algn="l"/>
            <a:r>
              <a:rPr lang="en-US" dirty="0"/>
              <a:t>	-a training set, </a:t>
            </a:r>
          </a:p>
          <a:p>
            <a:pPr algn="l"/>
            <a:r>
              <a:rPr lang="en-US" dirty="0"/>
              <a:t>	- a validation set, </a:t>
            </a:r>
          </a:p>
          <a:p>
            <a:pPr algn="l"/>
            <a:r>
              <a:rPr lang="en-US" dirty="0"/>
              <a:t>	- a test set.</a:t>
            </a:r>
          </a:p>
          <a:p>
            <a:pPr marL="342900" indent="-342900" algn="l">
              <a:buFont typeface="Arial" panose="020B0604020202020204" pitchFamily="34" charset="0"/>
              <a:buChar char="•"/>
            </a:pPr>
            <a:r>
              <a:rPr lang="en-US" dirty="0"/>
              <a:t>The training set is used to ﬁt the models; the validation set is used to estimate prediction error for model selection; the test set is used for assessment of the generalization error of the ﬁnal chosen model. </a:t>
            </a:r>
          </a:p>
          <a:p>
            <a:pPr marL="342900" indent="-342900" algn="l">
              <a:buFont typeface="Arial" panose="020B0604020202020204" pitchFamily="34" charset="0"/>
              <a:buChar char="•"/>
            </a:pPr>
            <a:r>
              <a:rPr lang="en-US" dirty="0"/>
              <a:t>Ideally, the test set should be kept in a “vault,” and be brought out only at the end of the data analysis. Suppose instead that we use the test-set repeatedly, choosing the model with smallest test-set error. Then the test set error of the ﬁnal chosen model will underestimate the true test error, sometimes substantially. It is diﬃcult to give a general rule on how to choose the number of observations in each of the three parts. A typical split might be 50% for training, and 25% each for validation and testing:</a:t>
            </a:r>
          </a:p>
          <a:p>
            <a:pPr algn="l"/>
            <a:endParaRPr lang="en-US" dirty="0"/>
          </a:p>
        </p:txBody>
      </p:sp>
    </p:spTree>
    <p:extLst>
      <p:ext uri="{BB962C8B-B14F-4D97-AF65-F5344CB8AC3E}">
        <p14:creationId xmlns:p14="http://schemas.microsoft.com/office/powerpoint/2010/main" val="3361389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2B748-4A1A-40E1-B829-91EE043A70D7}"/>
              </a:ext>
            </a:extLst>
          </p:cNvPr>
          <p:cNvSpPr>
            <a:spLocks noGrp="1"/>
          </p:cNvSpPr>
          <p:nvPr>
            <p:ph type="ctrTitle"/>
          </p:nvPr>
        </p:nvSpPr>
        <p:spPr>
          <a:xfrm>
            <a:off x="746449" y="237393"/>
            <a:ext cx="10991461" cy="649015"/>
          </a:xfrm>
        </p:spPr>
        <p:txBody>
          <a:bodyPr>
            <a:normAutofit/>
          </a:bodyPr>
          <a:lstStyle/>
          <a:p>
            <a:r>
              <a:rPr lang="en-US" sz="3600" b="1" dirty="0"/>
              <a:t>In-Sample vs Cross-validation vs Testing Set</a:t>
            </a:r>
          </a:p>
        </p:txBody>
      </p:sp>
      <p:sp>
        <p:nvSpPr>
          <p:cNvPr id="3" name="Subtitle 2">
            <a:extLst>
              <a:ext uri="{FF2B5EF4-FFF2-40B4-BE49-F238E27FC236}">
                <a16:creationId xmlns:a16="http://schemas.microsoft.com/office/drawing/2014/main" id="{123DF3AF-4DF7-437B-9E3E-81E919D10377}"/>
              </a:ext>
            </a:extLst>
          </p:cNvPr>
          <p:cNvSpPr>
            <a:spLocks noGrp="1"/>
          </p:cNvSpPr>
          <p:nvPr>
            <p:ph type="subTitle" idx="1"/>
          </p:nvPr>
        </p:nvSpPr>
        <p:spPr>
          <a:xfrm>
            <a:off x="363894" y="793102"/>
            <a:ext cx="11224726" cy="5827505"/>
          </a:xfrm>
        </p:spPr>
        <p:txBody>
          <a:bodyPr>
            <a:normAutofit/>
          </a:bodyPr>
          <a:lstStyle/>
          <a:p>
            <a:pPr algn="l"/>
            <a:r>
              <a:rPr lang="en-US" dirty="0"/>
              <a:t>Ideally, if we had enough data, we would set aside a validation set and use it to assess the performance of our prediction model. Since data are often scarce, this is usually not possible. </a:t>
            </a:r>
          </a:p>
          <a:p>
            <a:pPr algn="l"/>
            <a:r>
              <a:rPr lang="en-US" dirty="0"/>
              <a:t>To ﬁnesse the problem, K-fold cross-validation uses part of the available data to ﬁt the model, and a diﬀerent part to test it. We split the data into K roughly equal-sized parts (though bootstrapping) ; for example, when K = 5, the scenario looks like this:</a:t>
            </a:r>
          </a:p>
          <a:p>
            <a:pPr algn="l"/>
            <a:r>
              <a:rPr lang="en-US" dirty="0"/>
              <a:t>1. Divide the samples into K cross-validation folds (groups) at random.</a:t>
            </a:r>
          </a:p>
          <a:p>
            <a:pPr algn="l"/>
            <a:r>
              <a:rPr lang="en-US" dirty="0"/>
              <a:t>2. For each fold k = 1,2,...,K</a:t>
            </a:r>
          </a:p>
          <a:p>
            <a:pPr marL="457200" indent="-457200" algn="l">
              <a:buAutoNum type="alphaLcParenBoth"/>
            </a:pPr>
            <a:r>
              <a:rPr lang="en-US" dirty="0"/>
              <a:t>Find a subset of “good” predictors that show fairly strong (univariate) correlation with the class labels, using all of the samples except those in fold k.</a:t>
            </a:r>
          </a:p>
          <a:p>
            <a:pPr algn="l"/>
            <a:r>
              <a:rPr lang="en-US" dirty="0"/>
              <a:t>(b) Using just this subset of predictors, build a multivariate classiﬁer, using all of the samples except those in fold k. </a:t>
            </a:r>
          </a:p>
          <a:p>
            <a:pPr algn="l"/>
            <a:r>
              <a:rPr lang="en-US" dirty="0"/>
              <a:t>(c) Use the classiﬁer to predict the class labels for the samples in fold k.</a:t>
            </a:r>
          </a:p>
          <a:p>
            <a:pPr algn="l"/>
            <a:r>
              <a:rPr lang="en-US" b="1" dirty="0"/>
              <a:t>Performance measures are aggregated across all folds.</a:t>
            </a:r>
          </a:p>
        </p:txBody>
      </p:sp>
    </p:spTree>
    <p:extLst>
      <p:ext uri="{BB962C8B-B14F-4D97-AF65-F5344CB8AC3E}">
        <p14:creationId xmlns:p14="http://schemas.microsoft.com/office/powerpoint/2010/main" val="1244686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E72C3-2182-4FD8-8BE4-5507DD228E52}"/>
              </a:ext>
            </a:extLst>
          </p:cNvPr>
          <p:cNvSpPr>
            <a:spLocks noGrp="1"/>
          </p:cNvSpPr>
          <p:nvPr>
            <p:ph type="title"/>
          </p:nvPr>
        </p:nvSpPr>
        <p:spPr/>
        <p:txBody>
          <a:bodyPr/>
          <a:lstStyle/>
          <a:p>
            <a:r>
              <a:rPr lang="en-US" dirty="0"/>
              <a:t>Machine Learning Workflow</a:t>
            </a:r>
          </a:p>
        </p:txBody>
      </p:sp>
      <p:sp>
        <p:nvSpPr>
          <p:cNvPr id="3" name="Content Placeholder 2">
            <a:extLst>
              <a:ext uri="{FF2B5EF4-FFF2-40B4-BE49-F238E27FC236}">
                <a16:creationId xmlns:a16="http://schemas.microsoft.com/office/drawing/2014/main" id="{64342FE3-1FAC-49A5-9F3B-627A6243AF15}"/>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A8BDE76C-5A23-4498-A94E-9F44416105EB}"/>
              </a:ext>
            </a:extLst>
          </p:cNvPr>
          <p:cNvPicPr>
            <a:picLocks noChangeAspect="1"/>
          </p:cNvPicPr>
          <p:nvPr/>
        </p:nvPicPr>
        <p:blipFill>
          <a:blip r:embed="rId2"/>
          <a:stretch>
            <a:fillRect/>
          </a:stretch>
        </p:blipFill>
        <p:spPr>
          <a:xfrm>
            <a:off x="581025" y="1723786"/>
            <a:ext cx="11125200" cy="4524614"/>
          </a:xfrm>
          <a:prstGeom prst="rect">
            <a:avLst/>
          </a:prstGeom>
        </p:spPr>
      </p:pic>
    </p:spTree>
    <p:extLst>
      <p:ext uri="{BB962C8B-B14F-4D97-AF65-F5344CB8AC3E}">
        <p14:creationId xmlns:p14="http://schemas.microsoft.com/office/powerpoint/2010/main" val="1833678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8C99E-47FD-4D30-ACF8-8D29B348DDD8}"/>
              </a:ext>
            </a:extLst>
          </p:cNvPr>
          <p:cNvSpPr>
            <a:spLocks noGrp="1"/>
          </p:cNvSpPr>
          <p:nvPr>
            <p:ph type="title"/>
          </p:nvPr>
        </p:nvSpPr>
        <p:spPr/>
        <p:txBody>
          <a:bodyPr/>
          <a:lstStyle/>
          <a:p>
            <a:r>
              <a:rPr lang="en-US" dirty="0"/>
              <a:t>Performance Measure (metric) and Loss Function</a:t>
            </a:r>
          </a:p>
        </p:txBody>
      </p:sp>
      <p:sp>
        <p:nvSpPr>
          <p:cNvPr id="3" name="Content Placeholder 2">
            <a:extLst>
              <a:ext uri="{FF2B5EF4-FFF2-40B4-BE49-F238E27FC236}">
                <a16:creationId xmlns:a16="http://schemas.microsoft.com/office/drawing/2014/main" id="{59A78668-6F01-492C-A704-6A0B3D1507E4}"/>
              </a:ext>
            </a:extLst>
          </p:cNvPr>
          <p:cNvSpPr>
            <a:spLocks noGrp="1"/>
          </p:cNvSpPr>
          <p:nvPr>
            <p:ph idx="1"/>
          </p:nvPr>
        </p:nvSpPr>
        <p:spPr/>
        <p:txBody>
          <a:bodyPr>
            <a:normAutofit fontScale="85000" lnSpcReduction="20000"/>
          </a:bodyPr>
          <a:lstStyle/>
          <a:p>
            <a:r>
              <a:rPr lang="en-US" dirty="0"/>
              <a:t>Machine learning models are mostly trained using gradient methods by an iterative process of decreasing a loss function. The loss function is designed to have two crucial properties - that the less its value is - the better your model fits your data and it should be differentiable. So - knowing this we could fully define what a metric is: it's a function that given predicted values and true values of examples provide you with a scalar measure of a fit of your model to data you have.</a:t>
            </a:r>
          </a:p>
          <a:p>
            <a:r>
              <a:rPr lang="en-US" dirty="0"/>
              <a:t>So as you may see a loss function is metric but the opposite doesn't always hold. The most common examples of metrics usage are:</a:t>
            </a:r>
          </a:p>
          <a:p>
            <a:pPr marL="0" indent="0">
              <a:buNone/>
            </a:pPr>
            <a:r>
              <a:rPr lang="en-US" dirty="0"/>
              <a:t>	1. Measure a performance of your network using non-differentiable 	functions: e.g. accuracy is not differentiable (not even continuous) so you 	cannot directly optimize your model </a:t>
            </a:r>
            <a:r>
              <a:rPr lang="en-US" dirty="0" err="1"/>
              <a:t>w.r.t.</a:t>
            </a:r>
            <a:r>
              <a:rPr lang="en-US" dirty="0"/>
              <a:t> to it. However - you could use it 	in order to choose the model with the best accuracy.</a:t>
            </a:r>
          </a:p>
          <a:p>
            <a:pPr marL="0" indent="0">
              <a:buNone/>
            </a:pPr>
            <a:r>
              <a:rPr lang="en-US" dirty="0"/>
              <a:t>	2. Track a measure with respect to which you don't want to directly 	optimize your model.</a:t>
            </a:r>
          </a:p>
        </p:txBody>
      </p:sp>
    </p:spTree>
    <p:extLst>
      <p:ext uri="{BB962C8B-B14F-4D97-AF65-F5344CB8AC3E}">
        <p14:creationId xmlns:p14="http://schemas.microsoft.com/office/powerpoint/2010/main" val="1090169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4FC11-95E9-4D1F-A7B9-C580E9A97997}"/>
              </a:ext>
            </a:extLst>
          </p:cNvPr>
          <p:cNvSpPr>
            <a:spLocks noGrp="1"/>
          </p:cNvSpPr>
          <p:nvPr>
            <p:ph type="title"/>
          </p:nvPr>
        </p:nvSpPr>
        <p:spPr>
          <a:xfrm>
            <a:off x="838200" y="365125"/>
            <a:ext cx="10515600" cy="769083"/>
          </a:xfrm>
        </p:spPr>
        <p:txBody>
          <a:bodyPr/>
          <a:lstStyle/>
          <a:p>
            <a:r>
              <a:rPr lang="en-US" dirty="0"/>
              <a:t>Learning Performance - MAPE</a:t>
            </a:r>
          </a:p>
        </p:txBody>
      </p:sp>
      <p:sp>
        <p:nvSpPr>
          <p:cNvPr id="3" name="Content Placeholder 2">
            <a:extLst>
              <a:ext uri="{FF2B5EF4-FFF2-40B4-BE49-F238E27FC236}">
                <a16:creationId xmlns:a16="http://schemas.microsoft.com/office/drawing/2014/main" id="{01247ECD-6451-4892-BB79-D89A0B359A60}"/>
              </a:ext>
            </a:extLst>
          </p:cNvPr>
          <p:cNvSpPr>
            <a:spLocks noGrp="1"/>
          </p:cNvSpPr>
          <p:nvPr>
            <p:ph idx="1"/>
          </p:nvPr>
        </p:nvSpPr>
        <p:spPr>
          <a:xfrm>
            <a:off x="838200" y="1134208"/>
            <a:ext cx="10515600" cy="5358667"/>
          </a:xfrm>
        </p:spPr>
        <p:txBody>
          <a:bodyPr>
            <a:normAutofit fontScale="92500" lnSpcReduction="10000"/>
          </a:bodyPr>
          <a:lstStyle/>
          <a:p>
            <a:r>
              <a:rPr lang="en-US" dirty="0"/>
              <a:t>Mean absolute percentage error</a:t>
            </a:r>
          </a:p>
          <a:p>
            <a:endParaRPr lang="en-US" dirty="0"/>
          </a:p>
          <a:p>
            <a:pPr marL="0" indent="0">
              <a:buNone/>
            </a:pPr>
            <a:endParaRPr lang="en-US" dirty="0"/>
          </a:p>
          <a:p>
            <a:pPr marL="0" indent="0">
              <a:buNone/>
            </a:pPr>
            <a:r>
              <a:rPr lang="en-US" i="1" dirty="0"/>
              <a:t>A</a:t>
            </a:r>
            <a:r>
              <a:rPr lang="en-US" i="1" baseline="-25000" dirty="0"/>
              <a:t>t</a:t>
            </a:r>
            <a:r>
              <a:rPr lang="en-US" dirty="0"/>
              <a:t> is the actual value and </a:t>
            </a:r>
            <a:r>
              <a:rPr lang="en-US" i="1" dirty="0"/>
              <a:t>F</a:t>
            </a:r>
            <a:r>
              <a:rPr lang="en-US" i="1" baseline="-25000" dirty="0"/>
              <a:t>t</a:t>
            </a:r>
            <a:r>
              <a:rPr lang="en-US" dirty="0"/>
              <a:t> is the forecast value.</a:t>
            </a:r>
          </a:p>
          <a:p>
            <a:r>
              <a:rPr lang="en-US" dirty="0"/>
              <a:t>It cannot be used if there are zero values because there would be a division by zero.</a:t>
            </a:r>
          </a:p>
          <a:p>
            <a:r>
              <a:rPr lang="en-US" dirty="0"/>
              <a:t>When MAPE is used to compare the accuracy of prediction methods it is biased in that it will systematically select a method whose forecasts are too low. This little-known but serious issue can be overcome by using an accuracy measure based on the ratio of the predicted to actual value (called the Accuracy Ratio), this approach leads to superior statistical properties and leads to predictions which can be interpreted in terms of the geometric mean.</a:t>
            </a:r>
          </a:p>
          <a:p>
            <a:pPr marL="0" indent="0">
              <a:buNone/>
            </a:pPr>
            <a:endParaRPr lang="en-US" dirty="0"/>
          </a:p>
          <a:p>
            <a:pPr marL="0" indent="0">
              <a:buNone/>
            </a:pPr>
            <a:endParaRPr lang="en-US" dirty="0"/>
          </a:p>
        </p:txBody>
      </p:sp>
      <p:sp>
        <p:nvSpPr>
          <p:cNvPr id="6" name="AutoShape 4" descr="{\mbox{M}}={\frac  {1}{n}}\sum _{{t=1}}^{n}\left|{\frac  {A_{t}-F_{t}}{A_{t}}}\right|,">
            <a:extLst>
              <a:ext uri="{FF2B5EF4-FFF2-40B4-BE49-F238E27FC236}">
                <a16:creationId xmlns:a16="http://schemas.microsoft.com/office/drawing/2014/main" id="{5084CB9C-BAFA-457F-A24C-E35D4F67D91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EBE71DF7-E395-4F36-84F4-C8879D3CD637}"/>
              </a:ext>
            </a:extLst>
          </p:cNvPr>
          <p:cNvPicPr>
            <a:picLocks noChangeAspect="1"/>
          </p:cNvPicPr>
          <p:nvPr/>
        </p:nvPicPr>
        <p:blipFill>
          <a:blip r:embed="rId2"/>
          <a:stretch>
            <a:fillRect/>
          </a:stretch>
        </p:blipFill>
        <p:spPr>
          <a:xfrm>
            <a:off x="3847903" y="1584993"/>
            <a:ext cx="2819794" cy="924054"/>
          </a:xfrm>
          <a:prstGeom prst="rect">
            <a:avLst/>
          </a:prstGeom>
        </p:spPr>
      </p:pic>
    </p:spTree>
    <p:extLst>
      <p:ext uri="{BB962C8B-B14F-4D97-AF65-F5344CB8AC3E}">
        <p14:creationId xmlns:p14="http://schemas.microsoft.com/office/powerpoint/2010/main" val="4013547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E39C5-0353-4105-BF03-A370E8DE980B}"/>
              </a:ext>
            </a:extLst>
          </p:cNvPr>
          <p:cNvSpPr>
            <a:spLocks noGrp="1"/>
          </p:cNvSpPr>
          <p:nvPr>
            <p:ph type="title"/>
          </p:nvPr>
        </p:nvSpPr>
        <p:spPr>
          <a:xfrm>
            <a:off x="838200" y="140677"/>
            <a:ext cx="10515600" cy="844061"/>
          </a:xfrm>
        </p:spPr>
        <p:txBody>
          <a:bodyPr>
            <a:normAutofit/>
          </a:bodyPr>
          <a:lstStyle/>
          <a:p>
            <a:r>
              <a:rPr lang="en-US" dirty="0"/>
              <a:t>Learning Performance – Classification</a:t>
            </a:r>
          </a:p>
        </p:txBody>
      </p:sp>
      <p:sp>
        <p:nvSpPr>
          <p:cNvPr id="3" name="Content Placeholder 2">
            <a:extLst>
              <a:ext uri="{FF2B5EF4-FFF2-40B4-BE49-F238E27FC236}">
                <a16:creationId xmlns:a16="http://schemas.microsoft.com/office/drawing/2014/main" id="{D3440FCF-524D-4E00-AAA3-CCA319200C7E}"/>
              </a:ext>
            </a:extLst>
          </p:cNvPr>
          <p:cNvSpPr>
            <a:spLocks noGrp="1"/>
          </p:cNvSpPr>
          <p:nvPr>
            <p:ph idx="1"/>
          </p:nvPr>
        </p:nvSpPr>
        <p:spPr>
          <a:xfrm>
            <a:off x="904875" y="984738"/>
            <a:ext cx="10515600" cy="5616086"/>
          </a:xfrm>
        </p:spPr>
        <p:txBody>
          <a:bodyPr>
            <a:noAutofit/>
          </a:bodyPr>
          <a:lstStyle/>
          <a:p>
            <a:r>
              <a:rPr lang="en-US" sz="2400" dirty="0"/>
              <a:t>Classification Accuracy is what we usually mean, when we use the term accuracy. It is the ratio of number of correct predictions to the total number of input samples.</a:t>
            </a:r>
          </a:p>
          <a:p>
            <a:endParaRPr lang="en-US" sz="2400" dirty="0"/>
          </a:p>
          <a:p>
            <a:endParaRPr lang="en-US" sz="2400" dirty="0"/>
          </a:p>
          <a:p>
            <a:endParaRPr lang="en-US" sz="2400" dirty="0"/>
          </a:p>
          <a:p>
            <a:pPr marL="0" indent="0">
              <a:buNone/>
            </a:pPr>
            <a:endParaRPr lang="en-US" sz="2400" dirty="0"/>
          </a:p>
          <a:p>
            <a:r>
              <a:rPr lang="en-US" sz="2400" dirty="0"/>
              <a:t>It works well only if there are equal number of samples belonging to each class.</a:t>
            </a:r>
          </a:p>
          <a:p>
            <a:r>
              <a:rPr lang="en-US" sz="2400" dirty="0"/>
              <a:t>For example, consider that there are 98% samples of class A and 2% samples of class B in our training set. Then our model can easily get </a:t>
            </a:r>
            <a:r>
              <a:rPr lang="en-US" sz="2400" b="1" dirty="0"/>
              <a:t>98% training accuracy</a:t>
            </a:r>
            <a:r>
              <a:rPr lang="en-US" sz="2400" dirty="0"/>
              <a:t> by simply predicting every training sample belonging to class A.</a:t>
            </a:r>
          </a:p>
          <a:p>
            <a:r>
              <a:rPr lang="en-US" sz="2400" dirty="0"/>
              <a:t>When the same model is tested on a test set with 60% samples of class A and 40% samples of class B, then the </a:t>
            </a:r>
            <a:r>
              <a:rPr lang="en-US" sz="2400" b="1" dirty="0"/>
              <a:t>test accuracy would drop down to 60%. </a:t>
            </a:r>
            <a:r>
              <a:rPr lang="en-US" sz="2400" dirty="0"/>
              <a:t>Classification Accuracy is great, but gives us the false sense of achieving high accuracy.</a:t>
            </a:r>
          </a:p>
          <a:p>
            <a:pPr marL="0" indent="0">
              <a:buNone/>
            </a:pPr>
            <a:endParaRPr lang="en-US" sz="2400" dirty="0"/>
          </a:p>
          <a:p>
            <a:pPr marL="0" indent="0">
              <a:buNone/>
            </a:pPr>
            <a:br>
              <a:rPr lang="en-US" sz="2400" dirty="0">
                <a:effectLst/>
              </a:rPr>
            </a:br>
            <a:endParaRPr lang="en-US" sz="2400" dirty="0"/>
          </a:p>
        </p:txBody>
      </p:sp>
      <p:pic>
        <p:nvPicPr>
          <p:cNvPr id="5126" name="Picture 6" descr="https://cdn-images-1.medium.com/max/1600/1*yRa2inzTnyASJOre93ep3g.gif">
            <a:extLst>
              <a:ext uri="{FF2B5EF4-FFF2-40B4-BE49-F238E27FC236}">
                <a16:creationId xmlns:a16="http://schemas.microsoft.com/office/drawing/2014/main" id="{2318AAAD-4258-4FFC-A6F8-32098E3183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8469" y="2207549"/>
            <a:ext cx="4293943" cy="1089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2036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4FC11-95E9-4D1F-A7B9-C580E9A97997}"/>
              </a:ext>
            </a:extLst>
          </p:cNvPr>
          <p:cNvSpPr>
            <a:spLocks noGrp="1"/>
          </p:cNvSpPr>
          <p:nvPr>
            <p:ph type="title"/>
          </p:nvPr>
        </p:nvSpPr>
        <p:spPr>
          <a:xfrm>
            <a:off x="838200" y="365125"/>
            <a:ext cx="10515600" cy="769083"/>
          </a:xfrm>
        </p:spPr>
        <p:txBody>
          <a:bodyPr/>
          <a:lstStyle/>
          <a:p>
            <a:r>
              <a:rPr lang="en-US" dirty="0"/>
              <a:t>Learning Performance – Confusion Matrix</a:t>
            </a:r>
          </a:p>
        </p:txBody>
      </p:sp>
      <p:pic>
        <p:nvPicPr>
          <p:cNvPr id="5" name="Content Placeholder 3">
            <a:extLst>
              <a:ext uri="{FF2B5EF4-FFF2-40B4-BE49-F238E27FC236}">
                <a16:creationId xmlns:a16="http://schemas.microsoft.com/office/drawing/2014/main" id="{A9D30E72-24B7-48F8-81E1-B67C47F9ECB7}"/>
              </a:ext>
            </a:extLst>
          </p:cNvPr>
          <p:cNvPicPr>
            <a:picLocks noGrp="1" noChangeAspect="1"/>
          </p:cNvPicPr>
          <p:nvPr>
            <p:ph idx="1"/>
          </p:nvPr>
        </p:nvPicPr>
        <p:blipFill>
          <a:blip r:embed="rId2"/>
          <a:stretch>
            <a:fillRect/>
          </a:stretch>
        </p:blipFill>
        <p:spPr>
          <a:xfrm>
            <a:off x="2924324" y="1133475"/>
            <a:ext cx="6343352" cy="5359400"/>
          </a:xfrm>
          <a:prstGeom prst="rect">
            <a:avLst/>
          </a:prstGeom>
        </p:spPr>
      </p:pic>
    </p:spTree>
    <p:extLst>
      <p:ext uri="{BB962C8B-B14F-4D97-AF65-F5344CB8AC3E}">
        <p14:creationId xmlns:p14="http://schemas.microsoft.com/office/powerpoint/2010/main" val="4070194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a:extLst>
              <a:ext uri="{FF2B5EF4-FFF2-40B4-BE49-F238E27FC236}">
                <a16:creationId xmlns:a16="http://schemas.microsoft.com/office/drawing/2014/main" id="{0E5B8C91-73FA-4581-B4C3-8FC310467ADB}"/>
              </a:ext>
            </a:extLst>
          </p:cNvPr>
          <p:cNvSpPr>
            <a:spLocks noChangeArrowheads="1"/>
          </p:cNvSpPr>
          <p:nvPr/>
        </p:nvSpPr>
        <p:spPr bwMode="auto">
          <a:xfrm>
            <a:off x="8077200" y="6248400"/>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93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gn="r" eaLnBrk="1" hangingPunct="1">
              <a:lnSpc>
                <a:spcPct val="100000"/>
              </a:lnSpc>
              <a:buClrTx/>
              <a:buFontTx/>
              <a:buNone/>
            </a:pPr>
            <a:fld id="{47E5908E-E549-440E-A37E-44203AF1C8BC}" type="slidenum">
              <a:rPr lang="en-US" altLang="en-US" sz="1400">
                <a:solidFill>
                  <a:srgbClr val="993300"/>
                </a:solidFill>
                <a:cs typeface="新細明體" panose="020B0604030504040204" pitchFamily="18" charset="-120"/>
              </a:rPr>
              <a:pPr algn="r" eaLnBrk="1" hangingPunct="1">
                <a:lnSpc>
                  <a:spcPct val="100000"/>
                </a:lnSpc>
                <a:buClrTx/>
                <a:buFontTx/>
                <a:buNone/>
              </a:pPr>
              <a:t>3</a:t>
            </a:fld>
            <a:endParaRPr lang="en-US" altLang="en-US" sz="1400">
              <a:solidFill>
                <a:srgbClr val="993300"/>
              </a:solidFill>
              <a:cs typeface="新細明體" panose="020B0604030504040204" pitchFamily="18" charset="-120"/>
            </a:endParaRPr>
          </a:p>
        </p:txBody>
      </p:sp>
      <p:sp>
        <p:nvSpPr>
          <p:cNvPr id="10243" name="Rectangle 2">
            <a:extLst>
              <a:ext uri="{FF2B5EF4-FFF2-40B4-BE49-F238E27FC236}">
                <a16:creationId xmlns:a16="http://schemas.microsoft.com/office/drawing/2014/main" id="{5EEEF59C-33AE-4976-A871-BFC7F412F329}"/>
              </a:ext>
            </a:extLst>
          </p:cNvPr>
          <p:cNvSpPr>
            <a:spLocks noChangeArrowheads="1"/>
          </p:cNvSpPr>
          <p:nvPr/>
        </p:nvSpPr>
        <p:spPr bwMode="auto">
          <a:xfrm>
            <a:off x="1981200" y="990601"/>
            <a:ext cx="7924800" cy="5135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31788" indent="-331788">
              <a:lnSpc>
                <a:spcPct val="93000"/>
              </a:lnSpc>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chemeClr val="bg1"/>
                </a:solidFill>
                <a:latin typeface="Arial" panose="020B0604020202020204" pitchFamily="34" charset="0"/>
                <a:ea typeface="Microsoft YaHei" panose="020B0503020204020204" pitchFamily="34" charset="-122"/>
              </a:defRPr>
            </a:lvl9pPr>
          </a:lstStyle>
          <a:p>
            <a:pPr marL="342900" indent="-342900">
              <a:buFont typeface="Arial" panose="020B0604020202020204" pitchFamily="34" charset="0"/>
              <a:buChar char="•"/>
            </a:pPr>
            <a:r>
              <a:rPr lang="en-US" sz="2400" dirty="0">
                <a:solidFill>
                  <a:schemeClr val="tx1"/>
                </a:solidFill>
              </a:rPr>
              <a:t>Instead of a standard text we will be using </a:t>
            </a:r>
            <a:r>
              <a:rPr lang="en-US" sz="2400" dirty="0" err="1">
                <a:solidFill>
                  <a:schemeClr val="tx1"/>
                </a:solidFill>
              </a:rPr>
              <a:t>matlab</a:t>
            </a:r>
            <a:r>
              <a:rPr lang="en-US" sz="2400" dirty="0">
                <a:solidFill>
                  <a:schemeClr val="tx1"/>
                </a:solidFill>
              </a:rPr>
              <a:t> documentation for the </a:t>
            </a:r>
            <a:r>
              <a:rPr lang="en-US" sz="2400" dirty="0" err="1">
                <a:solidFill>
                  <a:schemeClr val="tx1"/>
                </a:solidFill>
              </a:rPr>
              <a:t>matlab</a:t>
            </a:r>
            <a:r>
              <a:rPr lang="en-US" sz="2400" dirty="0">
                <a:solidFill>
                  <a:schemeClr val="tx1"/>
                </a:solidFill>
              </a:rPr>
              <a:t> Machine Learning and Statistics. It has a balanced mix of theory and practical guidance.</a:t>
            </a:r>
          </a:p>
          <a:p>
            <a:pPr marL="342900" indent="-342900">
              <a:buFont typeface="Arial" panose="020B0604020202020204" pitchFamily="34" charset="0"/>
              <a:buChar char="•"/>
            </a:pPr>
            <a:r>
              <a:rPr lang="en-US" sz="2400" dirty="0">
                <a:solidFill>
                  <a:schemeClr val="tx1"/>
                </a:solidFill>
              </a:rPr>
              <a:t>Additional text</a:t>
            </a:r>
            <a:r>
              <a:rPr lang="en-US" sz="2400" i="1" dirty="0">
                <a:solidFill>
                  <a:schemeClr val="tx1"/>
                </a:solidFill>
              </a:rPr>
              <a:t>: J. Smith  Machine Learning With </a:t>
            </a:r>
            <a:r>
              <a:rPr lang="en-US" sz="2400" i="1" dirty="0" err="1">
                <a:solidFill>
                  <a:schemeClr val="tx1"/>
                </a:solidFill>
              </a:rPr>
              <a:t>Matlab</a:t>
            </a:r>
            <a:r>
              <a:rPr lang="en-US" sz="2400" i="1" dirty="0">
                <a:solidFill>
                  <a:schemeClr val="tx1"/>
                </a:solidFill>
              </a:rPr>
              <a:t>: Supervised Learning and Regression”, Create Space Independent Publishing Platform, 2017.</a:t>
            </a:r>
            <a:endParaRPr lang="en-US" sz="2400" dirty="0">
              <a:solidFill>
                <a:schemeClr val="tx1"/>
              </a:solidFill>
            </a:endParaRPr>
          </a:p>
          <a:p>
            <a:pPr marL="342900" indent="-342900">
              <a:buFont typeface="Arial" panose="020B0604020202020204" pitchFamily="34" charset="0"/>
              <a:buChar char="•"/>
            </a:pPr>
            <a:r>
              <a:rPr lang="en-US" sz="2400" dirty="0">
                <a:solidFill>
                  <a:schemeClr val="tx1"/>
                </a:solidFill>
              </a:rPr>
              <a:t>Additional text:</a:t>
            </a:r>
            <a:r>
              <a:rPr lang="en-US" sz="2400" i="1" dirty="0">
                <a:solidFill>
                  <a:schemeClr val="tx1"/>
                </a:solidFill>
              </a:rPr>
              <a:t>  M. </a:t>
            </a:r>
            <a:r>
              <a:rPr lang="en-US" sz="2400" i="1" dirty="0" err="1">
                <a:solidFill>
                  <a:schemeClr val="tx1"/>
                </a:solidFill>
              </a:rPr>
              <a:t>Paluszek</a:t>
            </a:r>
            <a:r>
              <a:rPr lang="en-US" sz="2400" i="1" dirty="0">
                <a:solidFill>
                  <a:schemeClr val="tx1"/>
                </a:solidFill>
              </a:rPr>
              <a:t> and S. Thomas, “</a:t>
            </a:r>
            <a:r>
              <a:rPr lang="en-US" sz="2400" i="1" dirty="0" err="1">
                <a:solidFill>
                  <a:schemeClr val="tx1"/>
                </a:solidFill>
              </a:rPr>
              <a:t>Matlab</a:t>
            </a:r>
            <a:r>
              <a:rPr lang="en-US" sz="2400" i="1" dirty="0">
                <a:solidFill>
                  <a:schemeClr val="tx1"/>
                </a:solidFill>
              </a:rPr>
              <a:t> Machine Learning”, </a:t>
            </a:r>
            <a:r>
              <a:rPr lang="en-US" sz="2400" i="1" dirty="0" err="1">
                <a:solidFill>
                  <a:schemeClr val="tx1"/>
                </a:solidFill>
              </a:rPr>
              <a:t>Apress</a:t>
            </a:r>
            <a:r>
              <a:rPr lang="en-US" sz="2400" i="1" dirty="0">
                <a:solidFill>
                  <a:schemeClr val="tx1"/>
                </a:solidFill>
              </a:rPr>
              <a:t>, 2017, New Jersey.</a:t>
            </a:r>
          </a:p>
          <a:p>
            <a:pPr marL="342900" indent="-342900">
              <a:buFont typeface="Arial" panose="020B0604020202020204" pitchFamily="34" charset="0"/>
              <a:buChar char="•"/>
            </a:pPr>
            <a:r>
              <a:rPr lang="en-US" sz="2400" dirty="0">
                <a:solidFill>
                  <a:schemeClr val="tx1"/>
                </a:solidFill>
              </a:rPr>
              <a:t>Additional papers </a:t>
            </a:r>
            <a:r>
              <a:rPr lang="en-US" sz="2400" i="1" dirty="0">
                <a:solidFill>
                  <a:schemeClr val="tx1"/>
                </a:solidFill>
              </a:rPr>
              <a:t>of interest will be on the BB.</a:t>
            </a:r>
          </a:p>
          <a:p>
            <a:endParaRPr lang="en-US" dirty="0">
              <a:solidFill>
                <a:schemeClr val="tx1"/>
              </a:solidFill>
            </a:endParaRPr>
          </a:p>
          <a:p>
            <a:endParaRPr lang="en-US" dirty="0">
              <a:solidFill>
                <a:schemeClr val="tx1"/>
              </a:solidFill>
            </a:endParaRPr>
          </a:p>
          <a:p>
            <a:pPr>
              <a:buFont typeface="Arial" panose="020B0604020202020204" pitchFamily="34" charset="0"/>
              <a:buChar char="•"/>
            </a:pPr>
            <a:r>
              <a:rPr lang="en-US" sz="2400" dirty="0">
                <a:solidFill>
                  <a:schemeClr val="tx1"/>
                </a:solidFill>
              </a:rPr>
              <a:t>Lectures every Thursday 1:15 to 3:15 pm. </a:t>
            </a:r>
          </a:p>
          <a:p>
            <a:pPr>
              <a:buFont typeface="Arial" panose="020B0604020202020204" pitchFamily="34" charset="0"/>
              <a:buChar char="•"/>
            </a:pPr>
            <a:r>
              <a:rPr lang="en-US" sz="2400" dirty="0">
                <a:solidFill>
                  <a:schemeClr val="tx1"/>
                </a:solidFill>
              </a:rPr>
              <a:t>Grading: 10% class participation and 90% homework. </a:t>
            </a:r>
          </a:p>
          <a:p>
            <a:pPr>
              <a:lnSpc>
                <a:spcPct val="100000"/>
              </a:lnSpc>
              <a:spcBef>
                <a:spcPts val="638"/>
              </a:spcBef>
              <a:buClrTx/>
            </a:pPr>
            <a:endParaRPr lang="en-US" altLang="en-US" sz="2000" dirty="0">
              <a:solidFill>
                <a:srgbClr val="000000"/>
              </a:solidFill>
              <a:cs typeface="新細明體" panose="020B0604030504040204" pitchFamily="18" charset="-120"/>
            </a:endParaRPr>
          </a:p>
        </p:txBody>
      </p:sp>
      <p:sp>
        <p:nvSpPr>
          <p:cNvPr id="10244" name="Rectangle 3">
            <a:extLst>
              <a:ext uri="{FF2B5EF4-FFF2-40B4-BE49-F238E27FC236}">
                <a16:creationId xmlns:a16="http://schemas.microsoft.com/office/drawing/2014/main" id="{50089F5E-DD22-48EB-B928-587AABA3463B}"/>
              </a:ext>
            </a:extLst>
          </p:cNvPr>
          <p:cNvSpPr>
            <a:spLocks noChangeArrowheads="1"/>
          </p:cNvSpPr>
          <p:nvPr/>
        </p:nvSpPr>
        <p:spPr bwMode="auto">
          <a:xfrm>
            <a:off x="1524000" y="0"/>
            <a:ext cx="9144000" cy="838200"/>
          </a:xfrm>
          <a:prstGeom prst="rect">
            <a:avLst/>
          </a:prstGeom>
          <a:solidFill>
            <a:srgbClr val="00B0F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10245" name="Rectangle 4">
            <a:extLst>
              <a:ext uri="{FF2B5EF4-FFF2-40B4-BE49-F238E27FC236}">
                <a16:creationId xmlns:a16="http://schemas.microsoft.com/office/drawing/2014/main" id="{CAAF9616-6ABF-4FD7-BC69-97DE00F5CB7A}"/>
              </a:ext>
            </a:extLst>
          </p:cNvPr>
          <p:cNvSpPr>
            <a:spLocks noChangeArrowheads="1"/>
          </p:cNvSpPr>
          <p:nvPr/>
        </p:nvSpPr>
        <p:spPr bwMode="auto">
          <a:xfrm>
            <a:off x="1752600" y="228600"/>
            <a:ext cx="84582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93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eaLnBrk="1" hangingPunct="1">
              <a:lnSpc>
                <a:spcPct val="100000"/>
              </a:lnSpc>
              <a:buClrTx/>
              <a:buFontTx/>
              <a:buNone/>
            </a:pPr>
            <a:r>
              <a:rPr lang="en-US" altLang="en-US" sz="3200" dirty="0">
                <a:solidFill>
                  <a:srgbClr val="FFFFFF"/>
                </a:solidFill>
                <a:latin typeface="Tahoma" panose="020B0604030504040204" pitchFamily="34" charset="0"/>
                <a:cs typeface="新細明體" panose="020B0604030504040204" pitchFamily="18" charset="-120"/>
              </a:rPr>
              <a:t>About the course</a:t>
            </a:r>
          </a:p>
        </p:txBody>
      </p:sp>
      <p:sp>
        <p:nvSpPr>
          <p:cNvPr id="10246" name="Line 5">
            <a:extLst>
              <a:ext uri="{FF2B5EF4-FFF2-40B4-BE49-F238E27FC236}">
                <a16:creationId xmlns:a16="http://schemas.microsoft.com/office/drawing/2014/main" id="{28AD1BE2-0CB8-476F-9D97-641101FF5A67}"/>
              </a:ext>
            </a:extLst>
          </p:cNvPr>
          <p:cNvSpPr>
            <a:spLocks noChangeShapeType="1"/>
          </p:cNvSpPr>
          <p:nvPr/>
        </p:nvSpPr>
        <p:spPr bwMode="auto">
          <a:xfrm>
            <a:off x="1524000" y="838200"/>
            <a:ext cx="8991600" cy="1588"/>
          </a:xfrm>
          <a:prstGeom prst="line">
            <a:avLst/>
          </a:prstGeom>
          <a:noFill/>
          <a:ln w="2556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388932155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4FC11-95E9-4D1F-A7B9-C580E9A97997}"/>
              </a:ext>
            </a:extLst>
          </p:cNvPr>
          <p:cNvSpPr>
            <a:spLocks noGrp="1"/>
          </p:cNvSpPr>
          <p:nvPr>
            <p:ph type="title"/>
          </p:nvPr>
        </p:nvSpPr>
        <p:spPr>
          <a:xfrm>
            <a:off x="838200" y="365125"/>
            <a:ext cx="10515600" cy="769083"/>
          </a:xfrm>
        </p:spPr>
        <p:txBody>
          <a:bodyPr/>
          <a:lstStyle/>
          <a:p>
            <a:r>
              <a:rPr lang="en-US" dirty="0"/>
              <a:t>Learning Performance – Confusion Matrix</a:t>
            </a:r>
          </a:p>
        </p:txBody>
      </p:sp>
      <p:sp>
        <p:nvSpPr>
          <p:cNvPr id="3" name="Content Placeholder 2">
            <a:extLst>
              <a:ext uri="{FF2B5EF4-FFF2-40B4-BE49-F238E27FC236}">
                <a16:creationId xmlns:a16="http://schemas.microsoft.com/office/drawing/2014/main" id="{01247ECD-6451-4892-BB79-D89A0B359A60}"/>
              </a:ext>
            </a:extLst>
          </p:cNvPr>
          <p:cNvSpPr>
            <a:spLocks noGrp="1"/>
          </p:cNvSpPr>
          <p:nvPr>
            <p:ph idx="1"/>
          </p:nvPr>
        </p:nvSpPr>
        <p:spPr>
          <a:xfrm>
            <a:off x="838200" y="1134208"/>
            <a:ext cx="10515600" cy="5358667"/>
          </a:xfrm>
        </p:spPr>
        <p:txBody>
          <a:bodyPr>
            <a:normAutofit lnSpcReduction="10000"/>
          </a:bodyPr>
          <a:lstStyle/>
          <a:p>
            <a:pPr marL="0" indent="0">
              <a:buNone/>
            </a:pPr>
            <a:r>
              <a:rPr lang="en-US" dirty="0"/>
              <a:t>On a set of observations, there are items that exhibit a condition (positives, left rectangle), and items that do not exhibit a condition (negative, right rectangle). A binary classifier predicts that some items exhibit the condition (ellipse), where the TP area contains the true positives and the TN area contains the true negatives. This leads to two kinds of errors: false positives (FP) and false negatives (FN). “Precision” is the ratio between the TP area and the area in the ellipse. “Recall” is the ratio between the TP area and the area in the left rectangle. This notion of recall (aka true positive rate) is in the context of classification problems, the analogous to “power” in the context of hypothesis testing. “Accuracy” is the sum of the TP and TN areas divided by the overall set of items (square). In general, decreasing the FP area comes at a cost of increasing the FN area. Still, there is some combination of precision and recall that maximizes the overall efficiency of the classifier.</a:t>
            </a:r>
          </a:p>
        </p:txBody>
      </p:sp>
    </p:spTree>
    <p:extLst>
      <p:ext uri="{BB962C8B-B14F-4D97-AF65-F5344CB8AC3E}">
        <p14:creationId xmlns:p14="http://schemas.microsoft.com/office/powerpoint/2010/main" val="17363689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325F-7F05-4F90-8465-DF5168F42273}"/>
              </a:ext>
            </a:extLst>
          </p:cNvPr>
          <p:cNvSpPr>
            <a:spLocks noGrp="1"/>
          </p:cNvSpPr>
          <p:nvPr>
            <p:ph type="title"/>
          </p:nvPr>
        </p:nvSpPr>
        <p:spPr/>
        <p:txBody>
          <a:bodyPr/>
          <a:lstStyle/>
          <a:p>
            <a:r>
              <a:rPr lang="en-US" dirty="0"/>
              <a:t>Learning Performance - ROC</a:t>
            </a:r>
          </a:p>
        </p:txBody>
      </p:sp>
      <p:sp>
        <p:nvSpPr>
          <p:cNvPr id="3" name="Content Placeholder 2">
            <a:extLst>
              <a:ext uri="{FF2B5EF4-FFF2-40B4-BE49-F238E27FC236}">
                <a16:creationId xmlns:a16="http://schemas.microsoft.com/office/drawing/2014/main" id="{75F09FB0-7669-4A73-BA03-6804A5D99913}"/>
              </a:ext>
            </a:extLst>
          </p:cNvPr>
          <p:cNvSpPr>
            <a:spLocks noGrp="1"/>
          </p:cNvSpPr>
          <p:nvPr>
            <p:ph idx="1"/>
          </p:nvPr>
        </p:nvSpPr>
        <p:spPr/>
        <p:txBody>
          <a:bodyPr/>
          <a:lstStyle/>
          <a:p>
            <a:pPr marL="0" indent="0">
              <a:buNone/>
            </a:pPr>
            <a:r>
              <a:rPr lang="en-US" dirty="0"/>
              <a:t>ROC curve (Receiver Operating Characteristics Curve) is another metrics to measure the performance of a classifier model, ROC curve depicts the locus of rate of true positives with respect to rate of false positives, this highlights the sensitivity of the classifier model.</a:t>
            </a:r>
          </a:p>
          <a:p>
            <a:pPr marL="0" indent="0">
              <a:buNone/>
            </a:pPr>
            <a:r>
              <a:rPr lang="en-US" dirty="0"/>
              <a:t>The ideal classifier will have an ROC where the graph would hit a true positive rate of 100% with zero development of x-axis (false positives). Since that is improbable in reality, we measure how many correct positive classifications are being gained with increment in rate of false positives. </a:t>
            </a:r>
          </a:p>
        </p:txBody>
      </p:sp>
    </p:spTree>
    <p:extLst>
      <p:ext uri="{BB962C8B-B14F-4D97-AF65-F5344CB8AC3E}">
        <p14:creationId xmlns:p14="http://schemas.microsoft.com/office/powerpoint/2010/main" val="10852789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325F-7F05-4F90-8465-DF5168F42273}"/>
              </a:ext>
            </a:extLst>
          </p:cNvPr>
          <p:cNvSpPr>
            <a:spLocks noGrp="1"/>
          </p:cNvSpPr>
          <p:nvPr>
            <p:ph type="title"/>
          </p:nvPr>
        </p:nvSpPr>
        <p:spPr/>
        <p:txBody>
          <a:bodyPr/>
          <a:lstStyle/>
          <a:p>
            <a:r>
              <a:rPr lang="en-US" dirty="0"/>
              <a:t>Learning Performance - ROC</a:t>
            </a:r>
          </a:p>
        </p:txBody>
      </p:sp>
      <p:pic>
        <p:nvPicPr>
          <p:cNvPr id="3074" name="Picture 2" descr="https://s3.amazonaws.com/files.dezyre.com/images/Tutorials/performance-3.jpg">
            <a:extLst>
              <a:ext uri="{FF2B5EF4-FFF2-40B4-BE49-F238E27FC236}">
                <a16:creationId xmlns:a16="http://schemas.microsoft.com/office/drawing/2014/main" id="{AEBD67CD-1AC5-4659-9596-1934B5FF41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34508" y="1690688"/>
            <a:ext cx="4352192" cy="26574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9ED2881-AC1E-4B24-9FF7-408E3FDA69D8}"/>
              </a:ext>
            </a:extLst>
          </p:cNvPr>
          <p:cNvSpPr/>
          <p:nvPr/>
        </p:nvSpPr>
        <p:spPr>
          <a:xfrm>
            <a:off x="2857500" y="4473397"/>
            <a:ext cx="6096000" cy="1200329"/>
          </a:xfrm>
          <a:prstGeom prst="rect">
            <a:avLst/>
          </a:prstGeom>
        </p:spPr>
        <p:txBody>
          <a:bodyPr>
            <a:spAutoFit/>
          </a:bodyPr>
          <a:lstStyle/>
          <a:p>
            <a:r>
              <a:rPr lang="en-US" b="0" i="0" dirty="0">
                <a:solidFill>
                  <a:srgbClr val="000000"/>
                </a:solidFill>
                <a:effectLst/>
                <a:latin typeface="Open Sans"/>
              </a:rPr>
              <a:t>Area under the ROC curve is a good way to estimate the accuracy of the model. Because an ideal ROC curve will have lot more AUC (</a:t>
            </a:r>
            <a:r>
              <a:rPr lang="en-US" b="0" i="1" dirty="0">
                <a:solidFill>
                  <a:srgbClr val="000000"/>
                </a:solidFill>
                <a:effectLst/>
                <a:latin typeface="Open Sans"/>
              </a:rPr>
              <a:t>Area Under Curve</a:t>
            </a:r>
            <a:r>
              <a:rPr lang="en-US" b="0" i="0" dirty="0">
                <a:solidFill>
                  <a:srgbClr val="000000"/>
                </a:solidFill>
                <a:effectLst/>
                <a:latin typeface="Open Sans"/>
              </a:rPr>
              <a:t>) than compared to poor classifier’s ROC.</a:t>
            </a:r>
            <a:endParaRPr lang="en-US" dirty="0"/>
          </a:p>
        </p:txBody>
      </p:sp>
    </p:spTree>
    <p:extLst>
      <p:ext uri="{BB962C8B-B14F-4D97-AF65-F5344CB8AC3E}">
        <p14:creationId xmlns:p14="http://schemas.microsoft.com/office/powerpoint/2010/main" val="30706269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4FC11-95E9-4D1F-A7B9-C580E9A97997}"/>
              </a:ext>
            </a:extLst>
          </p:cNvPr>
          <p:cNvSpPr>
            <a:spLocks noGrp="1"/>
          </p:cNvSpPr>
          <p:nvPr>
            <p:ph type="title"/>
          </p:nvPr>
        </p:nvSpPr>
        <p:spPr>
          <a:xfrm>
            <a:off x="838200" y="365125"/>
            <a:ext cx="10515600" cy="769083"/>
          </a:xfrm>
        </p:spPr>
        <p:txBody>
          <a:bodyPr/>
          <a:lstStyle/>
          <a:p>
            <a:r>
              <a:rPr lang="en-US" dirty="0"/>
              <a:t>Loss function</a:t>
            </a:r>
          </a:p>
        </p:txBody>
      </p:sp>
      <p:sp>
        <p:nvSpPr>
          <p:cNvPr id="3" name="Content Placeholder 2">
            <a:extLst>
              <a:ext uri="{FF2B5EF4-FFF2-40B4-BE49-F238E27FC236}">
                <a16:creationId xmlns:a16="http://schemas.microsoft.com/office/drawing/2014/main" id="{01247ECD-6451-4892-BB79-D89A0B359A60}"/>
              </a:ext>
            </a:extLst>
          </p:cNvPr>
          <p:cNvSpPr>
            <a:spLocks noGrp="1"/>
          </p:cNvSpPr>
          <p:nvPr>
            <p:ph idx="1"/>
          </p:nvPr>
        </p:nvSpPr>
        <p:spPr>
          <a:xfrm>
            <a:off x="838200" y="1134208"/>
            <a:ext cx="10515600" cy="5358667"/>
          </a:xfrm>
        </p:spPr>
        <p:txBody>
          <a:bodyPr/>
          <a:lstStyle/>
          <a:p>
            <a:r>
              <a:rPr lang="en-US" dirty="0"/>
              <a:t>All the algorithms in machine learning rely on minimizing or maximizing a function, which we call “objective function”. The group of functions that are minimized are called “loss functions”. A loss function is a measure of how good a prediction model does in terms of being able to predict the expected outcome.</a:t>
            </a:r>
          </a:p>
          <a:p>
            <a:r>
              <a:rPr lang="en-US" dirty="0"/>
              <a:t>Since the loss function needs to be optimized, its properties </a:t>
            </a:r>
            <a:r>
              <a:rPr lang="en-US" dirty="0" err="1"/>
              <a:t>wrt</a:t>
            </a:r>
            <a:r>
              <a:rPr lang="en-US" dirty="0"/>
              <a:t> optimization: number of extrema, ease of optimization, etc. are extremely important.</a:t>
            </a:r>
          </a:p>
          <a:p>
            <a:r>
              <a:rPr lang="en-US" dirty="0"/>
              <a:t>There is not a single loss function that works for all kind of data. It depends on a number of factors including the presence of outliers, choice of machine learning algorithm, etc.</a:t>
            </a:r>
          </a:p>
        </p:txBody>
      </p:sp>
    </p:spTree>
    <p:extLst>
      <p:ext uri="{BB962C8B-B14F-4D97-AF65-F5344CB8AC3E}">
        <p14:creationId xmlns:p14="http://schemas.microsoft.com/office/powerpoint/2010/main" val="164039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2FB07-85FF-461A-8B9B-1F5AF2F70655}"/>
              </a:ext>
            </a:extLst>
          </p:cNvPr>
          <p:cNvSpPr>
            <a:spLocks noGrp="1"/>
          </p:cNvSpPr>
          <p:nvPr>
            <p:ph type="title"/>
          </p:nvPr>
        </p:nvSpPr>
        <p:spPr/>
        <p:txBody>
          <a:bodyPr/>
          <a:lstStyle/>
          <a:p>
            <a:r>
              <a:rPr lang="en-US" dirty="0"/>
              <a:t>Loss function</a:t>
            </a:r>
          </a:p>
        </p:txBody>
      </p:sp>
      <p:pic>
        <p:nvPicPr>
          <p:cNvPr id="5" name="Content Placeholder 4">
            <a:extLst>
              <a:ext uri="{FF2B5EF4-FFF2-40B4-BE49-F238E27FC236}">
                <a16:creationId xmlns:a16="http://schemas.microsoft.com/office/drawing/2014/main" id="{1616AA98-AFBC-4E7D-9C99-31B2D885A6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1151" y="1408922"/>
            <a:ext cx="4765379" cy="4768041"/>
          </a:xfrm>
        </p:spPr>
      </p:pic>
    </p:spTree>
    <p:extLst>
      <p:ext uri="{BB962C8B-B14F-4D97-AF65-F5344CB8AC3E}">
        <p14:creationId xmlns:p14="http://schemas.microsoft.com/office/powerpoint/2010/main" val="40104540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67BD4-77CB-491B-A0E1-B94AE4CA6A37}"/>
              </a:ext>
            </a:extLst>
          </p:cNvPr>
          <p:cNvSpPr>
            <a:spLocks noGrp="1"/>
          </p:cNvSpPr>
          <p:nvPr>
            <p:ph type="title"/>
          </p:nvPr>
        </p:nvSpPr>
        <p:spPr>
          <a:xfrm>
            <a:off x="838200" y="263525"/>
            <a:ext cx="10515600" cy="603250"/>
          </a:xfrm>
        </p:spPr>
        <p:txBody>
          <a:bodyPr>
            <a:normAutofit fontScale="90000"/>
          </a:bodyPr>
          <a:lstStyle/>
          <a:p>
            <a:r>
              <a:rPr lang="en-US" dirty="0"/>
              <a:t>Regression loss functions</a:t>
            </a:r>
          </a:p>
        </p:txBody>
      </p:sp>
      <p:sp>
        <p:nvSpPr>
          <p:cNvPr id="3" name="Content Placeholder 2">
            <a:extLst>
              <a:ext uri="{FF2B5EF4-FFF2-40B4-BE49-F238E27FC236}">
                <a16:creationId xmlns:a16="http://schemas.microsoft.com/office/drawing/2014/main" id="{0B90ADD0-3B6C-43E9-BBD8-05E490DEAD99}"/>
              </a:ext>
            </a:extLst>
          </p:cNvPr>
          <p:cNvSpPr>
            <a:spLocks noGrp="1"/>
          </p:cNvSpPr>
          <p:nvPr>
            <p:ph idx="1"/>
          </p:nvPr>
        </p:nvSpPr>
        <p:spPr/>
        <p:txBody>
          <a:bodyPr/>
          <a:lstStyle/>
          <a:p>
            <a:r>
              <a:rPr lang="en-US" b="1" dirty="0"/>
              <a:t>Mean Square Error, Quadratic loss, L2 Loss</a:t>
            </a:r>
            <a:endParaRPr lang="en-US" dirty="0"/>
          </a:p>
          <a:p>
            <a:r>
              <a:rPr lang="en-US" dirty="0"/>
              <a:t>Mean Square Error (MSE) is the most commonly used regression loss function. MSE is the sum of squared distances between our target variable and predicted values.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1044" name="Picture 1043">
            <a:extLst>
              <a:ext uri="{FF2B5EF4-FFF2-40B4-BE49-F238E27FC236}">
                <a16:creationId xmlns:a16="http://schemas.microsoft.com/office/drawing/2014/main" id="{495CB56D-A474-4C77-88BA-49233CF7BC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912" y="3652837"/>
            <a:ext cx="2428875" cy="962025"/>
          </a:xfrm>
          <a:prstGeom prst="rect">
            <a:avLst/>
          </a:prstGeom>
        </p:spPr>
      </p:pic>
    </p:spTree>
    <p:extLst>
      <p:ext uri="{BB962C8B-B14F-4D97-AF65-F5344CB8AC3E}">
        <p14:creationId xmlns:p14="http://schemas.microsoft.com/office/powerpoint/2010/main" val="22858707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87CF8-8B78-48A3-A494-D9195F75A5A1}"/>
              </a:ext>
            </a:extLst>
          </p:cNvPr>
          <p:cNvSpPr>
            <a:spLocks noGrp="1"/>
          </p:cNvSpPr>
          <p:nvPr>
            <p:ph type="title"/>
          </p:nvPr>
        </p:nvSpPr>
        <p:spPr>
          <a:xfrm>
            <a:off x="838200" y="365125"/>
            <a:ext cx="10515600" cy="885177"/>
          </a:xfrm>
        </p:spPr>
        <p:txBody>
          <a:bodyPr/>
          <a:lstStyle/>
          <a:p>
            <a:r>
              <a:rPr lang="en-US" dirty="0"/>
              <a:t>Regression loss functions</a:t>
            </a:r>
          </a:p>
        </p:txBody>
      </p:sp>
      <p:sp>
        <p:nvSpPr>
          <p:cNvPr id="3" name="Content Placeholder 2">
            <a:extLst>
              <a:ext uri="{FF2B5EF4-FFF2-40B4-BE49-F238E27FC236}">
                <a16:creationId xmlns:a16="http://schemas.microsoft.com/office/drawing/2014/main" id="{FAB2837A-39DD-4AA3-8059-6E4A98BD8A95}"/>
              </a:ext>
            </a:extLst>
          </p:cNvPr>
          <p:cNvSpPr>
            <a:spLocks noGrp="1"/>
          </p:cNvSpPr>
          <p:nvPr>
            <p:ph idx="1"/>
          </p:nvPr>
        </p:nvSpPr>
        <p:spPr/>
        <p:txBody>
          <a:bodyPr/>
          <a:lstStyle/>
          <a:p>
            <a:r>
              <a:rPr lang="en-US" b="1" dirty="0"/>
              <a:t>Mean Absolute Error, L1 Loss</a:t>
            </a:r>
          </a:p>
          <a:p>
            <a:r>
              <a:rPr lang="en-US" dirty="0"/>
              <a:t>Mean Absolute Error (MAE) is another loss function used for regression models. MAE is the sum of absolute differences between our target and predicted variables. So it measures the average magnitude of errors in a set of predictions, without considering their directions. (If we consider directions also, that would be called Mean Bias Error (MBE), which is a sum of residuals/errors). The range is also 0 to ∞.</a:t>
            </a:r>
          </a:p>
          <a:p>
            <a:pPr marL="0" indent="0">
              <a:buNone/>
            </a:pPr>
            <a:endParaRPr lang="en-US" dirty="0"/>
          </a:p>
        </p:txBody>
      </p:sp>
    </p:spTree>
    <p:extLst>
      <p:ext uri="{BB962C8B-B14F-4D97-AF65-F5344CB8AC3E}">
        <p14:creationId xmlns:p14="http://schemas.microsoft.com/office/powerpoint/2010/main" val="1589345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05" y="238539"/>
            <a:ext cx="9144000" cy="596348"/>
          </a:xfrm>
        </p:spPr>
        <p:txBody>
          <a:bodyPr>
            <a:normAutofit fontScale="90000"/>
          </a:bodyPr>
          <a:lstStyle/>
          <a:p>
            <a:r>
              <a:rPr lang="en-US" dirty="0"/>
              <a:t>Regression</a:t>
            </a:r>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906449" y="834887"/>
                <a:ext cx="10501022" cy="5732890"/>
              </a:xfrm>
            </p:spPr>
            <p:txBody>
              <a:bodyPr>
                <a:normAutofit/>
              </a:bodyPr>
              <a:lstStyle/>
              <a:p>
                <a:pPr algn="l"/>
                <a:r>
                  <a:rPr lang="en-US" sz="3200" dirty="0"/>
                  <a:t>Linear regression</a:t>
                </a:r>
                <a:endParaRPr lang="en-US" dirty="0"/>
              </a:p>
              <a:p>
                <a:pPr algn="l"/>
                <a:r>
                  <a:rPr lang="en-US" dirty="0"/>
                  <a:t>y = </a:t>
                </a:r>
                <a:r>
                  <a:rPr lang="en-US" i="1" dirty="0">
                    <a:latin typeface="Symbol" panose="05050102010706020507" pitchFamily="18" charset="2"/>
                  </a:rPr>
                  <a:t>a</a:t>
                </a:r>
                <a:r>
                  <a:rPr lang="en-US" dirty="0"/>
                  <a:t> + </a:t>
                </a:r>
                <a:r>
                  <a:rPr lang="en-US" i="1" dirty="0" err="1">
                    <a:latin typeface="Symbol" panose="05050102010706020507" pitchFamily="18" charset="2"/>
                  </a:rPr>
                  <a:t>b</a:t>
                </a:r>
                <a:r>
                  <a:rPr lang="en-US" dirty="0" err="1"/>
                  <a:t>x+</a:t>
                </a:r>
                <a:r>
                  <a:rPr lang="en-US" dirty="0" err="1">
                    <a:latin typeface="Symbol" panose="05050102010706020507" pitchFamily="18" charset="2"/>
                  </a:rPr>
                  <a:t>e</a:t>
                </a:r>
                <a:endParaRPr lang="en-US" dirty="0">
                  <a:latin typeface="Symbol" panose="05050102010706020507" pitchFamily="18" charset="2"/>
                </a:endParaRPr>
              </a:p>
              <a:p>
                <a:pPr algn="l"/>
                <a:r>
                  <a:rPr lang="en-US" dirty="0"/>
                  <a:t> x is predictor variable</a:t>
                </a:r>
              </a:p>
              <a:p>
                <a:pPr algn="l"/>
                <a:r>
                  <a:rPr lang="en-US" dirty="0"/>
                  <a:t> y is response variable </a:t>
                </a:r>
              </a:p>
              <a:p>
                <a:pPr algn="l"/>
                <a:r>
                  <a:rPr lang="en-US" dirty="0"/>
                  <a:t> </a:t>
                </a:r>
                <a:r>
                  <a:rPr lang="en-US" i="1" dirty="0">
                    <a:latin typeface="Symbol" panose="05050102010706020507" pitchFamily="18" charset="2"/>
                  </a:rPr>
                  <a:t>a </a:t>
                </a:r>
                <a:r>
                  <a:rPr lang="en-US" dirty="0"/>
                  <a:t>is intercept</a:t>
                </a:r>
              </a:p>
              <a:p>
                <a:pPr algn="l"/>
                <a:r>
                  <a:rPr lang="en-US" dirty="0"/>
                  <a:t> </a:t>
                </a:r>
                <a:r>
                  <a:rPr lang="en-US" i="1" dirty="0">
                    <a:latin typeface="Symbol" panose="05050102010706020507" pitchFamily="18" charset="2"/>
                  </a:rPr>
                  <a:t>b </a:t>
                </a:r>
                <a:r>
                  <a:rPr lang="en-US" dirty="0"/>
                  <a:t>is slope</a:t>
                </a:r>
              </a:p>
              <a:p>
                <a:pPr algn="l"/>
                <a:r>
                  <a:rPr lang="en-US" dirty="0"/>
                  <a:t> </a:t>
                </a:r>
                <a:r>
                  <a:rPr lang="en-US" dirty="0">
                    <a:latin typeface="Symbol" panose="05050102010706020507" pitchFamily="18" charset="2"/>
                  </a:rPr>
                  <a:t>e </a:t>
                </a:r>
                <a:r>
                  <a:rPr lang="en-US" dirty="0"/>
                  <a:t>is random noise</a:t>
                </a:r>
              </a:p>
              <a:p>
                <a:pPr algn="l"/>
                <a:r>
                  <a:rPr lang="en-US" sz="3200" dirty="0"/>
                  <a:t>Objective function</a:t>
                </a:r>
                <a:r>
                  <a:rPr lang="en-US" dirty="0"/>
                  <a:t>:</a:t>
                </a:r>
              </a:p>
              <a:p>
                <a:pPr algn="l"/>
                <a:r>
                  <a:rPr lang="en-US" dirty="0"/>
                  <a:t>Quadratic (L2):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2</m:t>
                        </m:r>
                      </m:sub>
                    </m:sSub>
                    <m:r>
                      <a:rPr lang="en-US" i="1">
                        <a:latin typeface="Cambria Math" panose="02040503050406030204" pitchFamily="18" charset="0"/>
                      </a:rPr>
                      <m:t>=</m:t>
                    </m:r>
                    <m:rad>
                      <m:radPr>
                        <m:degHide m:val="on"/>
                        <m:ctrlPr>
                          <a:rPr lang="en-US" i="1">
                            <a:latin typeface="Cambria Math" panose="02040503050406030204" pitchFamily="18" charset="0"/>
                          </a:rPr>
                        </m:ctrlPr>
                      </m:radPr>
                      <m:deg/>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𝑓</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m:t>
                                        </m:r>
                                      </m:sub>
                                    </m:sSub>
                                  </m:e>
                                </m:d>
                              </m:e>
                              <m:sup>
                                <m:r>
                                  <a:rPr lang="en-US" i="1">
                                    <a:latin typeface="Cambria Math" panose="02040503050406030204" pitchFamily="18" charset="0"/>
                                  </a:rPr>
                                  <m:t>2</m:t>
                                </m:r>
                              </m:sup>
                            </m:sSup>
                          </m:e>
                        </m:nary>
                      </m:e>
                    </m:rad>
                  </m:oMath>
                </a14:m>
                <a:endParaRPr lang="en-US" dirty="0"/>
              </a:p>
              <a:p>
                <a:pPr algn="l"/>
                <a:endParaRPr lang="en-US" dirty="0"/>
              </a:p>
              <a:p>
                <a:pPr algn="l"/>
                <a:r>
                  <a:rPr lang="en-US" dirty="0"/>
                  <a:t>Linear (L1):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1</m:t>
                        </m:r>
                      </m:sub>
                    </m:sSub>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d>
                          <m:dPr>
                            <m:begChr m:val="|"/>
                            <m:endChr m:val="|"/>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m:t>
                                </m:r>
                              </m:sub>
                            </m:sSub>
                          </m:e>
                        </m:d>
                      </m:e>
                    </m:nary>
                  </m:oMath>
                </a14:m>
                <a:endParaRPr lang="en-US" dirty="0"/>
              </a:p>
              <a:p>
                <a:pPr algn="l"/>
                <a:endParaRPr lang="en-US" dirty="0"/>
              </a:p>
              <a:p>
                <a:pPr algn="l"/>
                <a:endParaRPr lang="en-US" dirty="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906449" y="834887"/>
                <a:ext cx="10501022" cy="5732890"/>
              </a:xfrm>
              <a:blipFill rotWithShape="0">
                <a:blip r:embed="rId2"/>
                <a:stretch>
                  <a:fillRect l="-1510" t="-2234" b="-7872"/>
                </a:stretch>
              </a:blipFill>
            </p:spPr>
            <p:txBody>
              <a:bodyPr/>
              <a:lstStyle/>
              <a:p>
                <a:r>
                  <a:rPr lang="en-US">
                    <a:noFill/>
                  </a:rPr>
                  <a:t> </a:t>
                </a:r>
              </a:p>
            </p:txBody>
          </p:sp>
        </mc:Fallback>
      </mc:AlternateContent>
    </p:spTree>
    <p:extLst>
      <p:ext uri="{BB962C8B-B14F-4D97-AF65-F5344CB8AC3E}">
        <p14:creationId xmlns:p14="http://schemas.microsoft.com/office/powerpoint/2010/main" val="17915043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05" y="238539"/>
            <a:ext cx="9144000" cy="596348"/>
          </a:xfrm>
        </p:spPr>
        <p:txBody>
          <a:bodyPr>
            <a:normAutofit fontScale="90000"/>
          </a:bodyPr>
          <a:lstStyle/>
          <a:p>
            <a:r>
              <a:rPr lang="en-US" dirty="0"/>
              <a:t>Regression</a:t>
            </a:r>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906449" y="834887"/>
                <a:ext cx="10501022" cy="5732890"/>
              </a:xfrm>
            </p:spPr>
            <p:txBody>
              <a:bodyPr/>
              <a:lstStyle/>
              <a:p>
                <a:pPr algn="l"/>
                <a:r>
                  <a:rPr lang="en-US" dirty="0"/>
                  <a:t>Example</a:t>
                </a:r>
              </a:p>
              <a:p>
                <a:pPr algn="l"/>
                <a:r>
                  <a:rPr lang="en-US" dirty="0"/>
                  <a:t>Performance measurement of investment: alpha and beta</a:t>
                </a:r>
              </a:p>
              <a:p>
                <a:pPr algn="l"/>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𝑝</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𝑓</m:t>
                          </m:r>
                        </m:sub>
                      </m:sSub>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m:t>
                      </m:r>
                      <m:r>
                        <a:rPr lang="en-US" i="1">
                          <a:latin typeface="Cambria Math" panose="02040503050406030204" pitchFamily="18" charset="0"/>
                        </a:rPr>
                        <m:t>𝛽</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𝑚</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𝑓</m:t>
                              </m:r>
                            </m:sub>
                          </m:sSub>
                        </m:e>
                      </m:d>
                      <m:r>
                        <a:rPr lang="en-US" i="1">
                          <a:latin typeface="Cambria Math" panose="02040503050406030204" pitchFamily="18" charset="0"/>
                        </a:rPr>
                        <m:t>+</m:t>
                      </m:r>
                      <m:r>
                        <a:rPr lang="en-US" i="1">
                          <a:latin typeface="Cambria Math" panose="02040503050406030204" pitchFamily="18" charset="0"/>
                        </a:rPr>
                        <m:t>𝜖</m:t>
                      </m:r>
                    </m:oMath>
                  </m:oMathPara>
                </a14:m>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906449" y="834887"/>
                <a:ext cx="10501022" cy="5732890"/>
              </a:xfrm>
              <a:blipFill rotWithShape="0">
                <a:blip r:embed="rId2"/>
                <a:stretch>
                  <a:fillRect l="-929" t="-1489"/>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2329732" y="2282024"/>
            <a:ext cx="7245294" cy="4385143"/>
          </a:xfrm>
          <a:prstGeom prst="rect">
            <a:avLst/>
          </a:prstGeom>
        </p:spPr>
      </p:pic>
    </p:spTree>
    <p:extLst>
      <p:ext uri="{BB962C8B-B14F-4D97-AF65-F5344CB8AC3E}">
        <p14:creationId xmlns:p14="http://schemas.microsoft.com/office/powerpoint/2010/main" val="316097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61A6A-ACE0-4ACD-866C-4A72520E7240}"/>
              </a:ext>
            </a:extLst>
          </p:cNvPr>
          <p:cNvSpPr>
            <a:spLocks noGrp="1"/>
          </p:cNvSpPr>
          <p:nvPr>
            <p:ph type="title"/>
          </p:nvPr>
        </p:nvSpPr>
        <p:spPr/>
        <p:txBody>
          <a:bodyPr/>
          <a:lstStyle/>
          <a:p>
            <a:r>
              <a:rPr lang="en-US" dirty="0"/>
              <a:t>Regression loss functions</a:t>
            </a:r>
          </a:p>
        </p:txBody>
      </p:sp>
      <p:sp>
        <p:nvSpPr>
          <p:cNvPr id="3" name="Content Placeholder 2">
            <a:extLst>
              <a:ext uri="{FF2B5EF4-FFF2-40B4-BE49-F238E27FC236}">
                <a16:creationId xmlns:a16="http://schemas.microsoft.com/office/drawing/2014/main" id="{C9A8F84C-91BE-45AB-B4CD-7259D48D226F}"/>
              </a:ext>
            </a:extLst>
          </p:cNvPr>
          <p:cNvSpPr>
            <a:spLocks noGrp="1"/>
          </p:cNvSpPr>
          <p:nvPr>
            <p:ph idx="1"/>
          </p:nvPr>
        </p:nvSpPr>
        <p:spPr/>
        <p:txBody>
          <a:bodyPr>
            <a:normAutofit/>
          </a:bodyPr>
          <a:lstStyle/>
          <a:p>
            <a:r>
              <a:rPr lang="en-US" b="1" dirty="0"/>
              <a:t>MSE vs. MAE (L2 loss vs L1 loss)</a:t>
            </a:r>
          </a:p>
          <a:p>
            <a:r>
              <a:rPr lang="en-US" b="1" dirty="0"/>
              <a:t>In short,</a:t>
            </a:r>
            <a:r>
              <a:rPr lang="en-US" dirty="0"/>
              <a:t> </a:t>
            </a:r>
            <a:r>
              <a:rPr lang="en-US" b="1" dirty="0"/>
              <a:t>using the squared error is easier to solve, but using the absolute error is more robust to outliers. But let’s understand why!</a:t>
            </a:r>
            <a:endParaRPr lang="en-US" dirty="0"/>
          </a:p>
          <a:p>
            <a:r>
              <a:rPr lang="en-US" dirty="0"/>
              <a:t>Intuitively, we can think about it like this: If we only had to give one prediction for all the observations that try to minimize MSE, then that prediction should be the </a:t>
            </a:r>
            <a:r>
              <a:rPr lang="en-US" b="1" dirty="0"/>
              <a:t>mean </a:t>
            </a:r>
            <a:r>
              <a:rPr lang="en-US" dirty="0"/>
              <a:t>of all target values. But if we try to minimize MAE, that prediction would be the </a:t>
            </a:r>
            <a:r>
              <a:rPr lang="en-US" b="1" dirty="0"/>
              <a:t>median</a:t>
            </a:r>
            <a:r>
              <a:rPr lang="en-US" dirty="0"/>
              <a:t> of all observations. We know that median is more robust to outliers than mean, which consequently makes MAE more robust to outliers than MSE.</a:t>
            </a:r>
          </a:p>
          <a:p>
            <a:endParaRPr lang="en-US" dirty="0"/>
          </a:p>
        </p:txBody>
      </p:sp>
    </p:spTree>
    <p:extLst>
      <p:ext uri="{BB962C8B-B14F-4D97-AF65-F5344CB8AC3E}">
        <p14:creationId xmlns:p14="http://schemas.microsoft.com/office/powerpoint/2010/main" val="1824786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a:extLst>
              <a:ext uri="{FF2B5EF4-FFF2-40B4-BE49-F238E27FC236}">
                <a16:creationId xmlns:a16="http://schemas.microsoft.com/office/drawing/2014/main" id="{8BC32A29-D661-4161-907F-AE75C9C5A443}"/>
              </a:ext>
            </a:extLst>
          </p:cNvPr>
          <p:cNvSpPr>
            <a:spLocks noChangeArrowheads="1"/>
          </p:cNvSpPr>
          <p:nvPr/>
        </p:nvSpPr>
        <p:spPr bwMode="auto">
          <a:xfrm>
            <a:off x="8077200" y="6248400"/>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93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gn="r" eaLnBrk="1" hangingPunct="1">
              <a:lnSpc>
                <a:spcPct val="100000"/>
              </a:lnSpc>
              <a:buClrTx/>
              <a:buFontTx/>
              <a:buNone/>
            </a:pPr>
            <a:fld id="{C3B17F70-984A-4BD5-B9AA-3C8626C73BD3}" type="slidenum">
              <a:rPr lang="en-US" altLang="en-US" sz="1400">
                <a:solidFill>
                  <a:srgbClr val="993300"/>
                </a:solidFill>
                <a:cs typeface="新細明體" panose="020B0604030504040204" pitchFamily="18" charset="-120"/>
              </a:rPr>
              <a:pPr algn="r" eaLnBrk="1" hangingPunct="1">
                <a:lnSpc>
                  <a:spcPct val="100000"/>
                </a:lnSpc>
                <a:buClrTx/>
                <a:buFontTx/>
                <a:buNone/>
              </a:pPr>
              <a:t>4</a:t>
            </a:fld>
            <a:endParaRPr lang="en-US" altLang="en-US" sz="1400">
              <a:solidFill>
                <a:srgbClr val="993300"/>
              </a:solidFill>
              <a:cs typeface="新細明體" panose="020B0604030504040204" pitchFamily="18" charset="-120"/>
            </a:endParaRPr>
          </a:p>
        </p:txBody>
      </p:sp>
      <p:sp>
        <p:nvSpPr>
          <p:cNvPr id="6147" name="Rectangle 2">
            <a:extLst>
              <a:ext uri="{FF2B5EF4-FFF2-40B4-BE49-F238E27FC236}">
                <a16:creationId xmlns:a16="http://schemas.microsoft.com/office/drawing/2014/main" id="{B0B825CA-B3EC-4C42-8E34-CA37120702C8}"/>
              </a:ext>
            </a:extLst>
          </p:cNvPr>
          <p:cNvSpPr>
            <a:spLocks noChangeArrowheads="1"/>
          </p:cNvSpPr>
          <p:nvPr/>
        </p:nvSpPr>
        <p:spPr bwMode="auto">
          <a:xfrm>
            <a:off x="1981200" y="990601"/>
            <a:ext cx="7924800" cy="5135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93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100000"/>
              </a:lnSpc>
              <a:spcBef>
                <a:spcPts val="638"/>
              </a:spcBef>
              <a:buClrTx/>
            </a:pPr>
            <a:r>
              <a:rPr lang="en-US" altLang="en-US" sz="2400" dirty="0">
                <a:solidFill>
                  <a:srgbClr val="000000"/>
                </a:solidFill>
                <a:latin typeface="Tahoma" panose="020B0604030504040204" pitchFamily="34" charset="0"/>
                <a:cs typeface="新細明體" panose="020B0604030504040204" pitchFamily="18" charset="-120"/>
              </a:rPr>
              <a:t>Name: Dmitry Udler</a:t>
            </a:r>
          </a:p>
          <a:p>
            <a:pPr>
              <a:lnSpc>
                <a:spcPct val="100000"/>
              </a:lnSpc>
              <a:spcBef>
                <a:spcPts val="638"/>
              </a:spcBef>
              <a:buClrTx/>
            </a:pPr>
            <a:r>
              <a:rPr lang="en-US" altLang="en-US" sz="2400" dirty="0">
                <a:solidFill>
                  <a:srgbClr val="000000"/>
                </a:solidFill>
                <a:latin typeface="Tahoma" panose="020B0604030504040204" pitchFamily="34" charset="0"/>
                <a:cs typeface="新細明體" panose="020B0604030504040204" pitchFamily="18" charset="-120"/>
              </a:rPr>
              <a:t>Academic Degree: Ph. D. in Solid State Physics from the Academy of Sciences of former USSR (</a:t>
            </a:r>
            <a:r>
              <a:rPr lang="en-US" altLang="en-US" sz="2400" dirty="0" err="1">
                <a:solidFill>
                  <a:srgbClr val="000000"/>
                </a:solidFill>
                <a:latin typeface="Tahoma" panose="020B0604030504040204" pitchFamily="34" charset="0"/>
                <a:cs typeface="新細明體" panose="020B0604030504040204" pitchFamily="18" charset="-120"/>
              </a:rPr>
              <a:t>Chernogolovka</a:t>
            </a:r>
            <a:r>
              <a:rPr lang="en-US" altLang="en-US" sz="2400" dirty="0">
                <a:solidFill>
                  <a:srgbClr val="000000"/>
                </a:solidFill>
                <a:latin typeface="Tahoma" panose="020B0604030504040204" pitchFamily="34" charset="0"/>
                <a:cs typeface="新細明體" panose="020B0604030504040204" pitchFamily="18" charset="-120"/>
              </a:rPr>
              <a:t>/Moscow) 1988.</a:t>
            </a:r>
          </a:p>
          <a:p>
            <a:pPr>
              <a:lnSpc>
                <a:spcPct val="100000"/>
              </a:lnSpc>
              <a:spcBef>
                <a:spcPts val="638"/>
              </a:spcBef>
              <a:buClrTx/>
            </a:pPr>
            <a:r>
              <a:rPr lang="en-US" altLang="en-US" sz="2400" dirty="0">
                <a:solidFill>
                  <a:srgbClr val="000000"/>
                </a:solidFill>
                <a:latin typeface="Tahoma" panose="020B0604030504040204" pitchFamily="34" charset="0"/>
                <a:cs typeface="新細明體" panose="020B0604030504040204" pitchFamily="18" charset="-120"/>
              </a:rPr>
              <a:t>Academic history: Research professor, Dept. Of Materials Science and Engineering, Northwestern University, Evanston,  IL , 1990-1996.</a:t>
            </a:r>
          </a:p>
          <a:p>
            <a:pPr>
              <a:lnSpc>
                <a:spcPct val="100000"/>
              </a:lnSpc>
              <a:spcBef>
                <a:spcPts val="638"/>
              </a:spcBef>
              <a:buClrTx/>
            </a:pPr>
            <a:r>
              <a:rPr lang="en-US" altLang="en-US" sz="2400" dirty="0">
                <a:solidFill>
                  <a:srgbClr val="000000"/>
                </a:solidFill>
                <a:latin typeface="Tahoma" panose="020B0604030504040204" pitchFamily="34" charset="0"/>
                <a:cs typeface="新細明體" panose="020B0604030504040204" pitchFamily="18" charset="-120"/>
              </a:rPr>
              <a:t>Financial employment: AIG FP, Citibank, Gen Re Securities, BlackRock, HSBC, JP Morgan Chase, Horton Point, </a:t>
            </a:r>
            <a:r>
              <a:rPr lang="en-US" altLang="en-US" sz="2400" dirty="0" err="1">
                <a:solidFill>
                  <a:srgbClr val="000000"/>
                </a:solidFill>
                <a:latin typeface="Tahoma" panose="020B0604030504040204" pitchFamily="34" charset="0"/>
                <a:cs typeface="新細明體" panose="020B0604030504040204" pitchFamily="18" charset="-120"/>
              </a:rPr>
              <a:t>Aladin</a:t>
            </a:r>
            <a:r>
              <a:rPr lang="en-US" altLang="en-US" sz="2400" dirty="0">
                <a:solidFill>
                  <a:srgbClr val="000000"/>
                </a:solidFill>
                <a:latin typeface="Tahoma" panose="020B0604030504040204" pitchFamily="34" charset="0"/>
                <a:cs typeface="新細明體" panose="020B0604030504040204" pitchFamily="18" charset="-120"/>
              </a:rPr>
              <a:t> Capital</a:t>
            </a:r>
          </a:p>
          <a:p>
            <a:pPr>
              <a:lnSpc>
                <a:spcPct val="100000"/>
              </a:lnSpc>
              <a:spcBef>
                <a:spcPts val="638"/>
              </a:spcBef>
              <a:buClrTx/>
            </a:pPr>
            <a:r>
              <a:rPr lang="en-US" altLang="en-US" sz="2400" dirty="0">
                <a:solidFill>
                  <a:srgbClr val="000000"/>
                </a:solidFill>
                <a:latin typeface="Tahoma" panose="020B0604030504040204" pitchFamily="34" charset="0"/>
                <a:cs typeface="新細明體" panose="020B0604030504040204" pitchFamily="18" charset="-120"/>
              </a:rPr>
              <a:t>Currently: KPMG Risk Advisory, New York.</a:t>
            </a:r>
          </a:p>
        </p:txBody>
      </p:sp>
      <p:sp>
        <p:nvSpPr>
          <p:cNvPr id="6148" name="Rectangle 3">
            <a:extLst>
              <a:ext uri="{FF2B5EF4-FFF2-40B4-BE49-F238E27FC236}">
                <a16:creationId xmlns:a16="http://schemas.microsoft.com/office/drawing/2014/main" id="{C6B8E454-C554-48D6-9941-CF5E5D0C60E9}"/>
              </a:ext>
            </a:extLst>
          </p:cNvPr>
          <p:cNvSpPr>
            <a:spLocks noChangeArrowheads="1"/>
          </p:cNvSpPr>
          <p:nvPr/>
        </p:nvSpPr>
        <p:spPr bwMode="auto">
          <a:xfrm>
            <a:off x="1524000" y="0"/>
            <a:ext cx="9144000" cy="838200"/>
          </a:xfrm>
          <a:prstGeom prst="rect">
            <a:avLst/>
          </a:prstGeom>
          <a:solidFill>
            <a:srgbClr val="00B0F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6149" name="Rectangle 4">
            <a:extLst>
              <a:ext uri="{FF2B5EF4-FFF2-40B4-BE49-F238E27FC236}">
                <a16:creationId xmlns:a16="http://schemas.microsoft.com/office/drawing/2014/main" id="{03BA1EFC-F4A4-4711-9713-C7846C4DBE9C}"/>
              </a:ext>
            </a:extLst>
          </p:cNvPr>
          <p:cNvSpPr>
            <a:spLocks noChangeArrowheads="1"/>
          </p:cNvSpPr>
          <p:nvPr/>
        </p:nvSpPr>
        <p:spPr bwMode="auto">
          <a:xfrm>
            <a:off x="1752600" y="228600"/>
            <a:ext cx="84582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93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eaLnBrk="1" hangingPunct="1">
              <a:lnSpc>
                <a:spcPct val="100000"/>
              </a:lnSpc>
              <a:buClrTx/>
              <a:buFontTx/>
              <a:buNone/>
            </a:pPr>
            <a:r>
              <a:rPr lang="en-US" altLang="en-US" sz="3200" dirty="0">
                <a:solidFill>
                  <a:srgbClr val="FFFFFF"/>
                </a:solidFill>
                <a:latin typeface="Tahoma" panose="020B0604030504040204" pitchFamily="34" charset="0"/>
                <a:cs typeface="新細明體" panose="020B0604030504040204" pitchFamily="18" charset="-120"/>
              </a:rPr>
              <a:t>About the Instructor</a:t>
            </a:r>
          </a:p>
        </p:txBody>
      </p:sp>
      <p:sp>
        <p:nvSpPr>
          <p:cNvPr id="6150" name="Line 5">
            <a:extLst>
              <a:ext uri="{FF2B5EF4-FFF2-40B4-BE49-F238E27FC236}">
                <a16:creationId xmlns:a16="http://schemas.microsoft.com/office/drawing/2014/main" id="{8EFC51AD-5798-411D-B5D9-C489BE227B5E}"/>
              </a:ext>
            </a:extLst>
          </p:cNvPr>
          <p:cNvSpPr>
            <a:spLocks noChangeShapeType="1"/>
          </p:cNvSpPr>
          <p:nvPr/>
        </p:nvSpPr>
        <p:spPr bwMode="auto">
          <a:xfrm>
            <a:off x="1524000" y="838200"/>
            <a:ext cx="8991600" cy="1588"/>
          </a:xfrm>
          <a:prstGeom prst="line">
            <a:avLst/>
          </a:prstGeom>
          <a:noFill/>
          <a:ln w="2556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BD34C-9CEC-458C-8F6E-FDB6EC5276E2}"/>
              </a:ext>
            </a:extLst>
          </p:cNvPr>
          <p:cNvSpPr>
            <a:spLocks noGrp="1"/>
          </p:cNvSpPr>
          <p:nvPr>
            <p:ph type="title"/>
          </p:nvPr>
        </p:nvSpPr>
        <p:spPr>
          <a:xfrm>
            <a:off x="838200" y="365126"/>
            <a:ext cx="10515600" cy="810532"/>
          </a:xfrm>
        </p:spPr>
        <p:txBody>
          <a:bodyPr/>
          <a:lstStyle/>
          <a:p>
            <a:r>
              <a:rPr lang="en-US" dirty="0"/>
              <a:t>Regression loss functions</a:t>
            </a:r>
          </a:p>
        </p:txBody>
      </p:sp>
      <p:sp>
        <p:nvSpPr>
          <p:cNvPr id="3" name="Content Placeholder 2">
            <a:extLst>
              <a:ext uri="{FF2B5EF4-FFF2-40B4-BE49-F238E27FC236}">
                <a16:creationId xmlns:a16="http://schemas.microsoft.com/office/drawing/2014/main" id="{13D2DD9B-BF0B-474E-8F1D-7B5850C788FE}"/>
              </a:ext>
            </a:extLst>
          </p:cNvPr>
          <p:cNvSpPr>
            <a:spLocks noGrp="1"/>
          </p:cNvSpPr>
          <p:nvPr>
            <p:ph idx="1"/>
          </p:nvPr>
        </p:nvSpPr>
        <p:spPr>
          <a:xfrm>
            <a:off x="838200" y="1530220"/>
            <a:ext cx="10515600" cy="4889241"/>
          </a:xfrm>
        </p:spPr>
        <p:txBody>
          <a:bodyPr>
            <a:normAutofit/>
          </a:bodyPr>
          <a:lstStyle/>
          <a:p>
            <a:r>
              <a:rPr lang="en-US" b="1" dirty="0"/>
              <a:t>Problems with both: </a:t>
            </a:r>
            <a:r>
              <a:rPr lang="en-US" dirty="0"/>
              <a:t>There can be cases where neither loss function gives desirable predictions. For example, if 90% of observations in our data have true target value of 150 and the remaining 10% have target value between 0–30. Then a model with MAE as loss might predict 150 for all observations, ignoring 10% of outlier cases, as it will try to go towards median value. In the same case, a model using MSE would give many predictions in the range of 0 to 30 as it will get skewed towards outliers. Both results are undesirable in many business cases.</a:t>
            </a:r>
          </a:p>
          <a:p>
            <a:r>
              <a:rPr lang="en-US" b="1" dirty="0"/>
              <a:t>What to do in such a case? </a:t>
            </a:r>
            <a:r>
              <a:rPr lang="en-US" dirty="0"/>
              <a:t>An easy fix would be to transform the target variables. Another way is to try a different loss function. This is the motivation behind Huber loss.</a:t>
            </a:r>
          </a:p>
          <a:p>
            <a:endParaRPr lang="en-US" dirty="0"/>
          </a:p>
        </p:txBody>
      </p:sp>
    </p:spTree>
    <p:extLst>
      <p:ext uri="{BB962C8B-B14F-4D97-AF65-F5344CB8AC3E}">
        <p14:creationId xmlns:p14="http://schemas.microsoft.com/office/powerpoint/2010/main" val="40092782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BD34C-9CEC-458C-8F6E-FDB6EC5276E2}"/>
              </a:ext>
            </a:extLst>
          </p:cNvPr>
          <p:cNvSpPr>
            <a:spLocks noGrp="1"/>
          </p:cNvSpPr>
          <p:nvPr>
            <p:ph type="title"/>
          </p:nvPr>
        </p:nvSpPr>
        <p:spPr>
          <a:xfrm>
            <a:off x="838200" y="365126"/>
            <a:ext cx="10515600" cy="810532"/>
          </a:xfrm>
        </p:spPr>
        <p:txBody>
          <a:bodyPr/>
          <a:lstStyle/>
          <a:p>
            <a:r>
              <a:rPr lang="en-US" dirty="0"/>
              <a:t>Regression loss</a:t>
            </a:r>
          </a:p>
        </p:txBody>
      </p:sp>
      <p:sp>
        <p:nvSpPr>
          <p:cNvPr id="3" name="Content Placeholder 2">
            <a:extLst>
              <a:ext uri="{FF2B5EF4-FFF2-40B4-BE49-F238E27FC236}">
                <a16:creationId xmlns:a16="http://schemas.microsoft.com/office/drawing/2014/main" id="{13D2DD9B-BF0B-474E-8F1D-7B5850C788FE}"/>
              </a:ext>
            </a:extLst>
          </p:cNvPr>
          <p:cNvSpPr>
            <a:spLocks noGrp="1"/>
          </p:cNvSpPr>
          <p:nvPr>
            <p:ph idx="1"/>
          </p:nvPr>
        </p:nvSpPr>
        <p:spPr>
          <a:xfrm>
            <a:off x="838200" y="1530220"/>
            <a:ext cx="10515600" cy="4889241"/>
          </a:xfrm>
        </p:spPr>
        <p:txBody>
          <a:bodyPr>
            <a:normAutofit/>
          </a:bodyPr>
          <a:lstStyle/>
          <a:p>
            <a:r>
              <a:rPr lang="en-US" b="1" dirty="0"/>
              <a:t>Huber Loss, Smooth Mean Absolute Error</a:t>
            </a:r>
          </a:p>
          <a:p>
            <a:r>
              <a:rPr lang="en-US" dirty="0"/>
              <a:t>Huber loss is less sensitive to outliers in data than the squared error loss. It’s also differentiable at 0. It’s basically absolute error, which becomes quadratic when error is small. How small that error has to be to make it quadratic depends on a hyperparameter, 𝛿 (delta), which can be tuned. Huber loss approaches </a:t>
            </a:r>
            <a:r>
              <a:rPr lang="en-US" b="1" dirty="0"/>
              <a:t>MAE when 𝛿 ~ 0 and MSE when 𝛿 ~ ∞ (large numbers.)</a:t>
            </a:r>
            <a:endParaRPr lang="en-US" dirty="0"/>
          </a:p>
          <a:p>
            <a:pPr marL="0" indent="0">
              <a:buNone/>
            </a:pPr>
            <a:endParaRPr lang="en-US" dirty="0"/>
          </a:p>
        </p:txBody>
      </p:sp>
      <p:pic>
        <p:nvPicPr>
          <p:cNvPr id="5" name="Picture 4">
            <a:extLst>
              <a:ext uri="{FF2B5EF4-FFF2-40B4-BE49-F238E27FC236}">
                <a16:creationId xmlns:a16="http://schemas.microsoft.com/office/drawing/2014/main" id="{24C0674A-19DE-452F-B4F5-A4FB323398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5612" y="4672012"/>
            <a:ext cx="5000625" cy="790575"/>
          </a:xfrm>
          <a:prstGeom prst="rect">
            <a:avLst/>
          </a:prstGeom>
        </p:spPr>
      </p:pic>
    </p:spTree>
    <p:extLst>
      <p:ext uri="{BB962C8B-B14F-4D97-AF65-F5344CB8AC3E}">
        <p14:creationId xmlns:p14="http://schemas.microsoft.com/office/powerpoint/2010/main" val="145062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18635-97C4-41E9-8804-640CDF6A23B1}"/>
              </a:ext>
            </a:extLst>
          </p:cNvPr>
          <p:cNvSpPr>
            <a:spLocks noGrp="1"/>
          </p:cNvSpPr>
          <p:nvPr>
            <p:ph type="title"/>
          </p:nvPr>
        </p:nvSpPr>
        <p:spPr/>
        <p:txBody>
          <a:bodyPr/>
          <a:lstStyle/>
          <a:p>
            <a:r>
              <a:rPr lang="en-US" dirty="0"/>
              <a:t>Regression loss functions</a:t>
            </a:r>
          </a:p>
        </p:txBody>
      </p:sp>
      <p:sp>
        <p:nvSpPr>
          <p:cNvPr id="3" name="Content Placeholder 2">
            <a:extLst>
              <a:ext uri="{FF2B5EF4-FFF2-40B4-BE49-F238E27FC236}">
                <a16:creationId xmlns:a16="http://schemas.microsoft.com/office/drawing/2014/main" id="{2E5CEFBB-6CFF-470C-ABEF-A2544F56F93C}"/>
              </a:ext>
            </a:extLst>
          </p:cNvPr>
          <p:cNvSpPr>
            <a:spLocks noGrp="1"/>
          </p:cNvSpPr>
          <p:nvPr>
            <p:ph idx="1"/>
          </p:nvPr>
        </p:nvSpPr>
        <p:spPr/>
        <p:txBody>
          <a:bodyPr>
            <a:normAutofit lnSpcReduction="10000"/>
          </a:bodyPr>
          <a:lstStyle/>
          <a:p>
            <a:pPr marL="0" indent="0">
              <a:buNone/>
            </a:pPr>
            <a:r>
              <a:rPr lang="en-US" b="1" dirty="0"/>
              <a:t>Log-</a:t>
            </a:r>
            <a:r>
              <a:rPr lang="en-US" b="1" dirty="0" err="1"/>
              <a:t>Cosh</a:t>
            </a:r>
            <a:r>
              <a:rPr lang="en-US" b="1" dirty="0"/>
              <a:t> Loss</a:t>
            </a:r>
          </a:p>
          <a:p>
            <a:r>
              <a:rPr lang="en-US" dirty="0"/>
              <a:t>Log-</a:t>
            </a:r>
            <a:r>
              <a:rPr lang="en-US" dirty="0" err="1"/>
              <a:t>cosh</a:t>
            </a:r>
            <a:r>
              <a:rPr lang="en-US" dirty="0"/>
              <a:t> is another function used in regression tasks that’s smoother than L2. Log-</a:t>
            </a:r>
            <a:r>
              <a:rPr lang="en-US" dirty="0" err="1"/>
              <a:t>cosh</a:t>
            </a:r>
            <a:r>
              <a:rPr lang="en-US" dirty="0"/>
              <a:t> is the logarithm of the hyperbolic cosine of the prediction error.</a:t>
            </a:r>
          </a:p>
          <a:p>
            <a:pPr marL="0" indent="0">
              <a:buNone/>
            </a:pPr>
            <a:endParaRPr lang="en-US" dirty="0"/>
          </a:p>
          <a:p>
            <a:pPr marL="0" indent="0">
              <a:buNone/>
            </a:pPr>
            <a:endParaRPr lang="en-US" dirty="0"/>
          </a:p>
          <a:p>
            <a:pPr marL="0" indent="0">
              <a:buNone/>
            </a:pPr>
            <a:r>
              <a:rPr lang="en-US" dirty="0"/>
              <a:t>Log-</a:t>
            </a:r>
            <a:r>
              <a:rPr lang="en-US" dirty="0" err="1"/>
              <a:t>cosh</a:t>
            </a:r>
            <a:r>
              <a:rPr lang="en-US" dirty="0"/>
              <a:t> works mostly like the mean squared error, but will not be so strongly affected by the occasional wildly incorrect prediction. It has all the advantages of Huber loss, and it’s twice differentiable everywhere, unlike Huber loss.</a:t>
            </a:r>
          </a:p>
          <a:p>
            <a:pPr marL="0" indent="0">
              <a:buNone/>
            </a:pPr>
            <a:endParaRPr lang="en-US" dirty="0"/>
          </a:p>
        </p:txBody>
      </p:sp>
      <p:pic>
        <p:nvPicPr>
          <p:cNvPr id="5" name="Picture 4">
            <a:extLst>
              <a:ext uri="{FF2B5EF4-FFF2-40B4-BE49-F238E27FC236}">
                <a16:creationId xmlns:a16="http://schemas.microsoft.com/office/drawing/2014/main" id="{469DDA94-47DF-4841-84AA-46D0382790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1425" y="3429000"/>
            <a:ext cx="4152900" cy="857250"/>
          </a:xfrm>
          <a:prstGeom prst="rect">
            <a:avLst/>
          </a:prstGeom>
        </p:spPr>
      </p:pic>
    </p:spTree>
    <p:extLst>
      <p:ext uri="{BB962C8B-B14F-4D97-AF65-F5344CB8AC3E}">
        <p14:creationId xmlns:p14="http://schemas.microsoft.com/office/powerpoint/2010/main" val="20665296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5AB49-06AD-478D-9660-05A3B4B479B1}"/>
              </a:ext>
            </a:extLst>
          </p:cNvPr>
          <p:cNvSpPr>
            <a:spLocks noGrp="1"/>
          </p:cNvSpPr>
          <p:nvPr>
            <p:ph type="title"/>
          </p:nvPr>
        </p:nvSpPr>
        <p:spPr/>
        <p:txBody>
          <a:bodyPr/>
          <a:lstStyle/>
          <a:p>
            <a:r>
              <a:rPr lang="en-US" dirty="0"/>
              <a:t>Log-</a:t>
            </a:r>
            <a:r>
              <a:rPr lang="en-US" dirty="0" err="1"/>
              <a:t>Cosh</a:t>
            </a:r>
            <a:r>
              <a:rPr lang="en-US" dirty="0"/>
              <a:t> function</a:t>
            </a:r>
          </a:p>
        </p:txBody>
      </p:sp>
      <p:pic>
        <p:nvPicPr>
          <p:cNvPr id="5" name="Content Placeholder 4" descr="A picture containing text, map&#10;&#10;Description automatically generated">
            <a:extLst>
              <a:ext uri="{FF2B5EF4-FFF2-40B4-BE49-F238E27FC236}">
                <a16:creationId xmlns:a16="http://schemas.microsoft.com/office/drawing/2014/main" id="{48CC725F-CB10-49EC-92CD-960115CE55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9439" y="1825625"/>
            <a:ext cx="6973122" cy="4351338"/>
          </a:xfrm>
        </p:spPr>
      </p:pic>
    </p:spTree>
    <p:extLst>
      <p:ext uri="{BB962C8B-B14F-4D97-AF65-F5344CB8AC3E}">
        <p14:creationId xmlns:p14="http://schemas.microsoft.com/office/powerpoint/2010/main" val="27313096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28DBB-7A4D-4279-B3E9-A9F325C348C6}"/>
              </a:ext>
            </a:extLst>
          </p:cNvPr>
          <p:cNvSpPr>
            <a:spLocks noGrp="1"/>
          </p:cNvSpPr>
          <p:nvPr>
            <p:ph type="title"/>
          </p:nvPr>
        </p:nvSpPr>
        <p:spPr>
          <a:xfrm>
            <a:off x="838200" y="365125"/>
            <a:ext cx="10515600" cy="726557"/>
          </a:xfrm>
        </p:spPr>
        <p:txBody>
          <a:bodyPr/>
          <a:lstStyle/>
          <a:p>
            <a:r>
              <a:rPr lang="en-US" dirty="0"/>
              <a:t>Regression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D26BAC-C458-4753-BB31-238FA766BE86}"/>
                  </a:ext>
                </a:extLst>
              </p:cNvPr>
              <p:cNvSpPr>
                <a:spLocks noGrp="1"/>
              </p:cNvSpPr>
              <p:nvPr>
                <p:ph idx="1"/>
              </p:nvPr>
            </p:nvSpPr>
            <p:spPr>
              <a:xfrm>
                <a:off x="838200" y="1091681"/>
                <a:ext cx="10515600" cy="5085281"/>
              </a:xfrm>
            </p:spPr>
            <p:txBody>
              <a:bodyPr>
                <a:normAutofit fontScale="92500" lnSpcReduction="20000"/>
              </a:bodyPr>
              <a:lstStyle/>
              <a:p>
                <a:pPr marL="0" indent="0">
                  <a:buNone/>
                </a:pPr>
                <a:r>
                  <a:rPr lang="en-US" b="1" dirty="0"/>
                  <a:t>Quantile Loss</a:t>
                </a:r>
              </a:p>
              <a:p>
                <a:r>
                  <a:rPr lang="en-US" dirty="0"/>
                  <a:t>In most of the real world prediction problems, we are often interested to know about the uncertainty in our predictions. Knowing about the range of predictions as opposed to only point estimates can significantly improve decision making processes for many business problems.</a:t>
                </a:r>
              </a:p>
              <a:p>
                <a:r>
                  <a:rPr lang="en-US" dirty="0"/>
                  <a:t>Quantile loss functions turns out to be useful when we are interested in predicting an interval instead of only point predictions. Prediction interval from least square regression is based on an assumption that residuals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US" dirty="0"/>
                  <a:t>) have constant variance across values of independent variables. We can not trust linear regression models which violate this assumption. We can not also just throw away the idea of fitting linear regression model as baseline by saying that such situations would always be better modeled using non-linear functions or tree based models. This is where quantile loss and quantile regression come to rescue as regression based on quantile loss provides sensible prediction intervals even for residuals with non-constant variance or non-normal distribution.</a:t>
                </a:r>
              </a:p>
              <a:p>
                <a:endParaRPr lang="en-US" dirty="0"/>
              </a:p>
            </p:txBody>
          </p:sp>
        </mc:Choice>
        <mc:Fallback xmlns="">
          <p:sp>
            <p:nvSpPr>
              <p:cNvPr id="3" name="Content Placeholder 2">
                <a:extLst>
                  <a:ext uri="{FF2B5EF4-FFF2-40B4-BE49-F238E27FC236}">
                    <a16:creationId xmlns:a16="http://schemas.microsoft.com/office/drawing/2014/main" id="{45D26BAC-C458-4753-BB31-238FA766BE86}"/>
                  </a:ext>
                </a:extLst>
              </p:cNvPr>
              <p:cNvSpPr>
                <a:spLocks noGrp="1" noRot="1" noChangeAspect="1" noMove="1" noResize="1" noEditPoints="1" noAdjustHandles="1" noChangeArrowheads="1" noChangeShapeType="1" noTextEdit="1"/>
              </p:cNvSpPr>
              <p:nvPr>
                <p:ph idx="1"/>
              </p:nvPr>
            </p:nvSpPr>
            <p:spPr>
              <a:xfrm>
                <a:off x="838200" y="1091681"/>
                <a:ext cx="10515600" cy="5085281"/>
              </a:xfrm>
              <a:blipFill>
                <a:blip r:embed="rId2"/>
                <a:stretch>
                  <a:fillRect l="-1043" t="-2998" r="-1333"/>
                </a:stretch>
              </a:blipFill>
            </p:spPr>
            <p:txBody>
              <a:bodyPr/>
              <a:lstStyle/>
              <a:p>
                <a:r>
                  <a:rPr lang="en-US">
                    <a:noFill/>
                  </a:rPr>
                  <a:t> </a:t>
                </a:r>
              </a:p>
            </p:txBody>
          </p:sp>
        </mc:Fallback>
      </mc:AlternateContent>
    </p:spTree>
    <p:extLst>
      <p:ext uri="{BB962C8B-B14F-4D97-AF65-F5344CB8AC3E}">
        <p14:creationId xmlns:p14="http://schemas.microsoft.com/office/powerpoint/2010/main" val="17670682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63B1F-DCF8-4A8B-A93D-53CF4AE5DE1E}"/>
              </a:ext>
            </a:extLst>
          </p:cNvPr>
          <p:cNvSpPr>
            <a:spLocks noGrp="1"/>
          </p:cNvSpPr>
          <p:nvPr>
            <p:ph type="title"/>
          </p:nvPr>
        </p:nvSpPr>
        <p:spPr>
          <a:xfrm>
            <a:off x="838200" y="365126"/>
            <a:ext cx="10515600" cy="651911"/>
          </a:xfrm>
        </p:spPr>
        <p:txBody>
          <a:bodyPr>
            <a:normAutofit fontScale="90000"/>
          </a:bodyPr>
          <a:lstStyle/>
          <a:p>
            <a:r>
              <a:rPr lang="en-US" dirty="0"/>
              <a:t>Regression loss</a:t>
            </a:r>
          </a:p>
        </p:txBody>
      </p:sp>
      <p:sp>
        <p:nvSpPr>
          <p:cNvPr id="3" name="Content Placeholder 2">
            <a:extLst>
              <a:ext uri="{FF2B5EF4-FFF2-40B4-BE49-F238E27FC236}">
                <a16:creationId xmlns:a16="http://schemas.microsoft.com/office/drawing/2014/main" id="{AF854B78-FED4-42AD-B9A7-43A378B42D25}"/>
              </a:ext>
            </a:extLst>
          </p:cNvPr>
          <p:cNvSpPr>
            <a:spLocks noGrp="1"/>
          </p:cNvSpPr>
          <p:nvPr>
            <p:ph idx="1"/>
          </p:nvPr>
        </p:nvSpPr>
        <p:spPr>
          <a:xfrm>
            <a:off x="838200" y="1147664"/>
            <a:ext cx="10515600" cy="5551715"/>
          </a:xfrm>
        </p:spPr>
        <p:txBody>
          <a:bodyPr>
            <a:normAutofit lnSpcReduction="10000"/>
          </a:bodyPr>
          <a:lstStyle/>
          <a:p>
            <a:r>
              <a:rPr lang="en-US" dirty="0"/>
              <a:t>Quantile-based regression aims to estimate the conditional “quantile” of a response variable given certain values of predictor variables. Quantile loss is actually just an extension of MAE (when quantile is 50th percentile, it’s MAE).</a:t>
            </a:r>
          </a:p>
          <a:p>
            <a:pPr marL="0" indent="0">
              <a:buNone/>
            </a:pPr>
            <a:endParaRPr lang="en-US" dirty="0"/>
          </a:p>
          <a:p>
            <a:pPr marL="0" indent="0">
              <a:buNone/>
            </a:pPr>
            <a:endParaRPr lang="en-US" dirty="0"/>
          </a:p>
          <a:p>
            <a:endParaRPr lang="en-US" dirty="0"/>
          </a:p>
          <a:p>
            <a:r>
              <a:rPr lang="en-US" dirty="0"/>
              <a:t>The idea is to choose the quantile value based on whether we want to give more value to positive errors or negative errors. Loss function tries to give different penalties to overestimation and underestimation based on the value of chosen quantile (γ). For example, a quantile loss function of γ = 0.25 gives more penalty to overestimation and tries to keep prediction values a little below median</a:t>
            </a:r>
          </a:p>
          <a:p>
            <a:pPr marL="0" indent="0">
              <a:buNone/>
            </a:pPr>
            <a:endParaRPr lang="en-US" dirty="0"/>
          </a:p>
        </p:txBody>
      </p:sp>
      <p:pic>
        <p:nvPicPr>
          <p:cNvPr id="5" name="Picture 4">
            <a:extLst>
              <a:ext uri="{FF2B5EF4-FFF2-40B4-BE49-F238E27FC236}">
                <a16:creationId xmlns:a16="http://schemas.microsoft.com/office/drawing/2014/main" id="{DB2D1C05-4D9A-424F-9BC6-1B16DCCEAE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1287" y="2752726"/>
            <a:ext cx="6829425" cy="1057274"/>
          </a:xfrm>
          <a:prstGeom prst="rect">
            <a:avLst/>
          </a:prstGeom>
        </p:spPr>
      </p:pic>
    </p:spTree>
    <p:extLst>
      <p:ext uri="{BB962C8B-B14F-4D97-AF65-F5344CB8AC3E}">
        <p14:creationId xmlns:p14="http://schemas.microsoft.com/office/powerpoint/2010/main" val="26049955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D07C3-69F9-48DC-8B79-082DCD962F46}"/>
              </a:ext>
            </a:extLst>
          </p:cNvPr>
          <p:cNvSpPr>
            <a:spLocks noGrp="1"/>
          </p:cNvSpPr>
          <p:nvPr>
            <p:ph type="title"/>
          </p:nvPr>
        </p:nvSpPr>
        <p:spPr>
          <a:xfrm>
            <a:off x="838200" y="365126"/>
            <a:ext cx="10515600" cy="745218"/>
          </a:xfrm>
        </p:spPr>
        <p:txBody>
          <a:bodyPr/>
          <a:lstStyle/>
          <a:p>
            <a:r>
              <a:rPr lang="en-US" dirty="0"/>
              <a:t>Classification loss functions</a:t>
            </a:r>
          </a:p>
        </p:txBody>
      </p:sp>
      <p:sp>
        <p:nvSpPr>
          <p:cNvPr id="3" name="Content Placeholder 2">
            <a:extLst>
              <a:ext uri="{FF2B5EF4-FFF2-40B4-BE49-F238E27FC236}">
                <a16:creationId xmlns:a16="http://schemas.microsoft.com/office/drawing/2014/main" id="{F4DA05B0-1B7F-4090-9807-5CCC7C7AF1D7}"/>
              </a:ext>
            </a:extLst>
          </p:cNvPr>
          <p:cNvSpPr>
            <a:spLocks noGrp="1"/>
          </p:cNvSpPr>
          <p:nvPr>
            <p:ph idx="1"/>
          </p:nvPr>
        </p:nvSpPr>
        <p:spPr>
          <a:xfrm>
            <a:off x="838200" y="1203648"/>
            <a:ext cx="10515600" cy="5289225"/>
          </a:xfrm>
        </p:spPr>
        <p:txBody>
          <a:bodyPr>
            <a:normAutofit/>
          </a:bodyPr>
          <a:lstStyle/>
          <a:p>
            <a:pPr marL="0" indent="0">
              <a:buNone/>
            </a:pPr>
            <a:r>
              <a:rPr lang="en-US" b="1" i="1" dirty="0"/>
              <a:t>Likelihood Loss</a:t>
            </a:r>
            <a:endParaRPr lang="en-US" dirty="0"/>
          </a:p>
          <a:p>
            <a:r>
              <a:rPr lang="en-US" dirty="0"/>
              <a:t>The likelihood loss function is relatively simple and is commonly used in classification problems. The function takes the predicted probability for each input example and multiplies them. And although the output isn’t exactly human interpretable, it’s useful for comparing models.</a:t>
            </a:r>
          </a:p>
          <a:p>
            <a:r>
              <a:rPr lang="en-US" dirty="0"/>
              <a:t>For example, consider a model that outputs probabilities of [0.4, 0.6, 0.9, 0.1] for the true labels of [0, 1, 1, 0]. The likelihood loss would be computed as (0.6) * (0.6) * (0.9) * (0.9) = 0.2916. Since the model outputs probabilities for TRUE (or 1) only, when the true label is 0 we take (1-p) as the probability. In other words, we multiply the model’s outputted probabilities together for the actual outcomes.</a:t>
            </a:r>
          </a:p>
          <a:p>
            <a:endParaRPr lang="en-US" dirty="0"/>
          </a:p>
        </p:txBody>
      </p:sp>
    </p:spTree>
    <p:extLst>
      <p:ext uri="{BB962C8B-B14F-4D97-AF65-F5344CB8AC3E}">
        <p14:creationId xmlns:p14="http://schemas.microsoft.com/office/powerpoint/2010/main" val="39185566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6E614-C865-4780-B62D-9E97E8E6BC26}"/>
              </a:ext>
            </a:extLst>
          </p:cNvPr>
          <p:cNvSpPr>
            <a:spLocks noGrp="1"/>
          </p:cNvSpPr>
          <p:nvPr>
            <p:ph type="title"/>
          </p:nvPr>
        </p:nvSpPr>
        <p:spPr>
          <a:xfrm>
            <a:off x="838200" y="180976"/>
            <a:ext cx="10515600" cy="742950"/>
          </a:xfrm>
        </p:spPr>
        <p:txBody>
          <a:bodyPr/>
          <a:lstStyle/>
          <a:p>
            <a:r>
              <a:rPr lang="en-US" dirty="0"/>
              <a:t>Classification loss functions</a:t>
            </a:r>
          </a:p>
        </p:txBody>
      </p:sp>
      <p:sp>
        <p:nvSpPr>
          <p:cNvPr id="3" name="Content Placeholder 2">
            <a:extLst>
              <a:ext uri="{FF2B5EF4-FFF2-40B4-BE49-F238E27FC236}">
                <a16:creationId xmlns:a16="http://schemas.microsoft.com/office/drawing/2014/main" id="{11CA2691-DD2F-4911-8866-1095F3E3A6C7}"/>
              </a:ext>
            </a:extLst>
          </p:cNvPr>
          <p:cNvSpPr>
            <a:spLocks noGrp="1"/>
          </p:cNvSpPr>
          <p:nvPr>
            <p:ph idx="1"/>
          </p:nvPr>
        </p:nvSpPr>
        <p:spPr/>
        <p:txBody>
          <a:bodyPr>
            <a:normAutofit fontScale="92500" lnSpcReduction="20000"/>
          </a:bodyPr>
          <a:lstStyle/>
          <a:p>
            <a:pPr marL="0" indent="0">
              <a:buNone/>
            </a:pPr>
            <a:r>
              <a:rPr lang="en-US" b="1" i="1" dirty="0"/>
              <a:t>Log Loss (Cross Entropy Loss)</a:t>
            </a:r>
            <a:endParaRPr lang="en-US" dirty="0"/>
          </a:p>
          <a:p>
            <a:r>
              <a:rPr lang="en-US" dirty="0"/>
              <a:t>Log Loss is a loss function also used frequently in classification problems, and is one of the most popular measures for Kaggle competitions. It’s just a straightforward modification of the likelihood function with logarithms.</a:t>
            </a:r>
          </a:p>
          <a:p>
            <a:pPr marL="0" indent="0">
              <a:buNone/>
            </a:pPr>
            <a:endParaRPr lang="en-US" dirty="0"/>
          </a:p>
          <a:p>
            <a:pPr marL="0" indent="0">
              <a:buNone/>
            </a:pPr>
            <a:endParaRPr lang="en-US" dirty="0"/>
          </a:p>
          <a:p>
            <a:pPr marL="0" indent="0">
              <a:buNone/>
            </a:pPr>
            <a:endParaRPr lang="en-US" dirty="0"/>
          </a:p>
          <a:p>
            <a:pPr marL="0" indent="0">
              <a:buNone/>
            </a:pPr>
            <a:r>
              <a:rPr lang="en-US" dirty="0"/>
              <a:t>This is actually exactly the same formula as the regular likelihood function, but with logarithms added in. You can see that when the actual class is 1, the second half of the function disappears, and when the actual class is 0 the first half drops. That way, we just end up multiplying the log of the actual predicted probability for the true class.</a:t>
            </a:r>
          </a:p>
        </p:txBody>
      </p:sp>
      <p:pic>
        <p:nvPicPr>
          <p:cNvPr id="3076" name="Picture 4" descr="https://blog.algorithmia.com/wp-content/uploads/2018/04/word-image-6.png">
            <a:extLst>
              <a:ext uri="{FF2B5EF4-FFF2-40B4-BE49-F238E27FC236}">
                <a16:creationId xmlns:a16="http://schemas.microsoft.com/office/drawing/2014/main" id="{27ED44D6-1430-48B1-89FB-82985A97E1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8514" y="3333750"/>
            <a:ext cx="5402425" cy="622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51432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6E614-C865-4780-B62D-9E97E8E6BC26}"/>
              </a:ext>
            </a:extLst>
          </p:cNvPr>
          <p:cNvSpPr>
            <a:spLocks noGrp="1"/>
          </p:cNvSpPr>
          <p:nvPr>
            <p:ph type="title"/>
          </p:nvPr>
        </p:nvSpPr>
        <p:spPr>
          <a:xfrm>
            <a:off x="838200" y="180976"/>
            <a:ext cx="10515600" cy="742950"/>
          </a:xfrm>
        </p:spPr>
        <p:txBody>
          <a:bodyPr/>
          <a:lstStyle/>
          <a:p>
            <a:r>
              <a:rPr lang="en-US" dirty="0"/>
              <a:t>Classification loss functions</a:t>
            </a:r>
          </a:p>
        </p:txBody>
      </p:sp>
      <p:sp>
        <p:nvSpPr>
          <p:cNvPr id="3" name="Content Placeholder 2">
            <a:extLst>
              <a:ext uri="{FF2B5EF4-FFF2-40B4-BE49-F238E27FC236}">
                <a16:creationId xmlns:a16="http://schemas.microsoft.com/office/drawing/2014/main" id="{11CA2691-DD2F-4911-8866-1095F3E3A6C7}"/>
              </a:ext>
            </a:extLst>
          </p:cNvPr>
          <p:cNvSpPr>
            <a:spLocks noGrp="1"/>
          </p:cNvSpPr>
          <p:nvPr>
            <p:ph idx="1"/>
          </p:nvPr>
        </p:nvSpPr>
        <p:spPr>
          <a:xfrm>
            <a:off x="838200" y="1035698"/>
            <a:ext cx="10515600" cy="5641326"/>
          </a:xfrm>
        </p:spPr>
        <p:txBody>
          <a:bodyPr>
            <a:normAutofit/>
          </a:bodyPr>
          <a:lstStyle/>
          <a:p>
            <a:pPr marL="0" indent="0">
              <a:buNone/>
            </a:pPr>
            <a:r>
              <a:rPr lang="en-US" b="1" i="1" dirty="0"/>
              <a:t>Log Loss (Cross Entropy Loss)</a:t>
            </a:r>
          </a:p>
          <a:p>
            <a:pPr marL="0" indent="0">
              <a:buNone/>
            </a:pPr>
            <a:r>
              <a:rPr lang="en-US" sz="2400" dirty="0"/>
              <a:t>The cool thing about the log loss function is that is has a kick: it penalizes heavily for being </a:t>
            </a:r>
            <a:r>
              <a:rPr lang="en-US" sz="2400" i="1" dirty="0"/>
              <a:t>very confident </a:t>
            </a:r>
            <a:r>
              <a:rPr lang="en-US" sz="2400" dirty="0"/>
              <a:t>and then </a:t>
            </a:r>
            <a:r>
              <a:rPr lang="en-US" sz="2400" i="1" dirty="0"/>
              <a:t>very wrong</a:t>
            </a:r>
            <a:r>
              <a:rPr lang="en-US" sz="2400" dirty="0"/>
              <a:t>. Predicting high probabilities for the wrong class makes the function go crazy. The graph below is for when the true label =1, and you can see that it skyrockets as the predicted probability for label = 0 approaches 1.</a:t>
            </a:r>
          </a:p>
        </p:txBody>
      </p:sp>
      <p:pic>
        <p:nvPicPr>
          <p:cNvPr id="5" name="Picture 4">
            <a:extLst>
              <a:ext uri="{FF2B5EF4-FFF2-40B4-BE49-F238E27FC236}">
                <a16:creationId xmlns:a16="http://schemas.microsoft.com/office/drawing/2014/main" id="{9270FACD-6ADB-4C14-B6C2-7D11A81F48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8647" y="3429000"/>
            <a:ext cx="5033671" cy="3359796"/>
          </a:xfrm>
          <a:prstGeom prst="rect">
            <a:avLst/>
          </a:prstGeom>
        </p:spPr>
      </p:pic>
    </p:spTree>
    <p:extLst>
      <p:ext uri="{BB962C8B-B14F-4D97-AF65-F5344CB8AC3E}">
        <p14:creationId xmlns:p14="http://schemas.microsoft.com/office/powerpoint/2010/main" val="36129509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6E614-C865-4780-B62D-9E97E8E6BC26}"/>
              </a:ext>
            </a:extLst>
          </p:cNvPr>
          <p:cNvSpPr>
            <a:spLocks noGrp="1"/>
          </p:cNvSpPr>
          <p:nvPr>
            <p:ph type="title"/>
          </p:nvPr>
        </p:nvSpPr>
        <p:spPr>
          <a:xfrm>
            <a:off x="838200" y="180976"/>
            <a:ext cx="10515600" cy="742950"/>
          </a:xfrm>
        </p:spPr>
        <p:txBody>
          <a:bodyPr/>
          <a:lstStyle/>
          <a:p>
            <a:r>
              <a:rPr lang="en-US" dirty="0"/>
              <a:t>Classification loss functions</a:t>
            </a:r>
          </a:p>
        </p:txBody>
      </p:sp>
      <p:sp>
        <p:nvSpPr>
          <p:cNvPr id="3" name="Content Placeholder 2">
            <a:extLst>
              <a:ext uri="{FF2B5EF4-FFF2-40B4-BE49-F238E27FC236}">
                <a16:creationId xmlns:a16="http://schemas.microsoft.com/office/drawing/2014/main" id="{11CA2691-DD2F-4911-8866-1095F3E3A6C7}"/>
              </a:ext>
            </a:extLst>
          </p:cNvPr>
          <p:cNvSpPr>
            <a:spLocks noGrp="1"/>
          </p:cNvSpPr>
          <p:nvPr>
            <p:ph idx="1"/>
          </p:nvPr>
        </p:nvSpPr>
        <p:spPr>
          <a:xfrm>
            <a:off x="838200" y="1035698"/>
            <a:ext cx="10515600" cy="5641326"/>
          </a:xfrm>
        </p:spPr>
        <p:txBody>
          <a:bodyPr>
            <a:normAutofit/>
          </a:bodyPr>
          <a:lstStyle/>
          <a:p>
            <a:pPr marL="0" indent="0" fontAlgn="base">
              <a:buNone/>
            </a:pPr>
            <a:r>
              <a:rPr lang="en-US" b="1" dirty="0"/>
              <a:t>Hinge Loss</a:t>
            </a:r>
          </a:p>
          <a:p>
            <a:pPr fontAlgn="base"/>
            <a:r>
              <a:rPr lang="en-US" dirty="0"/>
              <a:t>The (L2-regularized) hinge loss leads to the canonical support vector machine model with the max-margin property: the margin is the smallest distance from the line (or more generally, hyperplane) that separates our points into classes and defines our classification:</a:t>
            </a:r>
          </a:p>
          <a:p>
            <a:pPr marL="0" indent="0">
              <a:buNone/>
            </a:pPr>
            <a:endParaRPr lang="en-US" dirty="0"/>
          </a:p>
        </p:txBody>
      </p:sp>
      <p:pic>
        <p:nvPicPr>
          <p:cNvPr id="6" name="Picture 5">
            <a:extLst>
              <a:ext uri="{FF2B5EF4-FFF2-40B4-BE49-F238E27FC236}">
                <a16:creationId xmlns:a16="http://schemas.microsoft.com/office/drawing/2014/main" id="{6A1AFD4C-4D30-4475-9A48-E19B012910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5755" y="3694922"/>
            <a:ext cx="3890865" cy="2789854"/>
          </a:xfrm>
          <a:prstGeom prst="rect">
            <a:avLst/>
          </a:prstGeom>
        </p:spPr>
      </p:pic>
    </p:spTree>
    <p:extLst>
      <p:ext uri="{BB962C8B-B14F-4D97-AF65-F5344CB8AC3E}">
        <p14:creationId xmlns:p14="http://schemas.microsoft.com/office/powerpoint/2010/main" val="3181105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2B748-4A1A-40E1-B829-91EE043A70D7}"/>
              </a:ext>
            </a:extLst>
          </p:cNvPr>
          <p:cNvSpPr>
            <a:spLocks noGrp="1"/>
          </p:cNvSpPr>
          <p:nvPr>
            <p:ph type="ctrTitle"/>
          </p:nvPr>
        </p:nvSpPr>
        <p:spPr>
          <a:xfrm>
            <a:off x="1524000" y="1122363"/>
            <a:ext cx="9144000" cy="662475"/>
          </a:xfrm>
        </p:spPr>
        <p:txBody>
          <a:bodyPr>
            <a:normAutofit fontScale="90000"/>
          </a:bodyPr>
          <a:lstStyle/>
          <a:p>
            <a:r>
              <a:rPr lang="en-US" dirty="0"/>
              <a:t>The purpose of this lecture</a:t>
            </a:r>
          </a:p>
        </p:txBody>
      </p:sp>
      <p:sp>
        <p:nvSpPr>
          <p:cNvPr id="3" name="Subtitle 2">
            <a:extLst>
              <a:ext uri="{FF2B5EF4-FFF2-40B4-BE49-F238E27FC236}">
                <a16:creationId xmlns:a16="http://schemas.microsoft.com/office/drawing/2014/main" id="{123DF3AF-4DF7-437B-9E3E-81E919D10377}"/>
              </a:ext>
            </a:extLst>
          </p:cNvPr>
          <p:cNvSpPr>
            <a:spLocks noGrp="1"/>
          </p:cNvSpPr>
          <p:nvPr>
            <p:ph type="subTitle" idx="1"/>
          </p:nvPr>
        </p:nvSpPr>
        <p:spPr>
          <a:xfrm>
            <a:off x="1453661" y="1984253"/>
            <a:ext cx="9144000" cy="4117609"/>
          </a:xfrm>
        </p:spPr>
        <p:txBody>
          <a:bodyPr>
            <a:normAutofit/>
          </a:bodyPr>
          <a:lstStyle/>
          <a:p>
            <a:r>
              <a:rPr lang="en-US" sz="3600" dirty="0"/>
              <a:t>To discuss the main ideas of machine learning, its connections with other traditional areas, performance measurement and ensemble </a:t>
            </a:r>
            <a:r>
              <a:rPr lang="en-US" sz="3600" dirty="0" err="1"/>
              <a:t>metaheurustics</a:t>
            </a:r>
            <a:endParaRPr lang="en-US" sz="3600" dirty="0"/>
          </a:p>
        </p:txBody>
      </p:sp>
    </p:spTree>
    <p:extLst>
      <p:ext uri="{BB962C8B-B14F-4D97-AF65-F5344CB8AC3E}">
        <p14:creationId xmlns:p14="http://schemas.microsoft.com/office/powerpoint/2010/main" val="22022670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B6BA9-F82F-4E16-93A6-4D2A725F3804}"/>
              </a:ext>
            </a:extLst>
          </p:cNvPr>
          <p:cNvSpPr>
            <a:spLocks noGrp="1"/>
          </p:cNvSpPr>
          <p:nvPr>
            <p:ph type="title"/>
          </p:nvPr>
        </p:nvSpPr>
        <p:spPr>
          <a:xfrm>
            <a:off x="790574" y="266701"/>
            <a:ext cx="10515600" cy="666750"/>
          </a:xfrm>
        </p:spPr>
        <p:txBody>
          <a:bodyPr>
            <a:normAutofit fontScale="90000"/>
          </a:bodyPr>
          <a:lstStyle/>
          <a:p>
            <a:r>
              <a:rPr lang="en-US" dirty="0"/>
              <a:t>Sources of Error in Machine Learning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DB0BC3-8C1B-4FAC-BB04-14CA3F4BAC0D}"/>
                  </a:ext>
                </a:extLst>
              </p:cNvPr>
              <p:cNvSpPr>
                <a:spLocks noGrp="1"/>
              </p:cNvSpPr>
              <p:nvPr>
                <p:ph idx="1"/>
              </p:nvPr>
            </p:nvSpPr>
            <p:spPr/>
            <p:txBody>
              <a:bodyPr/>
              <a:lstStyle/>
              <a:p>
                <a:r>
                  <a:rPr lang="en-US" dirty="0"/>
                  <a:t>If we denote the variable we are trying to predict (response variable) as Y and the vector of predictors as X, we may assume that there is a relationship between them</a:t>
                </a:r>
              </a:p>
              <a:p>
                <a:endParaRPr lang="en-US" dirty="0"/>
              </a:p>
              <a:p>
                <a:pPr marL="0" indent="0">
                  <a:buNone/>
                </a:pPr>
                <a:r>
                  <a:rPr lang="en-US" dirty="0"/>
                  <a:t>We may estimate a model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𝑓</m:t>
                        </m:r>
                      </m:e>
                    </m:acc>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a:t>
                </a:r>
              </a:p>
              <a:p>
                <a:pPr marL="0" indent="0">
                  <a:buNone/>
                </a:pPr>
                <a:r>
                  <a:rPr lang="en-US" dirty="0"/>
                  <a:t> In this case, the expected squared prediction error at a point x is</a:t>
                </a:r>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12DB0BC3-8C1B-4FAC-BB04-14CA3F4BAC0D}"/>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122BA4BC-8835-429F-9754-E0972E32B481}"/>
              </a:ext>
            </a:extLst>
          </p:cNvPr>
          <p:cNvPicPr>
            <a:picLocks noChangeAspect="1"/>
          </p:cNvPicPr>
          <p:nvPr/>
        </p:nvPicPr>
        <p:blipFill>
          <a:blip r:embed="rId3"/>
          <a:stretch>
            <a:fillRect/>
          </a:stretch>
        </p:blipFill>
        <p:spPr>
          <a:xfrm>
            <a:off x="5386288" y="3281342"/>
            <a:ext cx="1419423" cy="295316"/>
          </a:xfrm>
          <a:prstGeom prst="rect">
            <a:avLst/>
          </a:prstGeom>
        </p:spPr>
      </p:pic>
      <p:pic>
        <p:nvPicPr>
          <p:cNvPr id="8" name="Picture 7">
            <a:extLst>
              <a:ext uri="{FF2B5EF4-FFF2-40B4-BE49-F238E27FC236}">
                <a16:creationId xmlns:a16="http://schemas.microsoft.com/office/drawing/2014/main" id="{E6BA8A89-0733-4D3D-A19A-C9D14148B88F}"/>
              </a:ext>
            </a:extLst>
          </p:cNvPr>
          <p:cNvPicPr>
            <a:picLocks noChangeAspect="1"/>
          </p:cNvPicPr>
          <p:nvPr/>
        </p:nvPicPr>
        <p:blipFill>
          <a:blip r:embed="rId4"/>
          <a:stretch>
            <a:fillRect/>
          </a:stretch>
        </p:blipFill>
        <p:spPr>
          <a:xfrm>
            <a:off x="4509892" y="5032375"/>
            <a:ext cx="2791215" cy="714475"/>
          </a:xfrm>
          <a:prstGeom prst="rect">
            <a:avLst/>
          </a:prstGeom>
        </p:spPr>
      </p:pic>
    </p:spTree>
    <p:extLst>
      <p:ext uri="{BB962C8B-B14F-4D97-AF65-F5344CB8AC3E}">
        <p14:creationId xmlns:p14="http://schemas.microsoft.com/office/powerpoint/2010/main" val="41037095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4D3F8-537F-4BFE-9AA4-E926C0F44B46}"/>
              </a:ext>
            </a:extLst>
          </p:cNvPr>
          <p:cNvSpPr>
            <a:spLocks noGrp="1"/>
          </p:cNvSpPr>
          <p:nvPr>
            <p:ph type="title"/>
          </p:nvPr>
        </p:nvSpPr>
        <p:spPr>
          <a:xfrm>
            <a:off x="838200" y="142044"/>
            <a:ext cx="10515600" cy="736846"/>
          </a:xfrm>
        </p:spPr>
        <p:txBody>
          <a:bodyPr/>
          <a:lstStyle/>
          <a:p>
            <a:r>
              <a:rPr lang="en-US" dirty="0"/>
              <a:t>Sources of Error in Machine Learning</a:t>
            </a:r>
          </a:p>
        </p:txBody>
      </p:sp>
      <p:sp>
        <p:nvSpPr>
          <p:cNvPr id="3" name="Content Placeholder 2">
            <a:extLst>
              <a:ext uri="{FF2B5EF4-FFF2-40B4-BE49-F238E27FC236}">
                <a16:creationId xmlns:a16="http://schemas.microsoft.com/office/drawing/2014/main" id="{F70FD6A3-9471-4BE8-84BE-41F9F8AAF51B}"/>
              </a:ext>
            </a:extLst>
          </p:cNvPr>
          <p:cNvSpPr>
            <a:spLocks noGrp="1"/>
          </p:cNvSpPr>
          <p:nvPr>
            <p:ph idx="1"/>
          </p:nvPr>
        </p:nvSpPr>
        <p:spPr>
          <a:xfrm>
            <a:off x="838200" y="1038687"/>
            <a:ext cx="10515600" cy="5138276"/>
          </a:xfrm>
        </p:spPr>
        <p:txBody>
          <a:bodyPr>
            <a:normAutofit lnSpcReduction="10000"/>
          </a:bodyPr>
          <a:lstStyle/>
          <a:p>
            <a:r>
              <a:rPr lang="en-US" dirty="0"/>
              <a:t>This error may then be decomposed into bias and variance components:</a:t>
            </a:r>
          </a:p>
          <a:p>
            <a:endParaRPr lang="en-US" dirty="0"/>
          </a:p>
          <a:p>
            <a:endParaRPr lang="en-US" dirty="0"/>
          </a:p>
          <a:p>
            <a:pPr marL="0" indent="0">
              <a:buNone/>
            </a:pPr>
            <a:endParaRPr lang="en-US" dirty="0"/>
          </a:p>
          <a:p>
            <a:pPr marL="0" indent="0">
              <a:buNone/>
            </a:pPr>
            <a:endParaRPr lang="en-US" dirty="0"/>
          </a:p>
          <a:p>
            <a:r>
              <a:rPr lang="en-US" dirty="0"/>
              <a:t>That third term, irreducible error, is the noise term in the true relationship that cannot fundamentally be reduced by any model. Given the true model and infinite data to calibrate it, we should be able to reduce both the bias and variance terms to 0. However, in a world with imperfect models and finite data, there is a tradeoff between minimizing the bias and minimizing the variance.</a:t>
            </a:r>
          </a:p>
        </p:txBody>
      </p:sp>
      <p:pic>
        <p:nvPicPr>
          <p:cNvPr id="4" name="Picture 3">
            <a:extLst>
              <a:ext uri="{FF2B5EF4-FFF2-40B4-BE49-F238E27FC236}">
                <a16:creationId xmlns:a16="http://schemas.microsoft.com/office/drawing/2014/main" id="{8752C285-AB25-4FEC-98DE-806C4F3D658F}"/>
              </a:ext>
            </a:extLst>
          </p:cNvPr>
          <p:cNvPicPr>
            <a:picLocks noChangeAspect="1"/>
          </p:cNvPicPr>
          <p:nvPr/>
        </p:nvPicPr>
        <p:blipFill>
          <a:blip r:embed="rId2"/>
          <a:stretch>
            <a:fillRect/>
          </a:stretch>
        </p:blipFill>
        <p:spPr>
          <a:xfrm>
            <a:off x="2533650" y="1895476"/>
            <a:ext cx="6701275" cy="1637838"/>
          </a:xfrm>
          <a:prstGeom prst="rect">
            <a:avLst/>
          </a:prstGeom>
        </p:spPr>
      </p:pic>
    </p:spTree>
    <p:extLst>
      <p:ext uri="{BB962C8B-B14F-4D97-AF65-F5344CB8AC3E}">
        <p14:creationId xmlns:p14="http://schemas.microsoft.com/office/powerpoint/2010/main" val="13680852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519EB-8E6F-4E6A-BB89-699C00C29C31}"/>
              </a:ext>
            </a:extLst>
          </p:cNvPr>
          <p:cNvSpPr>
            <a:spLocks noGrp="1"/>
          </p:cNvSpPr>
          <p:nvPr>
            <p:ph type="title"/>
          </p:nvPr>
        </p:nvSpPr>
        <p:spPr/>
        <p:txBody>
          <a:bodyPr/>
          <a:lstStyle/>
          <a:p>
            <a:r>
              <a:rPr lang="en-US" b="1" dirty="0"/>
              <a:t>Bias and variance using bulls-eye diagram</a:t>
            </a:r>
            <a:endParaRPr lang="en-US" dirty="0"/>
          </a:p>
        </p:txBody>
      </p:sp>
      <p:pic>
        <p:nvPicPr>
          <p:cNvPr id="4" name="Content Placeholder 3">
            <a:extLst>
              <a:ext uri="{FF2B5EF4-FFF2-40B4-BE49-F238E27FC236}">
                <a16:creationId xmlns:a16="http://schemas.microsoft.com/office/drawing/2014/main" id="{B9BC2880-31C1-458A-9C2B-9EA6A5A9179C}"/>
              </a:ext>
            </a:extLst>
          </p:cNvPr>
          <p:cNvPicPr>
            <a:picLocks noGrp="1" noChangeAspect="1"/>
          </p:cNvPicPr>
          <p:nvPr>
            <p:ph idx="1"/>
          </p:nvPr>
        </p:nvPicPr>
        <p:blipFill>
          <a:blip r:embed="rId2"/>
          <a:stretch>
            <a:fillRect/>
          </a:stretch>
        </p:blipFill>
        <p:spPr>
          <a:xfrm>
            <a:off x="3814451" y="1825625"/>
            <a:ext cx="4563098" cy="4351338"/>
          </a:xfrm>
          <a:prstGeom prst="rect">
            <a:avLst/>
          </a:prstGeom>
        </p:spPr>
      </p:pic>
    </p:spTree>
    <p:extLst>
      <p:ext uri="{BB962C8B-B14F-4D97-AF65-F5344CB8AC3E}">
        <p14:creationId xmlns:p14="http://schemas.microsoft.com/office/powerpoint/2010/main" val="3860430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0601D-F285-446A-A9F1-5D9A9BA74C05}"/>
              </a:ext>
            </a:extLst>
          </p:cNvPr>
          <p:cNvSpPr>
            <a:spLocks noGrp="1"/>
          </p:cNvSpPr>
          <p:nvPr>
            <p:ph type="title"/>
          </p:nvPr>
        </p:nvSpPr>
        <p:spPr/>
        <p:txBody>
          <a:bodyPr/>
          <a:lstStyle/>
          <a:p>
            <a:r>
              <a:rPr lang="en-US" dirty="0"/>
              <a:t>Bias and Variance</a:t>
            </a:r>
          </a:p>
        </p:txBody>
      </p:sp>
      <p:sp>
        <p:nvSpPr>
          <p:cNvPr id="3" name="Content Placeholder 2">
            <a:extLst>
              <a:ext uri="{FF2B5EF4-FFF2-40B4-BE49-F238E27FC236}">
                <a16:creationId xmlns:a16="http://schemas.microsoft.com/office/drawing/2014/main" id="{A10D59E9-62A8-40A7-B9E7-CC09D4B7A95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2CF93B2-4D10-4D83-81A2-4ED13CFED7D4}"/>
              </a:ext>
            </a:extLst>
          </p:cNvPr>
          <p:cNvPicPr>
            <a:picLocks noChangeAspect="1"/>
          </p:cNvPicPr>
          <p:nvPr/>
        </p:nvPicPr>
        <p:blipFill>
          <a:blip r:embed="rId2"/>
          <a:stretch>
            <a:fillRect/>
          </a:stretch>
        </p:blipFill>
        <p:spPr>
          <a:xfrm>
            <a:off x="1042282" y="1595181"/>
            <a:ext cx="10107436" cy="3667637"/>
          </a:xfrm>
          <a:prstGeom prst="rect">
            <a:avLst/>
          </a:prstGeom>
        </p:spPr>
      </p:pic>
    </p:spTree>
    <p:extLst>
      <p:ext uri="{BB962C8B-B14F-4D97-AF65-F5344CB8AC3E}">
        <p14:creationId xmlns:p14="http://schemas.microsoft.com/office/powerpoint/2010/main" val="4019322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AC010-4864-401C-9FE8-673A77A201C5}"/>
              </a:ext>
            </a:extLst>
          </p:cNvPr>
          <p:cNvSpPr>
            <a:spLocks noGrp="1"/>
          </p:cNvSpPr>
          <p:nvPr>
            <p:ph type="title"/>
          </p:nvPr>
        </p:nvSpPr>
        <p:spPr/>
        <p:txBody>
          <a:bodyPr/>
          <a:lstStyle/>
          <a:p>
            <a:r>
              <a:rPr lang="en-US" dirty="0"/>
              <a:t>Bias and Variance</a:t>
            </a:r>
          </a:p>
        </p:txBody>
      </p:sp>
      <p:sp>
        <p:nvSpPr>
          <p:cNvPr id="3" name="Content Placeholder 2">
            <a:extLst>
              <a:ext uri="{FF2B5EF4-FFF2-40B4-BE49-F238E27FC236}">
                <a16:creationId xmlns:a16="http://schemas.microsoft.com/office/drawing/2014/main" id="{0F3EE717-D11F-41A2-BB53-B2F1F0BA9F82}"/>
              </a:ext>
            </a:extLst>
          </p:cNvPr>
          <p:cNvSpPr>
            <a:spLocks noGrp="1"/>
          </p:cNvSpPr>
          <p:nvPr>
            <p:ph idx="1"/>
          </p:nvPr>
        </p:nvSpPr>
        <p:spPr/>
        <p:txBody>
          <a:bodyPr>
            <a:normAutofit lnSpcReduction="10000"/>
          </a:bodyPr>
          <a:lstStyle/>
          <a:p>
            <a:r>
              <a:rPr lang="en-US" dirty="0"/>
              <a:t>In supervised learning, </a:t>
            </a:r>
            <a:r>
              <a:rPr lang="en-US" b="1" dirty="0"/>
              <a:t>underfitting</a:t>
            </a:r>
            <a:r>
              <a:rPr lang="en-US" dirty="0"/>
              <a:t> happens when a model is unable to capture the underlying pattern of the data. These models usually have high bias and low variance. It happens when we have very less amount of data to build an accurate model or when we try to build a linear model with a nonlinear data. Also, these kind of models are very simple to capture the complex patterns in data like Linear and logistic regression.</a:t>
            </a:r>
          </a:p>
          <a:p>
            <a:r>
              <a:rPr lang="en-US" dirty="0"/>
              <a:t>In supervised learning, </a:t>
            </a:r>
            <a:r>
              <a:rPr lang="en-US" b="1" dirty="0"/>
              <a:t>overfitting</a:t>
            </a:r>
            <a:r>
              <a:rPr lang="en-US" dirty="0"/>
              <a:t> happens when our model captures the noise along with the underlying pattern in data. It happens when we train our model a lot over noisy dataset. These models have low bias and high variance. These models are very complex like Decision trees which are prone to overfitting.</a:t>
            </a:r>
          </a:p>
          <a:p>
            <a:endParaRPr lang="en-US" dirty="0"/>
          </a:p>
        </p:txBody>
      </p:sp>
    </p:spTree>
    <p:extLst>
      <p:ext uri="{BB962C8B-B14F-4D97-AF65-F5344CB8AC3E}">
        <p14:creationId xmlns:p14="http://schemas.microsoft.com/office/powerpoint/2010/main" val="11487168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96A82-8537-4E56-B9E1-801BE68D0EB3}"/>
              </a:ext>
            </a:extLst>
          </p:cNvPr>
          <p:cNvSpPr>
            <a:spLocks noGrp="1"/>
          </p:cNvSpPr>
          <p:nvPr>
            <p:ph type="title"/>
          </p:nvPr>
        </p:nvSpPr>
        <p:spPr/>
        <p:txBody>
          <a:bodyPr/>
          <a:lstStyle/>
          <a:p>
            <a:r>
              <a:rPr lang="en-US" dirty="0"/>
              <a:t>Machine Learning</a:t>
            </a:r>
          </a:p>
        </p:txBody>
      </p:sp>
      <p:sp>
        <p:nvSpPr>
          <p:cNvPr id="3" name="Content Placeholder 2">
            <a:extLst>
              <a:ext uri="{FF2B5EF4-FFF2-40B4-BE49-F238E27FC236}">
                <a16:creationId xmlns:a16="http://schemas.microsoft.com/office/drawing/2014/main" id="{8B6B65C0-95C9-4C4E-96B2-18DBFB90700F}"/>
              </a:ext>
            </a:extLst>
          </p:cNvPr>
          <p:cNvSpPr>
            <a:spLocks noGrp="1"/>
          </p:cNvSpPr>
          <p:nvPr>
            <p:ph idx="1"/>
          </p:nvPr>
        </p:nvSpPr>
        <p:spPr/>
        <p:txBody>
          <a:bodyPr>
            <a:normAutofit fontScale="92500" lnSpcReduction="10000"/>
          </a:bodyPr>
          <a:lstStyle/>
          <a:p>
            <a:pPr fontAlgn="base"/>
            <a:r>
              <a:rPr lang="en-US" dirty="0"/>
              <a:t>A gut feeling for people have done a lot of Monte Carlo is that they should minimize bias even at the expense of variance. The thinking goes that the presence of bias indicates something basically wrong with their model and algorithm. Yes, they acknowledge, variance is also bad but a model with high variance could at least predict well on average, at least it is not </a:t>
            </a:r>
            <a:r>
              <a:rPr lang="en-US" i="1" dirty="0"/>
              <a:t>fundamentally wrong</a:t>
            </a:r>
            <a:r>
              <a:rPr lang="en-US" dirty="0"/>
              <a:t>.</a:t>
            </a:r>
          </a:p>
          <a:p>
            <a:pPr fontAlgn="base"/>
            <a:r>
              <a:rPr lang="en-US" dirty="0"/>
              <a:t>This is mistaken logic. It is true that a high variance and low bias model can preform well in some sort of long-run average sense. However, in practice modelers are always dealing with a single realization of the data set. In these cases, long run averages are irrelevant, what is important is the performance of the model on the data you actually have and in this case bias and variance are equally important and one should not be improved at an excessive expense to the other.</a:t>
            </a:r>
          </a:p>
          <a:p>
            <a:pPr marL="0" indent="0">
              <a:buNone/>
            </a:pPr>
            <a:endParaRPr lang="en-US" dirty="0"/>
          </a:p>
        </p:txBody>
      </p:sp>
    </p:spTree>
    <p:extLst>
      <p:ext uri="{BB962C8B-B14F-4D97-AF65-F5344CB8AC3E}">
        <p14:creationId xmlns:p14="http://schemas.microsoft.com/office/powerpoint/2010/main" val="19027859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54668-BA7E-4B85-AFAF-EE2B61A1A568}"/>
              </a:ext>
            </a:extLst>
          </p:cNvPr>
          <p:cNvSpPr>
            <a:spLocks noGrp="1"/>
          </p:cNvSpPr>
          <p:nvPr>
            <p:ph type="title"/>
          </p:nvPr>
        </p:nvSpPr>
        <p:spPr/>
        <p:txBody>
          <a:bodyPr/>
          <a:lstStyle/>
          <a:p>
            <a:r>
              <a:rPr lang="en-US" dirty="0"/>
              <a:t>Machine Learning</a:t>
            </a:r>
          </a:p>
        </p:txBody>
      </p:sp>
      <p:sp>
        <p:nvSpPr>
          <p:cNvPr id="3" name="Content Placeholder 2">
            <a:extLst>
              <a:ext uri="{FF2B5EF4-FFF2-40B4-BE49-F238E27FC236}">
                <a16:creationId xmlns:a16="http://schemas.microsoft.com/office/drawing/2014/main" id="{0BAED6F5-A111-475A-9AD0-0EF01C99439B}"/>
              </a:ext>
            </a:extLst>
          </p:cNvPr>
          <p:cNvSpPr>
            <a:spLocks noGrp="1"/>
          </p:cNvSpPr>
          <p:nvPr>
            <p:ph idx="1"/>
          </p:nvPr>
        </p:nvSpPr>
        <p:spPr/>
        <p:txBody>
          <a:bodyPr/>
          <a:lstStyle/>
          <a:p>
            <a:pPr marL="0" indent="0">
              <a:buNone/>
            </a:pPr>
            <a:r>
              <a:rPr lang="en-US" dirty="0"/>
              <a:t>At its root, dealing with bias and variance is really about dealing with over- and under-fitting. Bias is reduced and variance is increased in relation to model complexity. Complexity can be defined in many ways, but the simplest one is the number of model parameters. As more and more parameters are added to a model, the complexity of the model increases and variance becomes our primary concern while bias steadily falls.</a:t>
            </a:r>
          </a:p>
          <a:p>
            <a:pPr marL="0" indent="0">
              <a:buNone/>
            </a:pPr>
            <a:endParaRPr lang="en-US" dirty="0"/>
          </a:p>
        </p:txBody>
      </p:sp>
    </p:spTree>
    <p:extLst>
      <p:ext uri="{BB962C8B-B14F-4D97-AF65-F5344CB8AC3E}">
        <p14:creationId xmlns:p14="http://schemas.microsoft.com/office/powerpoint/2010/main" val="97852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CD066-D69E-4467-9B3C-2E84F86229A4}"/>
              </a:ext>
            </a:extLst>
          </p:cNvPr>
          <p:cNvSpPr>
            <a:spLocks noGrp="1"/>
          </p:cNvSpPr>
          <p:nvPr>
            <p:ph type="title"/>
          </p:nvPr>
        </p:nvSpPr>
        <p:spPr/>
        <p:txBody>
          <a:bodyPr/>
          <a:lstStyle/>
          <a:p>
            <a:r>
              <a:rPr lang="en-US" dirty="0"/>
              <a:t>Bias and Variance Trade-off</a:t>
            </a:r>
          </a:p>
        </p:txBody>
      </p:sp>
      <p:sp>
        <p:nvSpPr>
          <p:cNvPr id="3" name="Content Placeholder 2">
            <a:extLst>
              <a:ext uri="{FF2B5EF4-FFF2-40B4-BE49-F238E27FC236}">
                <a16:creationId xmlns:a16="http://schemas.microsoft.com/office/drawing/2014/main" id="{3D28E414-7E18-4BEF-AE5D-E3716371E389}"/>
              </a:ext>
            </a:extLst>
          </p:cNvPr>
          <p:cNvSpPr>
            <a:spLocks noGrp="1"/>
          </p:cNvSpPr>
          <p:nvPr>
            <p:ph idx="1"/>
          </p:nvPr>
        </p:nvSpPr>
        <p:spPr/>
        <p:txBody>
          <a:bodyPr/>
          <a:lstStyle/>
          <a:p>
            <a:r>
              <a:rPr lang="en-US" dirty="0"/>
              <a:t>The best trade-off for any model is the level of complexity at which the increase in bias is equivalent to the reduction in variance.</a:t>
            </a:r>
          </a:p>
          <a:p>
            <a:endParaRPr lang="en-US" dirty="0"/>
          </a:p>
          <a:p>
            <a:endParaRPr lang="en-US" dirty="0"/>
          </a:p>
          <a:p>
            <a:endParaRPr lang="en-US" dirty="0"/>
          </a:p>
          <a:p>
            <a:endParaRPr lang="en-US" dirty="0"/>
          </a:p>
          <a:p>
            <a:pPr marL="0" indent="0">
              <a:buNone/>
            </a:pPr>
            <a:endParaRPr lang="en-US" dirty="0"/>
          </a:p>
        </p:txBody>
      </p:sp>
      <p:pic>
        <p:nvPicPr>
          <p:cNvPr id="4" name="Picture 3">
            <a:extLst>
              <a:ext uri="{FF2B5EF4-FFF2-40B4-BE49-F238E27FC236}">
                <a16:creationId xmlns:a16="http://schemas.microsoft.com/office/drawing/2014/main" id="{36EAAE0A-EAD6-47A3-80FD-C8D53D647CED}"/>
              </a:ext>
            </a:extLst>
          </p:cNvPr>
          <p:cNvPicPr>
            <a:picLocks noChangeAspect="1"/>
          </p:cNvPicPr>
          <p:nvPr/>
        </p:nvPicPr>
        <p:blipFill>
          <a:blip r:embed="rId2"/>
          <a:stretch>
            <a:fillRect/>
          </a:stretch>
        </p:blipFill>
        <p:spPr>
          <a:xfrm>
            <a:off x="4395550" y="2957446"/>
            <a:ext cx="3400900" cy="943107"/>
          </a:xfrm>
          <a:prstGeom prst="rect">
            <a:avLst/>
          </a:prstGeom>
        </p:spPr>
      </p:pic>
    </p:spTree>
    <p:extLst>
      <p:ext uri="{BB962C8B-B14F-4D97-AF65-F5344CB8AC3E}">
        <p14:creationId xmlns:p14="http://schemas.microsoft.com/office/powerpoint/2010/main" val="40068003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0CD02-7AB1-44FB-8982-C18E4EF8FE85}"/>
              </a:ext>
            </a:extLst>
          </p:cNvPr>
          <p:cNvSpPr>
            <a:spLocks noGrp="1"/>
          </p:cNvSpPr>
          <p:nvPr>
            <p:ph type="title"/>
          </p:nvPr>
        </p:nvSpPr>
        <p:spPr/>
        <p:txBody>
          <a:bodyPr/>
          <a:lstStyle/>
          <a:p>
            <a:r>
              <a:rPr lang="en-US" dirty="0"/>
              <a:t>Bias/Variance Trade-off</a:t>
            </a:r>
          </a:p>
        </p:txBody>
      </p:sp>
      <p:sp>
        <p:nvSpPr>
          <p:cNvPr id="3" name="Content Placeholder 2">
            <a:extLst>
              <a:ext uri="{FF2B5EF4-FFF2-40B4-BE49-F238E27FC236}">
                <a16:creationId xmlns:a16="http://schemas.microsoft.com/office/drawing/2014/main" id="{69EC05E8-675D-4074-BFF0-1E57A2446EE2}"/>
              </a:ext>
            </a:extLst>
          </p:cNvPr>
          <p:cNvSpPr>
            <a:spLocks noGrp="1"/>
          </p:cNvSpPr>
          <p:nvPr>
            <p:ph idx="1"/>
          </p:nvPr>
        </p:nvSpPr>
        <p:spPr>
          <a:xfrm>
            <a:off x="838200" y="1825625"/>
            <a:ext cx="10515600" cy="4737100"/>
          </a:xfrm>
        </p:spPr>
        <p:txBody>
          <a:bodyPr>
            <a:normAutofit/>
          </a:bodyPr>
          <a:lstStyle/>
          <a:p>
            <a:pPr marL="0" indent="0">
              <a:buNone/>
            </a:pPr>
            <a:r>
              <a:rPr lang="en-US" dirty="0"/>
              <a:t>Models that fit the data poorly have high bias: “Inflexible models” such as linear regression.</a:t>
            </a:r>
          </a:p>
          <a:p>
            <a:pPr marL="0" indent="0">
              <a:buNone/>
            </a:pPr>
            <a:r>
              <a:rPr lang="en-US" dirty="0"/>
              <a:t>Models that can fit the data very well have low bias but high variance:  “flexible” ”models.</a:t>
            </a:r>
          </a:p>
          <a:p>
            <a:pPr marL="0" indent="0">
              <a:buNone/>
            </a:pPr>
            <a:r>
              <a:rPr lang="en-US" dirty="0"/>
              <a:t> </a:t>
            </a:r>
          </a:p>
        </p:txBody>
      </p:sp>
      <p:pic>
        <p:nvPicPr>
          <p:cNvPr id="6146" name="Picture 2" descr="Image result for example of bias and variance in machine learning">
            <a:extLst>
              <a:ext uri="{FF2B5EF4-FFF2-40B4-BE49-F238E27FC236}">
                <a16:creationId xmlns:a16="http://schemas.microsoft.com/office/drawing/2014/main" id="{B45E2455-B6DC-4E28-90D2-34DCE6E965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7888" y="3275989"/>
            <a:ext cx="4900612" cy="3286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1277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E72C3-2182-4FD8-8BE4-5507DD228E52}"/>
              </a:ext>
            </a:extLst>
          </p:cNvPr>
          <p:cNvSpPr>
            <a:spLocks noGrp="1"/>
          </p:cNvSpPr>
          <p:nvPr>
            <p:ph type="title"/>
          </p:nvPr>
        </p:nvSpPr>
        <p:spPr/>
        <p:txBody>
          <a:bodyPr/>
          <a:lstStyle/>
          <a:p>
            <a:r>
              <a:rPr lang="en-US" dirty="0"/>
              <a:t>Machine Learning Workflow</a:t>
            </a:r>
          </a:p>
        </p:txBody>
      </p:sp>
      <p:sp>
        <p:nvSpPr>
          <p:cNvPr id="3" name="Content Placeholder 2">
            <a:extLst>
              <a:ext uri="{FF2B5EF4-FFF2-40B4-BE49-F238E27FC236}">
                <a16:creationId xmlns:a16="http://schemas.microsoft.com/office/drawing/2014/main" id="{64342FE3-1FAC-49A5-9F3B-627A6243AF15}"/>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A8BDE76C-5A23-4498-A94E-9F44416105EB}"/>
              </a:ext>
            </a:extLst>
          </p:cNvPr>
          <p:cNvPicPr>
            <a:picLocks noChangeAspect="1"/>
          </p:cNvPicPr>
          <p:nvPr/>
        </p:nvPicPr>
        <p:blipFill>
          <a:blip r:embed="rId2"/>
          <a:stretch>
            <a:fillRect/>
          </a:stretch>
        </p:blipFill>
        <p:spPr>
          <a:xfrm>
            <a:off x="581025" y="1723786"/>
            <a:ext cx="11125200" cy="4524614"/>
          </a:xfrm>
          <a:prstGeom prst="rect">
            <a:avLst/>
          </a:prstGeom>
        </p:spPr>
      </p:pic>
    </p:spTree>
    <p:extLst>
      <p:ext uri="{BB962C8B-B14F-4D97-AF65-F5344CB8AC3E}">
        <p14:creationId xmlns:p14="http://schemas.microsoft.com/office/powerpoint/2010/main" val="3002595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4251A-C8ED-44AC-8F20-5E7CA59A7B19}"/>
              </a:ext>
            </a:extLst>
          </p:cNvPr>
          <p:cNvSpPr>
            <a:spLocks noGrp="1"/>
          </p:cNvSpPr>
          <p:nvPr>
            <p:ph type="title"/>
          </p:nvPr>
        </p:nvSpPr>
        <p:spPr/>
        <p:txBody>
          <a:bodyPr/>
          <a:lstStyle/>
          <a:p>
            <a:pPr algn="ctr"/>
            <a:r>
              <a:rPr lang="en-US" dirty="0"/>
              <a:t>Finance</a:t>
            </a:r>
          </a:p>
        </p:txBody>
      </p:sp>
      <p:sp>
        <p:nvSpPr>
          <p:cNvPr id="3" name="Content Placeholder 2">
            <a:extLst>
              <a:ext uri="{FF2B5EF4-FFF2-40B4-BE49-F238E27FC236}">
                <a16:creationId xmlns:a16="http://schemas.microsoft.com/office/drawing/2014/main" id="{56A6DD2F-D5E8-40D2-AC2F-3ACCCFE56D76}"/>
              </a:ext>
            </a:extLst>
          </p:cNvPr>
          <p:cNvSpPr>
            <a:spLocks noGrp="1"/>
          </p:cNvSpPr>
          <p:nvPr>
            <p:ph idx="1"/>
          </p:nvPr>
        </p:nvSpPr>
        <p:spPr/>
        <p:txBody>
          <a:bodyPr/>
          <a:lstStyle/>
          <a:p>
            <a:pPr marL="0" indent="0">
              <a:buNone/>
            </a:pPr>
            <a:r>
              <a:rPr lang="en-US" dirty="0"/>
              <a:t>What is finance all about?</a:t>
            </a:r>
          </a:p>
          <a:p>
            <a:pPr marL="0" indent="0">
              <a:buNone/>
            </a:pPr>
            <a:endParaRPr lang="en-US" dirty="0"/>
          </a:p>
          <a:p>
            <a:pPr marL="0" indent="0">
              <a:buNone/>
            </a:pPr>
            <a:r>
              <a:rPr lang="en-US" dirty="0"/>
              <a:t>What are main areas of finance?</a:t>
            </a:r>
          </a:p>
          <a:p>
            <a:pPr marL="0" indent="0">
              <a:buNone/>
            </a:pPr>
            <a:endParaRPr lang="en-US" dirty="0"/>
          </a:p>
          <a:p>
            <a:pPr marL="0" indent="0">
              <a:buNone/>
            </a:pPr>
            <a:r>
              <a:rPr lang="en-US" dirty="0"/>
              <a:t>What is the difference between financial markets and physical systems?</a:t>
            </a:r>
          </a:p>
        </p:txBody>
      </p:sp>
    </p:spTree>
    <p:extLst>
      <p:ext uri="{BB962C8B-B14F-4D97-AF65-F5344CB8AC3E}">
        <p14:creationId xmlns:p14="http://schemas.microsoft.com/office/powerpoint/2010/main" val="39903380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1ADEC-D882-4FF9-9412-93FCD93BE827}"/>
              </a:ext>
            </a:extLst>
          </p:cNvPr>
          <p:cNvSpPr>
            <a:spLocks noGrp="1"/>
          </p:cNvSpPr>
          <p:nvPr>
            <p:ph type="title"/>
          </p:nvPr>
        </p:nvSpPr>
        <p:spPr/>
        <p:txBody>
          <a:bodyPr/>
          <a:lstStyle/>
          <a:p>
            <a:r>
              <a:rPr lang="en-US" dirty="0"/>
              <a:t>Ensemble Methods (Metaheuristics)</a:t>
            </a:r>
          </a:p>
        </p:txBody>
      </p:sp>
      <p:sp>
        <p:nvSpPr>
          <p:cNvPr id="3" name="Content Placeholder 2">
            <a:extLst>
              <a:ext uri="{FF2B5EF4-FFF2-40B4-BE49-F238E27FC236}">
                <a16:creationId xmlns:a16="http://schemas.microsoft.com/office/drawing/2014/main" id="{7F0D2BAC-95AA-4154-BAB7-3835897EF48D}"/>
              </a:ext>
            </a:extLst>
          </p:cNvPr>
          <p:cNvSpPr>
            <a:spLocks noGrp="1"/>
          </p:cNvSpPr>
          <p:nvPr>
            <p:ph idx="1"/>
          </p:nvPr>
        </p:nvSpPr>
        <p:spPr>
          <a:xfrm>
            <a:off x="838200" y="1380392"/>
            <a:ext cx="10515600" cy="4796571"/>
          </a:xfrm>
        </p:spPr>
        <p:txBody>
          <a:bodyPr/>
          <a:lstStyle/>
          <a:p>
            <a:pPr marL="0" indent="0">
              <a:buNone/>
            </a:pPr>
            <a:r>
              <a:rPr lang="en-US" dirty="0"/>
              <a:t>An ensemble method is a method that combines a set of weak learners, all based on the same learning algorithm, in order to create a (stronger) learner that performs better than any of the individual ones. Ensemble methods help reduce bias and/or variance.</a:t>
            </a:r>
          </a:p>
          <a:p>
            <a:pPr marL="0" indent="0">
              <a:buNone/>
            </a:pPr>
            <a:endParaRPr lang="en-US" dirty="0"/>
          </a:p>
        </p:txBody>
      </p:sp>
    </p:spTree>
    <p:extLst>
      <p:ext uri="{BB962C8B-B14F-4D97-AF65-F5344CB8AC3E}">
        <p14:creationId xmlns:p14="http://schemas.microsoft.com/office/powerpoint/2010/main" val="15651225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091B1-550E-4157-B401-A89B7589C0C5}"/>
              </a:ext>
            </a:extLst>
          </p:cNvPr>
          <p:cNvSpPr>
            <a:spLocks noGrp="1"/>
          </p:cNvSpPr>
          <p:nvPr>
            <p:ph type="title"/>
          </p:nvPr>
        </p:nvSpPr>
        <p:spPr/>
        <p:txBody>
          <a:bodyPr/>
          <a:lstStyle/>
          <a:p>
            <a:r>
              <a:rPr lang="en-US" b="1" dirty="0"/>
              <a:t>Bagging aka Bootstrap Aggregation</a:t>
            </a:r>
            <a:endParaRPr lang="en-US" dirty="0"/>
          </a:p>
        </p:txBody>
      </p:sp>
      <p:sp>
        <p:nvSpPr>
          <p:cNvPr id="3" name="Content Placeholder 2">
            <a:extLst>
              <a:ext uri="{FF2B5EF4-FFF2-40B4-BE49-F238E27FC236}">
                <a16:creationId xmlns:a16="http://schemas.microsoft.com/office/drawing/2014/main" id="{9E1B59CF-2EED-463E-B84E-174F21B51FBD}"/>
              </a:ext>
            </a:extLst>
          </p:cNvPr>
          <p:cNvSpPr>
            <a:spLocks noGrp="1"/>
          </p:cNvSpPr>
          <p:nvPr>
            <p:ph idx="1"/>
          </p:nvPr>
        </p:nvSpPr>
        <p:spPr>
          <a:xfrm>
            <a:off x="838200" y="1521069"/>
            <a:ext cx="10515600" cy="4971806"/>
          </a:xfrm>
        </p:spPr>
        <p:txBody>
          <a:bodyPr>
            <a:normAutofit lnSpcReduction="10000"/>
          </a:bodyPr>
          <a:lstStyle/>
          <a:p>
            <a:pPr marL="0" indent="0">
              <a:buNone/>
            </a:pPr>
            <a:r>
              <a:rPr lang="en-US" dirty="0"/>
              <a:t>Bootstrap aggregation (bagging) is an effective way of reducing the variance in forecasts. It works as follows: </a:t>
            </a:r>
          </a:p>
          <a:p>
            <a:r>
              <a:rPr lang="en-US" dirty="0"/>
              <a:t>First, generate </a:t>
            </a:r>
            <a:r>
              <a:rPr lang="en-US" i="1" dirty="0"/>
              <a:t>N</a:t>
            </a:r>
            <a:r>
              <a:rPr lang="en-US" dirty="0"/>
              <a:t> training datasets by random sampling </a:t>
            </a:r>
            <a:r>
              <a:rPr lang="en-US" i="1" dirty="0"/>
              <a:t>with replacement.</a:t>
            </a:r>
          </a:p>
          <a:p>
            <a:r>
              <a:rPr lang="en-US" dirty="0"/>
              <a:t>Second, fit </a:t>
            </a:r>
            <a:r>
              <a:rPr lang="en-US" i="1" dirty="0"/>
              <a:t>N </a:t>
            </a:r>
            <a:r>
              <a:rPr lang="en-US" dirty="0"/>
              <a:t>estimators, one on each training set. These estimators are fit independently from each other, hence the models can be fit in parallel.</a:t>
            </a:r>
          </a:p>
          <a:p>
            <a:r>
              <a:rPr lang="en-US" dirty="0"/>
              <a:t>Third, the ensemble forecast is the </a:t>
            </a:r>
            <a:r>
              <a:rPr lang="en-US" i="1" dirty="0"/>
              <a:t>simple</a:t>
            </a:r>
            <a:r>
              <a:rPr lang="en-US" dirty="0"/>
              <a:t> average of the individual forecasts from the </a:t>
            </a:r>
            <a:r>
              <a:rPr lang="en-US" i="1" dirty="0"/>
              <a:t>N</a:t>
            </a:r>
            <a:r>
              <a:rPr lang="en-US" dirty="0"/>
              <a:t> models. In the case of categorical variables, the probability that an observation belongs to a class is given by the proportion of estimators that classify that observation as a member of that class (majority voting). </a:t>
            </a:r>
          </a:p>
        </p:txBody>
      </p:sp>
    </p:spTree>
    <p:extLst>
      <p:ext uri="{BB962C8B-B14F-4D97-AF65-F5344CB8AC3E}">
        <p14:creationId xmlns:p14="http://schemas.microsoft.com/office/powerpoint/2010/main" val="21849261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48F6A-D0FE-4D24-B9DC-E36198E6B16A}"/>
              </a:ext>
            </a:extLst>
          </p:cNvPr>
          <p:cNvSpPr>
            <a:spLocks noGrp="1"/>
          </p:cNvSpPr>
          <p:nvPr>
            <p:ph type="title"/>
          </p:nvPr>
        </p:nvSpPr>
        <p:spPr/>
        <p:txBody>
          <a:bodyPr/>
          <a:lstStyle/>
          <a:p>
            <a:r>
              <a:rPr lang="en-US" dirty="0"/>
              <a:t>Bagging</a:t>
            </a:r>
          </a:p>
        </p:txBody>
      </p:sp>
      <p:sp>
        <p:nvSpPr>
          <p:cNvPr id="3" name="Content Placeholder 2">
            <a:extLst>
              <a:ext uri="{FF2B5EF4-FFF2-40B4-BE49-F238E27FC236}">
                <a16:creationId xmlns:a16="http://schemas.microsoft.com/office/drawing/2014/main" id="{EFABE057-7678-4183-9C85-2D01134EDD32}"/>
              </a:ext>
            </a:extLst>
          </p:cNvPr>
          <p:cNvSpPr>
            <a:spLocks noGrp="1"/>
          </p:cNvSpPr>
          <p:nvPr>
            <p:ph idx="1"/>
          </p:nvPr>
        </p:nvSpPr>
        <p:spPr/>
        <p:txBody>
          <a:bodyPr/>
          <a:lstStyle/>
          <a:p>
            <a:pPr marL="0" indent="0">
              <a:buNone/>
            </a:pPr>
            <a:r>
              <a:rPr lang="en-US" dirty="0"/>
              <a:t>When a regression method or a classiﬁer has a tendency to overﬁt, bagging reduces the variance of the prediction. It cannot reduce the bias.</a:t>
            </a:r>
          </a:p>
          <a:p>
            <a:pPr marL="0" indent="0">
              <a:buNone/>
            </a:pPr>
            <a:endParaRPr lang="en-US" dirty="0"/>
          </a:p>
        </p:txBody>
      </p:sp>
    </p:spTree>
    <p:extLst>
      <p:ext uri="{BB962C8B-B14F-4D97-AF65-F5344CB8AC3E}">
        <p14:creationId xmlns:p14="http://schemas.microsoft.com/office/powerpoint/2010/main" val="420871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6BDF1-E4BF-4DDB-8857-39028842903E}"/>
              </a:ext>
            </a:extLst>
          </p:cNvPr>
          <p:cNvSpPr>
            <a:spLocks noGrp="1"/>
          </p:cNvSpPr>
          <p:nvPr>
            <p:ph type="title"/>
          </p:nvPr>
        </p:nvSpPr>
        <p:spPr/>
        <p:txBody>
          <a:bodyPr/>
          <a:lstStyle/>
          <a:p>
            <a:r>
              <a:rPr lang="en-US" dirty="0"/>
              <a:t>Boosting</a:t>
            </a:r>
          </a:p>
        </p:txBody>
      </p:sp>
      <p:sp>
        <p:nvSpPr>
          <p:cNvPr id="3" name="Content Placeholder 2">
            <a:extLst>
              <a:ext uri="{FF2B5EF4-FFF2-40B4-BE49-F238E27FC236}">
                <a16:creationId xmlns:a16="http://schemas.microsoft.com/office/drawing/2014/main" id="{F1673D2E-B54B-4A73-8D6D-B1DDB60DD0B6}"/>
              </a:ext>
            </a:extLst>
          </p:cNvPr>
          <p:cNvSpPr>
            <a:spLocks noGrp="1"/>
          </p:cNvSpPr>
          <p:nvPr>
            <p:ph idx="1"/>
          </p:nvPr>
        </p:nvSpPr>
        <p:spPr/>
        <p:txBody>
          <a:bodyPr>
            <a:normAutofit fontScale="92500" lnSpcReduction="20000"/>
          </a:bodyPr>
          <a:lstStyle/>
          <a:p>
            <a:pPr marL="0" indent="0">
              <a:buNone/>
            </a:pPr>
            <a:r>
              <a:rPr lang="en-US" dirty="0"/>
              <a:t>First, generate one training set by random sampling with replacement, according to some sample weights (initialized with uniform weights).</a:t>
            </a:r>
          </a:p>
          <a:p>
            <a:pPr marL="0" indent="0">
              <a:buNone/>
            </a:pPr>
            <a:r>
              <a:rPr lang="en-US" dirty="0"/>
              <a:t>Second, fit one estimator using that training set.</a:t>
            </a:r>
          </a:p>
          <a:p>
            <a:pPr marL="0" indent="0">
              <a:buNone/>
            </a:pPr>
            <a:r>
              <a:rPr lang="en-US" dirty="0"/>
              <a:t>Third, if the single estimator achieves an accuracy greater than the acceptance threshold (e.g., 50% in a binary classifier, so that it performs better than chance), the estimator is kept, otherwise it is discarded.</a:t>
            </a:r>
          </a:p>
          <a:p>
            <a:pPr marL="0" indent="0">
              <a:buNone/>
            </a:pPr>
            <a:r>
              <a:rPr lang="en-US" dirty="0"/>
              <a:t>Fourth, give more weight to misclassified observations, and less weight to correctly classified observations.</a:t>
            </a:r>
          </a:p>
          <a:p>
            <a:pPr marL="0" indent="0">
              <a:buNone/>
            </a:pPr>
            <a:r>
              <a:rPr lang="en-US" dirty="0"/>
              <a:t>Fifth, repeat the previous steps until </a:t>
            </a:r>
            <a:r>
              <a:rPr lang="en-US" i="1" dirty="0"/>
              <a:t>N</a:t>
            </a:r>
            <a:r>
              <a:rPr lang="en-US" dirty="0"/>
              <a:t> estimators are produced. Sixth, the ensemble forecast is the </a:t>
            </a:r>
            <a:r>
              <a:rPr lang="en-US" i="1" dirty="0"/>
              <a:t>weighted</a:t>
            </a:r>
            <a:r>
              <a:rPr lang="en-US" dirty="0"/>
              <a:t> average of the individual forecasts from the </a:t>
            </a:r>
            <a:r>
              <a:rPr lang="en-US" i="1" dirty="0"/>
              <a:t>N</a:t>
            </a:r>
            <a:r>
              <a:rPr lang="en-US" dirty="0"/>
              <a:t> models, where the weights are determined by the accuracy of the individual estimators. </a:t>
            </a:r>
          </a:p>
        </p:txBody>
      </p:sp>
    </p:spTree>
    <p:extLst>
      <p:ext uri="{BB962C8B-B14F-4D97-AF65-F5344CB8AC3E}">
        <p14:creationId xmlns:p14="http://schemas.microsoft.com/office/powerpoint/2010/main" val="22085991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4349F-1210-4904-8BD2-5065DD95B27F}"/>
              </a:ext>
            </a:extLst>
          </p:cNvPr>
          <p:cNvSpPr>
            <a:spLocks noGrp="1"/>
          </p:cNvSpPr>
          <p:nvPr>
            <p:ph type="title"/>
          </p:nvPr>
        </p:nvSpPr>
        <p:spPr/>
        <p:txBody>
          <a:bodyPr/>
          <a:lstStyle/>
          <a:p>
            <a:r>
              <a:rPr lang="en-US" dirty="0"/>
              <a:t>Boosting</a:t>
            </a:r>
          </a:p>
        </p:txBody>
      </p:sp>
      <p:sp>
        <p:nvSpPr>
          <p:cNvPr id="3" name="Content Placeholder 2">
            <a:extLst>
              <a:ext uri="{FF2B5EF4-FFF2-40B4-BE49-F238E27FC236}">
                <a16:creationId xmlns:a16="http://schemas.microsoft.com/office/drawing/2014/main" id="{EEB57708-68C9-46DA-9C47-E3AABB1CF9EC}"/>
              </a:ext>
            </a:extLst>
          </p:cNvPr>
          <p:cNvSpPr>
            <a:spLocks noGrp="1"/>
          </p:cNvSpPr>
          <p:nvPr>
            <p:ph idx="1"/>
          </p:nvPr>
        </p:nvSpPr>
        <p:spPr/>
        <p:txBody>
          <a:bodyPr/>
          <a:lstStyle/>
          <a:p>
            <a:pPr marL="0" indent="0" fontAlgn="base">
              <a:buNone/>
            </a:pPr>
            <a:r>
              <a:rPr lang="en-US" dirty="0"/>
              <a:t> A few aspects make boosting quite different from bagging</a:t>
            </a:r>
          </a:p>
          <a:p>
            <a:pPr lvl="0" fontAlgn="base"/>
            <a:r>
              <a:rPr lang="en-US" dirty="0"/>
              <a:t>Individual classifiers are fit sequentially.</a:t>
            </a:r>
          </a:p>
          <a:p>
            <a:pPr lvl="0" fontAlgn="base"/>
            <a:r>
              <a:rPr lang="en-US" dirty="0"/>
              <a:t>Poor-performing classifiers are dismissed.</a:t>
            </a:r>
          </a:p>
          <a:p>
            <a:pPr lvl="0" fontAlgn="base"/>
            <a:r>
              <a:rPr lang="en-US" dirty="0"/>
              <a:t>Observations are weighted differently in each iteration.</a:t>
            </a:r>
          </a:p>
          <a:p>
            <a:pPr lvl="0" fontAlgn="base"/>
            <a:r>
              <a:rPr lang="en-US" dirty="0"/>
              <a:t>The ensemble forecast is a weighted average of the individual learners.</a:t>
            </a:r>
          </a:p>
          <a:p>
            <a:pPr marL="0" indent="0">
              <a:buNone/>
            </a:pPr>
            <a:endParaRPr lang="en-US" dirty="0"/>
          </a:p>
        </p:txBody>
      </p:sp>
    </p:spTree>
    <p:extLst>
      <p:ext uri="{BB962C8B-B14F-4D97-AF65-F5344CB8AC3E}">
        <p14:creationId xmlns:p14="http://schemas.microsoft.com/office/powerpoint/2010/main" val="35876555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3CDDF-C38A-4183-A2C9-8FB65BE72DDB}"/>
              </a:ext>
            </a:extLst>
          </p:cNvPr>
          <p:cNvSpPr>
            <a:spLocks noGrp="1"/>
          </p:cNvSpPr>
          <p:nvPr>
            <p:ph type="title"/>
          </p:nvPr>
        </p:nvSpPr>
        <p:spPr>
          <a:xfrm>
            <a:off x="838200" y="365126"/>
            <a:ext cx="10515600" cy="711200"/>
          </a:xfrm>
        </p:spPr>
        <p:txBody>
          <a:bodyPr/>
          <a:lstStyle/>
          <a:p>
            <a:r>
              <a:rPr lang="en-US" dirty="0"/>
              <a:t>Boosting</a:t>
            </a:r>
          </a:p>
        </p:txBody>
      </p:sp>
      <p:sp>
        <p:nvSpPr>
          <p:cNvPr id="3" name="Content Placeholder 2">
            <a:extLst>
              <a:ext uri="{FF2B5EF4-FFF2-40B4-BE49-F238E27FC236}">
                <a16:creationId xmlns:a16="http://schemas.microsoft.com/office/drawing/2014/main" id="{080471AB-1020-4E51-BCE8-E2B58BC48D56}"/>
              </a:ext>
            </a:extLst>
          </p:cNvPr>
          <p:cNvSpPr>
            <a:spLocks noGrp="1"/>
          </p:cNvSpPr>
          <p:nvPr>
            <p:ph idx="1"/>
          </p:nvPr>
        </p:nvSpPr>
        <p:spPr>
          <a:xfrm>
            <a:off x="838200" y="1276350"/>
            <a:ext cx="10515600" cy="4900613"/>
          </a:xfrm>
        </p:spPr>
        <p:txBody>
          <a:bodyPr/>
          <a:lstStyle/>
          <a:p>
            <a:r>
              <a:rPr lang="en-US" dirty="0"/>
              <a:t>Boosting's main advantage is that it reduces both variance and bias in forecasts. </a:t>
            </a:r>
          </a:p>
          <a:p>
            <a:r>
              <a:rPr lang="en-US" dirty="0"/>
              <a:t>However, correcting bias comes at the cost of greater risk of overfitting. It could be argued that in financial applications bagging is generally preferable to boosting.</a:t>
            </a:r>
          </a:p>
          <a:p>
            <a:r>
              <a:rPr lang="en-US" dirty="0"/>
              <a:t>Bagging addresses overfitting, while boosting addresses underfitting. Overfitting is often a greater concern than underfitting, as it is not difficult to overfit an ML algorithm to financial data, because of the low signal-to-noise ratio.</a:t>
            </a:r>
          </a:p>
          <a:p>
            <a:r>
              <a:rPr lang="en-US" dirty="0"/>
              <a:t>Furthermore, bagging can be parallelized, while generally boosting requires sequential running.</a:t>
            </a:r>
          </a:p>
          <a:p>
            <a:pPr marL="0" indent="0">
              <a:buNone/>
            </a:pPr>
            <a:endParaRPr lang="en-US" dirty="0"/>
          </a:p>
        </p:txBody>
      </p:sp>
    </p:spTree>
    <p:extLst>
      <p:ext uri="{BB962C8B-B14F-4D97-AF65-F5344CB8AC3E}">
        <p14:creationId xmlns:p14="http://schemas.microsoft.com/office/powerpoint/2010/main" val="33201924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CA642-5039-43F3-A49C-96EE347427D8}"/>
              </a:ext>
            </a:extLst>
          </p:cNvPr>
          <p:cNvSpPr>
            <a:spLocks noGrp="1"/>
          </p:cNvSpPr>
          <p:nvPr>
            <p:ph type="title"/>
          </p:nvPr>
        </p:nvSpPr>
        <p:spPr>
          <a:xfrm>
            <a:off x="838200" y="365125"/>
            <a:ext cx="10515600" cy="610821"/>
          </a:xfrm>
        </p:spPr>
        <p:txBody>
          <a:bodyPr>
            <a:normAutofit fontScale="90000"/>
          </a:bodyPr>
          <a:lstStyle/>
          <a:p>
            <a:r>
              <a:rPr lang="en-US" dirty="0"/>
              <a:t>Why </a:t>
            </a:r>
            <a:r>
              <a:rPr lang="en-US" dirty="0" err="1"/>
              <a:t>matlab</a:t>
            </a:r>
            <a:r>
              <a:rPr lang="en-US" dirty="0"/>
              <a:t>?</a:t>
            </a:r>
          </a:p>
        </p:txBody>
      </p:sp>
      <p:sp>
        <p:nvSpPr>
          <p:cNvPr id="3" name="Content Placeholder 2">
            <a:extLst>
              <a:ext uri="{FF2B5EF4-FFF2-40B4-BE49-F238E27FC236}">
                <a16:creationId xmlns:a16="http://schemas.microsoft.com/office/drawing/2014/main" id="{69D773E0-B25E-4EA6-902D-8D6DF7F3CE51}"/>
              </a:ext>
            </a:extLst>
          </p:cNvPr>
          <p:cNvSpPr>
            <a:spLocks noGrp="1"/>
          </p:cNvSpPr>
          <p:nvPr>
            <p:ph idx="1"/>
          </p:nvPr>
        </p:nvSpPr>
        <p:spPr>
          <a:xfrm>
            <a:off x="838200" y="1090246"/>
            <a:ext cx="10515600" cy="5402629"/>
          </a:xfrm>
        </p:spPr>
        <p:txBody>
          <a:bodyPr/>
          <a:lstStyle/>
          <a:p>
            <a:pPr marL="0" indent="0">
              <a:buNone/>
            </a:pPr>
            <a:r>
              <a:rPr lang="en-US" dirty="0"/>
              <a:t>There are many computing environments (some free, some paid):</a:t>
            </a:r>
          </a:p>
          <a:p>
            <a:pPr marL="0" indent="0">
              <a:buNone/>
            </a:pPr>
            <a:r>
              <a:rPr lang="en-US" dirty="0"/>
              <a:t>Python, R, SAS, Mathematica,…</a:t>
            </a:r>
          </a:p>
          <a:p>
            <a:pPr marL="0" indent="0">
              <a:buNone/>
            </a:pPr>
            <a:endParaRPr lang="en-US" dirty="0"/>
          </a:p>
          <a:p>
            <a:pPr marL="0" indent="0">
              <a:buNone/>
            </a:pPr>
            <a:r>
              <a:rPr lang="en-US" dirty="0"/>
              <a:t>Features to consider:</a:t>
            </a:r>
          </a:p>
          <a:p>
            <a:pPr marL="0" indent="0">
              <a:buNone/>
            </a:pPr>
            <a:endParaRPr lang="en-US" dirty="0"/>
          </a:p>
          <a:p>
            <a:r>
              <a:rPr lang="en-US" dirty="0"/>
              <a:t>A good selection of well documented machine learning algorithms</a:t>
            </a:r>
          </a:p>
          <a:p>
            <a:r>
              <a:rPr lang="en-US" dirty="0"/>
              <a:t>Ease of use</a:t>
            </a:r>
          </a:p>
          <a:p>
            <a:r>
              <a:rPr lang="en-US" dirty="0"/>
              <a:t>Good graphics</a:t>
            </a:r>
          </a:p>
          <a:p>
            <a:r>
              <a:rPr lang="en-US" dirty="0"/>
              <a:t>Good interface with other environments</a:t>
            </a:r>
          </a:p>
          <a:p>
            <a:r>
              <a:rPr lang="en-US" dirty="0"/>
              <a:t>Support</a:t>
            </a:r>
          </a:p>
        </p:txBody>
      </p:sp>
    </p:spTree>
    <p:extLst>
      <p:ext uri="{BB962C8B-B14F-4D97-AF65-F5344CB8AC3E}">
        <p14:creationId xmlns:p14="http://schemas.microsoft.com/office/powerpoint/2010/main" val="436543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3C206-D812-4F26-89D4-342A515D3537}"/>
              </a:ext>
            </a:extLst>
          </p:cNvPr>
          <p:cNvSpPr>
            <a:spLocks noGrp="1"/>
          </p:cNvSpPr>
          <p:nvPr>
            <p:ph type="title"/>
          </p:nvPr>
        </p:nvSpPr>
        <p:spPr/>
        <p:txBody>
          <a:bodyPr/>
          <a:lstStyle/>
          <a:p>
            <a:r>
              <a:rPr lang="en-US" dirty="0"/>
              <a:t>Regression Learner</a:t>
            </a:r>
          </a:p>
        </p:txBody>
      </p:sp>
      <p:sp>
        <p:nvSpPr>
          <p:cNvPr id="3" name="Content Placeholder 2">
            <a:extLst>
              <a:ext uri="{FF2B5EF4-FFF2-40B4-BE49-F238E27FC236}">
                <a16:creationId xmlns:a16="http://schemas.microsoft.com/office/drawing/2014/main" id="{3FF2B9F2-FFB2-4F91-A067-4BD9DC2B105C}"/>
              </a:ext>
            </a:extLst>
          </p:cNvPr>
          <p:cNvSpPr>
            <a:spLocks noGrp="1"/>
          </p:cNvSpPr>
          <p:nvPr>
            <p:ph idx="1"/>
          </p:nvPr>
        </p:nvSpPr>
        <p:spPr/>
        <p:txBody>
          <a:bodyPr>
            <a:normAutofit fontScale="92500" lnSpcReduction="10000"/>
          </a:bodyPr>
          <a:lstStyle/>
          <a:p>
            <a:r>
              <a:rPr lang="en-US" dirty="0"/>
              <a:t>The </a:t>
            </a:r>
            <a:r>
              <a:rPr lang="en-US" b="1" dirty="0"/>
              <a:t>Regression Learner</a:t>
            </a:r>
            <a:r>
              <a:rPr lang="en-US" dirty="0"/>
              <a:t> app trains regression models to predict data. Using this app, you can explore your data, select features, specify validation schemes, train models, and assess results. You can perform automated training to search for the best regression model type, including linear regression models, regression trees, Gaussian process regression models, support vector machines, and ensembles of regression trees.</a:t>
            </a:r>
          </a:p>
          <a:p>
            <a:r>
              <a:rPr lang="en-US" dirty="0"/>
              <a:t>Perform supervised machine learning by supplying a known set of observations of input data (predictors) and known responses. Use the observations to train a model that generates predicted responses for new input data. To use the model with new data, or to learn about programmatic regression, you can export the model to the workspace or generate MATLAB</a:t>
            </a:r>
            <a:r>
              <a:rPr lang="en-US" baseline="30000" dirty="0"/>
              <a:t>®</a:t>
            </a:r>
            <a:r>
              <a:rPr lang="en-US" dirty="0"/>
              <a:t> code to recreate the trained model.</a:t>
            </a:r>
          </a:p>
          <a:p>
            <a:pPr marL="0" indent="0">
              <a:buNone/>
            </a:pPr>
            <a:endParaRPr lang="en-US" dirty="0"/>
          </a:p>
        </p:txBody>
      </p:sp>
    </p:spTree>
    <p:extLst>
      <p:ext uri="{BB962C8B-B14F-4D97-AF65-F5344CB8AC3E}">
        <p14:creationId xmlns:p14="http://schemas.microsoft.com/office/powerpoint/2010/main" val="20764234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2F368-0076-4FED-86A0-375E4EE97136}"/>
              </a:ext>
            </a:extLst>
          </p:cNvPr>
          <p:cNvSpPr>
            <a:spLocks noGrp="1"/>
          </p:cNvSpPr>
          <p:nvPr>
            <p:ph type="title"/>
          </p:nvPr>
        </p:nvSpPr>
        <p:spPr/>
        <p:txBody>
          <a:bodyPr/>
          <a:lstStyle/>
          <a:p>
            <a:r>
              <a:rPr lang="en-US" dirty="0"/>
              <a:t>Classification Learner</a:t>
            </a:r>
          </a:p>
        </p:txBody>
      </p:sp>
      <p:sp>
        <p:nvSpPr>
          <p:cNvPr id="3" name="Content Placeholder 2">
            <a:extLst>
              <a:ext uri="{FF2B5EF4-FFF2-40B4-BE49-F238E27FC236}">
                <a16:creationId xmlns:a16="http://schemas.microsoft.com/office/drawing/2014/main" id="{55D97E5F-D17C-438A-A14C-57F294A4DCC8}"/>
              </a:ext>
            </a:extLst>
          </p:cNvPr>
          <p:cNvSpPr>
            <a:spLocks noGrp="1"/>
          </p:cNvSpPr>
          <p:nvPr>
            <p:ph idx="1"/>
          </p:nvPr>
        </p:nvSpPr>
        <p:spPr/>
        <p:txBody>
          <a:bodyPr>
            <a:normAutofit fontScale="85000" lnSpcReduction="20000"/>
          </a:bodyPr>
          <a:lstStyle/>
          <a:p>
            <a:r>
              <a:rPr lang="en-US" dirty="0"/>
              <a:t>The </a:t>
            </a:r>
            <a:r>
              <a:rPr lang="en-US" b="1" dirty="0"/>
              <a:t>Classification Learner</a:t>
            </a:r>
            <a:r>
              <a:rPr lang="en-US" dirty="0"/>
              <a:t> app trains models to classify data. Using this app, you can explore supervised machine learning using various classifiers. You can explore your data, select features, specify validation schemes, train models, and assess results. You can perform automated training to search for the best classification model type, including decision trees, discriminant analysis, support vector machines, logistic regression, nearest neighbors, and ensemble classification.</a:t>
            </a:r>
          </a:p>
          <a:p>
            <a:r>
              <a:rPr lang="en-US" dirty="0"/>
              <a:t>You can perform supervised machine learning by supplying a known set of input data (observations or examples) and known responses to the data (e.g., labels or classes). You use the data to train a model that generates predictions for the response to new data. To use the model with new data, or to learn about programmatic classification, you can export the model to the workspace or generate MATLAB</a:t>
            </a:r>
            <a:r>
              <a:rPr lang="en-US" baseline="30000" dirty="0"/>
              <a:t>®</a:t>
            </a:r>
            <a:r>
              <a:rPr lang="en-US" dirty="0"/>
              <a:t> code to recreate the trained model.</a:t>
            </a:r>
          </a:p>
          <a:p>
            <a:br>
              <a:rPr lang="en-US" dirty="0"/>
            </a:br>
            <a:endParaRPr lang="en-US" dirty="0"/>
          </a:p>
        </p:txBody>
      </p:sp>
    </p:spTree>
    <p:extLst>
      <p:ext uri="{BB962C8B-B14F-4D97-AF65-F5344CB8AC3E}">
        <p14:creationId xmlns:p14="http://schemas.microsoft.com/office/powerpoint/2010/main" val="24455579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169A0-82C9-4EC2-B1A3-215C5ECEBCB7}"/>
              </a:ext>
            </a:extLst>
          </p:cNvPr>
          <p:cNvSpPr>
            <a:spLocks noGrp="1"/>
          </p:cNvSpPr>
          <p:nvPr>
            <p:ph type="title"/>
          </p:nvPr>
        </p:nvSpPr>
        <p:spPr>
          <a:xfrm>
            <a:off x="838200" y="214604"/>
            <a:ext cx="10515600" cy="615820"/>
          </a:xfrm>
        </p:spPr>
        <p:txBody>
          <a:bodyPr>
            <a:normAutofit fontScale="90000"/>
          </a:bodyPr>
          <a:lstStyle/>
          <a:p>
            <a:r>
              <a:rPr lang="en-US" dirty="0" err="1"/>
              <a:t>Matlab</a:t>
            </a:r>
            <a:r>
              <a:rPr lang="en-US" dirty="0"/>
              <a:t> Practice (no machine learning)</a:t>
            </a:r>
          </a:p>
        </p:txBody>
      </p:sp>
      <p:sp>
        <p:nvSpPr>
          <p:cNvPr id="3" name="Content Placeholder 2">
            <a:extLst>
              <a:ext uri="{FF2B5EF4-FFF2-40B4-BE49-F238E27FC236}">
                <a16:creationId xmlns:a16="http://schemas.microsoft.com/office/drawing/2014/main" id="{AB3EB1C0-8BF4-457D-A087-B7543A298C49}"/>
              </a:ext>
            </a:extLst>
          </p:cNvPr>
          <p:cNvSpPr>
            <a:spLocks noGrp="1"/>
          </p:cNvSpPr>
          <p:nvPr>
            <p:ph idx="1"/>
          </p:nvPr>
        </p:nvSpPr>
        <p:spPr>
          <a:xfrm>
            <a:off x="569167" y="905068"/>
            <a:ext cx="11047445" cy="5738327"/>
          </a:xfrm>
        </p:spPr>
        <p:txBody>
          <a:bodyPr/>
          <a:lstStyle/>
          <a:p>
            <a:endParaRPr lang="en-US" dirty="0"/>
          </a:p>
          <a:p>
            <a:r>
              <a:rPr lang="en-US" dirty="0"/>
              <a:t>J. </a:t>
            </a:r>
            <a:r>
              <a:rPr lang="en-US" dirty="0" err="1"/>
              <a:t>Kienitz</a:t>
            </a:r>
            <a:r>
              <a:rPr lang="en-US" dirty="0"/>
              <a:t> and D. </a:t>
            </a:r>
            <a:r>
              <a:rPr lang="en-US" dirty="0" err="1"/>
              <a:t>Wetterau</a:t>
            </a:r>
            <a:r>
              <a:rPr lang="en-US" dirty="0"/>
              <a:t> “Financial modelling: Theory, Implementation and Practice with </a:t>
            </a:r>
            <a:r>
              <a:rPr lang="en-US" dirty="0" err="1"/>
              <a:t>Matlab</a:t>
            </a:r>
            <a:r>
              <a:rPr lang="en-US" dirty="0"/>
              <a:t> Code”, Wiley, 2012, Ch. 11 and 12.</a:t>
            </a:r>
          </a:p>
          <a:p>
            <a:r>
              <a:rPr lang="en-US" dirty="0">
                <a:solidFill>
                  <a:schemeClr val="tx1">
                    <a:lumMod val="95000"/>
                    <a:lumOff val="5000"/>
                  </a:schemeClr>
                </a:solidFill>
              </a:rPr>
              <a:t>M. </a:t>
            </a:r>
            <a:r>
              <a:rPr lang="en-US" dirty="0" err="1">
                <a:solidFill>
                  <a:schemeClr val="tx1">
                    <a:lumMod val="95000"/>
                    <a:lumOff val="5000"/>
                  </a:schemeClr>
                </a:solidFill>
              </a:rPr>
              <a:t>Gilli</a:t>
            </a:r>
            <a:r>
              <a:rPr lang="en-US" dirty="0">
                <a:solidFill>
                  <a:schemeClr val="tx1">
                    <a:lumMod val="95000"/>
                    <a:lumOff val="5000"/>
                  </a:schemeClr>
                </a:solidFill>
              </a:rPr>
              <a:t> and D. </a:t>
            </a:r>
            <a:r>
              <a:rPr lang="en-US" dirty="0" err="1">
                <a:solidFill>
                  <a:schemeClr val="tx1">
                    <a:lumMod val="95000"/>
                    <a:lumOff val="5000"/>
                  </a:schemeClr>
                </a:solidFill>
              </a:rPr>
              <a:t>Maringer</a:t>
            </a:r>
            <a:r>
              <a:rPr lang="en-US" dirty="0">
                <a:solidFill>
                  <a:schemeClr val="tx1">
                    <a:lumMod val="95000"/>
                    <a:lumOff val="5000"/>
                  </a:schemeClr>
                </a:solidFill>
              </a:rPr>
              <a:t>, </a:t>
            </a:r>
            <a:r>
              <a:rPr lang="en-US" dirty="0"/>
              <a:t>“Numerical Methods and Optimization in Finance”, Academic Press, 2011.</a:t>
            </a:r>
          </a:p>
          <a:p>
            <a:r>
              <a:rPr lang="en-US" dirty="0"/>
              <a:t>J. </a:t>
            </a:r>
            <a:r>
              <a:rPr lang="en-US" dirty="0" err="1"/>
              <a:t>Danielsson</a:t>
            </a:r>
            <a:r>
              <a:rPr lang="en-US" dirty="0"/>
              <a:t>, “Financial Risk Forecasting: The Theory and Practice of Forecasting Market Risk with Implementation in R and </a:t>
            </a:r>
            <a:r>
              <a:rPr lang="en-US" dirty="0" err="1"/>
              <a:t>Matlab</a:t>
            </a:r>
            <a:r>
              <a:rPr lang="en-US" dirty="0"/>
              <a:t>”, Wiley, 2011</a:t>
            </a:r>
          </a:p>
          <a:p>
            <a:endParaRPr lang="en-US" dirty="0"/>
          </a:p>
        </p:txBody>
      </p:sp>
    </p:spTree>
    <p:extLst>
      <p:ext uri="{BB962C8B-B14F-4D97-AF65-F5344CB8AC3E}">
        <p14:creationId xmlns:p14="http://schemas.microsoft.com/office/powerpoint/2010/main" val="802799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C3929-7CBD-4AE1-A1E1-1A10F34B7F3F}"/>
              </a:ext>
            </a:extLst>
          </p:cNvPr>
          <p:cNvSpPr>
            <a:spLocks noGrp="1"/>
          </p:cNvSpPr>
          <p:nvPr>
            <p:ph type="ctrTitle"/>
          </p:nvPr>
        </p:nvSpPr>
        <p:spPr>
          <a:xfrm>
            <a:off x="1524000" y="85115"/>
            <a:ext cx="9144000" cy="952377"/>
          </a:xfrm>
        </p:spPr>
        <p:txBody>
          <a:bodyPr>
            <a:normAutofit/>
          </a:bodyPr>
          <a:lstStyle/>
          <a:p>
            <a:r>
              <a:rPr lang="en-US" dirty="0"/>
              <a:t>What is Machine Learning?</a:t>
            </a:r>
          </a:p>
        </p:txBody>
      </p:sp>
      <p:sp>
        <p:nvSpPr>
          <p:cNvPr id="3" name="Subtitle 2">
            <a:extLst>
              <a:ext uri="{FF2B5EF4-FFF2-40B4-BE49-F238E27FC236}">
                <a16:creationId xmlns:a16="http://schemas.microsoft.com/office/drawing/2014/main" id="{8035B002-8D1F-4E45-891B-24EF16EDA962}"/>
              </a:ext>
            </a:extLst>
          </p:cNvPr>
          <p:cNvSpPr>
            <a:spLocks noGrp="1"/>
          </p:cNvSpPr>
          <p:nvPr>
            <p:ph type="subTitle" idx="1"/>
          </p:nvPr>
        </p:nvSpPr>
        <p:spPr>
          <a:xfrm>
            <a:off x="448408" y="1037492"/>
            <a:ext cx="11394830" cy="5565531"/>
          </a:xfrm>
        </p:spPr>
        <p:txBody>
          <a:bodyPr/>
          <a:lstStyle/>
          <a:p>
            <a:pPr marL="342900" indent="-342900" algn="l">
              <a:buFont typeface="Arial" panose="020B0604020202020204" pitchFamily="34" charset="0"/>
              <a:buChar char="•"/>
            </a:pPr>
            <a:r>
              <a:rPr lang="en-US" sz="3200" dirty="0"/>
              <a:t>Machine learning is in fashion and subject to a lot of hype…</a:t>
            </a:r>
          </a:p>
          <a:p>
            <a:pPr marL="342900" indent="-342900" algn="l">
              <a:buFont typeface="Arial" panose="020B0604020202020204" pitchFamily="34" charset="0"/>
              <a:buChar char="•"/>
            </a:pPr>
            <a:r>
              <a:rPr lang="en-US" sz="3200" dirty="0"/>
              <a:t>A question of what machine learning is hotly debated</a:t>
            </a:r>
          </a:p>
          <a:p>
            <a:pPr marL="342900" indent="-342900" algn="l">
              <a:buFont typeface="Arial" panose="020B0604020202020204" pitchFamily="34" charset="0"/>
              <a:buChar char="•"/>
            </a:pPr>
            <a:r>
              <a:rPr lang="en-US" sz="3200" dirty="0"/>
              <a:t>The value of its definition is highly overrated – you can successfully use a method without being sure how this method is categorized</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5196394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8C526-6677-4E1B-8FCB-64876B167CB1}"/>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A7D7788E-6FB3-43E0-B8F1-87D9E72D55BE}"/>
              </a:ext>
            </a:extLst>
          </p:cNvPr>
          <p:cNvSpPr>
            <a:spLocks noGrp="1"/>
          </p:cNvSpPr>
          <p:nvPr>
            <p:ph idx="1"/>
          </p:nvPr>
        </p:nvSpPr>
        <p:spPr/>
        <p:txBody>
          <a:bodyPr/>
          <a:lstStyle/>
          <a:p>
            <a:r>
              <a:rPr lang="en-US" dirty="0" err="1"/>
              <a:t>creditDS</a:t>
            </a:r>
            <a:r>
              <a:rPr lang="en-US" dirty="0"/>
              <a:t> = </a:t>
            </a:r>
            <a:r>
              <a:rPr lang="en-US" dirty="0" err="1"/>
              <a:t>readtable</a:t>
            </a:r>
            <a:r>
              <a:rPr lang="en-US" dirty="0"/>
              <a:t>('CreditRating_Historical.dat');</a:t>
            </a:r>
          </a:p>
        </p:txBody>
      </p:sp>
    </p:spTree>
    <p:extLst>
      <p:ext uri="{BB962C8B-B14F-4D97-AF65-F5344CB8AC3E}">
        <p14:creationId xmlns:p14="http://schemas.microsoft.com/office/powerpoint/2010/main" val="586865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C3929-7CBD-4AE1-A1E1-1A10F34B7F3F}"/>
              </a:ext>
            </a:extLst>
          </p:cNvPr>
          <p:cNvSpPr>
            <a:spLocks noGrp="1"/>
          </p:cNvSpPr>
          <p:nvPr>
            <p:ph type="ctrTitle"/>
          </p:nvPr>
        </p:nvSpPr>
        <p:spPr>
          <a:xfrm>
            <a:off x="1524000" y="85115"/>
            <a:ext cx="9144000" cy="952377"/>
          </a:xfrm>
        </p:spPr>
        <p:txBody>
          <a:bodyPr>
            <a:normAutofit/>
          </a:bodyPr>
          <a:lstStyle/>
          <a:p>
            <a:r>
              <a:rPr lang="en-US" dirty="0"/>
              <a:t>What is Machine Learning</a:t>
            </a:r>
          </a:p>
        </p:txBody>
      </p:sp>
      <p:sp>
        <p:nvSpPr>
          <p:cNvPr id="3" name="Subtitle 2">
            <a:extLst>
              <a:ext uri="{FF2B5EF4-FFF2-40B4-BE49-F238E27FC236}">
                <a16:creationId xmlns:a16="http://schemas.microsoft.com/office/drawing/2014/main" id="{8035B002-8D1F-4E45-891B-24EF16EDA962}"/>
              </a:ext>
            </a:extLst>
          </p:cNvPr>
          <p:cNvSpPr>
            <a:spLocks noGrp="1"/>
          </p:cNvSpPr>
          <p:nvPr>
            <p:ph type="subTitle" idx="1"/>
          </p:nvPr>
        </p:nvSpPr>
        <p:spPr>
          <a:xfrm>
            <a:off x="448408" y="1037492"/>
            <a:ext cx="11394830" cy="5565531"/>
          </a:xfrm>
        </p:spPr>
        <p:txBody>
          <a:bodyPr>
            <a:noAutofit/>
          </a:bodyPr>
          <a:lstStyle/>
          <a:p>
            <a:pPr marL="342900" indent="-342900" algn="l">
              <a:buFont typeface="Arial" panose="020B0604020202020204" pitchFamily="34" charset="0"/>
              <a:buChar char="•"/>
            </a:pPr>
            <a:r>
              <a:rPr lang="en-US" dirty="0"/>
              <a:t>Learning in a very general sense can be defined as “using experience to gain expertise”</a:t>
            </a:r>
          </a:p>
          <a:p>
            <a:pPr marL="342900" indent="-342900" algn="l">
              <a:buFont typeface="Arial" panose="020B0604020202020204" pitchFamily="34" charset="0"/>
              <a:buChar char="•"/>
            </a:pPr>
            <a:r>
              <a:rPr lang="en-US" dirty="0"/>
              <a:t>For a long time psychologists have been trying to find out how people learn (with a primary purpose of making learning more efficient).</a:t>
            </a:r>
          </a:p>
          <a:p>
            <a:pPr marL="342900" indent="-342900" algn="l">
              <a:buFont typeface="Arial" panose="020B0604020202020204" pitchFamily="34" charset="0"/>
              <a:buChar char="•"/>
            </a:pPr>
            <a:r>
              <a:rPr lang="en-US" dirty="0"/>
              <a:t>More generally, the question  posed by biologists was: how living forms learn to survive? All kinds of experiments were conducted with rats, birds, insects etc.</a:t>
            </a:r>
          </a:p>
          <a:p>
            <a:pPr marL="342900" indent="-342900" algn="l">
              <a:buFont typeface="Arial" panose="020B0604020202020204" pitchFamily="34" charset="0"/>
              <a:buChar char="•"/>
            </a:pPr>
            <a:r>
              <a:rPr lang="en-US" dirty="0"/>
              <a:t>With advent of digital computers obviously the question arose “can computers learn”</a:t>
            </a:r>
          </a:p>
          <a:p>
            <a:pPr marL="342900" indent="-342900" algn="l">
              <a:buFont typeface="Arial" panose="020B0604020202020204" pitchFamily="34" charset="0"/>
              <a:buChar char="•"/>
            </a:pPr>
            <a:r>
              <a:rPr lang="en-US" dirty="0"/>
              <a:t>In the mindset of scientists of early computing error this was not a simple question. Why?</a:t>
            </a:r>
          </a:p>
          <a:p>
            <a:pPr marL="342900" indent="-342900" algn="l">
              <a:buFont typeface="Arial" panose="020B0604020202020204" pitchFamily="34" charset="0"/>
              <a:buChar char="•"/>
            </a:pPr>
            <a:r>
              <a:rPr lang="en-US" dirty="0"/>
              <a:t>Early attempts, hype and disappointment (1960, </a:t>
            </a:r>
            <a:r>
              <a:rPr lang="en-US" dirty="0" err="1"/>
              <a:t>perceptrons</a:t>
            </a:r>
            <a:r>
              <a:rPr lang="en-US" dirty="0"/>
              <a:t>…)</a:t>
            </a:r>
          </a:p>
          <a:p>
            <a:pPr marL="342900" indent="-342900" algn="l">
              <a:buFont typeface="Arial" panose="020B0604020202020204" pitchFamily="34" charset="0"/>
              <a:buChar char="•"/>
            </a:pPr>
            <a:r>
              <a:rPr lang="en-US" dirty="0"/>
              <a:t>New era (1990 and on)…</a:t>
            </a:r>
          </a:p>
        </p:txBody>
      </p:sp>
    </p:spTree>
    <p:extLst>
      <p:ext uri="{BB962C8B-B14F-4D97-AF65-F5344CB8AC3E}">
        <p14:creationId xmlns:p14="http://schemas.microsoft.com/office/powerpoint/2010/main" val="1537368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C3929-7CBD-4AE1-A1E1-1A10F34B7F3F}"/>
              </a:ext>
            </a:extLst>
          </p:cNvPr>
          <p:cNvSpPr>
            <a:spLocks noGrp="1"/>
          </p:cNvSpPr>
          <p:nvPr>
            <p:ph type="ctrTitle"/>
          </p:nvPr>
        </p:nvSpPr>
        <p:spPr>
          <a:xfrm>
            <a:off x="1524000" y="85115"/>
            <a:ext cx="9144000" cy="952377"/>
          </a:xfrm>
        </p:spPr>
        <p:txBody>
          <a:bodyPr>
            <a:normAutofit/>
          </a:bodyPr>
          <a:lstStyle/>
          <a:p>
            <a:r>
              <a:rPr lang="en-US" dirty="0"/>
              <a:t>Goals of Machine Learning</a:t>
            </a:r>
          </a:p>
        </p:txBody>
      </p:sp>
      <p:sp>
        <p:nvSpPr>
          <p:cNvPr id="3" name="Subtitle 2">
            <a:extLst>
              <a:ext uri="{FF2B5EF4-FFF2-40B4-BE49-F238E27FC236}">
                <a16:creationId xmlns:a16="http://schemas.microsoft.com/office/drawing/2014/main" id="{8035B002-8D1F-4E45-891B-24EF16EDA962}"/>
              </a:ext>
            </a:extLst>
          </p:cNvPr>
          <p:cNvSpPr>
            <a:spLocks noGrp="1"/>
          </p:cNvSpPr>
          <p:nvPr>
            <p:ph type="subTitle" idx="1"/>
          </p:nvPr>
        </p:nvSpPr>
        <p:spPr>
          <a:xfrm>
            <a:off x="448408" y="1037492"/>
            <a:ext cx="11394830" cy="5565531"/>
          </a:xfrm>
        </p:spPr>
        <p:txBody>
          <a:bodyPr/>
          <a:lstStyle/>
          <a:p>
            <a:pPr marL="342900" indent="-342900" algn="l">
              <a:buFont typeface="Arial" panose="020B0604020202020204" pitchFamily="34" charset="0"/>
              <a:buChar char="•"/>
            </a:pPr>
            <a:r>
              <a:rPr lang="en-US" dirty="0"/>
              <a:t>When we say “to gain </a:t>
            </a:r>
            <a:r>
              <a:rPr lang="en-US" dirty="0" err="1"/>
              <a:t>expertise”what</a:t>
            </a:r>
            <a:r>
              <a:rPr lang="en-US" dirty="0"/>
              <a:t> exactly do we mean?</a:t>
            </a:r>
          </a:p>
          <a:p>
            <a:pPr marL="342900" indent="-342900" algn="l">
              <a:buFont typeface="Arial" panose="020B0604020202020204" pitchFamily="34" charset="0"/>
              <a:buChar char="•"/>
            </a:pPr>
            <a:r>
              <a:rPr lang="en-US" dirty="0"/>
              <a:t>Suppose that we observe a quantitative response Y and p diﬀerent predictors, X</a:t>
            </a:r>
            <a:r>
              <a:rPr lang="en-US" baseline="-25000" dirty="0"/>
              <a:t>1</a:t>
            </a:r>
            <a:r>
              <a:rPr lang="en-US" dirty="0"/>
              <a:t>,X</a:t>
            </a:r>
            <a:r>
              <a:rPr lang="en-US" baseline="-25000" dirty="0"/>
              <a:t>2</a:t>
            </a:r>
            <a:r>
              <a:rPr lang="en-US" dirty="0"/>
              <a:t>,...,</a:t>
            </a:r>
            <a:r>
              <a:rPr lang="en-US" dirty="0" err="1"/>
              <a:t>X</a:t>
            </a:r>
            <a:r>
              <a:rPr lang="en-US" baseline="-25000" dirty="0" err="1"/>
              <a:t>p</a:t>
            </a:r>
            <a:r>
              <a:rPr lang="en-US" dirty="0"/>
              <a:t>. (also often called features). We assume that there is some relationship between Y and X =(X</a:t>
            </a:r>
            <a:r>
              <a:rPr lang="en-US" baseline="-25000" dirty="0"/>
              <a:t>1</a:t>
            </a:r>
            <a:r>
              <a:rPr lang="en-US" dirty="0"/>
              <a:t>,X</a:t>
            </a:r>
            <a:r>
              <a:rPr lang="en-US" baseline="-25000" dirty="0"/>
              <a:t>2</a:t>
            </a:r>
            <a:r>
              <a:rPr lang="en-US" dirty="0"/>
              <a:t>,...,</a:t>
            </a:r>
            <a:r>
              <a:rPr lang="en-US" dirty="0" err="1"/>
              <a:t>X</a:t>
            </a:r>
            <a:r>
              <a:rPr lang="en-US" baseline="-25000" dirty="0" err="1"/>
              <a:t>p</a:t>
            </a:r>
            <a:r>
              <a:rPr lang="en-US" dirty="0"/>
              <a:t>), which can be written in a very general form</a:t>
            </a:r>
          </a:p>
          <a:p>
            <a:r>
              <a:rPr lang="en-US" dirty="0"/>
              <a:t>Y = f(X)+</a:t>
            </a:r>
            <a:r>
              <a:rPr lang="en-US" dirty="0">
                <a:latin typeface="Symbol" panose="05050102010706020507" pitchFamily="18" charset="2"/>
              </a:rPr>
              <a:t>e</a:t>
            </a:r>
          </a:p>
          <a:p>
            <a:pPr algn="l"/>
            <a:r>
              <a:rPr lang="en-US" dirty="0"/>
              <a:t>	f(X) can be any deterministic function of X</a:t>
            </a:r>
          </a:p>
          <a:p>
            <a:pPr algn="l"/>
            <a:r>
              <a:rPr lang="en-US" dirty="0"/>
              <a:t>	</a:t>
            </a:r>
            <a:r>
              <a:rPr lang="en-US" dirty="0">
                <a:latin typeface="Symbol" panose="05050102010706020507" pitchFamily="18" charset="2"/>
              </a:rPr>
              <a:t>e</a:t>
            </a:r>
            <a:r>
              <a:rPr lang="en-US" dirty="0"/>
              <a:t> is noise</a:t>
            </a:r>
          </a:p>
          <a:p>
            <a:pPr marL="342900" indent="-342900" algn="l">
              <a:buFont typeface="Arial" panose="020B0604020202020204" pitchFamily="34" charset="0"/>
              <a:buChar char="•"/>
            </a:pPr>
            <a:r>
              <a:rPr lang="en-US" dirty="0"/>
              <a:t>To make it simple, when Y is a real number, we call it regression. When it is a discrete variable, we call it classification.</a:t>
            </a:r>
          </a:p>
          <a:p>
            <a:pPr marL="342900" indent="-342900" algn="l">
              <a:buFont typeface="Arial" panose="020B0604020202020204" pitchFamily="34" charset="0"/>
              <a:buChar char="•"/>
            </a:pPr>
            <a:r>
              <a:rPr lang="en-US" dirty="0"/>
              <a:t>Discrete variables represent “labels”</a:t>
            </a:r>
          </a:p>
          <a:p>
            <a:pPr algn="l"/>
            <a:endParaRPr lang="en-US" dirty="0"/>
          </a:p>
          <a:p>
            <a:pPr algn="l"/>
            <a:endParaRPr lang="en-US" dirty="0"/>
          </a:p>
        </p:txBody>
      </p:sp>
    </p:spTree>
    <p:extLst>
      <p:ext uri="{BB962C8B-B14F-4D97-AF65-F5344CB8AC3E}">
        <p14:creationId xmlns:p14="http://schemas.microsoft.com/office/powerpoint/2010/main" val="3571347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7476</TotalTime>
  <Words>4611</Words>
  <Application>Microsoft Office PowerPoint</Application>
  <PresentationFormat>Widescreen</PresentationFormat>
  <Paragraphs>347</Paragraphs>
  <Slides>70</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70</vt:i4>
      </vt:variant>
    </vt:vector>
  </HeadingPairs>
  <TitlesOfParts>
    <vt:vector size="79" baseType="lpstr">
      <vt:lpstr>Arial</vt:lpstr>
      <vt:lpstr>Calibri</vt:lpstr>
      <vt:lpstr>Calibri Light</vt:lpstr>
      <vt:lpstr>Cambria Math</vt:lpstr>
      <vt:lpstr>Open Sans</vt:lpstr>
      <vt:lpstr>Symbol</vt:lpstr>
      <vt:lpstr>Tahoma</vt:lpstr>
      <vt:lpstr>Times New Roman</vt:lpstr>
      <vt:lpstr>Office Theme</vt:lpstr>
      <vt:lpstr>PowerPoint Presentation</vt:lpstr>
      <vt:lpstr>PowerPoint Presentation</vt:lpstr>
      <vt:lpstr>PowerPoint Presentation</vt:lpstr>
      <vt:lpstr>PowerPoint Presentation</vt:lpstr>
      <vt:lpstr>The purpose of this lecture</vt:lpstr>
      <vt:lpstr>Finance</vt:lpstr>
      <vt:lpstr>What is Machine Learning?</vt:lpstr>
      <vt:lpstr>What is Machine Learning</vt:lpstr>
      <vt:lpstr>Goals of Machine Learning</vt:lpstr>
      <vt:lpstr>Machine learning Approach vs. Statistical Approach</vt:lpstr>
      <vt:lpstr>Explanatory vs. Predictive Modeling</vt:lpstr>
      <vt:lpstr>Statistics and Machine Learning</vt:lpstr>
      <vt:lpstr>Statistics and Machine Learning</vt:lpstr>
      <vt:lpstr>Statistics and Machine Learning</vt:lpstr>
      <vt:lpstr>How does financial ML differ from econometrics? </vt:lpstr>
      <vt:lpstr>Supervised vs Unsupervised Learning</vt:lpstr>
      <vt:lpstr>Unsupervised Learning</vt:lpstr>
      <vt:lpstr>Supervised vs. Unsupervised Learning</vt:lpstr>
      <vt:lpstr>PowerPoint Presentation</vt:lpstr>
      <vt:lpstr>“Deep vs. Shallow” Learning</vt:lpstr>
      <vt:lpstr>Statistical Learning Theory</vt:lpstr>
      <vt:lpstr>In-Sample vs Cross-validation vs Testing Set</vt:lpstr>
      <vt:lpstr>In-Sample vs Cross-validation vs Testing Set</vt:lpstr>
      <vt:lpstr>In-Sample vs Cross-validation vs Testing Set</vt:lpstr>
      <vt:lpstr>Machine Learning Workflow</vt:lpstr>
      <vt:lpstr>Performance Measure (metric) and Loss Function</vt:lpstr>
      <vt:lpstr>Learning Performance - MAPE</vt:lpstr>
      <vt:lpstr>Learning Performance – Classification</vt:lpstr>
      <vt:lpstr>Learning Performance – Confusion Matrix</vt:lpstr>
      <vt:lpstr>Learning Performance – Confusion Matrix</vt:lpstr>
      <vt:lpstr>Learning Performance - ROC</vt:lpstr>
      <vt:lpstr>Learning Performance - ROC</vt:lpstr>
      <vt:lpstr>Loss function</vt:lpstr>
      <vt:lpstr>Loss function</vt:lpstr>
      <vt:lpstr>Regression loss functions</vt:lpstr>
      <vt:lpstr>Regression loss functions</vt:lpstr>
      <vt:lpstr>Regression</vt:lpstr>
      <vt:lpstr>Regression</vt:lpstr>
      <vt:lpstr>Regression loss functions</vt:lpstr>
      <vt:lpstr>Regression loss functions</vt:lpstr>
      <vt:lpstr>Regression loss</vt:lpstr>
      <vt:lpstr>Regression loss functions</vt:lpstr>
      <vt:lpstr>Log-Cosh function</vt:lpstr>
      <vt:lpstr>Regression loss</vt:lpstr>
      <vt:lpstr>Regression loss</vt:lpstr>
      <vt:lpstr>Classification loss functions</vt:lpstr>
      <vt:lpstr>Classification loss functions</vt:lpstr>
      <vt:lpstr>Classification loss functions</vt:lpstr>
      <vt:lpstr>Classification loss functions</vt:lpstr>
      <vt:lpstr>Sources of Error in Machine Learning</vt:lpstr>
      <vt:lpstr>Sources of Error in Machine Learning</vt:lpstr>
      <vt:lpstr>Bias and variance using bulls-eye diagram</vt:lpstr>
      <vt:lpstr>Bias and Variance</vt:lpstr>
      <vt:lpstr>Bias and Variance</vt:lpstr>
      <vt:lpstr>Machine Learning</vt:lpstr>
      <vt:lpstr>Machine Learning</vt:lpstr>
      <vt:lpstr>Bias and Variance Trade-off</vt:lpstr>
      <vt:lpstr>Bias/Variance Trade-off</vt:lpstr>
      <vt:lpstr>Machine Learning Workflow</vt:lpstr>
      <vt:lpstr>Ensemble Methods (Metaheuristics)</vt:lpstr>
      <vt:lpstr>Bagging aka Bootstrap Aggregation</vt:lpstr>
      <vt:lpstr>Bagging</vt:lpstr>
      <vt:lpstr>Boosting</vt:lpstr>
      <vt:lpstr>Boosting</vt:lpstr>
      <vt:lpstr>Boosting</vt:lpstr>
      <vt:lpstr>Why matlab?</vt:lpstr>
      <vt:lpstr>Regression Learner</vt:lpstr>
      <vt:lpstr>Classification Learner</vt:lpstr>
      <vt:lpstr>Matlab Practice (no machine learning)</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Machine Learning</dc:title>
  <dc:creator>Dmitry Udler</dc:creator>
  <cp:lastModifiedBy>Dmitry Udler</cp:lastModifiedBy>
  <cp:revision>199</cp:revision>
  <dcterms:created xsi:type="dcterms:W3CDTF">2018-09-03T15:58:05Z</dcterms:created>
  <dcterms:modified xsi:type="dcterms:W3CDTF">2019-08-29T20:02:55Z</dcterms:modified>
</cp:coreProperties>
</file>