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69" r:id="rId4"/>
    <p:sldId id="270" r:id="rId5"/>
    <p:sldId id="271" r:id="rId6"/>
    <p:sldId id="258" r:id="rId7"/>
    <p:sldId id="259" r:id="rId8"/>
    <p:sldId id="260" r:id="rId9"/>
    <p:sldId id="262" r:id="rId10"/>
    <p:sldId id="263" r:id="rId11"/>
    <p:sldId id="290" r:id="rId12"/>
    <p:sldId id="264" r:id="rId13"/>
    <p:sldId id="265" r:id="rId14"/>
    <p:sldId id="286" r:id="rId15"/>
    <p:sldId id="287" r:id="rId16"/>
    <p:sldId id="288" r:id="rId17"/>
    <p:sldId id="267" r:id="rId18"/>
    <p:sldId id="289" r:id="rId19"/>
    <p:sldId id="279"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B213-D171-4659-8BB3-12840C80B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CB4F91-631A-42DD-83C8-C32E98550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4C87C-DAEC-40F7-B9B6-866D8212A26C}"/>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BD18F648-82EC-4B20-8EA1-2C538CD4A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8B51-FC3D-4AE1-9CD4-7E404511A53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203771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2904-5831-43A0-BE7F-6A7C71BE1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3CD51-3F23-4CAD-A395-69A6A244C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6AFF9-6EB7-4036-A36E-C1433313A20C}"/>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470E09FB-7715-4AFE-9E56-AEF0D0BE5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24279-90D9-4D5C-B4AC-6E8FA6A29799}"/>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89968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11AAA-553E-4628-9027-2866CCADE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B5181-E918-4E35-B0C1-F0B368A7CC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CD743-FC96-4652-B0A4-E89178DF8895}"/>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660F5D5C-37A9-413A-B213-0A25EA7F3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064BE-8C93-4084-BE11-C9C2E5A8ED80}"/>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39587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54FB-8C7A-4246-8298-E09984703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3C9FC-A0CD-4215-B577-E2FE5AB28C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EAF64-F014-4D0C-BD1E-6D1EB409820C}"/>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4399BA1E-1965-4EE7-A47C-74972ACDF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ADEE4-7C32-42DF-9607-7223309BC02B}"/>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25600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8AEA-06E9-49B3-933F-CE3E8E6C8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FC3B6-B08A-4842-96F5-3215AFC4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68ED9C-F4B8-4D12-B31B-5F003CBB7CDD}"/>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F43BE464-9D63-4EAD-80C7-68831B052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AF56-9A5F-4069-8AB2-52B3D7544D3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58306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210A-8BEC-45A8-827F-B8A96D86E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C947D-461E-487F-BC5E-645229D02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A0C4E-6267-4D7D-9274-B877ACFFCF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7F1E3F-F4A8-4C0A-A256-C672EF689E7C}"/>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6" name="Footer Placeholder 5">
            <a:extLst>
              <a:ext uri="{FF2B5EF4-FFF2-40B4-BE49-F238E27FC236}">
                <a16:creationId xmlns:a16="http://schemas.microsoft.com/office/drawing/2014/main" id="{E611F9B4-CA9F-457F-B941-A42BAD1F7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F2E52-FDFE-4225-919F-4288A8195B48}"/>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138843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6AE9-0FD9-4E84-9BA7-EC897347EA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444016-F7B5-423F-8395-3FA761BC9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276995-1769-46E4-A956-716BE8ABAE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7A9AB-BA72-4D45-9ADD-3AFAE8D5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F83FA0-5591-4BEF-93EE-797A6D08BF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79642-C2F6-423B-A2A7-897436021440}"/>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8" name="Footer Placeholder 7">
            <a:extLst>
              <a:ext uri="{FF2B5EF4-FFF2-40B4-BE49-F238E27FC236}">
                <a16:creationId xmlns:a16="http://schemas.microsoft.com/office/drawing/2014/main" id="{FCC173D6-5249-4230-A5DC-1CF5EC21F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CDAB59-84FF-41E6-A42E-89401718AA54}"/>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14164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643E-8A46-4C18-8414-8AB206C1C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11DD6-8AF4-483C-9B24-A65B413ABF49}"/>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4" name="Footer Placeholder 3">
            <a:extLst>
              <a:ext uri="{FF2B5EF4-FFF2-40B4-BE49-F238E27FC236}">
                <a16:creationId xmlns:a16="http://schemas.microsoft.com/office/drawing/2014/main" id="{AB1297BB-9393-468A-BBE6-16440FEE6C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38C29-28D2-4A99-B000-C9A17302F411}"/>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05639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508DE-C6B3-441A-8B02-39FAF0316E8F}"/>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3" name="Footer Placeholder 2">
            <a:extLst>
              <a:ext uri="{FF2B5EF4-FFF2-40B4-BE49-F238E27FC236}">
                <a16:creationId xmlns:a16="http://schemas.microsoft.com/office/drawing/2014/main" id="{4F119F74-7EA5-475E-BFAF-30F4CAFAA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EEEEE-C190-4FEB-910E-8DA8F53E7F9E}"/>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416521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3C5F-511A-4EE2-B1E0-E3F9911FC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B87FD-2567-4C5F-A552-B856D8F5D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753F6-50FD-4A34-9E1F-EB7695B54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D3382-408F-49D2-AF26-B3673ED7A5AD}"/>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6" name="Footer Placeholder 5">
            <a:extLst>
              <a:ext uri="{FF2B5EF4-FFF2-40B4-BE49-F238E27FC236}">
                <a16:creationId xmlns:a16="http://schemas.microsoft.com/office/drawing/2014/main" id="{42081404-217F-4228-95D0-3C2A509D8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9C321-3593-437D-B3F7-0B574541FAF7}"/>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9026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0163-FA7D-4ADB-B897-643BE2FCD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3A49D-4325-4E98-836D-C5A3B296A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198E4B-3109-44E6-A337-0F0531498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E66E78-A08A-45F1-9A18-4B54A52DCDCA}"/>
              </a:ext>
            </a:extLst>
          </p:cNvPr>
          <p:cNvSpPr>
            <a:spLocks noGrp="1"/>
          </p:cNvSpPr>
          <p:nvPr>
            <p:ph type="dt" sz="half" idx="10"/>
          </p:nvPr>
        </p:nvSpPr>
        <p:spPr/>
        <p:txBody>
          <a:bodyPr/>
          <a:lstStyle/>
          <a:p>
            <a:fld id="{B4C35BF4-44B5-4568-A98E-5B911867B54C}" type="datetimeFigureOut">
              <a:rPr lang="en-US" smtClean="0"/>
              <a:t>9/28/2019</a:t>
            </a:fld>
            <a:endParaRPr lang="en-US"/>
          </a:p>
        </p:txBody>
      </p:sp>
      <p:sp>
        <p:nvSpPr>
          <p:cNvPr id="6" name="Footer Placeholder 5">
            <a:extLst>
              <a:ext uri="{FF2B5EF4-FFF2-40B4-BE49-F238E27FC236}">
                <a16:creationId xmlns:a16="http://schemas.microsoft.com/office/drawing/2014/main" id="{6A51EF17-6A21-4EC1-A8BC-D8B2BBEF5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EB131-6889-4149-ABA2-8F94F2DC8DAA}"/>
              </a:ext>
            </a:extLst>
          </p:cNvPr>
          <p:cNvSpPr>
            <a:spLocks noGrp="1"/>
          </p:cNvSpPr>
          <p:nvPr>
            <p:ph type="sldNum" sz="quarter" idx="12"/>
          </p:nvPr>
        </p:nvSpPr>
        <p:spPr/>
        <p:txBody>
          <a:bodyPr/>
          <a:lstStyle/>
          <a:p>
            <a:fld id="{5CA23E7F-7CC0-41D6-9248-50E64417CA12}" type="slidenum">
              <a:rPr lang="en-US" smtClean="0"/>
              <a:t>‹#›</a:t>
            </a:fld>
            <a:endParaRPr lang="en-US"/>
          </a:p>
        </p:txBody>
      </p:sp>
    </p:spTree>
    <p:extLst>
      <p:ext uri="{BB962C8B-B14F-4D97-AF65-F5344CB8AC3E}">
        <p14:creationId xmlns:p14="http://schemas.microsoft.com/office/powerpoint/2010/main" val="358787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E8D56-35D0-46F2-9DBF-57242AFB5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E6D7D-8FCD-4739-A353-331D10922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DFF2-2070-468A-84A4-680A3FB56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35BF4-44B5-4568-A98E-5B911867B54C}" type="datetimeFigureOut">
              <a:rPr lang="en-US" smtClean="0"/>
              <a:t>9/28/2019</a:t>
            </a:fld>
            <a:endParaRPr lang="en-US"/>
          </a:p>
        </p:txBody>
      </p:sp>
      <p:sp>
        <p:nvSpPr>
          <p:cNvPr id="5" name="Footer Placeholder 4">
            <a:extLst>
              <a:ext uri="{FF2B5EF4-FFF2-40B4-BE49-F238E27FC236}">
                <a16:creationId xmlns:a16="http://schemas.microsoft.com/office/drawing/2014/main" id="{2C18DF66-2B9C-4035-A13E-4234571D2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E863-9535-45F9-9CF7-AE4D71D44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23E7F-7CC0-41D6-9248-50E64417CA12}" type="slidenum">
              <a:rPr lang="en-US" smtClean="0"/>
              <a:t>‹#›</a:t>
            </a:fld>
            <a:endParaRPr lang="en-US"/>
          </a:p>
        </p:txBody>
      </p:sp>
    </p:spTree>
    <p:extLst>
      <p:ext uri="{BB962C8B-B14F-4D97-AF65-F5344CB8AC3E}">
        <p14:creationId xmlns:p14="http://schemas.microsoft.com/office/powerpoint/2010/main" val="1641693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0C5B-BF0E-495A-A557-FDE7850EC97A}"/>
              </a:ext>
            </a:extLst>
          </p:cNvPr>
          <p:cNvSpPr>
            <a:spLocks noGrp="1"/>
          </p:cNvSpPr>
          <p:nvPr>
            <p:ph type="title"/>
          </p:nvPr>
        </p:nvSpPr>
        <p:spPr/>
        <p:txBody>
          <a:bodyPr>
            <a:noAutofit/>
          </a:bodyPr>
          <a:lstStyle/>
          <a:p>
            <a:pPr algn="ctr"/>
            <a:r>
              <a:rPr lang="en-US" sz="5400" dirty="0"/>
              <a:t>Decision Trees and Boosting for Classification and Regression</a:t>
            </a:r>
          </a:p>
        </p:txBody>
      </p:sp>
    </p:spTree>
    <p:extLst>
      <p:ext uri="{BB962C8B-B14F-4D97-AF65-F5344CB8AC3E}">
        <p14:creationId xmlns:p14="http://schemas.microsoft.com/office/powerpoint/2010/main" val="313255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59E9-DAA6-49AD-911C-16805AF58115}"/>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C633DBF5-AE1F-4B36-BD0F-0D4C56F8CAEF}"/>
              </a:ext>
            </a:extLst>
          </p:cNvPr>
          <p:cNvSpPr>
            <a:spLocks noGrp="1"/>
          </p:cNvSpPr>
          <p:nvPr>
            <p:ph idx="1"/>
          </p:nvPr>
        </p:nvSpPr>
        <p:spPr>
          <a:xfrm>
            <a:off x="838200" y="1552575"/>
            <a:ext cx="10515600" cy="4838700"/>
          </a:xfrm>
        </p:spPr>
        <p:txBody>
          <a:bodyPr>
            <a:normAutofit fontScale="92500" lnSpcReduction="10000"/>
          </a:bodyPr>
          <a:lstStyle/>
          <a:p>
            <a:r>
              <a:rPr lang="en-US" dirty="0"/>
              <a:t>Bagging or bootstrap aggregation averages a given procedure over many samples to reduce its variance.</a:t>
            </a:r>
          </a:p>
          <a:p>
            <a:r>
              <a:rPr lang="en-US" dirty="0"/>
              <a:t>Suppose C(</a:t>
            </a:r>
            <a:r>
              <a:rPr lang="en-US" dirty="0" err="1"/>
              <a:t>S,x</a:t>
            </a:r>
            <a:r>
              <a:rPr lang="en-US" dirty="0"/>
              <a:t>) is a classiﬁer, such as a tree, based on our training data S, producing a predicted class label at input point x. To bag C, we draw bootstrap samples S</a:t>
            </a:r>
            <a:r>
              <a:rPr lang="en-US" baseline="30000" dirty="0"/>
              <a:t>∗1</a:t>
            </a:r>
            <a:r>
              <a:rPr lang="en-US" dirty="0"/>
              <a:t>,...S</a:t>
            </a:r>
            <a:r>
              <a:rPr lang="en-US" baseline="30000" dirty="0"/>
              <a:t>∗B</a:t>
            </a:r>
            <a:r>
              <a:rPr lang="en-US" dirty="0"/>
              <a:t> each of size N with replacement from the training data. Then</a:t>
            </a:r>
          </a:p>
          <a:p>
            <a:pPr marL="0" indent="0">
              <a:buNone/>
            </a:pPr>
            <a:endParaRPr lang="en-US" dirty="0"/>
          </a:p>
          <a:p>
            <a:pPr marL="0" indent="0">
              <a:buNone/>
            </a:pPr>
            <a:endParaRPr lang="en-US" dirty="0"/>
          </a:p>
          <a:p>
            <a:r>
              <a:rPr lang="en-US" dirty="0"/>
              <a:t>Bagging can dramatically reduce the variance of unstable procedures (like trees), leading to improved prediction. However any simple structure in C (</a:t>
            </a:r>
            <a:r>
              <a:rPr lang="en-US" dirty="0" err="1"/>
              <a:t>e.g</a:t>
            </a:r>
            <a:r>
              <a:rPr lang="en-US" dirty="0"/>
              <a:t> a tree) is lost.</a:t>
            </a:r>
          </a:p>
          <a:p>
            <a:r>
              <a:rPr lang="en-US" dirty="0"/>
              <a:t>Bagging averages many trees, and produces smoother decision boundaries.</a:t>
            </a:r>
          </a:p>
        </p:txBody>
      </p:sp>
      <p:pic>
        <p:nvPicPr>
          <p:cNvPr id="4" name="Picture 3">
            <a:extLst>
              <a:ext uri="{FF2B5EF4-FFF2-40B4-BE49-F238E27FC236}">
                <a16:creationId xmlns:a16="http://schemas.microsoft.com/office/drawing/2014/main" id="{CA6D33E6-2480-4C0B-A4A9-6CC4A93211ED}"/>
              </a:ext>
            </a:extLst>
          </p:cNvPr>
          <p:cNvPicPr>
            <a:picLocks noChangeAspect="1"/>
          </p:cNvPicPr>
          <p:nvPr/>
        </p:nvPicPr>
        <p:blipFill>
          <a:blip r:embed="rId2"/>
          <a:stretch>
            <a:fillRect/>
          </a:stretch>
        </p:blipFill>
        <p:spPr>
          <a:xfrm>
            <a:off x="2876123" y="3628958"/>
            <a:ext cx="6115904" cy="952633"/>
          </a:xfrm>
          <a:prstGeom prst="rect">
            <a:avLst/>
          </a:prstGeom>
        </p:spPr>
      </p:pic>
    </p:spTree>
    <p:extLst>
      <p:ext uri="{BB962C8B-B14F-4D97-AF65-F5344CB8AC3E}">
        <p14:creationId xmlns:p14="http://schemas.microsoft.com/office/powerpoint/2010/main" val="194321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BA55-BC93-4149-B902-82EE84B3A309}"/>
              </a:ext>
            </a:extLst>
          </p:cNvPr>
          <p:cNvSpPr>
            <a:spLocks noGrp="1"/>
          </p:cNvSpPr>
          <p:nvPr>
            <p:ph type="title"/>
          </p:nvPr>
        </p:nvSpPr>
        <p:spPr>
          <a:xfrm>
            <a:off x="838200" y="365125"/>
            <a:ext cx="10515600" cy="717951"/>
          </a:xfrm>
        </p:spPr>
        <p:txBody>
          <a:bodyPr/>
          <a:lstStyle/>
          <a:p>
            <a:r>
              <a:rPr lang="en-US" dirty="0"/>
              <a:t>Bagging</a:t>
            </a:r>
          </a:p>
        </p:txBody>
      </p:sp>
      <p:sp>
        <p:nvSpPr>
          <p:cNvPr id="3" name="Content Placeholder 2">
            <a:extLst>
              <a:ext uri="{FF2B5EF4-FFF2-40B4-BE49-F238E27FC236}">
                <a16:creationId xmlns:a16="http://schemas.microsoft.com/office/drawing/2014/main" id="{7D5E0751-5E15-4303-9D85-ACBED232C207}"/>
              </a:ext>
            </a:extLst>
          </p:cNvPr>
          <p:cNvSpPr>
            <a:spLocks noGrp="1"/>
          </p:cNvSpPr>
          <p:nvPr>
            <p:ph idx="1"/>
          </p:nvPr>
        </p:nvSpPr>
        <p:spPr>
          <a:xfrm>
            <a:off x="838200" y="1287262"/>
            <a:ext cx="10515600" cy="5442012"/>
          </a:xfrm>
        </p:spPr>
        <p:txBody>
          <a:bodyPr>
            <a:normAutofit fontScale="85000" lnSpcReduction="20000"/>
          </a:bodyPr>
          <a:lstStyle/>
          <a:p>
            <a:pPr marL="0" indent="0">
              <a:buNone/>
            </a:pPr>
            <a:r>
              <a:rPr lang="en-US" dirty="0"/>
              <a:t>Out-of-Bag Error Estimation</a:t>
            </a:r>
          </a:p>
          <a:p>
            <a:r>
              <a:rPr lang="en-US" dirty="0"/>
              <a:t>It turns out that there is a very straightforward way to estimate the test error of a bagged model, without the need to perform cross-validation or the validation set approach.</a:t>
            </a:r>
          </a:p>
          <a:p>
            <a:r>
              <a:rPr lang="en-US" dirty="0"/>
              <a:t>In bagging trees are repeatedly ﬁt to bootstrapped subsets of the observations. One can show that on average, each bagged tree makes use of around two-thirds of the observations. The remaining one-third of the observations not used to ﬁt a given bagged tree are referred to as the out-of-bag (OOB) observations. We can predict the response for the </a:t>
            </a:r>
            <a:r>
              <a:rPr lang="en-US" dirty="0" err="1"/>
              <a:t>ith</a:t>
            </a:r>
            <a:r>
              <a:rPr lang="en-US" dirty="0"/>
              <a:t> observation using each of the trees in which that observation was OOB. This will yield around B/3 predictions for the </a:t>
            </a:r>
            <a:r>
              <a:rPr lang="en-US" dirty="0" err="1"/>
              <a:t>i-th</a:t>
            </a:r>
            <a:r>
              <a:rPr lang="en-US" dirty="0"/>
              <a:t> observation, where B is the number of trees.</a:t>
            </a:r>
          </a:p>
          <a:p>
            <a:r>
              <a:rPr lang="en-US" dirty="0"/>
              <a:t>In order to obtain a single prediction for the </a:t>
            </a:r>
            <a:r>
              <a:rPr lang="en-US" dirty="0" err="1"/>
              <a:t>ith</a:t>
            </a:r>
            <a:r>
              <a:rPr lang="en-US" dirty="0"/>
              <a:t> observation, we can take a majority vote (if classiﬁcation is the goal). This leads to a single OOB prediction for the </a:t>
            </a:r>
            <a:r>
              <a:rPr lang="en-US" dirty="0" err="1"/>
              <a:t>i-th</a:t>
            </a:r>
            <a:r>
              <a:rPr lang="en-US" dirty="0"/>
              <a:t> observation. An OOB prediction can be obtained in this way for each of the n observations, from which the overall OOB MSE (for a regression problem) or classiﬁcation error (for a classiﬁcation problem) can be computed. The resulting OOB error is a valid estimate of the test error for the bagged model, since the response for each observation is predicted using only the trees that were not ﬁt using that observation.</a:t>
            </a:r>
          </a:p>
          <a:p>
            <a:pPr marL="0" indent="0">
              <a:buNone/>
            </a:pPr>
            <a:endParaRPr lang="en-US" dirty="0"/>
          </a:p>
        </p:txBody>
      </p:sp>
    </p:spTree>
    <p:extLst>
      <p:ext uri="{BB962C8B-B14F-4D97-AF65-F5344CB8AC3E}">
        <p14:creationId xmlns:p14="http://schemas.microsoft.com/office/powerpoint/2010/main" val="7377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EBB0-CCC6-4D56-8072-145E8F306854}"/>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4A384697-3A11-4AE6-9081-E2551F97F4EA}"/>
              </a:ext>
            </a:extLst>
          </p:cNvPr>
          <p:cNvSpPr>
            <a:spLocks noGrp="1"/>
          </p:cNvSpPr>
          <p:nvPr>
            <p:ph idx="1"/>
          </p:nvPr>
        </p:nvSpPr>
        <p:spPr/>
        <p:txBody>
          <a:bodyPr/>
          <a:lstStyle/>
          <a:p>
            <a:r>
              <a:rPr lang="en-US" dirty="0"/>
              <a:t>Reﬁnement of bagged  trees; quite popular</a:t>
            </a:r>
          </a:p>
          <a:p>
            <a:pPr marL="0" indent="0">
              <a:buNone/>
            </a:pPr>
            <a:r>
              <a:rPr lang="en-US" dirty="0"/>
              <a:t> • at each tree split, a random sample of m features is drawn, and only those m features are considered for splitting. Typically m =√p or log2 p, where p is the number of features</a:t>
            </a:r>
          </a:p>
          <a:p>
            <a:pPr marL="0" indent="0">
              <a:buNone/>
            </a:pPr>
            <a:r>
              <a:rPr lang="en-US" dirty="0"/>
              <a:t> • For each tree grown on a bootstrap sample, the error rate for observations left out of the bootstrap sample is monitored. This is called the “out-of-bag” error rate.</a:t>
            </a:r>
          </a:p>
          <a:p>
            <a:pPr marL="0" indent="0">
              <a:buNone/>
            </a:pPr>
            <a:r>
              <a:rPr lang="en-US" dirty="0"/>
              <a:t>• random forest tries to improve on bagging by “de-correlating” the trees. Each tree has the same expectation</a:t>
            </a:r>
          </a:p>
        </p:txBody>
      </p:sp>
    </p:spTree>
    <p:extLst>
      <p:ext uri="{BB962C8B-B14F-4D97-AF65-F5344CB8AC3E}">
        <p14:creationId xmlns:p14="http://schemas.microsoft.com/office/powerpoint/2010/main" val="379150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6BF0-17DB-4BF8-8C91-D94A118AEC52}"/>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9134498-8232-4E01-9E5C-E9782072B783}"/>
              </a:ext>
            </a:extLst>
          </p:cNvPr>
          <p:cNvSpPr>
            <a:spLocks noGrp="1"/>
          </p:cNvSpPr>
          <p:nvPr>
            <p:ph idx="1"/>
          </p:nvPr>
        </p:nvSpPr>
        <p:spPr/>
        <p:txBody>
          <a:bodyPr>
            <a:normAutofit lnSpcReduction="10000"/>
          </a:bodyPr>
          <a:lstStyle/>
          <a:p>
            <a:r>
              <a:rPr lang="en-US" dirty="0"/>
              <a:t>Boosting refers to a family of algorithms that are able to convert weak learners to strong learners. The main principle of boosting is to fit a sequence of weak learners− models that are only slightly better than random guessing, such as small decision trees− to weighted versions of the data. More weight is given to examples that were misclassified by earlier rounds.</a:t>
            </a:r>
          </a:p>
          <a:p>
            <a:r>
              <a:rPr lang="en-US" dirty="0"/>
              <a:t>The predictions are then combined through a weighted majority vote (classification) or a weighted sum (regression) to produce the final prediction. The principal difference between boosting and the committee methods, such as bagging, is that base learners are trained in sequence on a weighted version of the data.</a:t>
            </a:r>
          </a:p>
        </p:txBody>
      </p:sp>
    </p:spTree>
    <p:extLst>
      <p:ext uri="{BB962C8B-B14F-4D97-AF65-F5344CB8AC3E}">
        <p14:creationId xmlns:p14="http://schemas.microsoft.com/office/powerpoint/2010/main" val="96990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B8A3-8F28-47AF-A361-D08720340B65}"/>
              </a:ext>
            </a:extLst>
          </p:cNvPr>
          <p:cNvSpPr>
            <a:spLocks noGrp="1"/>
          </p:cNvSpPr>
          <p:nvPr>
            <p:ph type="title"/>
          </p:nvPr>
        </p:nvSpPr>
        <p:spPr>
          <a:xfrm>
            <a:off x="838200" y="365125"/>
            <a:ext cx="10515600" cy="451621"/>
          </a:xfrm>
        </p:spPr>
        <p:txBody>
          <a:bodyPr>
            <a:normAutofit fontScale="90000"/>
          </a:bodyPr>
          <a:lstStyle/>
          <a:p>
            <a:r>
              <a:rPr lang="en-US" dirty="0"/>
              <a:t>Boosting</a:t>
            </a:r>
          </a:p>
        </p:txBody>
      </p:sp>
      <p:sp>
        <p:nvSpPr>
          <p:cNvPr id="6" name="Content Placeholder 5">
            <a:extLst>
              <a:ext uri="{FF2B5EF4-FFF2-40B4-BE49-F238E27FC236}">
                <a16:creationId xmlns:a16="http://schemas.microsoft.com/office/drawing/2014/main" id="{4DD03985-3CE3-48E4-9A3A-782CF19BA0B6}"/>
              </a:ext>
            </a:extLst>
          </p:cNvPr>
          <p:cNvSpPr>
            <a:spLocks noGrp="1"/>
          </p:cNvSpPr>
          <p:nvPr>
            <p:ph idx="1"/>
          </p:nvPr>
        </p:nvSpPr>
        <p:spPr>
          <a:xfrm>
            <a:off x="838200" y="816746"/>
            <a:ext cx="10515600" cy="5761607"/>
          </a:xfrm>
        </p:spPr>
        <p:txBody>
          <a:bodyPr/>
          <a:lstStyle/>
          <a:p>
            <a:pPr marL="0" indent="0">
              <a:buNone/>
            </a:pPr>
            <a:r>
              <a:rPr lang="en-US" dirty="0"/>
              <a:t>AdaboostM1 is a very popular boosting algorithm for binary classification. The algorithm trains learners sequentially.</a:t>
            </a:r>
          </a:p>
          <a:p>
            <a:pPr marL="0" indent="0">
              <a:buNone/>
            </a:pPr>
            <a:r>
              <a:rPr lang="en-US" dirty="0"/>
              <a:t>For every learner with index </a:t>
            </a:r>
            <a:r>
              <a:rPr lang="en-US" i="1" dirty="0"/>
              <a:t>t </a:t>
            </a:r>
            <a:r>
              <a:rPr lang="en-US" dirty="0"/>
              <a:t>AdaboostM1 computes the weighted classification error</a:t>
            </a:r>
          </a:p>
        </p:txBody>
      </p:sp>
      <p:pic>
        <p:nvPicPr>
          <p:cNvPr id="8" name="Picture 7">
            <a:extLst>
              <a:ext uri="{FF2B5EF4-FFF2-40B4-BE49-F238E27FC236}">
                <a16:creationId xmlns:a16="http://schemas.microsoft.com/office/drawing/2014/main" id="{94D68EF2-0436-4B9A-863B-A3D2E5E8458F}"/>
              </a:ext>
            </a:extLst>
          </p:cNvPr>
          <p:cNvPicPr>
            <a:picLocks noChangeAspect="1"/>
          </p:cNvPicPr>
          <p:nvPr/>
        </p:nvPicPr>
        <p:blipFill>
          <a:blip r:embed="rId2"/>
          <a:stretch>
            <a:fillRect/>
          </a:stretch>
        </p:blipFill>
        <p:spPr>
          <a:xfrm>
            <a:off x="1990725" y="2714625"/>
            <a:ext cx="7191375" cy="3990975"/>
          </a:xfrm>
          <a:prstGeom prst="rect">
            <a:avLst/>
          </a:prstGeom>
        </p:spPr>
      </p:pic>
    </p:spTree>
    <p:extLst>
      <p:ext uri="{BB962C8B-B14F-4D97-AF65-F5344CB8AC3E}">
        <p14:creationId xmlns:p14="http://schemas.microsoft.com/office/powerpoint/2010/main" val="351779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E583-231F-4BEA-8C83-BE391C69B9CA}"/>
              </a:ext>
            </a:extLst>
          </p:cNvPr>
          <p:cNvSpPr>
            <a:spLocks noGrp="1"/>
          </p:cNvSpPr>
          <p:nvPr>
            <p:ph type="title"/>
          </p:nvPr>
        </p:nvSpPr>
        <p:spPr>
          <a:xfrm>
            <a:off x="838200" y="319596"/>
            <a:ext cx="10515600" cy="577049"/>
          </a:xfrm>
        </p:spPr>
        <p:txBody>
          <a:bodyPr>
            <a:normAutofit fontScale="90000"/>
          </a:bodyPr>
          <a:lstStyle/>
          <a:p>
            <a:r>
              <a:rPr lang="en-US" dirty="0"/>
              <a:t>Boosting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DADC32-0807-49C1-A6E3-A0AF730192A4}"/>
                  </a:ext>
                </a:extLst>
              </p:cNvPr>
              <p:cNvSpPr>
                <a:spLocks noGrp="1"/>
              </p:cNvSpPr>
              <p:nvPr>
                <p:ph idx="1"/>
              </p:nvPr>
            </p:nvSpPr>
            <p:spPr>
              <a:xfrm>
                <a:off x="838200" y="967666"/>
                <a:ext cx="10515600" cy="5209297"/>
              </a:xfrm>
            </p:spPr>
            <p:txBody>
              <a:bodyPr/>
              <a:lstStyle/>
              <a:p>
                <a:pPr marL="0" indent="0">
                  <a:buNone/>
                </a:pPr>
                <a:r>
                  <a:rPr lang="en-US" dirty="0"/>
                  <a:t>The algorithm then increases weights for observations misclassified by learner </a:t>
                </a:r>
                <a:r>
                  <a:rPr lang="en-US" i="1" dirty="0"/>
                  <a:t>t </a:t>
                </a:r>
                <a:r>
                  <a:rPr lang="en-US" dirty="0"/>
                  <a:t>and reduces weights for observations correctly classified by learner </a:t>
                </a:r>
                <a:r>
                  <a:rPr lang="en-US" i="1" dirty="0"/>
                  <a:t>t. </a:t>
                </a:r>
                <a:r>
                  <a:rPr lang="en-US" dirty="0"/>
                  <a:t>The next learner </a:t>
                </a:r>
                <a:r>
                  <a:rPr lang="en-US" i="1" dirty="0"/>
                  <a:t>t +1 </a:t>
                </a:r>
                <a:r>
                  <a:rPr lang="en-US" dirty="0"/>
                  <a:t>is then trained on the data with updated weights</a:t>
                </a:r>
                <a:r>
                  <a:rPr lang="en-US" i="1" dirty="0"/>
                  <a:t>.</a:t>
                </a:r>
              </a:p>
              <a:p>
                <a:pPr marL="0" indent="0">
                  <a:buNone/>
                </a:pPr>
                <a:r>
                  <a:rPr lang="en-US" dirty="0"/>
                  <a:t>After training finishes, AdaboostM1 computes prediction for new data using</a:t>
                </a:r>
              </a:p>
              <a:p>
                <a:pPr marL="0" indent="0">
                  <a:buNone/>
                </a:pPr>
                <a:endParaRPr lang="en-US" dirty="0"/>
              </a:p>
              <a:p>
                <a:pPr marL="0" indent="0">
                  <a:buNone/>
                </a:pPr>
                <a:r>
                  <a:rPr lang="en-US" dirty="0"/>
                  <a:t>where</a:t>
                </a:r>
              </a:p>
              <a:p>
                <a:pPr marL="0" indent="0">
                  <a:buNone/>
                </a:pPr>
                <a:endParaRPr lang="en-US" dirty="0"/>
              </a:p>
              <a:p>
                <a:pPr marL="0" indent="0">
                  <a:buNone/>
                </a:pPr>
                <a:endParaRPr lang="en-US" dirty="0"/>
              </a:p>
              <a:p>
                <a:pPr marL="0" indent="0">
                  <a:buNone/>
                </a:pPr>
                <a:r>
                  <a:rPr lang="en-US" dirty="0"/>
                  <a:t>What 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𝑡</m:t>
                        </m:r>
                      </m:sub>
                    </m:sSub>
                  </m:oMath>
                </a14:m>
                <a:r>
                  <a:rPr lang="en-US"/>
                  <a:t>=0 ?</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ADADC32-0807-49C1-A6E3-A0AF730192A4}"/>
                  </a:ext>
                </a:extLst>
              </p:cNvPr>
              <p:cNvSpPr>
                <a:spLocks noGrp="1" noRot="1" noChangeAspect="1" noMove="1" noResize="1" noEditPoints="1" noAdjustHandles="1" noChangeArrowheads="1" noChangeShapeType="1" noTextEdit="1"/>
              </p:cNvSpPr>
              <p:nvPr>
                <p:ph idx="1"/>
              </p:nvPr>
            </p:nvSpPr>
            <p:spPr>
              <a:xfrm>
                <a:off x="838200" y="967666"/>
                <a:ext cx="10515600" cy="5209297"/>
              </a:xfrm>
              <a:blipFill>
                <a:blip r:embed="rId2"/>
                <a:stretch>
                  <a:fillRect l="-1217" t="-1991" r="-58" b="-93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48674C5-F3E7-48B8-885E-231372A47827}"/>
              </a:ext>
            </a:extLst>
          </p:cNvPr>
          <p:cNvPicPr>
            <a:picLocks noChangeAspect="1"/>
          </p:cNvPicPr>
          <p:nvPr/>
        </p:nvPicPr>
        <p:blipFill>
          <a:blip r:embed="rId3"/>
          <a:stretch>
            <a:fillRect/>
          </a:stretch>
        </p:blipFill>
        <p:spPr>
          <a:xfrm>
            <a:off x="5386288" y="3128919"/>
            <a:ext cx="2284019" cy="1250219"/>
          </a:xfrm>
          <a:prstGeom prst="rect">
            <a:avLst/>
          </a:prstGeom>
        </p:spPr>
      </p:pic>
      <p:pic>
        <p:nvPicPr>
          <p:cNvPr id="5" name="Picture 4">
            <a:extLst>
              <a:ext uri="{FF2B5EF4-FFF2-40B4-BE49-F238E27FC236}">
                <a16:creationId xmlns:a16="http://schemas.microsoft.com/office/drawing/2014/main" id="{2EA139DC-D6D4-4826-B5FE-69A03755F2D0}"/>
              </a:ext>
            </a:extLst>
          </p:cNvPr>
          <p:cNvPicPr>
            <a:picLocks noChangeAspect="1"/>
          </p:cNvPicPr>
          <p:nvPr/>
        </p:nvPicPr>
        <p:blipFill>
          <a:blip r:embed="rId4"/>
          <a:stretch>
            <a:fillRect/>
          </a:stretch>
        </p:blipFill>
        <p:spPr>
          <a:xfrm>
            <a:off x="5337460" y="4370536"/>
            <a:ext cx="2381673" cy="1393242"/>
          </a:xfrm>
          <a:prstGeom prst="rect">
            <a:avLst/>
          </a:prstGeom>
        </p:spPr>
      </p:pic>
    </p:spTree>
    <p:extLst>
      <p:ext uri="{BB962C8B-B14F-4D97-AF65-F5344CB8AC3E}">
        <p14:creationId xmlns:p14="http://schemas.microsoft.com/office/powerpoint/2010/main" val="386141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D005-FBA4-4668-B860-D3F3F93E9E81}"/>
              </a:ext>
            </a:extLst>
          </p:cNvPr>
          <p:cNvSpPr>
            <a:spLocks noGrp="1"/>
          </p:cNvSpPr>
          <p:nvPr>
            <p:ph type="title"/>
          </p:nvPr>
        </p:nvSpPr>
        <p:spPr>
          <a:xfrm>
            <a:off x="838200" y="365125"/>
            <a:ext cx="10515600" cy="630153"/>
          </a:xfrm>
        </p:spPr>
        <p:txBody>
          <a:bodyPr>
            <a:normAutofit fontScale="90000"/>
          </a:bodyPr>
          <a:lstStyle/>
          <a:p>
            <a:r>
              <a:rPr lang="en-US" dirty="0"/>
              <a:t>Boosting</a:t>
            </a:r>
          </a:p>
        </p:txBody>
      </p:sp>
      <p:sp>
        <p:nvSpPr>
          <p:cNvPr id="3" name="Content Placeholder 2">
            <a:extLst>
              <a:ext uri="{FF2B5EF4-FFF2-40B4-BE49-F238E27FC236}">
                <a16:creationId xmlns:a16="http://schemas.microsoft.com/office/drawing/2014/main" id="{DB7BB9FA-F783-442B-AB7C-51A3BCF949D6}"/>
              </a:ext>
            </a:extLst>
          </p:cNvPr>
          <p:cNvSpPr>
            <a:spLocks noGrp="1"/>
          </p:cNvSpPr>
          <p:nvPr>
            <p:ph idx="1"/>
          </p:nvPr>
        </p:nvSpPr>
        <p:spPr>
          <a:xfrm>
            <a:off x="838200" y="995278"/>
            <a:ext cx="10515600" cy="5738897"/>
          </a:xfrm>
        </p:spPr>
        <p:txBody>
          <a:bodyPr/>
          <a:lstStyle/>
          <a:p>
            <a:pPr marL="0" indent="0">
              <a:buNone/>
            </a:pPr>
            <a:r>
              <a:rPr lang="en-US" dirty="0"/>
              <a:t>Training by AdaboostM1 can be viewed as stepwise minimization of the exponential loss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3909014-D052-4829-BD41-AFDDF52386CB}"/>
              </a:ext>
            </a:extLst>
          </p:cNvPr>
          <p:cNvPicPr>
            <a:picLocks noChangeAspect="1"/>
          </p:cNvPicPr>
          <p:nvPr/>
        </p:nvPicPr>
        <p:blipFill>
          <a:blip r:embed="rId2"/>
          <a:stretch>
            <a:fillRect/>
          </a:stretch>
        </p:blipFill>
        <p:spPr>
          <a:xfrm>
            <a:off x="1152147" y="3429000"/>
            <a:ext cx="8391347" cy="2975521"/>
          </a:xfrm>
          <a:prstGeom prst="rect">
            <a:avLst/>
          </a:prstGeom>
        </p:spPr>
      </p:pic>
      <p:pic>
        <p:nvPicPr>
          <p:cNvPr id="6" name="Picture 5">
            <a:extLst>
              <a:ext uri="{FF2B5EF4-FFF2-40B4-BE49-F238E27FC236}">
                <a16:creationId xmlns:a16="http://schemas.microsoft.com/office/drawing/2014/main" id="{A64D043F-CF37-487D-93E2-12F391112AF3}"/>
              </a:ext>
            </a:extLst>
          </p:cNvPr>
          <p:cNvPicPr>
            <a:picLocks noChangeAspect="1"/>
          </p:cNvPicPr>
          <p:nvPr/>
        </p:nvPicPr>
        <p:blipFill>
          <a:blip r:embed="rId3"/>
          <a:stretch>
            <a:fillRect/>
          </a:stretch>
        </p:blipFill>
        <p:spPr>
          <a:xfrm>
            <a:off x="4667133" y="1876463"/>
            <a:ext cx="3085978" cy="1209844"/>
          </a:xfrm>
          <a:prstGeom prst="rect">
            <a:avLst/>
          </a:prstGeom>
        </p:spPr>
      </p:pic>
    </p:spTree>
    <p:extLst>
      <p:ext uri="{BB962C8B-B14F-4D97-AF65-F5344CB8AC3E}">
        <p14:creationId xmlns:p14="http://schemas.microsoft.com/office/powerpoint/2010/main" val="220556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D576-7306-4A70-B6A2-DA8E5C96B52E}"/>
              </a:ext>
            </a:extLst>
          </p:cNvPr>
          <p:cNvSpPr>
            <a:spLocks noGrp="1"/>
          </p:cNvSpPr>
          <p:nvPr>
            <p:ph type="title"/>
          </p:nvPr>
        </p:nvSpPr>
        <p:spPr>
          <a:xfrm>
            <a:off x="838200" y="190500"/>
            <a:ext cx="10515600" cy="657226"/>
          </a:xfrm>
        </p:spPr>
        <p:txBody>
          <a:bodyPr>
            <a:normAutofit fontScale="90000"/>
          </a:bodyPr>
          <a:lstStyle/>
          <a:p>
            <a:r>
              <a:rPr lang="en-US" dirty="0"/>
              <a:t>Boosting</a:t>
            </a:r>
          </a:p>
        </p:txBody>
      </p:sp>
      <p:sp>
        <p:nvSpPr>
          <p:cNvPr id="3" name="Content Placeholder 2">
            <a:extLst>
              <a:ext uri="{FF2B5EF4-FFF2-40B4-BE49-F238E27FC236}">
                <a16:creationId xmlns:a16="http://schemas.microsoft.com/office/drawing/2014/main" id="{B850897A-E89E-48C3-88D2-DE6C114EAFEC}"/>
              </a:ext>
            </a:extLst>
          </p:cNvPr>
          <p:cNvSpPr>
            <a:spLocks noGrp="1"/>
          </p:cNvSpPr>
          <p:nvPr>
            <p:ph idx="1"/>
          </p:nvPr>
        </p:nvSpPr>
        <p:spPr>
          <a:xfrm>
            <a:off x="838200" y="971550"/>
            <a:ext cx="10515600" cy="5695950"/>
          </a:xfrm>
        </p:spPr>
        <p:txBody>
          <a:bodyPr/>
          <a:lstStyle/>
          <a:p>
            <a:r>
              <a:rPr lang="en-US" dirty="0"/>
              <a:t>We see that the first base classifier y1(x) is trained using weighting coefficients that are all equal. In subsequent boosting rounds, the weighting coefficients are increased for data points that are misclassified and decreased for data points that are correctly classified.</a:t>
            </a:r>
          </a:p>
          <a:p>
            <a:r>
              <a:rPr lang="en-US" dirty="0"/>
              <a:t>The quantity epsilon represents a weighted error rate of each of the base classifiers. Therefore, the weighting coefficients alpha give greater weight to the more accurate classifiers.</a:t>
            </a:r>
          </a:p>
          <a:p>
            <a:pPr marL="0" indent="0">
              <a:buNone/>
            </a:pPr>
            <a:endParaRPr lang="en-US" dirty="0"/>
          </a:p>
        </p:txBody>
      </p:sp>
    </p:spTree>
    <p:extLst>
      <p:ext uri="{BB962C8B-B14F-4D97-AF65-F5344CB8AC3E}">
        <p14:creationId xmlns:p14="http://schemas.microsoft.com/office/powerpoint/2010/main" val="348900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2DE9-10BE-4D48-A279-A63E712D66D1}"/>
              </a:ext>
            </a:extLst>
          </p:cNvPr>
          <p:cNvSpPr>
            <a:spLocks noGrp="1"/>
          </p:cNvSpPr>
          <p:nvPr>
            <p:ph type="title"/>
          </p:nvPr>
        </p:nvSpPr>
        <p:spPr/>
        <p:txBody>
          <a:bodyPr/>
          <a:lstStyle/>
          <a:p>
            <a:r>
              <a:rPr lang="en-US" dirty="0"/>
              <a:t>Hierarchy of Ensemble Methods for Trees</a:t>
            </a:r>
          </a:p>
        </p:txBody>
      </p:sp>
      <p:sp>
        <p:nvSpPr>
          <p:cNvPr id="3" name="Content Placeholder 2">
            <a:extLst>
              <a:ext uri="{FF2B5EF4-FFF2-40B4-BE49-F238E27FC236}">
                <a16:creationId xmlns:a16="http://schemas.microsoft.com/office/drawing/2014/main" id="{B6CF65F9-9942-4B90-9DF1-F0BC01F87382}"/>
              </a:ext>
            </a:extLst>
          </p:cNvPr>
          <p:cNvSpPr>
            <a:spLocks noGrp="1"/>
          </p:cNvSpPr>
          <p:nvPr>
            <p:ph idx="1"/>
          </p:nvPr>
        </p:nvSpPr>
        <p:spPr/>
        <p:txBody>
          <a:bodyPr/>
          <a:lstStyle/>
          <a:p>
            <a:pPr marL="0" indent="0">
              <a:buNone/>
            </a:pPr>
            <a:r>
              <a:rPr lang="en-US" dirty="0"/>
              <a:t>Classiﬁcation Trees</a:t>
            </a:r>
          </a:p>
          <a:p>
            <a:pPr marL="0" indent="0">
              <a:buNone/>
            </a:pPr>
            <a:r>
              <a:rPr lang="en-US" dirty="0"/>
              <a:t>• Bagging: Averaging Trees</a:t>
            </a:r>
          </a:p>
          <a:p>
            <a:pPr marL="0" indent="0">
              <a:buNone/>
            </a:pPr>
            <a:r>
              <a:rPr lang="en-US" dirty="0"/>
              <a:t>• Random Forests: Cleverer Averaging of Trees</a:t>
            </a:r>
          </a:p>
          <a:p>
            <a:pPr marL="0" indent="0">
              <a:buNone/>
            </a:pPr>
            <a:r>
              <a:rPr lang="en-US" dirty="0"/>
              <a:t>• Boosting: Cleverest Averaging of Trees </a:t>
            </a:r>
          </a:p>
          <a:p>
            <a:pPr marL="0" indent="0">
              <a:buNone/>
            </a:pPr>
            <a:r>
              <a:rPr lang="en-US" dirty="0"/>
              <a:t>Methods for improving the performance of weak learners such as Trees. Classiﬁcation trees are adaptive, but do not generalize well.</a:t>
            </a:r>
          </a:p>
        </p:txBody>
      </p:sp>
    </p:spTree>
    <p:extLst>
      <p:ext uri="{BB962C8B-B14F-4D97-AF65-F5344CB8AC3E}">
        <p14:creationId xmlns:p14="http://schemas.microsoft.com/office/powerpoint/2010/main" val="115957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C2EC-30FC-4CE9-A1C5-00DD2C62AD6D}"/>
              </a:ext>
            </a:extLst>
          </p:cNvPr>
          <p:cNvSpPr>
            <a:spLocks noGrp="1"/>
          </p:cNvSpPr>
          <p:nvPr>
            <p:ph type="title"/>
          </p:nvPr>
        </p:nvSpPr>
        <p:spPr>
          <a:xfrm>
            <a:off x="838200" y="257176"/>
            <a:ext cx="10515600" cy="581024"/>
          </a:xfrm>
        </p:spPr>
        <p:txBody>
          <a:bodyPr>
            <a:normAutofit fontScale="90000"/>
          </a:bodyPr>
          <a:lstStyle/>
          <a:p>
            <a:br>
              <a:rPr lang="en-US" dirty="0"/>
            </a:br>
            <a:r>
              <a:rPr lang="en-US" b="1" dirty="0"/>
              <a:t>Ornstein-</a:t>
            </a:r>
            <a:r>
              <a:rPr lang="en-US" b="1" dirty="0" err="1"/>
              <a:t>Uhlenbeck</a:t>
            </a:r>
            <a:br>
              <a:rPr lang="en-US" dirty="0"/>
            </a:br>
            <a:endParaRPr lang="en-US" dirty="0"/>
          </a:p>
        </p:txBody>
      </p:sp>
      <p:sp>
        <p:nvSpPr>
          <p:cNvPr id="3" name="Content Placeholder 2">
            <a:extLst>
              <a:ext uri="{FF2B5EF4-FFF2-40B4-BE49-F238E27FC236}">
                <a16:creationId xmlns:a16="http://schemas.microsoft.com/office/drawing/2014/main" id="{86A50902-7CDC-42B6-8A54-9218179CE126}"/>
              </a:ext>
            </a:extLst>
          </p:cNvPr>
          <p:cNvSpPr>
            <a:spLocks noGrp="1"/>
          </p:cNvSpPr>
          <p:nvPr>
            <p:ph idx="1"/>
          </p:nvPr>
        </p:nvSpPr>
        <p:spPr>
          <a:xfrm>
            <a:off x="838200" y="1825625"/>
            <a:ext cx="10515600" cy="4351338"/>
          </a:xfrm>
        </p:spPr>
        <p:txBody>
          <a:bodyPr/>
          <a:lstStyle/>
          <a:p>
            <a:pPr marL="0" indent="0">
              <a:buNone/>
            </a:pPr>
            <a:r>
              <a:rPr lang="en-US" dirty="0"/>
              <a:t>Ornstein </a:t>
            </a:r>
            <a:r>
              <a:rPr lang="en-US" dirty="0" err="1"/>
              <a:t>Uhlenbeck</a:t>
            </a:r>
            <a:endParaRPr lang="en-US" dirty="0"/>
          </a:p>
          <a:p>
            <a:pPr marL="0" indent="0">
              <a:buNone/>
            </a:pPr>
            <a:endParaRPr lang="en-US" dirty="0"/>
          </a:p>
          <a:p>
            <a:pPr marL="0" indent="0">
              <a:buNone/>
            </a:pPr>
            <a:endParaRPr lang="en-US" dirty="0"/>
          </a:p>
        </p:txBody>
      </p:sp>
      <p:pic>
        <p:nvPicPr>
          <p:cNvPr id="5" name="Graphic 4">
            <a:extLst>
              <a:ext uri="{FF2B5EF4-FFF2-40B4-BE49-F238E27FC236}">
                <a16:creationId xmlns:a16="http://schemas.microsoft.com/office/drawing/2014/main" id="{FDC27E29-4053-4EDF-A535-E2F95E7D8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2775" y="2405062"/>
            <a:ext cx="5276849" cy="652463"/>
          </a:xfrm>
          <a:prstGeom prst="rect">
            <a:avLst/>
          </a:prstGeom>
        </p:spPr>
      </p:pic>
      <p:pic>
        <p:nvPicPr>
          <p:cNvPr id="12" name="Graphic 11">
            <a:extLst>
              <a:ext uri="{FF2B5EF4-FFF2-40B4-BE49-F238E27FC236}">
                <a16:creationId xmlns:a16="http://schemas.microsoft.com/office/drawing/2014/main" id="{35E1EA75-8DE5-4EB3-9566-DE5114DF14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4474" y="3381375"/>
            <a:ext cx="1314451" cy="414338"/>
          </a:xfrm>
          <a:prstGeom prst="rect">
            <a:avLst/>
          </a:prstGeom>
        </p:spPr>
      </p:pic>
      <p:pic>
        <p:nvPicPr>
          <p:cNvPr id="13" name="Graphic 12">
            <a:extLst>
              <a:ext uri="{FF2B5EF4-FFF2-40B4-BE49-F238E27FC236}">
                <a16:creationId xmlns:a16="http://schemas.microsoft.com/office/drawing/2014/main" id="{5BA83F45-B696-4C9E-B4BB-20D25E0BBC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4474" y="4001294"/>
            <a:ext cx="1314451" cy="507207"/>
          </a:xfrm>
          <a:prstGeom prst="rect">
            <a:avLst/>
          </a:prstGeom>
        </p:spPr>
      </p:pic>
    </p:spTree>
    <p:extLst>
      <p:ext uri="{BB962C8B-B14F-4D97-AF65-F5344CB8AC3E}">
        <p14:creationId xmlns:p14="http://schemas.microsoft.com/office/powerpoint/2010/main" val="413666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2DE9-10BE-4D48-A279-A63E712D66D1}"/>
              </a:ext>
            </a:extLst>
          </p:cNvPr>
          <p:cNvSpPr>
            <a:spLocks noGrp="1"/>
          </p:cNvSpPr>
          <p:nvPr>
            <p:ph type="title"/>
          </p:nvPr>
        </p:nvSpPr>
        <p:spPr/>
        <p:txBody>
          <a:bodyPr/>
          <a:lstStyle/>
          <a:p>
            <a:r>
              <a:rPr lang="en-US" dirty="0"/>
              <a:t>Hierarchy of Ensemble Methods for Trees</a:t>
            </a:r>
          </a:p>
        </p:txBody>
      </p:sp>
      <p:sp>
        <p:nvSpPr>
          <p:cNvPr id="3" name="Content Placeholder 2">
            <a:extLst>
              <a:ext uri="{FF2B5EF4-FFF2-40B4-BE49-F238E27FC236}">
                <a16:creationId xmlns:a16="http://schemas.microsoft.com/office/drawing/2014/main" id="{B6CF65F9-9942-4B90-9DF1-F0BC01F87382}"/>
              </a:ext>
            </a:extLst>
          </p:cNvPr>
          <p:cNvSpPr>
            <a:spLocks noGrp="1"/>
          </p:cNvSpPr>
          <p:nvPr>
            <p:ph idx="1"/>
          </p:nvPr>
        </p:nvSpPr>
        <p:spPr/>
        <p:txBody>
          <a:bodyPr/>
          <a:lstStyle/>
          <a:p>
            <a:pPr marL="0" indent="0">
              <a:buNone/>
            </a:pPr>
            <a:r>
              <a:rPr lang="en-US" dirty="0"/>
              <a:t>Classiﬁcation Trees</a:t>
            </a:r>
          </a:p>
          <a:p>
            <a:pPr marL="0" indent="0">
              <a:buNone/>
            </a:pPr>
            <a:r>
              <a:rPr lang="en-US" dirty="0"/>
              <a:t>• Bagging: Averaging Trees</a:t>
            </a:r>
          </a:p>
          <a:p>
            <a:pPr marL="0" indent="0">
              <a:buNone/>
            </a:pPr>
            <a:r>
              <a:rPr lang="en-US" dirty="0"/>
              <a:t>• Random Forests: Cleverer Averaging of Trees</a:t>
            </a:r>
          </a:p>
          <a:p>
            <a:pPr marL="0" indent="0">
              <a:buNone/>
            </a:pPr>
            <a:r>
              <a:rPr lang="en-US" dirty="0"/>
              <a:t>• Boosting: Cleverest Averaging of Trees </a:t>
            </a:r>
          </a:p>
          <a:p>
            <a:pPr marL="0" indent="0">
              <a:buNone/>
            </a:pPr>
            <a:r>
              <a:rPr lang="en-US" dirty="0"/>
              <a:t>Methods for improving the performance of weak learners such as Trees. Classiﬁcation trees are adaptive, but do not generalize well.</a:t>
            </a:r>
          </a:p>
        </p:txBody>
      </p:sp>
    </p:spTree>
    <p:extLst>
      <p:ext uri="{BB962C8B-B14F-4D97-AF65-F5344CB8AC3E}">
        <p14:creationId xmlns:p14="http://schemas.microsoft.com/office/powerpoint/2010/main" val="358842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11AD-102B-44AB-966B-A1928BA680CE}"/>
              </a:ext>
            </a:extLst>
          </p:cNvPr>
          <p:cNvSpPr>
            <a:spLocks noGrp="1"/>
          </p:cNvSpPr>
          <p:nvPr>
            <p:ph type="title"/>
          </p:nvPr>
        </p:nvSpPr>
        <p:spPr>
          <a:xfrm>
            <a:off x="838200" y="365126"/>
            <a:ext cx="10515600" cy="620296"/>
          </a:xfrm>
        </p:spPr>
        <p:txBody>
          <a:bodyPr>
            <a:normAutofit fontScale="90000"/>
          </a:bodyPr>
          <a:lstStyle/>
          <a:p>
            <a:r>
              <a:rPr lang="en-US" b="1" dirty="0"/>
              <a:t>Ornstein-</a:t>
            </a:r>
            <a:r>
              <a:rPr lang="en-US" b="1" dirty="0" err="1"/>
              <a:t>Uhlenbeck</a:t>
            </a:r>
            <a:endParaRPr lang="en-US" dirty="0"/>
          </a:p>
        </p:txBody>
      </p:sp>
      <p:sp>
        <p:nvSpPr>
          <p:cNvPr id="3" name="Content Placeholder 2">
            <a:extLst>
              <a:ext uri="{FF2B5EF4-FFF2-40B4-BE49-F238E27FC236}">
                <a16:creationId xmlns:a16="http://schemas.microsoft.com/office/drawing/2014/main" id="{8C50CE95-3B96-4370-ADB5-511D14E4A387}"/>
              </a:ext>
            </a:extLst>
          </p:cNvPr>
          <p:cNvSpPr>
            <a:spLocks noGrp="1"/>
          </p:cNvSpPr>
          <p:nvPr>
            <p:ph idx="1"/>
          </p:nvPr>
        </p:nvSpPr>
        <p:spPr>
          <a:xfrm>
            <a:off x="838200" y="1207363"/>
            <a:ext cx="10515600" cy="4969600"/>
          </a:xfrm>
        </p:spPr>
        <p:txBody>
          <a:bodyPr/>
          <a:lstStyle/>
          <a:p>
            <a:pPr marL="0" indent="0">
              <a:buNone/>
            </a:pPr>
            <a:r>
              <a:rPr lang="en-US" dirty="0"/>
              <a:t>Mu=0, sigma=0.05, theta= 0.1</a:t>
            </a:r>
          </a:p>
        </p:txBody>
      </p:sp>
      <p:pic>
        <p:nvPicPr>
          <p:cNvPr id="4" name="Picture 3">
            <a:extLst>
              <a:ext uri="{FF2B5EF4-FFF2-40B4-BE49-F238E27FC236}">
                <a16:creationId xmlns:a16="http://schemas.microsoft.com/office/drawing/2014/main" id="{C0BF765A-5C95-4C44-9CE6-493BB73E52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908809"/>
            <a:ext cx="7077075" cy="4692015"/>
          </a:xfrm>
          <a:prstGeom prst="rect">
            <a:avLst/>
          </a:prstGeom>
          <a:noFill/>
          <a:ln>
            <a:noFill/>
          </a:ln>
        </p:spPr>
      </p:pic>
    </p:spTree>
    <p:extLst>
      <p:ext uri="{BB962C8B-B14F-4D97-AF65-F5344CB8AC3E}">
        <p14:creationId xmlns:p14="http://schemas.microsoft.com/office/powerpoint/2010/main" val="391308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1B7A-BD44-422B-8BA7-D37C006880F9}"/>
              </a:ext>
            </a:extLst>
          </p:cNvPr>
          <p:cNvSpPr>
            <a:spLocks noGrp="1"/>
          </p:cNvSpPr>
          <p:nvPr>
            <p:ph type="title"/>
          </p:nvPr>
        </p:nvSpPr>
        <p:spPr>
          <a:xfrm>
            <a:off x="838200" y="365125"/>
            <a:ext cx="10515600" cy="717951"/>
          </a:xfrm>
        </p:spPr>
        <p:txBody>
          <a:bodyPr/>
          <a:lstStyle/>
          <a:p>
            <a:r>
              <a:rPr lang="en-US" dirty="0"/>
              <a:t>Types of ensemble methods</a:t>
            </a:r>
          </a:p>
        </p:txBody>
      </p:sp>
      <p:sp>
        <p:nvSpPr>
          <p:cNvPr id="3" name="Content Placeholder 2">
            <a:extLst>
              <a:ext uri="{FF2B5EF4-FFF2-40B4-BE49-F238E27FC236}">
                <a16:creationId xmlns:a16="http://schemas.microsoft.com/office/drawing/2014/main" id="{CC062B44-8CF6-4835-8C47-870E5DF815A4}"/>
              </a:ext>
            </a:extLst>
          </p:cNvPr>
          <p:cNvSpPr>
            <a:spLocks noGrp="1"/>
          </p:cNvSpPr>
          <p:nvPr>
            <p:ph idx="1"/>
          </p:nvPr>
        </p:nvSpPr>
        <p:spPr>
          <a:xfrm>
            <a:off x="838200" y="1207363"/>
            <a:ext cx="10515600" cy="5285512"/>
          </a:xfrm>
        </p:spPr>
        <p:txBody>
          <a:bodyPr>
            <a:normAutofit/>
          </a:bodyPr>
          <a:lstStyle/>
          <a:p>
            <a:r>
              <a:rPr lang="en-US" i="1" dirty="0"/>
              <a:t>parallel</a:t>
            </a:r>
            <a:r>
              <a:rPr lang="en-US" dirty="0"/>
              <a:t> ensemble methods where the base learners are generated in parallel (e.g. Bagged Trees, Random Forest). </a:t>
            </a:r>
            <a:br>
              <a:rPr lang="en-US" dirty="0"/>
            </a:br>
            <a:r>
              <a:rPr lang="en-US" dirty="0"/>
              <a:t>The basic motivation of parallel methods is to </a:t>
            </a:r>
            <a:r>
              <a:rPr lang="en-US" b="1" dirty="0"/>
              <a:t>exploit independence between the base learners</a:t>
            </a:r>
            <a:r>
              <a:rPr lang="en-US" dirty="0"/>
              <a:t> since the error can be reduced dramatically by averaging.</a:t>
            </a:r>
          </a:p>
          <a:p>
            <a:r>
              <a:rPr lang="en-US" i="1" dirty="0"/>
              <a:t>sequential</a:t>
            </a:r>
            <a:r>
              <a:rPr lang="en-US" dirty="0"/>
              <a:t> ensemble methods where the base learners are generated sequentially (e.g. Boosting).</a:t>
            </a:r>
            <a:br>
              <a:rPr lang="en-US" dirty="0"/>
            </a:br>
            <a:r>
              <a:rPr lang="en-US" dirty="0"/>
              <a:t>The basic motivation of sequential methods is to</a:t>
            </a:r>
            <a:r>
              <a:rPr lang="en-US" b="1" dirty="0"/>
              <a:t> exploit the dependence between the base learners.</a:t>
            </a:r>
            <a:r>
              <a:rPr lang="en-US" dirty="0"/>
              <a:t> The overall performance can be boosted by weighing previously mislabeled examples with higher weight.</a:t>
            </a:r>
          </a:p>
          <a:p>
            <a:endParaRPr lang="en-US" dirty="0"/>
          </a:p>
        </p:txBody>
      </p:sp>
    </p:spTree>
    <p:extLst>
      <p:ext uri="{BB962C8B-B14F-4D97-AF65-F5344CB8AC3E}">
        <p14:creationId xmlns:p14="http://schemas.microsoft.com/office/powerpoint/2010/main" val="299838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D3CF-68A4-4F62-8993-C257D4558416}"/>
              </a:ext>
            </a:extLst>
          </p:cNvPr>
          <p:cNvSpPr>
            <a:spLocks noGrp="1"/>
          </p:cNvSpPr>
          <p:nvPr>
            <p:ph type="title"/>
          </p:nvPr>
        </p:nvSpPr>
        <p:spPr/>
        <p:txBody>
          <a:bodyPr/>
          <a:lstStyle/>
          <a:p>
            <a:r>
              <a:rPr lang="en-US" dirty="0"/>
              <a:t>Ensemble Methods</a:t>
            </a:r>
          </a:p>
        </p:txBody>
      </p:sp>
      <p:sp>
        <p:nvSpPr>
          <p:cNvPr id="3" name="Content Placeholder 2">
            <a:extLst>
              <a:ext uri="{FF2B5EF4-FFF2-40B4-BE49-F238E27FC236}">
                <a16:creationId xmlns:a16="http://schemas.microsoft.com/office/drawing/2014/main" id="{E2E0A529-8B62-4378-A8C3-DB625880B777}"/>
              </a:ext>
            </a:extLst>
          </p:cNvPr>
          <p:cNvSpPr>
            <a:spLocks noGrp="1"/>
          </p:cNvSpPr>
          <p:nvPr>
            <p:ph idx="1"/>
          </p:nvPr>
        </p:nvSpPr>
        <p:spPr/>
        <p:txBody>
          <a:bodyPr/>
          <a:lstStyle/>
          <a:p>
            <a:r>
              <a:rPr lang="en-US" dirty="0"/>
              <a:t>Most ensemble methods use a single base learning algorithm to produce homogeneous base learners, i.e. learners of the same type, leading to </a:t>
            </a:r>
            <a:r>
              <a:rPr lang="en-US" i="1" dirty="0"/>
              <a:t>homogeneous ensembles</a:t>
            </a:r>
            <a:r>
              <a:rPr lang="en-US" dirty="0"/>
              <a:t>.</a:t>
            </a:r>
          </a:p>
          <a:p>
            <a:r>
              <a:rPr lang="en-US" dirty="0"/>
              <a:t>There are also some methods that use heterogeneous learners, i.e. learners of different types, leading to </a:t>
            </a:r>
            <a:r>
              <a:rPr lang="en-US" i="1" dirty="0"/>
              <a:t>heterogeneous ensembles</a:t>
            </a:r>
            <a:r>
              <a:rPr lang="en-US" dirty="0"/>
              <a:t>. In order for ensemble methods to be more accurate than any of its individual members, the base learners have to be as accurate as possible and as diverse as possible.</a:t>
            </a:r>
          </a:p>
          <a:p>
            <a:pPr marL="0" indent="0">
              <a:buNone/>
            </a:pPr>
            <a:endParaRPr lang="en-US" dirty="0"/>
          </a:p>
        </p:txBody>
      </p:sp>
    </p:spTree>
    <p:extLst>
      <p:ext uri="{BB962C8B-B14F-4D97-AF65-F5344CB8AC3E}">
        <p14:creationId xmlns:p14="http://schemas.microsoft.com/office/powerpoint/2010/main" val="23580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F086-75FA-4AB7-9343-DE163DAF5C07}"/>
              </a:ext>
            </a:extLst>
          </p:cNvPr>
          <p:cNvSpPr>
            <a:spLocks noGrp="1"/>
          </p:cNvSpPr>
          <p:nvPr>
            <p:ph type="title"/>
          </p:nvPr>
        </p:nvSpPr>
        <p:spPr/>
        <p:txBody>
          <a:bodyPr/>
          <a:lstStyle/>
          <a:p>
            <a:r>
              <a:rPr lang="en-US" dirty="0"/>
              <a:t>Decision tree are the best for ensemble learning</a:t>
            </a:r>
          </a:p>
        </p:txBody>
      </p:sp>
      <p:sp>
        <p:nvSpPr>
          <p:cNvPr id="3" name="Content Placeholder 2">
            <a:extLst>
              <a:ext uri="{FF2B5EF4-FFF2-40B4-BE49-F238E27FC236}">
                <a16:creationId xmlns:a16="http://schemas.microsoft.com/office/drawing/2014/main" id="{F494129C-E1E6-4948-B2D8-D195F7D2D9E4}"/>
              </a:ext>
            </a:extLst>
          </p:cNvPr>
          <p:cNvSpPr>
            <a:spLocks noGrp="1"/>
          </p:cNvSpPr>
          <p:nvPr>
            <p:ph idx="1"/>
          </p:nvPr>
        </p:nvSpPr>
        <p:spPr/>
        <p:txBody>
          <a:bodyPr/>
          <a:lstStyle/>
          <a:p>
            <a:endParaRPr lang="en-US" dirty="0"/>
          </a:p>
          <a:p>
            <a:r>
              <a:rPr lang="en-US" dirty="0"/>
              <a:t>Decision tree learning algorithms produce accurate models that can be interpreted by domain experts. However, these algorithms are known to be unstable – they can produce drastically different results from training sets that differ just slightly. </a:t>
            </a:r>
          </a:p>
          <a:p>
            <a:r>
              <a:rPr lang="en-US" dirty="0"/>
              <a:t>Combining stable learners is less advantageous since the ensemble will not help improve generalization performance. the objective of extracting knowledge from the trees.</a:t>
            </a:r>
          </a:p>
        </p:txBody>
      </p:sp>
    </p:spTree>
    <p:extLst>
      <p:ext uri="{BB962C8B-B14F-4D97-AF65-F5344CB8AC3E}">
        <p14:creationId xmlns:p14="http://schemas.microsoft.com/office/powerpoint/2010/main" val="162837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FA09-84D9-4955-A20F-23A488B07A65}"/>
              </a:ext>
            </a:extLst>
          </p:cNvPr>
          <p:cNvSpPr>
            <a:spLocks noGrp="1"/>
          </p:cNvSpPr>
          <p:nvPr>
            <p:ph type="title"/>
          </p:nvPr>
        </p:nvSpPr>
        <p:spPr/>
        <p:txBody>
          <a:bodyPr/>
          <a:lstStyle/>
          <a:p>
            <a:r>
              <a:rPr lang="en-US" dirty="0"/>
              <a:t>Classification Trees</a:t>
            </a:r>
          </a:p>
        </p:txBody>
      </p:sp>
      <p:sp>
        <p:nvSpPr>
          <p:cNvPr id="3" name="Content Placeholder 2">
            <a:extLst>
              <a:ext uri="{FF2B5EF4-FFF2-40B4-BE49-F238E27FC236}">
                <a16:creationId xmlns:a16="http://schemas.microsoft.com/office/drawing/2014/main" id="{554BF517-A65B-4EE4-9907-932D84B08188}"/>
              </a:ext>
            </a:extLst>
          </p:cNvPr>
          <p:cNvSpPr>
            <a:spLocks noGrp="1"/>
          </p:cNvSpPr>
          <p:nvPr>
            <p:ph idx="1"/>
          </p:nvPr>
        </p:nvSpPr>
        <p:spPr/>
        <p:txBody>
          <a:bodyPr/>
          <a:lstStyle/>
          <a:p>
            <a:pPr marL="0" indent="0">
              <a:buNone/>
            </a:pPr>
            <a:r>
              <a:rPr lang="en-US" dirty="0"/>
              <a:t>Observations are classiﬁed into two or more classes, coded by a response variable Y taking values 1,2, ...,K.</a:t>
            </a:r>
          </a:p>
          <a:p>
            <a:pPr marL="0" indent="0">
              <a:buNone/>
            </a:pPr>
            <a:r>
              <a:rPr lang="en-US" dirty="0"/>
              <a:t>• We have a vector of observations X =(X</a:t>
            </a:r>
            <a:r>
              <a:rPr lang="en-US" baseline="-25000" dirty="0"/>
              <a:t>1</a:t>
            </a:r>
            <a:r>
              <a:rPr lang="en-US" dirty="0"/>
              <a:t>,X</a:t>
            </a:r>
            <a:r>
              <a:rPr lang="en-US" baseline="-25000" dirty="0"/>
              <a:t>2</a:t>
            </a:r>
            <a:r>
              <a:rPr lang="en-US" dirty="0"/>
              <a:t>,...,</a:t>
            </a:r>
            <a:r>
              <a:rPr lang="en-US" dirty="0" err="1"/>
              <a:t>X</a:t>
            </a:r>
            <a:r>
              <a:rPr lang="en-US" baseline="-25000" dirty="0" err="1"/>
              <a:t>p</a:t>
            </a:r>
            <a:r>
              <a:rPr lang="en-US" dirty="0"/>
              <a:t>),and we hope to build a classiﬁcation rule C(X) to assign a class label to an individual with feature X.</a:t>
            </a:r>
          </a:p>
          <a:p>
            <a:pPr marL="0" indent="0">
              <a:buNone/>
            </a:pPr>
            <a:r>
              <a:rPr lang="en-US" dirty="0"/>
              <a:t>• We have a sample of pairs (</a:t>
            </a:r>
            <a:r>
              <a:rPr lang="en-US" dirty="0" err="1"/>
              <a:t>y</a:t>
            </a:r>
            <a:r>
              <a:rPr lang="en-US" baseline="-25000" dirty="0" err="1"/>
              <a:t>i</a:t>
            </a:r>
            <a:r>
              <a:rPr lang="en-US" dirty="0" err="1"/>
              <a:t>,x</a:t>
            </a:r>
            <a:r>
              <a:rPr lang="en-US" baseline="-25000" dirty="0" err="1"/>
              <a:t>i</a:t>
            </a:r>
            <a:r>
              <a:rPr lang="en-US" dirty="0"/>
              <a:t>), </a:t>
            </a:r>
            <a:r>
              <a:rPr lang="en-US" dirty="0" err="1"/>
              <a:t>i</a:t>
            </a:r>
            <a:r>
              <a:rPr lang="en-US" dirty="0"/>
              <a:t>=1,...,N.</a:t>
            </a:r>
          </a:p>
          <a:p>
            <a:pPr marL="0" indent="0">
              <a:buNone/>
            </a:pPr>
            <a:r>
              <a:rPr lang="en-US" dirty="0"/>
              <a:t>Note that each of the x</a:t>
            </a:r>
            <a:r>
              <a:rPr lang="en-US" baseline="-25000" dirty="0"/>
              <a:t>i</a:t>
            </a:r>
            <a:r>
              <a:rPr lang="en-US" dirty="0"/>
              <a:t> are vectors x</a:t>
            </a:r>
            <a:r>
              <a:rPr lang="en-US" baseline="-25000" dirty="0"/>
              <a:t>i</a:t>
            </a:r>
            <a:r>
              <a:rPr lang="en-US" dirty="0"/>
              <a:t> =(x</a:t>
            </a:r>
            <a:r>
              <a:rPr lang="en-US" baseline="-25000" dirty="0"/>
              <a:t>i1</a:t>
            </a:r>
            <a:r>
              <a:rPr lang="en-US" dirty="0"/>
              <a:t>,x </a:t>
            </a:r>
            <a:r>
              <a:rPr lang="en-US" baseline="-25000" dirty="0"/>
              <a:t>i2</a:t>
            </a:r>
            <a:r>
              <a:rPr lang="en-US" dirty="0"/>
              <a:t>,...,</a:t>
            </a:r>
            <a:r>
              <a:rPr lang="en-US" dirty="0" err="1"/>
              <a:t>x</a:t>
            </a:r>
            <a:r>
              <a:rPr lang="en-US" baseline="-25000" dirty="0" err="1"/>
              <a:t>ip</a:t>
            </a:r>
            <a:r>
              <a:rPr lang="en-US" dirty="0"/>
              <a:t>).</a:t>
            </a:r>
          </a:p>
        </p:txBody>
      </p:sp>
    </p:spTree>
    <p:extLst>
      <p:ext uri="{BB962C8B-B14F-4D97-AF65-F5344CB8AC3E}">
        <p14:creationId xmlns:p14="http://schemas.microsoft.com/office/powerpoint/2010/main" val="229864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4E83-9E42-46BD-B5B9-9EDF622033F5}"/>
              </a:ext>
            </a:extLst>
          </p:cNvPr>
          <p:cNvSpPr>
            <a:spLocks noGrp="1"/>
          </p:cNvSpPr>
          <p:nvPr>
            <p:ph type="title"/>
          </p:nvPr>
        </p:nvSpPr>
        <p:spPr>
          <a:xfrm>
            <a:off x="838200" y="365125"/>
            <a:ext cx="10515600" cy="540397"/>
          </a:xfrm>
        </p:spPr>
        <p:txBody>
          <a:bodyPr>
            <a:normAutofit fontScale="90000"/>
          </a:bodyPr>
          <a:lstStyle/>
          <a:p>
            <a:r>
              <a:rPr lang="en-US" dirty="0"/>
              <a:t>Classification Trees</a:t>
            </a:r>
          </a:p>
        </p:txBody>
      </p:sp>
      <p:sp>
        <p:nvSpPr>
          <p:cNvPr id="3" name="Content Placeholder 2">
            <a:extLst>
              <a:ext uri="{FF2B5EF4-FFF2-40B4-BE49-F238E27FC236}">
                <a16:creationId xmlns:a16="http://schemas.microsoft.com/office/drawing/2014/main" id="{D5349B3D-2618-42B9-BBB3-DBC022141BFC}"/>
              </a:ext>
            </a:extLst>
          </p:cNvPr>
          <p:cNvSpPr>
            <a:spLocks noGrp="1"/>
          </p:cNvSpPr>
          <p:nvPr>
            <p:ph idx="1"/>
          </p:nvPr>
        </p:nvSpPr>
        <p:spPr/>
        <p:txBody>
          <a:bodyPr>
            <a:normAutofit lnSpcReduction="10000"/>
          </a:bodyPr>
          <a:lstStyle/>
          <a:p>
            <a:pPr marL="0" indent="0">
              <a:buNone/>
            </a:pPr>
            <a:r>
              <a:rPr lang="en-US" dirty="0"/>
              <a:t>Represented by a series of binary splits.</a:t>
            </a:r>
          </a:p>
          <a:p>
            <a:pPr marL="0" indent="0">
              <a:buNone/>
            </a:pPr>
            <a:r>
              <a:rPr lang="en-US" dirty="0"/>
              <a:t>• Each internal node represents a value query on one of the variables—e.g. “Is X3 &gt; 0.4”.If the </a:t>
            </a:r>
            <a:r>
              <a:rPr lang="en-US" dirty="0" err="1"/>
              <a:t>answeris“Yes”,go</a:t>
            </a:r>
            <a:r>
              <a:rPr lang="en-US" dirty="0"/>
              <a:t> right, else go left.</a:t>
            </a:r>
          </a:p>
          <a:p>
            <a:pPr marL="0" indent="0">
              <a:buNone/>
            </a:pPr>
            <a:r>
              <a:rPr lang="en-US" dirty="0"/>
              <a:t>• The terminal nodes are the decision nodes. Typically, each terminal node is dominated by one of the classes.</a:t>
            </a:r>
          </a:p>
          <a:p>
            <a:pPr marL="0" indent="0">
              <a:buNone/>
            </a:pPr>
            <a:r>
              <a:rPr lang="en-US" dirty="0"/>
              <a:t>• The tree is grown using training data, by recursive splitting.</a:t>
            </a:r>
          </a:p>
          <a:p>
            <a:pPr marL="0" indent="0">
              <a:buNone/>
            </a:pPr>
            <a:r>
              <a:rPr lang="en-US" dirty="0"/>
              <a:t>• The tree is often pruned to an optimal size, evaluated by cross-validation.</a:t>
            </a:r>
          </a:p>
          <a:p>
            <a:pPr marL="0" indent="0">
              <a:buNone/>
            </a:pPr>
            <a:r>
              <a:rPr lang="en-US" dirty="0"/>
              <a:t>• New observations are classiﬁed by passing their X down to a terminal node of the tree, and then using majority vote.</a:t>
            </a:r>
          </a:p>
        </p:txBody>
      </p:sp>
    </p:spTree>
    <p:extLst>
      <p:ext uri="{BB962C8B-B14F-4D97-AF65-F5344CB8AC3E}">
        <p14:creationId xmlns:p14="http://schemas.microsoft.com/office/powerpoint/2010/main" val="260766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33B5-AC9C-4BD8-B567-49FB55A75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E2F922-594D-4842-A797-D407FD71D401}"/>
              </a:ext>
            </a:extLst>
          </p:cNvPr>
          <p:cNvSpPr>
            <a:spLocks noGrp="1"/>
          </p:cNvSpPr>
          <p:nvPr>
            <p:ph idx="1"/>
          </p:nvPr>
        </p:nvSpPr>
        <p:spPr/>
        <p:txBody>
          <a:bodyPr/>
          <a:lstStyle/>
          <a:p>
            <a:pPr marL="0" indent="0">
              <a:buNone/>
            </a:pPr>
            <a:r>
              <a:rPr lang="en-US" dirty="0"/>
              <a:t>✔ Can handle huge data sets </a:t>
            </a:r>
          </a:p>
          <a:p>
            <a:pPr marL="0" indent="0">
              <a:buNone/>
            </a:pPr>
            <a:r>
              <a:rPr lang="en-US" dirty="0"/>
              <a:t>✔ Can handle mixed predictors—quantitative and qualitative </a:t>
            </a:r>
          </a:p>
          <a:p>
            <a:pPr marL="0" indent="0">
              <a:buNone/>
            </a:pPr>
            <a:r>
              <a:rPr lang="en-US" dirty="0"/>
              <a:t>✔ Easily ignore redundant variables </a:t>
            </a:r>
          </a:p>
          <a:p>
            <a:pPr marL="0" indent="0">
              <a:buNone/>
            </a:pPr>
            <a:r>
              <a:rPr lang="en-US" dirty="0"/>
              <a:t>✔ Handle missing data elegantly </a:t>
            </a:r>
          </a:p>
          <a:p>
            <a:pPr marL="0" indent="0">
              <a:buNone/>
            </a:pPr>
            <a:r>
              <a:rPr lang="en-US" dirty="0"/>
              <a:t>✔ Small trees are easy to interpret </a:t>
            </a:r>
          </a:p>
          <a:p>
            <a:pPr marL="0" indent="0">
              <a:buNone/>
            </a:pPr>
            <a:r>
              <a:rPr lang="en-US" dirty="0"/>
              <a:t>✖ large trees are hard to interpret </a:t>
            </a:r>
          </a:p>
          <a:p>
            <a:pPr marL="0" indent="0">
              <a:buNone/>
            </a:pPr>
            <a:r>
              <a:rPr lang="en-US" dirty="0"/>
              <a:t>✖ Often prediction performance is poor</a:t>
            </a:r>
          </a:p>
        </p:txBody>
      </p:sp>
    </p:spTree>
    <p:extLst>
      <p:ext uri="{BB962C8B-B14F-4D97-AF65-F5344CB8AC3E}">
        <p14:creationId xmlns:p14="http://schemas.microsoft.com/office/powerpoint/2010/main" val="88585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EC29-0DF3-4702-BD31-9FBF6AAD08DB}"/>
              </a:ext>
            </a:extLst>
          </p:cNvPr>
          <p:cNvSpPr>
            <a:spLocks noGrp="1"/>
          </p:cNvSpPr>
          <p:nvPr>
            <p:ph type="title"/>
          </p:nvPr>
        </p:nvSpPr>
        <p:spPr>
          <a:xfrm>
            <a:off x="758301" y="81039"/>
            <a:ext cx="10515600" cy="664685"/>
          </a:xfrm>
        </p:spPr>
        <p:txBody>
          <a:bodyPr>
            <a:normAutofit fontScale="90000"/>
          </a:bodyPr>
          <a:lstStyle/>
          <a:p>
            <a:r>
              <a:rPr lang="en-US" dirty="0"/>
              <a:t>Classification trees</a:t>
            </a:r>
          </a:p>
        </p:txBody>
      </p:sp>
      <p:sp>
        <p:nvSpPr>
          <p:cNvPr id="3" name="Content Placeholder 2">
            <a:extLst>
              <a:ext uri="{FF2B5EF4-FFF2-40B4-BE49-F238E27FC236}">
                <a16:creationId xmlns:a16="http://schemas.microsoft.com/office/drawing/2014/main" id="{516238EB-97CF-4977-98F1-348D932A4973}"/>
              </a:ext>
            </a:extLst>
          </p:cNvPr>
          <p:cNvSpPr>
            <a:spLocks noGrp="1"/>
          </p:cNvSpPr>
          <p:nvPr>
            <p:ph idx="1"/>
          </p:nvPr>
        </p:nvSpPr>
        <p:spPr>
          <a:xfrm>
            <a:off x="838200" y="941033"/>
            <a:ext cx="10515600" cy="5235930"/>
          </a:xfrm>
        </p:spPr>
        <p:txBody>
          <a:bodyPr/>
          <a:lstStyle/>
          <a:p>
            <a:pPr marL="0" indent="0">
              <a:buNone/>
            </a:pPr>
            <a:r>
              <a:rPr lang="en-US" dirty="0"/>
              <a:t>Classiﬁcation trees can be simple, but often produce noisy(bushy) or weak(stunted)classiﬁers. </a:t>
            </a:r>
          </a:p>
          <a:p>
            <a:pPr marL="0" indent="0">
              <a:buNone/>
            </a:pPr>
            <a:r>
              <a:rPr lang="en-US" dirty="0"/>
              <a:t>• Bagging (Breiman,1996):Fit many large trees to bootstrap-resampled versions of the training data, and classify by majority vote.</a:t>
            </a:r>
          </a:p>
          <a:p>
            <a:pPr marL="0" indent="0">
              <a:buNone/>
            </a:pPr>
            <a:r>
              <a:rPr lang="en-US" dirty="0"/>
              <a:t>• Boosting (Freund&amp;Shapire,1996): Fit many large or small trees to reweighted versions of the training data. Classify by weighted majority vote.</a:t>
            </a:r>
          </a:p>
          <a:p>
            <a:pPr marL="0" indent="0">
              <a:buNone/>
            </a:pPr>
            <a:r>
              <a:rPr lang="en-US" dirty="0"/>
              <a:t>• Random Forests (Breiman1999):Fancier version of bagging. In general Boosting &gt; Random Forests &gt; Bagging &gt; Single Tree.</a:t>
            </a:r>
          </a:p>
        </p:txBody>
      </p:sp>
    </p:spTree>
    <p:extLst>
      <p:ext uri="{BB962C8B-B14F-4D97-AF65-F5344CB8AC3E}">
        <p14:creationId xmlns:p14="http://schemas.microsoft.com/office/powerpoint/2010/main" val="27147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11799</TotalTime>
  <Words>1395</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Decision Trees and Boosting for Classification and Regression</vt:lpstr>
      <vt:lpstr>Hierarchy of Ensemble Methods for Trees</vt:lpstr>
      <vt:lpstr>Types of ensemble methods</vt:lpstr>
      <vt:lpstr>Ensemble Methods</vt:lpstr>
      <vt:lpstr>Decision tree are the best for ensemble learning</vt:lpstr>
      <vt:lpstr>Classification Trees</vt:lpstr>
      <vt:lpstr>Classification Trees</vt:lpstr>
      <vt:lpstr>PowerPoint Presentation</vt:lpstr>
      <vt:lpstr>Classification trees</vt:lpstr>
      <vt:lpstr>Bagging</vt:lpstr>
      <vt:lpstr>Bagging</vt:lpstr>
      <vt:lpstr>Random Forests</vt:lpstr>
      <vt:lpstr>Boosting</vt:lpstr>
      <vt:lpstr>Boosting</vt:lpstr>
      <vt:lpstr>Boosting</vt:lpstr>
      <vt:lpstr>Boosting</vt:lpstr>
      <vt:lpstr>Boosting</vt:lpstr>
      <vt:lpstr>Hierarchy of Ensemble Methods for Trees</vt:lpstr>
      <vt:lpstr> Ornstein-Uhlenbeck </vt:lpstr>
      <vt:lpstr>Ornstein-Uhlenbeck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dc:title>
  <dc:creator>Dmitry Udler</dc:creator>
  <cp:lastModifiedBy>Dmitry Udler</cp:lastModifiedBy>
  <cp:revision>100</cp:revision>
  <dcterms:created xsi:type="dcterms:W3CDTF">2018-10-01T02:08:05Z</dcterms:created>
  <dcterms:modified xsi:type="dcterms:W3CDTF">2019-10-03T18:09:50Z</dcterms:modified>
</cp:coreProperties>
</file>