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5" r:id="rId10"/>
    <p:sldId id="267" r:id="rId11"/>
    <p:sldId id="264" r:id="rId12"/>
    <p:sldId id="274" r:id="rId13"/>
    <p:sldId id="275" r:id="rId14"/>
    <p:sldId id="276" r:id="rId15"/>
    <p:sldId id="277" r:id="rId16"/>
    <p:sldId id="278" r:id="rId17"/>
    <p:sldId id="279" r:id="rId18"/>
    <p:sldId id="284" r:id="rId19"/>
    <p:sldId id="281" r:id="rId20"/>
    <p:sldId id="285"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F325-1676-49D0-BEBA-A31DB998F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925E7-78E1-4B0D-8A0F-11C8FB6368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0BD8F1-1D0F-4D9F-AF76-DB0E1B1A8AA3}"/>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E18BAAD3-75D2-4666-923A-78E6F978A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39282-E6B1-4834-A898-D4740DB3FEF6}"/>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344160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EBA1-A933-4788-B8CE-2F4067C96F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6C961-292F-442F-931A-7E8536E0C5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C7FE4-C6A7-4E4B-ABF1-6C932093083A}"/>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A662FC07-B610-4062-BBEB-94E84CAD0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646A1-B7FF-42F7-B69A-7218448D3620}"/>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50534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0B23E-956A-4888-BEB4-3CEC659F8C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0F0AF-F810-4249-8A0A-0E65B5CEB8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D2B5E-7797-4F9C-880B-CC9B7DC7275E}"/>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2B09A86C-B627-4F1B-A6B9-125C78FA4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7AB2D-04DF-4B2F-BF1E-45F5F292661D}"/>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213074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2580-D4F4-47FB-83A5-30FA48B9F0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284B8-6BE1-452E-AC85-CDB3C86C91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363E0-97D2-49A0-BF85-C2BBF553D58C}"/>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D07C15A9-56F7-4D68-B2A7-72D4CBAC0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0A4ED-2C31-4B07-91F2-27D246E0B529}"/>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170904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6974-4345-424C-BD71-96E8A939F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31C75C-5330-484A-A4F1-CDC38DF64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EE24BE-7087-49E8-993F-FD95E1452DC1}"/>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B9C76D13-4237-46F5-BC6B-6C788E56C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6C90F-1D88-490D-A374-CB3A204CAD2D}"/>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80401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75E9-FBF5-49AE-95FF-C2B14E641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4E765-99A1-4C93-A199-B59B6C4B5E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EA200-7168-4648-A4E9-6BCAF7000A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90FA9-621A-400E-958C-781649166A84}"/>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6" name="Footer Placeholder 5">
            <a:extLst>
              <a:ext uri="{FF2B5EF4-FFF2-40B4-BE49-F238E27FC236}">
                <a16:creationId xmlns:a16="http://schemas.microsoft.com/office/drawing/2014/main" id="{315EB05A-9E5D-4A40-A28A-B91CFCC8E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92508-6659-4B66-9065-416669411CF5}"/>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87247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F18D-E3AF-4B39-BB96-B98AE1D9D8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9609C-E6B3-4DEE-AD89-C9BDBD33C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194478-1A3F-43D9-A046-B4A2D6F17C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8E31FC-434D-40CB-90F4-AD51D5B05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BB5E2A-CDB9-474A-974B-5BA786781C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679B4-6F2A-4B42-BF71-6AE1DB72EFAB}"/>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8" name="Footer Placeholder 7">
            <a:extLst>
              <a:ext uri="{FF2B5EF4-FFF2-40B4-BE49-F238E27FC236}">
                <a16:creationId xmlns:a16="http://schemas.microsoft.com/office/drawing/2014/main" id="{7D28F155-04CC-4265-B449-92B096DA43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9A2DC5-1E77-4506-9678-6842BBF6E92E}"/>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204882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6CA2-34A7-45E5-BE98-84DBB14769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E73F4-735B-408E-AACF-283B283EBD5A}"/>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4" name="Footer Placeholder 3">
            <a:extLst>
              <a:ext uri="{FF2B5EF4-FFF2-40B4-BE49-F238E27FC236}">
                <a16:creationId xmlns:a16="http://schemas.microsoft.com/office/drawing/2014/main" id="{DB3C5312-F11C-4826-B9A4-FE9AC8A7A5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13AC6-9C58-421E-9912-D62C5D5C0706}"/>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147528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1A095-D93E-4D3E-9374-5066730985E0}"/>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3" name="Footer Placeholder 2">
            <a:extLst>
              <a:ext uri="{FF2B5EF4-FFF2-40B4-BE49-F238E27FC236}">
                <a16:creationId xmlns:a16="http://schemas.microsoft.com/office/drawing/2014/main" id="{EBA5DAF2-123D-4015-AFF3-AC6CA632CB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E8F328-9542-46F0-A4B0-6089FBA28B28}"/>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205352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8CE0-E573-4BC0-B1C7-DE2F7FF4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A66E6-C779-44F1-8F58-AAEDA781A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0C88-7695-4473-A816-3BB91CFD3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18D013-268D-443C-9705-DB2D1A006551}"/>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6" name="Footer Placeholder 5">
            <a:extLst>
              <a:ext uri="{FF2B5EF4-FFF2-40B4-BE49-F238E27FC236}">
                <a16:creationId xmlns:a16="http://schemas.microsoft.com/office/drawing/2014/main" id="{5C1B445C-3D89-43B9-B2B0-7EF7DA281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407A8-F944-4CA9-AF7F-65CF49C056F6}"/>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39586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E698-54C0-44ED-974F-687B0B76E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290DE-3EE5-49DA-9B78-C572EC27B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6FEA4-5276-471A-8F50-5729C6F17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D1800-1AD7-486A-BF60-DEA62CD31325}"/>
              </a:ext>
            </a:extLst>
          </p:cNvPr>
          <p:cNvSpPr>
            <a:spLocks noGrp="1"/>
          </p:cNvSpPr>
          <p:nvPr>
            <p:ph type="dt" sz="half" idx="10"/>
          </p:nvPr>
        </p:nvSpPr>
        <p:spPr/>
        <p:txBody>
          <a:bodyPr/>
          <a:lstStyle/>
          <a:p>
            <a:fld id="{4D0F9F05-2661-4294-AF1F-B718882734DA}" type="datetimeFigureOut">
              <a:rPr lang="en-US" smtClean="0"/>
              <a:t>9/4/2019</a:t>
            </a:fld>
            <a:endParaRPr lang="en-US"/>
          </a:p>
        </p:txBody>
      </p:sp>
      <p:sp>
        <p:nvSpPr>
          <p:cNvPr id="6" name="Footer Placeholder 5">
            <a:extLst>
              <a:ext uri="{FF2B5EF4-FFF2-40B4-BE49-F238E27FC236}">
                <a16:creationId xmlns:a16="http://schemas.microsoft.com/office/drawing/2014/main" id="{059A13F0-F024-4083-B162-FB187D037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ACF2A-C058-49B9-B763-A4FC6D169B26}"/>
              </a:ext>
            </a:extLst>
          </p:cNvPr>
          <p:cNvSpPr>
            <a:spLocks noGrp="1"/>
          </p:cNvSpPr>
          <p:nvPr>
            <p:ph type="sldNum" sz="quarter" idx="12"/>
          </p:nvPr>
        </p:nvSpPr>
        <p:spPr/>
        <p:txBody>
          <a:bodyPr/>
          <a:lstStyle/>
          <a:p>
            <a:fld id="{D4069906-39AA-417C-85DE-B9900BD51C3D}" type="slidenum">
              <a:rPr lang="en-US" smtClean="0"/>
              <a:t>‹#›</a:t>
            </a:fld>
            <a:endParaRPr lang="en-US"/>
          </a:p>
        </p:txBody>
      </p:sp>
    </p:spTree>
    <p:extLst>
      <p:ext uri="{BB962C8B-B14F-4D97-AF65-F5344CB8AC3E}">
        <p14:creationId xmlns:p14="http://schemas.microsoft.com/office/powerpoint/2010/main" val="70837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E797A-D90B-4E1E-A901-569D1960D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720ACD-BA25-441F-B457-E82CE0D83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2A14A-1CFC-477B-85EC-4F871CD9B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F9F05-2661-4294-AF1F-B718882734DA}" type="datetimeFigureOut">
              <a:rPr lang="en-US" smtClean="0"/>
              <a:t>9/4/2019</a:t>
            </a:fld>
            <a:endParaRPr lang="en-US"/>
          </a:p>
        </p:txBody>
      </p:sp>
      <p:sp>
        <p:nvSpPr>
          <p:cNvPr id="5" name="Footer Placeholder 4">
            <a:extLst>
              <a:ext uri="{FF2B5EF4-FFF2-40B4-BE49-F238E27FC236}">
                <a16:creationId xmlns:a16="http://schemas.microsoft.com/office/drawing/2014/main" id="{B5ECDD6C-2D18-4A21-80D7-5B6EA4385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83664-64B7-4F8F-80A9-60507606C8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69906-39AA-417C-85DE-B9900BD51C3D}" type="slidenum">
              <a:rPr lang="en-US" smtClean="0"/>
              <a:t>‹#›</a:t>
            </a:fld>
            <a:endParaRPr lang="en-US"/>
          </a:p>
        </p:txBody>
      </p:sp>
    </p:spTree>
    <p:extLst>
      <p:ext uri="{BB962C8B-B14F-4D97-AF65-F5344CB8AC3E}">
        <p14:creationId xmlns:p14="http://schemas.microsoft.com/office/powerpoint/2010/main" val="609227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n.mathworks.com/help/stats/fitcsvm.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n.mathworks.com/help/stats/classreg.learning.classif.compactclassificationsvm.predic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1.wp.com/www.svm-tutorial.com/wp-content/uploads/2014/11/01_svm-dataset1.png?ssl=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2.wp.com/www.svm-tutorial.com/wp-content/uploads/2014/11/01_svm-dataset1-separated.png?ssl=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1.wp.com/www.svm-tutorial.com/wp-content/uploads/2014/11/01_svm-dataset1-separated-2.png?ssl=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2.wp.com/www.svm-tutorial.com/wp-content/uploads/2014/11/07_withMidpointsAndSeparator.png?ssl=1"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1.wp.com/www.svm-tutorial.com/wp-content/uploads/2015/05/3-svm-hyperplane-constraints.png?ssl=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p:txBody>
          <a:bodyPr/>
          <a:lstStyle/>
          <a:p>
            <a:r>
              <a:rPr lang="en-US" dirty="0"/>
              <a:t>SVM</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p:txBody>
          <a:bodyPr>
            <a:normAutofit/>
          </a:bodyPr>
          <a:lstStyle/>
          <a:p>
            <a:r>
              <a:rPr lang="en-US" sz="3200" dirty="0"/>
              <a:t>Intuition behind the method</a:t>
            </a:r>
          </a:p>
        </p:txBody>
      </p:sp>
    </p:spTree>
    <p:extLst>
      <p:ext uri="{BB962C8B-B14F-4D97-AF65-F5344CB8AC3E}">
        <p14:creationId xmlns:p14="http://schemas.microsoft.com/office/powerpoint/2010/main" val="1905091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a:t>SVM</a:t>
            </a:r>
            <a:endParaRPr lang="en-US" dirty="0"/>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76547"/>
            <a:ext cx="9768396" cy="5757166"/>
          </a:xfrm>
        </p:spPr>
        <p:txBody>
          <a:bodyPr>
            <a:normAutofit/>
          </a:bodyPr>
          <a:lstStyle/>
          <a:p>
            <a:pPr algn="l" fontAlgn="base"/>
            <a:r>
              <a:rPr lang="en-US" sz="2800" b="1" dirty="0"/>
              <a:t>Inseparable case</a:t>
            </a:r>
          </a:p>
          <a:p>
            <a:pPr algn="l" fontAlgn="base"/>
            <a:r>
              <a:rPr lang="en-US" dirty="0"/>
              <a:t>There is no decision boundary, no matter how narrow the margins!</a:t>
            </a:r>
          </a:p>
          <a:p>
            <a:pPr algn="l" fontAlgn="base"/>
            <a:r>
              <a:rPr lang="en-US" dirty="0"/>
              <a:t>Solution: soft margins.</a:t>
            </a:r>
          </a:p>
          <a:p>
            <a:pPr algn="l" fontAlgn="base"/>
            <a:r>
              <a:rPr lang="en-US" dirty="0"/>
              <a:t>Points are now allowed between the margins. The margins around the decision boundary are taken such, that they include all the misclassified points inside the margins, and no misclassified points are outside the margins.</a:t>
            </a:r>
          </a:p>
          <a:p>
            <a:pPr algn="l" fontAlgn="base"/>
            <a:r>
              <a:rPr lang="en-US" dirty="0"/>
              <a:t>Obviously, we want to draw the decision boundary and the margins so that the number of misclassified points is minimized.</a:t>
            </a:r>
          </a:p>
          <a:p>
            <a:pPr algn="l" fontAlgn="base"/>
            <a:r>
              <a:rPr lang="en-US" dirty="0"/>
              <a:t>This may not give a unique solution. </a:t>
            </a:r>
          </a:p>
          <a:p>
            <a:pPr algn="l" fontAlgn="base"/>
            <a:r>
              <a:rPr lang="en-US" dirty="0"/>
              <a:t>So another loss function is normally chosen where the misclassified points are weighted by their distance to the decision boundary. This produces a unique and most generalizable decision boundary.</a:t>
            </a:r>
          </a:p>
          <a:p>
            <a:pPr algn="l" fontAlgn="base"/>
            <a:endParaRPr lang="en-US" dirty="0"/>
          </a:p>
          <a:p>
            <a:pPr algn="l" fontAlgn="base"/>
            <a:endParaRPr lang="en-US" sz="1400" dirty="0"/>
          </a:p>
          <a:p>
            <a:pPr algn="l"/>
            <a:endParaRPr lang="en-US" sz="1400" dirty="0"/>
          </a:p>
          <a:p>
            <a:endParaRPr lang="en-US" sz="1400" dirty="0"/>
          </a:p>
          <a:p>
            <a:endParaRPr lang="en-US" dirty="0"/>
          </a:p>
          <a:p>
            <a:endParaRPr lang="en-US" dirty="0"/>
          </a:p>
        </p:txBody>
      </p:sp>
    </p:spTree>
    <p:extLst>
      <p:ext uri="{BB962C8B-B14F-4D97-AF65-F5344CB8AC3E}">
        <p14:creationId xmlns:p14="http://schemas.microsoft.com/office/powerpoint/2010/main" val="363240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B6BE-A0C8-47EF-9918-4F3A3BBFD8C8}"/>
              </a:ext>
            </a:extLst>
          </p:cNvPr>
          <p:cNvSpPr>
            <a:spLocks noGrp="1"/>
          </p:cNvSpPr>
          <p:nvPr>
            <p:ph type="title"/>
          </p:nvPr>
        </p:nvSpPr>
        <p:spPr/>
        <p:txBody>
          <a:bodyPr/>
          <a:lstStyle/>
          <a:p>
            <a:r>
              <a:rPr lang="en-US"/>
              <a:t>Kernel Trick</a:t>
            </a:r>
          </a:p>
        </p:txBody>
      </p:sp>
      <p:pic>
        <p:nvPicPr>
          <p:cNvPr id="4" name="Content Placeholder 3" descr="enter image description here">
            <a:extLst>
              <a:ext uri="{FF2B5EF4-FFF2-40B4-BE49-F238E27FC236}">
                <a16:creationId xmlns:a16="http://schemas.microsoft.com/office/drawing/2014/main" id="{EBA3D72F-074B-4305-8E87-5F3FFCB9202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329" y="1825625"/>
            <a:ext cx="7775341" cy="4351338"/>
          </a:xfrm>
          <a:prstGeom prst="rect">
            <a:avLst/>
          </a:prstGeom>
          <a:noFill/>
          <a:ln>
            <a:noFill/>
          </a:ln>
        </p:spPr>
      </p:pic>
    </p:spTree>
    <p:extLst>
      <p:ext uri="{BB962C8B-B14F-4D97-AF65-F5344CB8AC3E}">
        <p14:creationId xmlns:p14="http://schemas.microsoft.com/office/powerpoint/2010/main" val="231011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53CE-2759-4D17-A10A-B5D0AEBB3B93}"/>
              </a:ext>
            </a:extLst>
          </p:cNvPr>
          <p:cNvSpPr>
            <a:spLocks noGrp="1"/>
          </p:cNvSpPr>
          <p:nvPr>
            <p:ph type="title"/>
          </p:nvPr>
        </p:nvSpPr>
        <p:spPr>
          <a:xfrm>
            <a:off x="838200" y="365126"/>
            <a:ext cx="10515600" cy="726828"/>
          </a:xfrm>
        </p:spPr>
        <p:txBody>
          <a:bodyPr>
            <a:normAutofit fontScale="90000"/>
          </a:bodyPr>
          <a:lstStyle/>
          <a:p>
            <a:br>
              <a:rPr lang="en-US" b="1" dirty="0"/>
            </a:br>
            <a:r>
              <a:rPr lang="en-US" b="1" dirty="0"/>
              <a:t>Nonlinear Transformation with Kernels</a:t>
            </a:r>
            <a:br>
              <a:rPr lang="en-US" b="1" dirty="0"/>
            </a:br>
            <a:endParaRPr lang="en-US" dirty="0"/>
          </a:p>
        </p:txBody>
      </p:sp>
      <p:sp>
        <p:nvSpPr>
          <p:cNvPr id="3" name="Content Placeholder 2">
            <a:extLst>
              <a:ext uri="{FF2B5EF4-FFF2-40B4-BE49-F238E27FC236}">
                <a16:creationId xmlns:a16="http://schemas.microsoft.com/office/drawing/2014/main" id="{BD2214FE-55EC-4B6C-B6DD-D681997055B2}"/>
              </a:ext>
            </a:extLst>
          </p:cNvPr>
          <p:cNvSpPr>
            <a:spLocks noGrp="1"/>
          </p:cNvSpPr>
          <p:nvPr>
            <p:ph idx="1"/>
          </p:nvPr>
        </p:nvSpPr>
        <p:spPr/>
        <p:txBody>
          <a:bodyPr>
            <a:normAutofit fontScale="92500"/>
          </a:bodyPr>
          <a:lstStyle/>
          <a:p>
            <a:r>
              <a:rPr lang="en-US" b="1" dirty="0"/>
              <a:t>Nonlinear Transformation with Kernels</a:t>
            </a:r>
          </a:p>
          <a:p>
            <a:r>
              <a:rPr lang="en-US" dirty="0"/>
              <a:t>Some binary classification problems do not have a simple hyperplane as a useful separating criterion. For those problems, there is a variant of the mathematical approach that retains nearly all the simplicity of an SVM separating hyperplane.</a:t>
            </a:r>
          </a:p>
          <a:p>
            <a:r>
              <a:rPr lang="en-US" dirty="0"/>
              <a:t>The mathematical approach using kernels relies on the computational method of hyperplanes. All the calculations for hyperplane classification use nothing more than dot products. Therefore, nonlinear kernels can use identical calculations and solution algorithms, and obtain classifiers that are nonlinear. The resulting classifiers are hypersurfaces in some space </a:t>
            </a:r>
            <a:r>
              <a:rPr lang="en-US" i="1" dirty="0"/>
              <a:t>S</a:t>
            </a:r>
            <a:r>
              <a:rPr lang="en-US" dirty="0"/>
              <a:t>, but the space </a:t>
            </a:r>
            <a:r>
              <a:rPr lang="en-US" i="1" dirty="0"/>
              <a:t>S</a:t>
            </a:r>
            <a:r>
              <a:rPr lang="en-US" dirty="0"/>
              <a:t> does not have to be identified or examined.</a:t>
            </a:r>
          </a:p>
        </p:txBody>
      </p:sp>
    </p:spTree>
    <p:extLst>
      <p:ext uri="{BB962C8B-B14F-4D97-AF65-F5344CB8AC3E}">
        <p14:creationId xmlns:p14="http://schemas.microsoft.com/office/powerpoint/2010/main" val="171610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53CE-2759-4D17-A10A-B5D0AEBB3B93}"/>
              </a:ext>
            </a:extLst>
          </p:cNvPr>
          <p:cNvSpPr>
            <a:spLocks noGrp="1"/>
          </p:cNvSpPr>
          <p:nvPr>
            <p:ph type="title"/>
          </p:nvPr>
        </p:nvSpPr>
        <p:spPr>
          <a:xfrm>
            <a:off x="838200" y="365126"/>
            <a:ext cx="10515600" cy="726828"/>
          </a:xfrm>
        </p:spPr>
        <p:txBody>
          <a:bodyPr>
            <a:normAutofit fontScale="90000"/>
          </a:bodyPr>
          <a:lstStyle/>
          <a:p>
            <a:br>
              <a:rPr lang="en-US" b="1" dirty="0"/>
            </a:br>
            <a:r>
              <a:rPr lang="en-US" b="1" dirty="0"/>
              <a:t>Nonlinear Transformation with Kernels</a:t>
            </a:r>
            <a:br>
              <a:rPr lang="en-US" b="1" dirty="0"/>
            </a:br>
            <a:endParaRPr lang="en-US" dirty="0"/>
          </a:p>
        </p:txBody>
      </p:sp>
      <p:sp>
        <p:nvSpPr>
          <p:cNvPr id="3" name="Content Placeholder 2">
            <a:extLst>
              <a:ext uri="{FF2B5EF4-FFF2-40B4-BE49-F238E27FC236}">
                <a16:creationId xmlns:a16="http://schemas.microsoft.com/office/drawing/2014/main" id="{BD2214FE-55EC-4B6C-B6DD-D681997055B2}"/>
              </a:ext>
            </a:extLst>
          </p:cNvPr>
          <p:cNvSpPr>
            <a:spLocks noGrp="1"/>
          </p:cNvSpPr>
          <p:nvPr>
            <p:ph idx="1"/>
          </p:nvPr>
        </p:nvSpPr>
        <p:spPr>
          <a:xfrm>
            <a:off x="838200" y="1091954"/>
            <a:ext cx="10515600" cy="5539665"/>
          </a:xfrm>
        </p:spPr>
        <p:txBody>
          <a:bodyPr>
            <a:normAutofit lnSpcReduction="10000"/>
          </a:bodyPr>
          <a:lstStyle/>
          <a:p>
            <a:pPr marL="0" indent="0">
              <a:buNone/>
            </a:pPr>
            <a:r>
              <a:rPr lang="en-US" dirty="0"/>
              <a:t>There is a class of functions </a:t>
            </a:r>
            <a:r>
              <a:rPr lang="en-US" i="1" dirty="0"/>
              <a:t>G</a:t>
            </a:r>
            <a:r>
              <a:rPr lang="en-US" dirty="0"/>
              <a:t>(</a:t>
            </a:r>
            <a:r>
              <a:rPr lang="en-US" i="1" dirty="0"/>
              <a:t>x</a:t>
            </a:r>
            <a:r>
              <a:rPr lang="en-US" baseline="-25000" dirty="0"/>
              <a:t>1</a:t>
            </a:r>
            <a:r>
              <a:rPr lang="en-US" dirty="0"/>
              <a:t>,</a:t>
            </a:r>
            <a:r>
              <a:rPr lang="en-US" i="1" dirty="0"/>
              <a:t>x</a:t>
            </a:r>
            <a:r>
              <a:rPr lang="en-US" baseline="-25000" dirty="0"/>
              <a:t>2</a:t>
            </a:r>
            <a:r>
              <a:rPr lang="en-US" dirty="0"/>
              <a:t>) with the following property. There is a linear space </a:t>
            </a:r>
            <a:r>
              <a:rPr lang="en-US" i="1" dirty="0"/>
              <a:t>S</a:t>
            </a:r>
            <a:r>
              <a:rPr lang="en-US" dirty="0"/>
              <a:t> and a function </a:t>
            </a:r>
            <a:r>
              <a:rPr lang="en-US" i="1" dirty="0"/>
              <a:t>φ</a:t>
            </a:r>
            <a:r>
              <a:rPr lang="en-US" dirty="0"/>
              <a:t> mapping </a:t>
            </a:r>
            <a:r>
              <a:rPr lang="en-US" i="1" dirty="0"/>
              <a:t>x</a:t>
            </a:r>
            <a:r>
              <a:rPr lang="en-US" dirty="0"/>
              <a:t> to </a:t>
            </a:r>
            <a:r>
              <a:rPr lang="en-US" i="1" dirty="0"/>
              <a:t>S</a:t>
            </a:r>
            <a:r>
              <a:rPr lang="en-US" dirty="0"/>
              <a:t> such that </a:t>
            </a:r>
          </a:p>
          <a:p>
            <a:r>
              <a:rPr lang="en-US" i="1" dirty="0"/>
              <a:t>G</a:t>
            </a:r>
            <a:r>
              <a:rPr lang="en-US" dirty="0"/>
              <a:t>(</a:t>
            </a:r>
            <a:r>
              <a:rPr lang="en-US" i="1" dirty="0"/>
              <a:t>x</a:t>
            </a:r>
            <a:r>
              <a:rPr lang="en-US" baseline="-25000" dirty="0"/>
              <a:t>1</a:t>
            </a:r>
            <a:r>
              <a:rPr lang="en-US" dirty="0"/>
              <a:t>,</a:t>
            </a:r>
            <a:r>
              <a:rPr lang="en-US" i="1" dirty="0"/>
              <a:t>x</a:t>
            </a:r>
            <a:r>
              <a:rPr lang="en-US" baseline="-25000" dirty="0"/>
              <a:t>2</a:t>
            </a:r>
            <a:r>
              <a:rPr lang="en-US" dirty="0"/>
              <a:t>) = &lt;</a:t>
            </a:r>
            <a:r>
              <a:rPr lang="en-US" i="1" dirty="0"/>
              <a:t>φ</a:t>
            </a:r>
            <a:r>
              <a:rPr lang="en-US" dirty="0"/>
              <a:t>(</a:t>
            </a:r>
            <a:r>
              <a:rPr lang="en-US" i="1" dirty="0"/>
              <a:t>x</a:t>
            </a:r>
            <a:r>
              <a:rPr lang="en-US" baseline="-25000" dirty="0"/>
              <a:t>1</a:t>
            </a:r>
            <a:r>
              <a:rPr lang="en-US" dirty="0"/>
              <a:t>),</a:t>
            </a:r>
            <a:r>
              <a:rPr lang="en-US" i="1" dirty="0"/>
              <a:t>φ</a:t>
            </a:r>
            <a:r>
              <a:rPr lang="en-US" dirty="0"/>
              <a:t>(</a:t>
            </a:r>
            <a:r>
              <a:rPr lang="en-US" i="1" dirty="0"/>
              <a:t>x</a:t>
            </a:r>
            <a:r>
              <a:rPr lang="en-US" baseline="-25000" dirty="0"/>
              <a:t>2</a:t>
            </a:r>
            <a:r>
              <a:rPr lang="en-US" dirty="0"/>
              <a:t>)&gt;.</a:t>
            </a:r>
          </a:p>
          <a:p>
            <a:r>
              <a:rPr lang="en-US" dirty="0"/>
              <a:t>The dot product takes place in the space </a:t>
            </a:r>
            <a:r>
              <a:rPr lang="en-US" i="1" dirty="0"/>
              <a:t>S</a:t>
            </a:r>
            <a:r>
              <a:rPr lang="en-US" dirty="0"/>
              <a:t>.</a:t>
            </a:r>
          </a:p>
          <a:p>
            <a:r>
              <a:rPr lang="en-US" dirty="0"/>
              <a:t>This class of functions includes:</a:t>
            </a:r>
          </a:p>
          <a:p>
            <a:r>
              <a:rPr lang="en-US" dirty="0"/>
              <a:t>Polynomials: For some positive integer </a:t>
            </a:r>
            <a:r>
              <a:rPr lang="en-US" i="1" dirty="0"/>
              <a:t>p</a:t>
            </a:r>
            <a:r>
              <a:rPr lang="en-US" dirty="0"/>
              <a:t>,</a:t>
            </a:r>
          </a:p>
          <a:p>
            <a:r>
              <a:rPr lang="en-US" i="1" dirty="0"/>
              <a:t>G</a:t>
            </a:r>
            <a:r>
              <a:rPr lang="en-US" dirty="0"/>
              <a:t>(</a:t>
            </a:r>
            <a:r>
              <a:rPr lang="en-US" i="1" dirty="0"/>
              <a:t>x</a:t>
            </a:r>
            <a:r>
              <a:rPr lang="en-US" baseline="-25000" dirty="0"/>
              <a:t>1</a:t>
            </a:r>
            <a:r>
              <a:rPr lang="en-US" dirty="0"/>
              <a:t>,</a:t>
            </a:r>
            <a:r>
              <a:rPr lang="en-US" i="1" dirty="0"/>
              <a:t>x</a:t>
            </a:r>
            <a:r>
              <a:rPr lang="en-US" baseline="-25000" dirty="0"/>
              <a:t>2</a:t>
            </a:r>
            <a:r>
              <a:rPr lang="en-US" dirty="0"/>
              <a:t>) = (1 + </a:t>
            </a:r>
            <a:r>
              <a:rPr lang="en-US" i="1" dirty="0"/>
              <a:t>x</a:t>
            </a:r>
            <a:r>
              <a:rPr lang="en-US" baseline="-25000" dirty="0"/>
              <a:t>1</a:t>
            </a:r>
            <a:r>
              <a:rPr lang="en-US" dirty="0"/>
              <a:t>′</a:t>
            </a:r>
            <a:r>
              <a:rPr lang="en-US" i="1" dirty="0"/>
              <a:t>x</a:t>
            </a:r>
            <a:r>
              <a:rPr lang="en-US" baseline="-25000" dirty="0"/>
              <a:t>2</a:t>
            </a:r>
            <a:r>
              <a:rPr lang="en-US" dirty="0"/>
              <a:t>)</a:t>
            </a:r>
            <a:r>
              <a:rPr lang="en-US" i="1" baseline="30000" dirty="0"/>
              <a:t>p</a:t>
            </a:r>
            <a:r>
              <a:rPr lang="en-US" dirty="0"/>
              <a:t>.</a:t>
            </a:r>
          </a:p>
          <a:p>
            <a:r>
              <a:rPr lang="en-US" dirty="0"/>
              <a:t>Radial basis function (Gaussian):</a:t>
            </a:r>
          </a:p>
          <a:p>
            <a:r>
              <a:rPr lang="en-US" i="1" dirty="0"/>
              <a:t>G</a:t>
            </a:r>
            <a:r>
              <a:rPr lang="en-US" dirty="0"/>
              <a:t>(</a:t>
            </a:r>
            <a:r>
              <a:rPr lang="en-US" i="1" dirty="0"/>
              <a:t>x</a:t>
            </a:r>
            <a:r>
              <a:rPr lang="en-US" baseline="-25000" dirty="0"/>
              <a:t>1</a:t>
            </a:r>
            <a:r>
              <a:rPr lang="en-US" dirty="0"/>
              <a:t>,</a:t>
            </a:r>
            <a:r>
              <a:rPr lang="en-US" i="1" dirty="0"/>
              <a:t>x</a:t>
            </a:r>
            <a:r>
              <a:rPr lang="en-US" baseline="-25000" dirty="0"/>
              <a:t>2</a:t>
            </a:r>
            <a:r>
              <a:rPr lang="en-US" dirty="0"/>
              <a:t>) = exp(–∥</a:t>
            </a:r>
            <a:r>
              <a:rPr lang="en-US" i="1" dirty="0"/>
              <a:t>x</a:t>
            </a:r>
            <a:r>
              <a:rPr lang="en-US" baseline="-25000" dirty="0"/>
              <a:t>1</a:t>
            </a:r>
            <a:r>
              <a:rPr lang="en-US" dirty="0"/>
              <a:t>–</a:t>
            </a:r>
            <a:r>
              <a:rPr lang="en-US" i="1" dirty="0"/>
              <a:t>x</a:t>
            </a:r>
            <a:r>
              <a:rPr lang="en-US" baseline="-25000" dirty="0"/>
              <a:t>2</a:t>
            </a:r>
            <a:r>
              <a:rPr lang="en-US" dirty="0"/>
              <a:t>)∥</a:t>
            </a:r>
            <a:r>
              <a:rPr lang="en-US" baseline="30000" dirty="0"/>
              <a:t>2</a:t>
            </a:r>
            <a:r>
              <a:rPr lang="en-US" dirty="0"/>
              <a:t>).</a:t>
            </a:r>
          </a:p>
          <a:p>
            <a:r>
              <a:rPr lang="en-US" dirty="0"/>
              <a:t>Multilayer perceptron or sigmoid (neural network): For a positive number </a:t>
            </a:r>
            <a:r>
              <a:rPr lang="en-US" i="1" dirty="0"/>
              <a:t>p</a:t>
            </a:r>
            <a:r>
              <a:rPr lang="en-US" baseline="-25000" dirty="0"/>
              <a:t>1</a:t>
            </a:r>
            <a:r>
              <a:rPr lang="en-US" dirty="0"/>
              <a:t> and a negative number </a:t>
            </a:r>
            <a:r>
              <a:rPr lang="en-US" i="1" dirty="0"/>
              <a:t>p</a:t>
            </a:r>
            <a:r>
              <a:rPr lang="en-US" baseline="-25000" dirty="0"/>
              <a:t>2</a:t>
            </a:r>
            <a:r>
              <a:rPr lang="en-US" dirty="0"/>
              <a:t>,</a:t>
            </a:r>
          </a:p>
          <a:p>
            <a:r>
              <a:rPr lang="en-US" i="1" dirty="0"/>
              <a:t>G</a:t>
            </a:r>
            <a:r>
              <a:rPr lang="en-US" dirty="0"/>
              <a:t>(</a:t>
            </a:r>
            <a:r>
              <a:rPr lang="en-US" i="1" dirty="0"/>
              <a:t>x</a:t>
            </a:r>
            <a:r>
              <a:rPr lang="en-US" baseline="-25000" dirty="0"/>
              <a:t>1</a:t>
            </a:r>
            <a:r>
              <a:rPr lang="en-US" dirty="0"/>
              <a:t>,</a:t>
            </a:r>
            <a:r>
              <a:rPr lang="en-US" i="1" dirty="0"/>
              <a:t>x</a:t>
            </a:r>
            <a:r>
              <a:rPr lang="en-US" baseline="-25000" dirty="0"/>
              <a:t>2</a:t>
            </a:r>
            <a:r>
              <a:rPr lang="en-US" dirty="0"/>
              <a:t>) = tanh(</a:t>
            </a:r>
            <a:r>
              <a:rPr lang="en-US" i="1" dirty="0"/>
              <a:t>p</a:t>
            </a:r>
            <a:r>
              <a:rPr lang="en-US" baseline="-25000" dirty="0"/>
              <a:t>1</a:t>
            </a:r>
            <a:r>
              <a:rPr lang="en-US" i="1" dirty="0"/>
              <a:t>x</a:t>
            </a:r>
            <a:r>
              <a:rPr lang="en-US" baseline="-25000" dirty="0"/>
              <a:t>1</a:t>
            </a:r>
            <a:r>
              <a:rPr lang="en-US" dirty="0"/>
              <a:t>′</a:t>
            </a:r>
            <a:r>
              <a:rPr lang="en-US" i="1" dirty="0"/>
              <a:t>x</a:t>
            </a:r>
            <a:r>
              <a:rPr lang="en-US" baseline="-25000" dirty="0"/>
              <a:t>2</a:t>
            </a:r>
            <a:r>
              <a:rPr lang="en-US" dirty="0"/>
              <a:t> + </a:t>
            </a:r>
            <a:r>
              <a:rPr lang="en-US" i="1" dirty="0"/>
              <a:t>p</a:t>
            </a:r>
            <a:r>
              <a:rPr lang="en-US" baseline="-25000" dirty="0"/>
              <a:t>2</a:t>
            </a:r>
            <a:r>
              <a:rPr lang="en-US" dirty="0"/>
              <a:t>).</a:t>
            </a:r>
          </a:p>
          <a:p>
            <a:endParaRPr lang="en-US" dirty="0"/>
          </a:p>
        </p:txBody>
      </p:sp>
    </p:spTree>
    <p:extLst>
      <p:ext uri="{BB962C8B-B14F-4D97-AF65-F5344CB8AC3E}">
        <p14:creationId xmlns:p14="http://schemas.microsoft.com/office/powerpoint/2010/main" val="391988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F7E1-C422-4E13-95CD-AEDB95FE03C0}"/>
              </a:ext>
            </a:extLst>
          </p:cNvPr>
          <p:cNvSpPr>
            <a:spLocks noGrp="1"/>
          </p:cNvSpPr>
          <p:nvPr>
            <p:ph type="title"/>
          </p:nvPr>
        </p:nvSpPr>
        <p:spPr/>
        <p:txBody>
          <a:bodyPr/>
          <a:lstStyle/>
          <a:p>
            <a:r>
              <a:rPr lang="en-US" dirty="0"/>
              <a:t>Training SVM Classifier</a:t>
            </a:r>
          </a:p>
        </p:txBody>
      </p:sp>
      <p:sp>
        <p:nvSpPr>
          <p:cNvPr id="3" name="Content Placeholder 2">
            <a:extLst>
              <a:ext uri="{FF2B5EF4-FFF2-40B4-BE49-F238E27FC236}">
                <a16:creationId xmlns:a16="http://schemas.microsoft.com/office/drawing/2014/main" id="{1C56F8EA-6257-4844-888D-86EFAF9536D1}"/>
              </a:ext>
            </a:extLst>
          </p:cNvPr>
          <p:cNvSpPr>
            <a:spLocks noGrp="1"/>
          </p:cNvSpPr>
          <p:nvPr>
            <p:ph idx="1"/>
          </p:nvPr>
        </p:nvSpPr>
        <p:spPr/>
        <p:txBody>
          <a:bodyPr/>
          <a:lstStyle/>
          <a:p>
            <a:r>
              <a:rPr lang="en-US" dirty="0"/>
              <a:t>Train, and optionally cross validate, an SVM classifier using </a:t>
            </a:r>
            <a:r>
              <a:rPr lang="en-US" dirty="0" err="1">
                <a:hlinkClick r:id="rId2"/>
              </a:rPr>
              <a:t>fitcsvm</a:t>
            </a:r>
            <a:r>
              <a:rPr lang="en-US" dirty="0"/>
              <a:t>. The most common syntax is:</a:t>
            </a:r>
          </a:p>
          <a:p>
            <a:r>
              <a:rPr lang="en-US" dirty="0" err="1"/>
              <a:t>SVMModel</a:t>
            </a:r>
            <a:r>
              <a:rPr lang="en-US" dirty="0"/>
              <a:t> = </a:t>
            </a:r>
            <a:r>
              <a:rPr lang="en-US" dirty="0" err="1"/>
              <a:t>fitcsvm</a:t>
            </a:r>
            <a:r>
              <a:rPr lang="en-US" dirty="0"/>
              <a:t>(X,Y,'</a:t>
            </a:r>
            <a:r>
              <a:rPr lang="en-US" dirty="0" err="1"/>
              <a:t>KernelFunction</a:t>
            </a:r>
            <a:r>
              <a:rPr lang="en-US" dirty="0"/>
              <a:t>','</a:t>
            </a:r>
            <a:r>
              <a:rPr lang="en-US" dirty="0" err="1"/>
              <a:t>rbf</a:t>
            </a:r>
            <a:r>
              <a:rPr lang="en-US" dirty="0"/>
              <a:t>',...</a:t>
            </a:r>
          </a:p>
          <a:p>
            <a:r>
              <a:rPr lang="en-US" dirty="0"/>
              <a:t>    'Standardize',true,'</a:t>
            </a:r>
            <a:r>
              <a:rPr lang="en-US" dirty="0" err="1"/>
              <a:t>ClassNames</a:t>
            </a:r>
            <a:r>
              <a:rPr lang="en-US" dirty="0"/>
              <a:t>',{'</a:t>
            </a:r>
            <a:r>
              <a:rPr lang="en-US" dirty="0" err="1"/>
              <a:t>negClass</a:t>
            </a:r>
            <a:r>
              <a:rPr lang="en-US" dirty="0"/>
              <a:t>','</a:t>
            </a:r>
            <a:r>
              <a:rPr lang="en-US" dirty="0" err="1"/>
              <a:t>posClass</a:t>
            </a:r>
            <a:r>
              <a:rPr lang="en-US" dirty="0"/>
              <a:t>'});</a:t>
            </a:r>
          </a:p>
          <a:p>
            <a:pPr marL="0" indent="0">
              <a:buNone/>
            </a:pPr>
            <a:endParaRPr lang="en-US" dirty="0"/>
          </a:p>
        </p:txBody>
      </p:sp>
    </p:spTree>
    <p:extLst>
      <p:ext uri="{BB962C8B-B14F-4D97-AF65-F5344CB8AC3E}">
        <p14:creationId xmlns:p14="http://schemas.microsoft.com/office/powerpoint/2010/main" val="31154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F7E1-C422-4E13-95CD-AEDB95FE03C0}"/>
              </a:ext>
            </a:extLst>
          </p:cNvPr>
          <p:cNvSpPr>
            <a:spLocks noGrp="1"/>
          </p:cNvSpPr>
          <p:nvPr>
            <p:ph type="title"/>
          </p:nvPr>
        </p:nvSpPr>
        <p:spPr/>
        <p:txBody>
          <a:bodyPr/>
          <a:lstStyle/>
          <a:p>
            <a:r>
              <a:rPr lang="en-US" dirty="0"/>
              <a:t>Training SVM Classifier</a:t>
            </a:r>
          </a:p>
        </p:txBody>
      </p:sp>
      <p:sp>
        <p:nvSpPr>
          <p:cNvPr id="3" name="Content Placeholder 2">
            <a:extLst>
              <a:ext uri="{FF2B5EF4-FFF2-40B4-BE49-F238E27FC236}">
                <a16:creationId xmlns:a16="http://schemas.microsoft.com/office/drawing/2014/main" id="{1C56F8EA-6257-4844-888D-86EFAF9536D1}"/>
              </a:ext>
            </a:extLst>
          </p:cNvPr>
          <p:cNvSpPr>
            <a:spLocks noGrp="1"/>
          </p:cNvSpPr>
          <p:nvPr>
            <p:ph idx="1"/>
          </p:nvPr>
        </p:nvSpPr>
        <p:spPr/>
        <p:txBody>
          <a:bodyPr/>
          <a:lstStyle/>
          <a:p>
            <a:pPr lvl="0"/>
            <a:r>
              <a:rPr lang="en-US" dirty="0"/>
              <a:t>X — Matrix of predictor data, where each row is one observation, and each column is one predictor.</a:t>
            </a:r>
          </a:p>
          <a:p>
            <a:pPr lvl="0"/>
            <a:r>
              <a:rPr lang="en-US" dirty="0"/>
              <a:t>Y — Array of class labels with each row corresponding to the value of the corresponding row in X. Y can be a categorical, character, or string array, a logical or numeric vector, or a cell array of character vectors.</a:t>
            </a:r>
          </a:p>
          <a:p>
            <a:pPr marL="0" indent="0">
              <a:buNone/>
            </a:pPr>
            <a:endParaRPr lang="en-US" dirty="0"/>
          </a:p>
        </p:txBody>
      </p:sp>
    </p:spTree>
    <p:extLst>
      <p:ext uri="{BB962C8B-B14F-4D97-AF65-F5344CB8AC3E}">
        <p14:creationId xmlns:p14="http://schemas.microsoft.com/office/powerpoint/2010/main" val="21441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F7E1-C422-4E13-95CD-AEDB95FE03C0}"/>
              </a:ext>
            </a:extLst>
          </p:cNvPr>
          <p:cNvSpPr>
            <a:spLocks noGrp="1"/>
          </p:cNvSpPr>
          <p:nvPr>
            <p:ph type="title"/>
          </p:nvPr>
        </p:nvSpPr>
        <p:spPr/>
        <p:txBody>
          <a:bodyPr/>
          <a:lstStyle/>
          <a:p>
            <a:r>
              <a:rPr lang="en-US" dirty="0"/>
              <a:t>Training SVM Classifier</a:t>
            </a:r>
          </a:p>
        </p:txBody>
      </p:sp>
      <p:sp>
        <p:nvSpPr>
          <p:cNvPr id="3" name="Content Placeholder 2">
            <a:extLst>
              <a:ext uri="{FF2B5EF4-FFF2-40B4-BE49-F238E27FC236}">
                <a16:creationId xmlns:a16="http://schemas.microsoft.com/office/drawing/2014/main" id="{1C56F8EA-6257-4844-888D-86EFAF9536D1}"/>
              </a:ext>
            </a:extLst>
          </p:cNvPr>
          <p:cNvSpPr>
            <a:spLocks noGrp="1"/>
          </p:cNvSpPr>
          <p:nvPr>
            <p:ph idx="1"/>
          </p:nvPr>
        </p:nvSpPr>
        <p:spPr/>
        <p:txBody>
          <a:bodyPr/>
          <a:lstStyle/>
          <a:p>
            <a:pPr lvl="0"/>
            <a:r>
              <a:rPr lang="en-US" dirty="0"/>
              <a:t>X — Matrix of predictor data, where each row is one observation, and each column is one predictor.</a:t>
            </a:r>
          </a:p>
          <a:p>
            <a:pPr lvl="0"/>
            <a:r>
              <a:rPr lang="en-US" dirty="0"/>
              <a:t>Y — Array of class labels with each row corresponding to the value of the corresponding row in X. Y can be a categorical, character, or string array, a logical or numeric vector, or a cell array of character vectors.</a:t>
            </a:r>
          </a:p>
          <a:p>
            <a:pPr marL="0" indent="0">
              <a:buNone/>
            </a:pPr>
            <a:endParaRPr lang="en-US" dirty="0"/>
          </a:p>
        </p:txBody>
      </p:sp>
    </p:spTree>
    <p:extLst>
      <p:ext uri="{BB962C8B-B14F-4D97-AF65-F5344CB8AC3E}">
        <p14:creationId xmlns:p14="http://schemas.microsoft.com/office/powerpoint/2010/main" val="429104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B3DE-09C1-494B-AACD-84D65CA50583}"/>
              </a:ext>
            </a:extLst>
          </p:cNvPr>
          <p:cNvSpPr>
            <a:spLocks noGrp="1"/>
          </p:cNvSpPr>
          <p:nvPr>
            <p:ph type="title"/>
          </p:nvPr>
        </p:nvSpPr>
        <p:spPr/>
        <p:txBody>
          <a:bodyPr/>
          <a:lstStyle/>
          <a:p>
            <a:r>
              <a:rPr lang="en-US" dirty="0"/>
              <a:t>Learning Options</a:t>
            </a:r>
          </a:p>
        </p:txBody>
      </p:sp>
      <p:sp>
        <p:nvSpPr>
          <p:cNvPr id="3" name="Content Placeholder 2">
            <a:extLst>
              <a:ext uri="{FF2B5EF4-FFF2-40B4-BE49-F238E27FC236}">
                <a16:creationId xmlns:a16="http://schemas.microsoft.com/office/drawing/2014/main" id="{E35DD305-BC59-461A-93C7-815513DB8A09}"/>
              </a:ext>
            </a:extLst>
          </p:cNvPr>
          <p:cNvSpPr>
            <a:spLocks noGrp="1"/>
          </p:cNvSpPr>
          <p:nvPr>
            <p:ph idx="1"/>
          </p:nvPr>
        </p:nvSpPr>
        <p:spPr/>
        <p:txBody>
          <a:bodyPr/>
          <a:lstStyle/>
          <a:p>
            <a:pPr lvl="0"/>
            <a:r>
              <a:rPr lang="en-US" dirty="0" err="1"/>
              <a:t>KernelFunction</a:t>
            </a:r>
            <a:r>
              <a:rPr lang="en-US" dirty="0"/>
              <a:t> — The default value is 'linear' for two-class learning, which separates the data by a hyperplane. The value 'gaussian' (or '</a:t>
            </a:r>
            <a:r>
              <a:rPr lang="en-US" dirty="0" err="1"/>
              <a:t>rbf</a:t>
            </a:r>
            <a:r>
              <a:rPr lang="en-US" dirty="0"/>
              <a:t>') is the default for one-class learning, and specifies to use the Gaussian (or radial basis function) kernel. An important step to successfully train an SVM classifier is to choose an appropriate kernel function.</a:t>
            </a:r>
          </a:p>
          <a:p>
            <a:pPr marL="0" indent="0">
              <a:buNone/>
            </a:pPr>
            <a:endParaRPr lang="en-US" dirty="0"/>
          </a:p>
        </p:txBody>
      </p:sp>
      <p:pic>
        <p:nvPicPr>
          <p:cNvPr id="4" name="Content Placeholder 3">
            <a:extLst>
              <a:ext uri="{FF2B5EF4-FFF2-40B4-BE49-F238E27FC236}">
                <a16:creationId xmlns:a16="http://schemas.microsoft.com/office/drawing/2014/main" id="{BA566DBC-7962-4877-B138-4A6CE7A2F035}"/>
              </a:ext>
            </a:extLst>
          </p:cNvPr>
          <p:cNvPicPr>
            <a:picLocks noChangeAspect="1"/>
          </p:cNvPicPr>
          <p:nvPr/>
        </p:nvPicPr>
        <p:blipFill>
          <a:blip r:embed="rId2"/>
          <a:stretch>
            <a:fillRect/>
          </a:stretch>
        </p:blipFill>
        <p:spPr>
          <a:xfrm>
            <a:off x="914400" y="4273926"/>
            <a:ext cx="10515600" cy="2218949"/>
          </a:xfrm>
          <a:prstGeom prst="rect">
            <a:avLst/>
          </a:prstGeom>
        </p:spPr>
      </p:pic>
    </p:spTree>
    <p:extLst>
      <p:ext uri="{BB962C8B-B14F-4D97-AF65-F5344CB8AC3E}">
        <p14:creationId xmlns:p14="http://schemas.microsoft.com/office/powerpoint/2010/main" val="261561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CC10-572C-45C9-B7B2-86F488FE2B2E}"/>
              </a:ext>
            </a:extLst>
          </p:cNvPr>
          <p:cNvSpPr>
            <a:spLocks noGrp="1"/>
          </p:cNvSpPr>
          <p:nvPr>
            <p:ph type="title"/>
          </p:nvPr>
        </p:nvSpPr>
        <p:spPr/>
        <p:txBody>
          <a:bodyPr/>
          <a:lstStyle/>
          <a:p>
            <a:r>
              <a:rPr lang="en-US" dirty="0"/>
              <a:t>Learning Options</a:t>
            </a:r>
          </a:p>
        </p:txBody>
      </p:sp>
      <p:sp>
        <p:nvSpPr>
          <p:cNvPr id="3" name="Content Placeholder 2">
            <a:extLst>
              <a:ext uri="{FF2B5EF4-FFF2-40B4-BE49-F238E27FC236}">
                <a16:creationId xmlns:a16="http://schemas.microsoft.com/office/drawing/2014/main" id="{5038AB2C-F4BE-47A7-AE88-D43E3818FA1A}"/>
              </a:ext>
            </a:extLst>
          </p:cNvPr>
          <p:cNvSpPr>
            <a:spLocks noGrp="1"/>
          </p:cNvSpPr>
          <p:nvPr>
            <p:ph idx="1"/>
          </p:nvPr>
        </p:nvSpPr>
        <p:spPr/>
        <p:txBody>
          <a:bodyPr>
            <a:normAutofit/>
          </a:bodyPr>
          <a:lstStyle/>
          <a:p>
            <a:r>
              <a:rPr lang="en-US" dirty="0"/>
              <a:t>Standardize — Flag indicating whether the software should standardize the predictors before training the classifier.</a:t>
            </a:r>
          </a:p>
          <a:p>
            <a:r>
              <a:rPr lang="en-US" dirty="0"/>
              <a:t>If you set '</a:t>
            </a:r>
            <a:r>
              <a:rPr lang="en-US" dirty="0" err="1"/>
              <a:t>Standardize',true</a:t>
            </a:r>
            <a:r>
              <a:rPr lang="en-US" dirty="0"/>
              <a:t> in </a:t>
            </a:r>
            <a:r>
              <a:rPr lang="en-US" dirty="0" err="1"/>
              <a:t>fitcsvm</a:t>
            </a:r>
            <a:r>
              <a:rPr lang="en-US" dirty="0"/>
              <a:t> when training </a:t>
            </a:r>
            <a:r>
              <a:rPr lang="en-US" dirty="0" err="1"/>
              <a:t>SVMModel</a:t>
            </a:r>
            <a:r>
              <a:rPr lang="en-US" dirty="0"/>
              <a:t>, then the software standardizes the columns of the predictor data using the corresponding means in </a:t>
            </a:r>
            <a:r>
              <a:rPr lang="en-US" dirty="0" err="1"/>
              <a:t>SVMModel.Mu</a:t>
            </a:r>
            <a:r>
              <a:rPr lang="en-US" dirty="0"/>
              <a:t> and the standard deviations in </a:t>
            </a:r>
            <a:r>
              <a:rPr lang="en-US" dirty="0" err="1"/>
              <a:t>SVMModel.Sigma</a:t>
            </a:r>
            <a:r>
              <a:rPr lang="en-US" dirty="0"/>
              <a:t>.</a:t>
            </a:r>
          </a:p>
          <a:p>
            <a:r>
              <a:rPr lang="en-US" dirty="0"/>
              <a:t>The optimal hyperplane is influenced by the scale of the input features and it is therefore recommended that data be standardized (mean 0, var 1) prior to SVM model training.</a:t>
            </a:r>
          </a:p>
          <a:p>
            <a:pPr marL="0" indent="0">
              <a:buNone/>
            </a:pPr>
            <a:endParaRPr lang="en-US" dirty="0"/>
          </a:p>
        </p:txBody>
      </p:sp>
    </p:spTree>
    <p:extLst>
      <p:ext uri="{BB962C8B-B14F-4D97-AF65-F5344CB8AC3E}">
        <p14:creationId xmlns:p14="http://schemas.microsoft.com/office/powerpoint/2010/main" val="373460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5CAC-7D2D-4E95-86A4-F9DB750DD770}"/>
              </a:ext>
            </a:extLst>
          </p:cNvPr>
          <p:cNvSpPr>
            <a:spLocks noGrp="1"/>
          </p:cNvSpPr>
          <p:nvPr>
            <p:ph type="title"/>
          </p:nvPr>
        </p:nvSpPr>
        <p:spPr/>
        <p:txBody>
          <a:bodyPr/>
          <a:lstStyle/>
          <a:p>
            <a:r>
              <a:rPr lang="en-US" dirty="0"/>
              <a:t>Training SVM Classifier</a:t>
            </a:r>
          </a:p>
        </p:txBody>
      </p:sp>
      <p:sp>
        <p:nvSpPr>
          <p:cNvPr id="3" name="Content Placeholder 2">
            <a:extLst>
              <a:ext uri="{FF2B5EF4-FFF2-40B4-BE49-F238E27FC236}">
                <a16:creationId xmlns:a16="http://schemas.microsoft.com/office/drawing/2014/main" id="{4B221761-138E-4D0A-A193-A9AF184B97A3}"/>
              </a:ext>
            </a:extLst>
          </p:cNvPr>
          <p:cNvSpPr>
            <a:spLocks noGrp="1"/>
          </p:cNvSpPr>
          <p:nvPr>
            <p:ph idx="1"/>
          </p:nvPr>
        </p:nvSpPr>
        <p:spPr/>
        <p:txBody>
          <a:bodyPr/>
          <a:lstStyle/>
          <a:p>
            <a:r>
              <a:rPr lang="en-US" dirty="0"/>
              <a:t>The resulting, trained model contains the optimized parameters from the SVM algorithm</a:t>
            </a:r>
            <a:r>
              <a:rPr lang="en-US"/>
              <a:t>, allowing </a:t>
            </a:r>
            <a:r>
              <a:rPr lang="en-US" dirty="0"/>
              <a:t>to classify new data.</a:t>
            </a:r>
          </a:p>
          <a:p>
            <a:endParaRPr lang="en-US" dirty="0"/>
          </a:p>
        </p:txBody>
      </p:sp>
    </p:spTree>
    <p:extLst>
      <p:ext uri="{BB962C8B-B14F-4D97-AF65-F5344CB8AC3E}">
        <p14:creationId xmlns:p14="http://schemas.microsoft.com/office/powerpoint/2010/main" val="64689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dirty="0"/>
              <a:t>SVM for classification</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58790"/>
            <a:ext cx="9768396" cy="5757166"/>
          </a:xfrm>
        </p:spPr>
        <p:txBody>
          <a:bodyPr/>
          <a:lstStyle/>
          <a:p>
            <a:pPr algn="l"/>
            <a:r>
              <a:rPr lang="en-US" dirty="0"/>
              <a:t>The classification problem:  given a set of observations (vectors in the feature space) assign each point to one of two classes.</a:t>
            </a:r>
          </a:p>
          <a:p>
            <a:pPr algn="l"/>
            <a:r>
              <a:rPr lang="en-US" dirty="0"/>
              <a:t>If more classes are involved…</a:t>
            </a:r>
          </a:p>
          <a:p>
            <a:pPr algn="l"/>
            <a:r>
              <a:rPr lang="en-US" dirty="0"/>
              <a:t>The convention in </a:t>
            </a:r>
            <a:r>
              <a:rPr lang="en-US" dirty="0" err="1"/>
              <a:t>matlab</a:t>
            </a:r>
            <a:r>
              <a:rPr lang="en-US" dirty="0"/>
              <a:t> is to use the labels –1 and 1 for the two classes.</a:t>
            </a:r>
          </a:p>
          <a:p>
            <a:pPr algn="l"/>
            <a:r>
              <a:rPr lang="en-US" dirty="0"/>
              <a:t>The SVM binary classification algorithm searches for an optimal hyperplane that separates the data into two classes.</a:t>
            </a:r>
          </a:p>
          <a:p>
            <a:pPr algn="l"/>
            <a:r>
              <a:rPr lang="en-US" dirty="0"/>
              <a:t>For separable classes, the optimal hyperplane maximizes a </a:t>
            </a:r>
            <a:r>
              <a:rPr lang="en-US" i="1" dirty="0"/>
              <a:t>margin</a:t>
            </a:r>
            <a:r>
              <a:rPr lang="en-US" dirty="0"/>
              <a:t> (space that does not contain any observations) surrounding itself, which creates boundaries for the positive and negative classes.</a:t>
            </a:r>
          </a:p>
          <a:p>
            <a:pPr algn="l"/>
            <a:r>
              <a:rPr lang="en-US" dirty="0"/>
              <a:t>For inseparable classes, the objective is the same, but the algorithm imposes a penalty on the length of the margin for every observation that is on the wrong side of its class boundary.</a:t>
            </a:r>
          </a:p>
          <a:p>
            <a:endParaRPr lang="en-US" dirty="0"/>
          </a:p>
        </p:txBody>
      </p:sp>
    </p:spTree>
    <p:extLst>
      <p:ext uri="{BB962C8B-B14F-4D97-AF65-F5344CB8AC3E}">
        <p14:creationId xmlns:p14="http://schemas.microsoft.com/office/powerpoint/2010/main" val="298535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E451-9A49-427B-B154-B4421A94B076}"/>
              </a:ext>
            </a:extLst>
          </p:cNvPr>
          <p:cNvSpPr>
            <a:spLocks noGrp="1"/>
          </p:cNvSpPr>
          <p:nvPr>
            <p:ph type="title"/>
          </p:nvPr>
        </p:nvSpPr>
        <p:spPr/>
        <p:txBody>
          <a:bodyPr/>
          <a:lstStyle/>
          <a:p>
            <a:r>
              <a:rPr lang="en-US" dirty="0"/>
              <a:t>Classification score</a:t>
            </a:r>
          </a:p>
        </p:txBody>
      </p:sp>
      <p:sp>
        <p:nvSpPr>
          <p:cNvPr id="3" name="Content Placeholder 2">
            <a:extLst>
              <a:ext uri="{FF2B5EF4-FFF2-40B4-BE49-F238E27FC236}">
                <a16:creationId xmlns:a16="http://schemas.microsoft.com/office/drawing/2014/main" id="{4BE84FF4-994E-4420-BFE9-5688802DDAB7}"/>
              </a:ext>
            </a:extLst>
          </p:cNvPr>
          <p:cNvSpPr>
            <a:spLocks noGrp="1"/>
          </p:cNvSpPr>
          <p:nvPr>
            <p:ph idx="1"/>
          </p:nvPr>
        </p:nvSpPr>
        <p:spPr/>
        <p:txBody>
          <a:bodyPr/>
          <a:lstStyle/>
          <a:p>
            <a:r>
              <a:rPr lang="en-US" dirty="0"/>
              <a:t>The SVM </a:t>
            </a:r>
            <a:r>
              <a:rPr lang="en-US" i="1" dirty="0"/>
              <a:t>classification score</a:t>
            </a:r>
            <a:r>
              <a:rPr lang="en-US" dirty="0"/>
              <a:t> for classifying observation </a:t>
            </a:r>
            <a:r>
              <a:rPr lang="en-US" i="1" dirty="0"/>
              <a:t>x</a:t>
            </a:r>
            <a:r>
              <a:rPr lang="en-US" dirty="0"/>
              <a:t> is the signed distance from </a:t>
            </a:r>
            <a:r>
              <a:rPr lang="en-US" i="1" dirty="0"/>
              <a:t>x</a:t>
            </a:r>
            <a:r>
              <a:rPr lang="en-US" dirty="0"/>
              <a:t> to the decision boundary ranging from -∞ to +∞. A positive score for a class indicates that </a:t>
            </a:r>
            <a:r>
              <a:rPr lang="en-US" i="1" dirty="0"/>
              <a:t>x</a:t>
            </a:r>
            <a:r>
              <a:rPr lang="en-US" dirty="0"/>
              <a:t> is predicted to be in that class. A negative score indicates otherwise.</a:t>
            </a:r>
          </a:p>
        </p:txBody>
      </p:sp>
    </p:spTree>
    <p:extLst>
      <p:ext uri="{BB962C8B-B14F-4D97-AF65-F5344CB8AC3E}">
        <p14:creationId xmlns:p14="http://schemas.microsoft.com/office/powerpoint/2010/main" val="329652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E1BF-11D9-4F24-8ED7-FBE52CC6C8E7}"/>
              </a:ext>
            </a:extLst>
          </p:cNvPr>
          <p:cNvSpPr>
            <a:spLocks noGrp="1"/>
          </p:cNvSpPr>
          <p:nvPr>
            <p:ph type="title"/>
          </p:nvPr>
        </p:nvSpPr>
        <p:spPr>
          <a:xfrm>
            <a:off x="838200" y="365125"/>
            <a:ext cx="10515600" cy="824483"/>
          </a:xfrm>
        </p:spPr>
        <p:txBody>
          <a:bodyPr>
            <a:normAutofit fontScale="90000"/>
          </a:bodyPr>
          <a:lstStyle/>
          <a:p>
            <a:br>
              <a:rPr lang="en-US" b="1" dirty="0"/>
            </a:br>
            <a:r>
              <a:rPr lang="en-US" b="1" dirty="0"/>
              <a:t>Classifying New Data with an SVM Classifier</a:t>
            </a:r>
            <a:br>
              <a:rPr lang="en-US" dirty="0"/>
            </a:br>
            <a:endParaRPr lang="en-US" dirty="0"/>
          </a:p>
        </p:txBody>
      </p:sp>
      <p:sp>
        <p:nvSpPr>
          <p:cNvPr id="3" name="Content Placeholder 2">
            <a:extLst>
              <a:ext uri="{FF2B5EF4-FFF2-40B4-BE49-F238E27FC236}">
                <a16:creationId xmlns:a16="http://schemas.microsoft.com/office/drawing/2014/main" id="{A2642D8B-0A7C-4D7B-AB33-414DDAB5A0D7}"/>
              </a:ext>
            </a:extLst>
          </p:cNvPr>
          <p:cNvSpPr>
            <a:spLocks noGrp="1"/>
          </p:cNvSpPr>
          <p:nvPr>
            <p:ph idx="1"/>
          </p:nvPr>
        </p:nvSpPr>
        <p:spPr>
          <a:xfrm>
            <a:off x="838200" y="1571348"/>
            <a:ext cx="10515600" cy="4767308"/>
          </a:xfrm>
        </p:spPr>
        <p:txBody>
          <a:bodyPr/>
          <a:lstStyle/>
          <a:p>
            <a:r>
              <a:rPr lang="en-US" dirty="0"/>
              <a:t>Classify new data using </a:t>
            </a:r>
            <a:r>
              <a:rPr lang="en-US" dirty="0">
                <a:hlinkClick r:id="rId2"/>
              </a:rPr>
              <a:t>predict</a:t>
            </a:r>
            <a:r>
              <a:rPr lang="en-US" dirty="0"/>
              <a:t>. The syntax for classifying new data using a trained SVM classifier (</a:t>
            </a:r>
            <a:r>
              <a:rPr lang="en-US" dirty="0" err="1"/>
              <a:t>SVMModel</a:t>
            </a:r>
            <a:r>
              <a:rPr lang="en-US" dirty="0"/>
              <a:t>) is:</a:t>
            </a:r>
          </a:p>
          <a:p>
            <a:r>
              <a:rPr lang="en-US" dirty="0"/>
              <a:t>[</a:t>
            </a:r>
            <a:r>
              <a:rPr lang="en-US" dirty="0" err="1"/>
              <a:t>label,score</a:t>
            </a:r>
            <a:r>
              <a:rPr lang="en-US" dirty="0"/>
              <a:t>] = predict(</a:t>
            </a:r>
            <a:r>
              <a:rPr lang="en-US" dirty="0" err="1"/>
              <a:t>SVMModel,newX</a:t>
            </a:r>
            <a:r>
              <a:rPr lang="en-US" dirty="0"/>
              <a:t>);</a:t>
            </a:r>
          </a:p>
          <a:p>
            <a:r>
              <a:rPr lang="en-US" dirty="0"/>
              <a:t>The resulting vector, label, represents the classification of each row in X. score is an </a:t>
            </a:r>
            <a:r>
              <a:rPr lang="en-US" i="1" dirty="0"/>
              <a:t>n</a:t>
            </a:r>
            <a:r>
              <a:rPr lang="en-US" dirty="0"/>
              <a:t>-by-2 matrix of soft scores. Each row corresponds to a row in X, which is a new observation. The first column contains the scores for the observations being classified in the negative class, and the second column contains the scores observations being classified in the positive class.</a:t>
            </a:r>
          </a:p>
          <a:p>
            <a:endParaRPr lang="en-US" dirty="0"/>
          </a:p>
        </p:txBody>
      </p:sp>
    </p:spTree>
    <p:extLst>
      <p:ext uri="{BB962C8B-B14F-4D97-AF65-F5344CB8AC3E}">
        <p14:creationId xmlns:p14="http://schemas.microsoft.com/office/powerpoint/2010/main" val="416625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5F78-02E3-4B3F-BBD8-F8314ACA2A88}"/>
              </a:ext>
            </a:extLst>
          </p:cNvPr>
          <p:cNvSpPr>
            <a:spLocks noGrp="1"/>
          </p:cNvSpPr>
          <p:nvPr>
            <p:ph type="title"/>
          </p:nvPr>
        </p:nvSpPr>
        <p:spPr/>
        <p:txBody>
          <a:bodyPr/>
          <a:lstStyle/>
          <a:p>
            <a:r>
              <a:rPr lang="en-US" dirty="0"/>
              <a:t>Feature Space and Actual Space</a:t>
            </a:r>
          </a:p>
        </p:txBody>
      </p:sp>
      <p:sp>
        <p:nvSpPr>
          <p:cNvPr id="3" name="Content Placeholder 2">
            <a:extLst>
              <a:ext uri="{FF2B5EF4-FFF2-40B4-BE49-F238E27FC236}">
                <a16:creationId xmlns:a16="http://schemas.microsoft.com/office/drawing/2014/main" id="{22344B78-7AFD-4651-83F0-9204126A7E4A}"/>
              </a:ext>
            </a:extLst>
          </p:cNvPr>
          <p:cNvSpPr>
            <a:spLocks noGrp="1"/>
          </p:cNvSpPr>
          <p:nvPr>
            <p:ph idx="1"/>
          </p:nvPr>
        </p:nvSpPr>
        <p:spPr/>
        <p:txBody>
          <a:bodyPr/>
          <a:lstStyle/>
          <a:p>
            <a:r>
              <a:rPr lang="en-US" dirty="0"/>
              <a:t>The objects for which the classification is performed are characterized in a real space</a:t>
            </a:r>
          </a:p>
          <a:p>
            <a:r>
              <a:rPr lang="en-US" dirty="0"/>
              <a:t>The feature space used for classification may be different, but derived from the actual space</a:t>
            </a:r>
          </a:p>
        </p:txBody>
      </p:sp>
    </p:spTree>
    <p:extLst>
      <p:ext uri="{BB962C8B-B14F-4D97-AF65-F5344CB8AC3E}">
        <p14:creationId xmlns:p14="http://schemas.microsoft.com/office/powerpoint/2010/main" val="63890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dirty="0"/>
              <a:t>SVM example</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58790"/>
            <a:ext cx="9768396" cy="5757166"/>
          </a:xfrm>
        </p:spPr>
        <p:txBody>
          <a:bodyPr/>
          <a:lstStyle/>
          <a:p>
            <a:pPr fontAlgn="base"/>
            <a:endParaRPr lang="en-US" dirty="0"/>
          </a:p>
          <a:p>
            <a:endParaRPr lang="en-US" dirty="0"/>
          </a:p>
        </p:txBody>
      </p:sp>
      <p:pic>
        <p:nvPicPr>
          <p:cNvPr id="4" name="Picture 3" descr="Support Vector Machine dataset">
            <a:hlinkClick r:id="rId2"/>
            <a:extLst>
              <a:ext uri="{FF2B5EF4-FFF2-40B4-BE49-F238E27FC236}">
                <a16:creationId xmlns:a16="http://schemas.microsoft.com/office/drawing/2014/main" id="{F6C8D8ED-D79B-4F61-8295-572CEFC793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3527" y="1158239"/>
            <a:ext cx="7749309" cy="5011651"/>
          </a:xfrm>
          <a:prstGeom prst="rect">
            <a:avLst/>
          </a:prstGeom>
          <a:noFill/>
          <a:ln>
            <a:noFill/>
          </a:ln>
        </p:spPr>
      </p:pic>
    </p:spTree>
    <p:extLst>
      <p:ext uri="{BB962C8B-B14F-4D97-AF65-F5344CB8AC3E}">
        <p14:creationId xmlns:p14="http://schemas.microsoft.com/office/powerpoint/2010/main" val="315045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dirty="0"/>
              <a:t>SVM</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76547"/>
            <a:ext cx="9768396" cy="5757166"/>
          </a:xfrm>
        </p:spPr>
        <p:txBody>
          <a:bodyPr/>
          <a:lstStyle/>
          <a:p>
            <a:pPr algn="l"/>
            <a:r>
              <a:rPr lang="en-US" dirty="0"/>
              <a:t>Separating hyperplane is a hyperplane that has vectors of each class on each side of it.</a:t>
            </a:r>
          </a:p>
          <a:p>
            <a:pPr algn="l"/>
            <a:r>
              <a:rPr lang="en-US" dirty="0"/>
              <a:t>If such a plane exists, the training set is called separable, otherwise it is inseparable</a:t>
            </a:r>
          </a:p>
          <a:p>
            <a:endParaRPr lang="en-US" dirty="0"/>
          </a:p>
        </p:txBody>
      </p:sp>
      <p:pic>
        <p:nvPicPr>
          <p:cNvPr id="4" name="Picture 3" descr="An example separating hyperplane">
            <a:hlinkClick r:id="rId2"/>
            <a:extLst>
              <a:ext uri="{FF2B5EF4-FFF2-40B4-BE49-F238E27FC236}">
                <a16:creationId xmlns:a16="http://schemas.microsoft.com/office/drawing/2014/main" id="{AECA0EA6-3D79-4C15-9B98-63855A35B3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0225" y="2209950"/>
            <a:ext cx="5951220" cy="4541520"/>
          </a:xfrm>
          <a:prstGeom prst="rect">
            <a:avLst/>
          </a:prstGeom>
          <a:noFill/>
          <a:ln>
            <a:noFill/>
          </a:ln>
        </p:spPr>
      </p:pic>
    </p:spTree>
    <p:extLst>
      <p:ext uri="{BB962C8B-B14F-4D97-AF65-F5344CB8AC3E}">
        <p14:creationId xmlns:p14="http://schemas.microsoft.com/office/powerpoint/2010/main" val="10839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dirty="0"/>
              <a:t>SVM</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76547"/>
            <a:ext cx="9768396" cy="5757166"/>
          </a:xfrm>
        </p:spPr>
        <p:txBody>
          <a:bodyPr/>
          <a:lstStyle/>
          <a:p>
            <a:pPr algn="l" fontAlgn="base"/>
            <a:r>
              <a:rPr lang="en-US" dirty="0"/>
              <a:t>In a separable case, there are normally more than one possible separating hyperplane. Which one to choose? What is the right criterion?</a:t>
            </a:r>
          </a:p>
          <a:p>
            <a:endParaRPr lang="en-US" dirty="0"/>
          </a:p>
          <a:p>
            <a:endParaRPr lang="en-US" dirty="0"/>
          </a:p>
          <a:p>
            <a:endParaRPr lang="en-US" dirty="0"/>
          </a:p>
          <a:p>
            <a:endParaRPr lang="en-US" dirty="0"/>
          </a:p>
        </p:txBody>
      </p:sp>
      <p:pic>
        <p:nvPicPr>
          <p:cNvPr id="5" name="Picture 4" descr="There is several possible separating hyperplanes">
            <a:hlinkClick r:id="rId2"/>
            <a:extLst>
              <a:ext uri="{FF2B5EF4-FFF2-40B4-BE49-F238E27FC236}">
                <a16:creationId xmlns:a16="http://schemas.microsoft.com/office/drawing/2014/main" id="{2B8BAF91-9681-4F40-9BCB-A0D2BE9B24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43747" y="1952388"/>
            <a:ext cx="5951220" cy="4541520"/>
          </a:xfrm>
          <a:prstGeom prst="rect">
            <a:avLst/>
          </a:prstGeom>
          <a:noFill/>
          <a:ln>
            <a:noFill/>
          </a:ln>
        </p:spPr>
      </p:pic>
    </p:spTree>
    <p:extLst>
      <p:ext uri="{BB962C8B-B14F-4D97-AF65-F5344CB8AC3E}">
        <p14:creationId xmlns:p14="http://schemas.microsoft.com/office/powerpoint/2010/main" val="343429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612558"/>
          </a:xfrm>
        </p:spPr>
        <p:txBody>
          <a:bodyPr>
            <a:normAutofit fontScale="90000"/>
          </a:bodyPr>
          <a:lstStyle/>
          <a:p>
            <a:r>
              <a:rPr lang="en-US" dirty="0"/>
              <a:t>SVM margin</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754602"/>
            <a:ext cx="9768396" cy="5979111"/>
          </a:xfrm>
        </p:spPr>
        <p:txBody>
          <a:bodyPr/>
          <a:lstStyle/>
          <a:p>
            <a:pPr algn="l" fontAlgn="base"/>
            <a:r>
              <a:rPr lang="en-US" dirty="0"/>
              <a:t>In a separable case, we can compute the distance between the hyperplane and the closest data point. Once we have this value, if we double it we will get what is called the </a:t>
            </a:r>
            <a:r>
              <a:rPr lang="en-US" b="1" dirty="0"/>
              <a:t>margin</a:t>
            </a:r>
            <a:r>
              <a:rPr lang="en-US" dirty="0"/>
              <a:t>.</a:t>
            </a:r>
          </a:p>
          <a:p>
            <a:pPr algn="l" fontAlgn="base"/>
            <a:r>
              <a:rPr lang="en-US" b="1" dirty="0"/>
              <a:t>Basically the margin is a no man's land. There will never be any data point inside the (hard) margin.</a:t>
            </a:r>
            <a:r>
              <a:rPr lang="en-US" dirty="0"/>
              <a:t> </a:t>
            </a:r>
          </a:p>
          <a:p>
            <a:endParaRPr lang="en-US" dirty="0"/>
          </a:p>
          <a:p>
            <a:endParaRPr lang="en-US" dirty="0"/>
          </a:p>
          <a:p>
            <a:endParaRPr lang="en-US" dirty="0"/>
          </a:p>
        </p:txBody>
      </p:sp>
      <p:pic>
        <p:nvPicPr>
          <p:cNvPr id="6" name="Picture 5" descr="07_withMidpointsAndSeparator">
            <a:extLst>
              <a:ext uri="{FF2B5EF4-FFF2-40B4-BE49-F238E27FC236}">
                <a16:creationId xmlns:a16="http://schemas.microsoft.com/office/drawing/2014/main" id="{8CA81EEC-604F-4996-823D-FB5A128F96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18288" y="2715673"/>
            <a:ext cx="5951220" cy="3759200"/>
          </a:xfrm>
          <a:prstGeom prst="rect">
            <a:avLst/>
          </a:prstGeom>
          <a:noFill/>
          <a:ln>
            <a:noFill/>
          </a:ln>
        </p:spPr>
      </p:pic>
    </p:spTree>
    <p:extLst>
      <p:ext uri="{BB962C8B-B14F-4D97-AF65-F5344CB8AC3E}">
        <p14:creationId xmlns:p14="http://schemas.microsoft.com/office/powerpoint/2010/main" val="198225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656946"/>
          </a:xfrm>
        </p:spPr>
        <p:txBody>
          <a:bodyPr>
            <a:normAutofit fontScale="90000"/>
          </a:bodyPr>
          <a:lstStyle/>
          <a:p>
            <a:r>
              <a:rPr lang="en-US" dirty="0"/>
              <a:t>SVM margin</a:t>
            </a:r>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798990"/>
            <a:ext cx="9768396" cy="5934723"/>
          </a:xfrm>
        </p:spPr>
        <p:txBody>
          <a:bodyPr/>
          <a:lstStyle/>
          <a:p>
            <a:pPr algn="l" fontAlgn="base"/>
            <a:r>
              <a:rPr lang="en-US" sz="2000" dirty="0"/>
              <a:t>As you can see, Margin B is smaller than Margin A.</a:t>
            </a:r>
          </a:p>
          <a:p>
            <a:pPr lvl="0" algn="l" fontAlgn="base"/>
            <a:r>
              <a:rPr lang="en-US" sz="2000" dirty="0"/>
              <a:t>If an hyperplane is very close to a data point, its margin will be small.</a:t>
            </a:r>
          </a:p>
          <a:p>
            <a:pPr lvl="0" algn="l" fontAlgn="base"/>
            <a:r>
              <a:rPr lang="en-US" sz="2000" dirty="0"/>
              <a:t>The further an hyperplane is from a data point, the larger its margin will be.</a:t>
            </a:r>
          </a:p>
          <a:p>
            <a:pPr algn="l" fontAlgn="base"/>
            <a:r>
              <a:rPr lang="en-US" sz="2000" dirty="0"/>
              <a:t>This means that </a:t>
            </a:r>
            <a:r>
              <a:rPr lang="en-US" sz="2000" b="1" dirty="0"/>
              <a:t>the optimal hyperplane will be the one with the biggest margin.</a:t>
            </a:r>
            <a:endParaRPr lang="en-US" sz="2000" dirty="0"/>
          </a:p>
          <a:p>
            <a:pPr algn="l" fontAlgn="base"/>
            <a:r>
              <a:rPr lang="en-US" sz="2000" dirty="0"/>
              <a:t>That is why the objective of the SVM </a:t>
            </a:r>
            <a:r>
              <a:rPr lang="en-US" sz="2000" b="1" dirty="0"/>
              <a:t>is to find  the optimal separating hyperplane which maximizes the margin of the training data.</a:t>
            </a:r>
            <a:endParaRPr lang="en-US" sz="2000" dirty="0"/>
          </a:p>
          <a:p>
            <a:pPr algn="l"/>
            <a:endParaRPr lang="en-US" sz="1400" dirty="0"/>
          </a:p>
          <a:p>
            <a:endParaRPr lang="en-US" sz="1400" dirty="0"/>
          </a:p>
          <a:p>
            <a:endParaRPr lang="en-US" dirty="0"/>
          </a:p>
          <a:p>
            <a:endParaRPr lang="en-US" dirty="0"/>
          </a:p>
        </p:txBody>
      </p:sp>
      <p:pic>
        <p:nvPicPr>
          <p:cNvPr id="5" name="Picture 4" descr="01_svm-dataset1-small-margin">
            <a:hlinkClick r:id="rId2"/>
            <a:extLst>
              <a:ext uri="{FF2B5EF4-FFF2-40B4-BE49-F238E27FC236}">
                <a16:creationId xmlns:a16="http://schemas.microsoft.com/office/drawing/2014/main" id="{55787E21-6722-4479-BC29-6360CB63A1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8198" y="3056692"/>
            <a:ext cx="5951220" cy="3843415"/>
          </a:xfrm>
          <a:prstGeom prst="rect">
            <a:avLst/>
          </a:prstGeom>
          <a:noFill/>
          <a:ln>
            <a:noFill/>
          </a:ln>
        </p:spPr>
      </p:pic>
      <p:pic>
        <p:nvPicPr>
          <p:cNvPr id="6" name="Picture 5" descr="07_withMidpointsAndSeparator">
            <a:extLst>
              <a:ext uri="{FF2B5EF4-FFF2-40B4-BE49-F238E27FC236}">
                <a16:creationId xmlns:a16="http://schemas.microsoft.com/office/drawing/2014/main" id="{13D925BE-037D-4864-A598-6619B384FE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1479" y="3098800"/>
            <a:ext cx="5951220" cy="3759200"/>
          </a:xfrm>
          <a:prstGeom prst="rect">
            <a:avLst/>
          </a:prstGeom>
          <a:noFill/>
          <a:ln>
            <a:noFill/>
          </a:ln>
        </p:spPr>
      </p:pic>
    </p:spTree>
    <p:extLst>
      <p:ext uri="{BB962C8B-B14F-4D97-AF65-F5344CB8AC3E}">
        <p14:creationId xmlns:p14="http://schemas.microsoft.com/office/powerpoint/2010/main" val="263739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95F8-FE24-444B-8EB3-02F7A047EF15}"/>
              </a:ext>
            </a:extLst>
          </p:cNvPr>
          <p:cNvSpPr>
            <a:spLocks noGrp="1"/>
          </p:cNvSpPr>
          <p:nvPr>
            <p:ph type="ctrTitle"/>
          </p:nvPr>
        </p:nvSpPr>
        <p:spPr>
          <a:xfrm>
            <a:off x="1426345" y="142044"/>
            <a:ext cx="9144000" cy="816746"/>
          </a:xfrm>
        </p:spPr>
        <p:txBody>
          <a:bodyPr>
            <a:normAutofit fontScale="90000"/>
          </a:bodyPr>
          <a:lstStyle/>
          <a:p>
            <a:r>
              <a:rPr lang="en-US"/>
              <a:t>SVM</a:t>
            </a:r>
            <a:endParaRPr lang="en-US" dirty="0"/>
          </a:p>
        </p:txBody>
      </p:sp>
      <p:sp>
        <p:nvSpPr>
          <p:cNvPr id="3" name="Subtitle 2">
            <a:extLst>
              <a:ext uri="{FF2B5EF4-FFF2-40B4-BE49-F238E27FC236}">
                <a16:creationId xmlns:a16="http://schemas.microsoft.com/office/drawing/2014/main" id="{5B95630B-7267-47FA-907C-90D270B320FC}"/>
              </a:ext>
            </a:extLst>
          </p:cNvPr>
          <p:cNvSpPr>
            <a:spLocks noGrp="1"/>
          </p:cNvSpPr>
          <p:nvPr>
            <p:ph type="subTitle" idx="1"/>
          </p:nvPr>
        </p:nvSpPr>
        <p:spPr>
          <a:xfrm>
            <a:off x="1524000" y="976547"/>
            <a:ext cx="9768396" cy="5757166"/>
          </a:xfrm>
        </p:spPr>
        <p:txBody>
          <a:bodyPr/>
          <a:lstStyle/>
          <a:p>
            <a:pPr algn="l" fontAlgn="base"/>
            <a:r>
              <a:rPr lang="en-US" sz="2000" dirty="0"/>
              <a:t>Support vectors are points that lie on the margins.</a:t>
            </a:r>
          </a:p>
          <a:p>
            <a:pPr algn="l" fontAlgn="base"/>
            <a:r>
              <a:rPr lang="en-US" sz="2000" dirty="0"/>
              <a:t>Support vectors uniquely identify the separating hyperplane (or decision boundary).</a:t>
            </a:r>
          </a:p>
          <a:p>
            <a:pPr algn="l" fontAlgn="base"/>
            <a:r>
              <a:rPr lang="en-US" sz="2000" dirty="0"/>
              <a:t>It can be proved that in any separable case there are at least two support vectors.</a:t>
            </a:r>
          </a:p>
          <a:p>
            <a:pPr algn="l" fontAlgn="base"/>
            <a:r>
              <a:rPr lang="en-US" sz="2000" dirty="0"/>
              <a:t>What does the number (or rather fraction) of support vectors tell us about the training set</a:t>
            </a:r>
            <a:r>
              <a:rPr lang="en-US" sz="1400" dirty="0"/>
              <a:t>?</a:t>
            </a:r>
          </a:p>
          <a:p>
            <a:pPr algn="l"/>
            <a:endParaRPr lang="en-US" sz="1400" dirty="0"/>
          </a:p>
          <a:p>
            <a:endParaRPr lang="en-US" sz="1400" dirty="0"/>
          </a:p>
          <a:p>
            <a:endParaRPr lang="en-US" dirty="0"/>
          </a:p>
          <a:p>
            <a:endParaRPr lang="en-US" dirty="0"/>
          </a:p>
        </p:txBody>
      </p:sp>
      <p:pic>
        <p:nvPicPr>
          <p:cNvPr id="6" name="Picture 5" descr="Figure 4: Two hyperplanes satisfying the constraints">
            <a:hlinkClick r:id="rId2"/>
            <a:extLst>
              <a:ext uri="{FF2B5EF4-FFF2-40B4-BE49-F238E27FC236}">
                <a16:creationId xmlns:a16="http://schemas.microsoft.com/office/drawing/2014/main" id="{D61F78B0-B2D7-44CA-B2A8-EE3B04E2172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7640" y="2730517"/>
            <a:ext cx="5951220" cy="3459480"/>
          </a:xfrm>
          <a:prstGeom prst="rect">
            <a:avLst/>
          </a:prstGeom>
          <a:noFill/>
          <a:ln>
            <a:noFill/>
          </a:ln>
        </p:spPr>
      </p:pic>
    </p:spTree>
    <p:extLst>
      <p:ext uri="{BB962C8B-B14F-4D97-AF65-F5344CB8AC3E}">
        <p14:creationId xmlns:p14="http://schemas.microsoft.com/office/powerpoint/2010/main" val="126414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24546</TotalTime>
  <Words>1208</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SVM</vt:lpstr>
      <vt:lpstr>SVM for classification</vt:lpstr>
      <vt:lpstr>Feature Space and Actual Space</vt:lpstr>
      <vt:lpstr>SVM example</vt:lpstr>
      <vt:lpstr>SVM</vt:lpstr>
      <vt:lpstr>SVM</vt:lpstr>
      <vt:lpstr>SVM margin</vt:lpstr>
      <vt:lpstr>SVM margin</vt:lpstr>
      <vt:lpstr>SVM</vt:lpstr>
      <vt:lpstr>SVM</vt:lpstr>
      <vt:lpstr>Kernel Trick</vt:lpstr>
      <vt:lpstr> Nonlinear Transformation with Kernels </vt:lpstr>
      <vt:lpstr> Nonlinear Transformation with Kernels </vt:lpstr>
      <vt:lpstr>Training SVM Classifier</vt:lpstr>
      <vt:lpstr>Training SVM Classifier</vt:lpstr>
      <vt:lpstr>Training SVM Classifier</vt:lpstr>
      <vt:lpstr>Learning Options</vt:lpstr>
      <vt:lpstr>Learning Options</vt:lpstr>
      <vt:lpstr>Training SVM Classifier</vt:lpstr>
      <vt:lpstr>Classification score</vt:lpstr>
      <vt:lpstr> Classifying New Data with an SVM Classifier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dc:title>
  <dc:creator>Dmitry Udler</dc:creator>
  <cp:lastModifiedBy>Dmitry Udler</cp:lastModifiedBy>
  <cp:revision>64</cp:revision>
  <dcterms:created xsi:type="dcterms:W3CDTF">2018-09-24T02:21:07Z</dcterms:created>
  <dcterms:modified xsi:type="dcterms:W3CDTF">2019-09-05T16:10:46Z</dcterms:modified>
</cp:coreProperties>
</file>