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8" r:id="rId4"/>
    <p:sldId id="258" r:id="rId5"/>
    <p:sldId id="269" r:id="rId6"/>
    <p:sldId id="259" r:id="rId7"/>
    <p:sldId id="270" r:id="rId8"/>
    <p:sldId id="260" r:id="rId9"/>
    <p:sldId id="261" r:id="rId10"/>
    <p:sldId id="262" r:id="rId11"/>
    <p:sldId id="273" r:id="rId12"/>
    <p:sldId id="271" r:id="rId13"/>
    <p:sldId id="274" r:id="rId14"/>
    <p:sldId id="263" r:id="rId15"/>
    <p:sldId id="272" r:id="rId16"/>
    <p:sldId id="264" r:id="rId17"/>
    <p:sldId id="265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3CB8-60C8-4C71-8CAB-322472B0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8D8BA-83F7-4DB0-9290-E88367E73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2A92-0A1C-4D19-A972-C3ABEBBC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08EE-EE1F-4889-92C0-A5195CFD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322A7-8BF5-4C49-BE1C-4E4E856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797-86F6-408D-B266-4CD5B9C6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2D26-1F4E-40B8-AB9A-45DC23E6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C9C-7B4D-4ED7-B3E9-F774B2EC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538D-CA30-41E0-ABDB-1ED3BBC9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FDDA-40F9-4662-A0BF-9CFCA9B2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6237F-9686-4085-8D27-179557017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15491-33C0-49B7-946D-759977EA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C9BC-2D17-4B06-9862-88CCDBCD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6D61-9764-4575-9739-35AFCE5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D42F-BF48-4847-94CE-EC3764C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158-59A5-4DF2-BA40-246BF5E4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C23E-3189-4800-B7CF-A12AFAAD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C5DB-7E13-41A8-9BE2-9B53E79D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479A-192F-43AB-8236-E113AAE2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895A-5674-460C-8E24-96F34B25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8CEB-92C0-4DB0-90E4-FD08773C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902B-FA96-4E26-BB0D-20824CD5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BA223-FEA2-4DED-8018-365E368B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C34C-0589-4149-9661-6931B01A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125E-5330-414D-9404-0E87BAF1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C32-08DB-491A-B331-346C4DF5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35E4-18F4-43BB-A630-DBF750C63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8D409-D7B5-4E1A-AEE7-2E7F8883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1D843-C00F-4984-AFCF-A86D6925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8EF6-3208-4527-8DF3-C356F3E8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9D74-5E58-42DA-B003-1624320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F4BC-B5E0-41D4-9B6A-2BBD98A2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E4E1-0DDF-4978-A481-7B06E0B9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9CB87-49E1-4354-8467-A46C525E6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AC89A-AFC1-44AB-B5C7-468CC1001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9B9FD-8C18-4D7F-9314-43EE1B977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3A1B1-7FF8-4C82-815B-12C536EC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01925-375E-4D21-B4B5-B26DA570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1106-EE9C-493D-8914-12CAE95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E628-3DEB-4206-92B6-7899749F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1434A-2794-4484-8BE5-9DFB625A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20AA-9E27-4FF7-9DCF-E0D202C8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C533E-15FC-472C-AD3C-32476F10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F0588-7602-4697-9B7D-55B7C55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743F5-3AE0-4D98-9221-D61072F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5B40-B37E-419B-B4D6-F1B84342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459B-B75F-4846-BCFE-56D1B181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0B0E-282B-496B-BCB6-BB7F164D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483DB-DE04-4BEE-90FA-AF0679F0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F79DC-DAA1-416E-9A90-93C5222D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0A4B6-B1A7-4AC6-B865-1AAFD02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40F8C-E1BA-4EA0-9B5F-BB5DAC10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5595-C18D-4FB9-B98F-487CF916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34190-0016-4DD9-9818-FF6DCBF9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36BBF-1702-4F74-80C6-11E4171D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EC18-99E7-44FD-A153-883693F5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5541-C9F0-4F44-A778-5717E932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BF156-DB9E-462D-8256-952238C3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A9DC9-6B50-4CAC-A9FF-A8700BD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D156-34A8-4CE7-9474-5642D570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822F-5AE4-4B03-8361-8E3DF2E19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056A-C1FB-439A-9656-E9076586619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9903-3695-43E0-B32A-80D36D5A1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90A4-02B4-44E8-8CE3-6A18A89FC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33F6-E91B-4DAE-BFDF-2FDD97CB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950D-F6EA-4C96-B2FC-B79CD76A2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1B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982F9-AB9F-44AE-963A-A287ECF3D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0448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9435-1C20-4322-8406-2AA82C0C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Exhibit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DC650-3378-47C0-B7CD-05036B47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7172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A5BA9-793E-4D6B-BDBB-2B51A31A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4" y="805566"/>
            <a:ext cx="11239130" cy="5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3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F72E-DC1B-4FEA-9B6C-9BB82A7D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the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B290-D6D3-41D0-AB20-F0F495B9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Choose the </a:t>
            </a:r>
            <a:r>
              <a:rPr lang="en-US" dirty="0">
                <a:solidFill>
                  <a:srgbClr val="FF0000"/>
                </a:solidFill>
              </a:rPr>
              <a:t>Confusion Matrix </a:t>
            </a:r>
            <a:r>
              <a:rPr lang="en-US" dirty="0"/>
              <a:t>option on the Classification Learner bar</a:t>
            </a:r>
          </a:p>
          <a:p>
            <a:r>
              <a:rPr lang="en-US" dirty="0"/>
              <a:t>The Confusion Matrix window will Appear (Exhibit 6)</a:t>
            </a:r>
          </a:p>
          <a:p>
            <a:r>
              <a:rPr lang="en-US" dirty="0"/>
              <a:t>The cells on the main diagonal correspond to correctly classified observations, while those off the main diagonal correspond to the incorrectly classified ones.</a:t>
            </a:r>
          </a:p>
          <a:p>
            <a:r>
              <a:rPr lang="en-US" dirty="0"/>
              <a:t>The sum over each of the two rows corresponds to the total true number of observations in each class: (94+36) for class -1, and (17+3785) for class 1.</a:t>
            </a:r>
          </a:p>
          <a:p>
            <a:r>
              <a:rPr lang="en-US" dirty="0"/>
              <a:t>It is now clear that the high accuracy value hides an unpleasant fact that while the fraction of correct observations for class 1 is very high, for class -1 it is not very good.</a:t>
            </a:r>
          </a:p>
          <a:p>
            <a:r>
              <a:rPr lang="en-US" dirty="0"/>
              <a:t>It has to do with the fact that the sample is unbalanced, i.e. the number of observations with true class 1 is about 25 times higher than the number of observations in class -1.</a:t>
            </a:r>
          </a:p>
          <a:p>
            <a:r>
              <a:rPr lang="en-US" dirty="0"/>
              <a:t>For a more realistic estimate balanced samples will be generated in the homework.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06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8737-ADEE-4E9A-B07D-FCD97C38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Exhibit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F4796-87B6-4261-BE2E-773E1B87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57" y="958788"/>
            <a:ext cx="10182687" cy="57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61AC-BA3F-44D1-9CDB-E6ED14FE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Same analysis with 5-fold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D19E-B884-4E83-AED8-318EA3E6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0"/>
            <a:ext cx="10515600" cy="5908089"/>
          </a:xfrm>
        </p:spPr>
        <p:txBody>
          <a:bodyPr/>
          <a:lstStyle/>
          <a:p>
            <a:r>
              <a:rPr lang="en-US" dirty="0"/>
              <a:t>Next we perform the same analysis with the 5-fold validation.</a:t>
            </a:r>
          </a:p>
          <a:p>
            <a:r>
              <a:rPr lang="en-US" dirty="0"/>
              <a:t>To this end we start a new session, do all the same operations except that we choose the default 5-fold validation instead of no-validation.</a:t>
            </a:r>
          </a:p>
          <a:p>
            <a:r>
              <a:rPr lang="en-US" dirty="0"/>
              <a:t>Running the new training we generally get somewhat lower accuracy results, because cross validated results are averages over the different folds and are more realistic (Exhibit 7).</a:t>
            </a:r>
          </a:p>
          <a:p>
            <a:r>
              <a:rPr lang="en-US" dirty="0"/>
              <a:t>The confusion matrix for the best case with cross validation is also somewhat worse than in the no-validation case (Exhibit 8).</a:t>
            </a:r>
          </a:p>
        </p:txBody>
      </p:sp>
    </p:spTree>
    <p:extLst>
      <p:ext uri="{BB962C8B-B14F-4D97-AF65-F5344CB8AC3E}">
        <p14:creationId xmlns:p14="http://schemas.microsoft.com/office/powerpoint/2010/main" val="280017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8A25-9E63-4C37-BAA4-02EE965C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Exhibit 7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10006-72F2-4C14-94C9-22C3E9AB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E5F4B-4596-4824-A989-A94BCE33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10240"/>
            <a:ext cx="10611775" cy="53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87DE-5F11-4AD2-A60C-0104E374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Exhibit 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FDA21-79C6-4A5D-9850-CBA2825A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1952"/>
            <a:ext cx="10427563" cy="54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217E-9DC3-4E07-AD74-79F832A9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en-US" dirty="0"/>
              <a:t>Exporting the 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B2AF-6DB3-4C62-895D-52B2EE41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76" y="1784412"/>
            <a:ext cx="10515600" cy="54578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on Export Model </a:t>
            </a:r>
            <a:r>
              <a:rPr lang="en-US" dirty="0"/>
              <a:t>button and choose </a:t>
            </a:r>
            <a:r>
              <a:rPr lang="en-US" dirty="0">
                <a:solidFill>
                  <a:srgbClr val="FF0000"/>
                </a:solidFill>
              </a:rPr>
              <a:t>Export</a:t>
            </a:r>
            <a:r>
              <a:rPr lang="en-US" dirty="0"/>
              <a:t> model option.</a:t>
            </a:r>
          </a:p>
          <a:p>
            <a:r>
              <a:rPr lang="en-US" dirty="0"/>
              <a:t>The “Export Model” window appears</a:t>
            </a:r>
          </a:p>
          <a:p>
            <a:r>
              <a:rPr lang="en-US" dirty="0"/>
              <a:t>Define your own name for the exported model, e.g. “Model1” and press </a:t>
            </a:r>
            <a:r>
              <a:rPr lang="en-US" dirty="0">
                <a:solidFill>
                  <a:srgbClr val="FF0000"/>
                </a:solidFill>
              </a:rPr>
              <a:t>OK</a:t>
            </a:r>
          </a:p>
          <a:p>
            <a:r>
              <a:rPr lang="en-US" dirty="0"/>
              <a:t>The icon for Model1 appears in the Workspace Window.</a:t>
            </a:r>
          </a:p>
          <a:p>
            <a:r>
              <a:rPr lang="en-US" dirty="0"/>
              <a:t>The following note appears in the Command Window:</a:t>
            </a:r>
          </a:p>
          <a:p>
            <a:pPr marL="0" indent="0">
              <a:buNone/>
            </a:pPr>
            <a:r>
              <a:rPr lang="en-US" dirty="0"/>
              <a:t>Variables have been created in the base workspace.</a:t>
            </a:r>
          </a:p>
          <a:p>
            <a:pPr marL="0" indent="0">
              <a:buNone/>
            </a:pPr>
            <a:r>
              <a:rPr lang="en-US" dirty="0"/>
              <a:t>Structure  'Model1' exported from Classification Learner. </a:t>
            </a:r>
          </a:p>
          <a:p>
            <a:pPr marL="0" indent="0">
              <a:buNone/>
            </a:pPr>
            <a:r>
              <a:rPr lang="en-US" dirty="0"/>
              <a:t>To make predictions on a new predictor column matrix, X: </a:t>
            </a:r>
          </a:p>
          <a:p>
            <a:pPr marL="0" indent="0">
              <a:buNone/>
            </a:pPr>
            <a:r>
              <a:rPr lang="en-US" dirty="0" err="1"/>
              <a:t>yfit</a:t>
            </a:r>
            <a:r>
              <a:rPr lang="en-US" dirty="0"/>
              <a:t> = Model1.predictFcn(X) </a:t>
            </a:r>
          </a:p>
          <a:p>
            <a:pPr marL="0" indent="0">
              <a:buNone/>
            </a:pPr>
            <a:r>
              <a:rPr lang="en-US" dirty="0"/>
              <a:t>For more information, see How to predict using an exported model.</a:t>
            </a:r>
          </a:p>
        </p:txBody>
      </p:sp>
    </p:spTree>
    <p:extLst>
      <p:ext uri="{BB962C8B-B14F-4D97-AF65-F5344CB8AC3E}">
        <p14:creationId xmlns:p14="http://schemas.microsoft.com/office/powerpoint/2010/main" val="126411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FC6E-BBF3-4933-A20B-862CE52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84AB-8FB8-425B-ACC3-A7C4AF9A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Make Predictions for New Data</a:t>
            </a:r>
            <a:endParaRPr lang="en-US" sz="2400" dirty="0"/>
          </a:p>
          <a:p>
            <a:r>
              <a:rPr lang="en-US" dirty="0"/>
              <a:t>After you export a model to the workspace from Classification Learner, or run the code generated from the app, you get a </a:t>
            </a:r>
            <a:r>
              <a:rPr lang="en-US" dirty="0" err="1"/>
              <a:t>trainedModel</a:t>
            </a:r>
            <a:r>
              <a:rPr lang="en-US" dirty="0"/>
              <a:t> structure that you can use to make predictions using new data. The structure contains a classification object and a function for prediction. The structure allows you to make predictions for models that include principal component analysis (PCA).</a:t>
            </a:r>
            <a:endParaRPr lang="en-US" sz="3600" dirty="0"/>
          </a:p>
          <a:p>
            <a:pPr lvl="0"/>
            <a:r>
              <a:rPr lang="en-US" dirty="0"/>
              <a:t>To use the exported classifier to make predictions for new data, T, use the form:</a:t>
            </a:r>
            <a:endParaRPr lang="en-US" sz="3600" dirty="0"/>
          </a:p>
          <a:p>
            <a:r>
              <a:rPr lang="en-US" dirty="0" err="1"/>
              <a:t>yfit</a:t>
            </a:r>
            <a:r>
              <a:rPr lang="en-US" dirty="0"/>
              <a:t> = </a:t>
            </a:r>
            <a:r>
              <a:rPr lang="en-US" dirty="0" err="1"/>
              <a:t>C.predictFcn</a:t>
            </a:r>
            <a:r>
              <a:rPr lang="en-US" dirty="0"/>
              <a:t>(T)</a:t>
            </a:r>
            <a:endParaRPr lang="en-US" sz="3600" dirty="0"/>
          </a:p>
          <a:p>
            <a:r>
              <a:rPr lang="en-US" dirty="0"/>
              <a:t>where C is the name of your variable, e.g., </a:t>
            </a:r>
            <a:r>
              <a:rPr lang="en-US" dirty="0" err="1"/>
              <a:t>trainedModel</a:t>
            </a:r>
            <a:r>
              <a:rPr lang="en-US" dirty="0"/>
              <a:t>.</a:t>
            </a:r>
            <a:endParaRPr lang="en-US" sz="3600" dirty="0"/>
          </a:p>
          <a:p>
            <a:r>
              <a:rPr lang="en-US" dirty="0"/>
              <a:t>Supply the data T in same data type as your training data used in the app (table or matrix).</a:t>
            </a:r>
            <a:endParaRPr lang="en-US" sz="3600" dirty="0"/>
          </a:p>
          <a:p>
            <a:pPr lvl="1"/>
            <a:r>
              <a:rPr lang="en-US" dirty="0"/>
              <a:t>If you supply a table, ensure it contains the same predictor names as your training data. The </a:t>
            </a:r>
            <a:r>
              <a:rPr lang="en-US" dirty="0" err="1"/>
              <a:t>predictFcn</a:t>
            </a:r>
            <a:r>
              <a:rPr lang="en-US" dirty="0"/>
              <a:t> ignores additional variables in tables. Variable formats (e.g. matrix or vector, data type) must match the original training data.</a:t>
            </a:r>
            <a:endParaRPr lang="en-US" sz="3200" dirty="0"/>
          </a:p>
          <a:p>
            <a:pPr lvl="1"/>
            <a:r>
              <a:rPr lang="en-US" dirty="0"/>
              <a:t>If you supply a matrix, it must contain the same predictor columns or rows as your training data, in the same order and format. Do not include a response variable, any variables that you did not import in the app, or other unused variables.</a:t>
            </a:r>
            <a:endParaRPr lang="en-US" sz="3200" dirty="0"/>
          </a:p>
          <a:p>
            <a:r>
              <a:rPr lang="en-US" dirty="0"/>
              <a:t>The output </a:t>
            </a:r>
            <a:r>
              <a:rPr lang="en-US" dirty="0" err="1"/>
              <a:t>yfit</a:t>
            </a:r>
            <a:r>
              <a:rPr lang="en-US" dirty="0"/>
              <a:t> contains a class prediction for each data point.</a:t>
            </a:r>
            <a:endParaRPr lang="en-US" sz="3600" dirty="0"/>
          </a:p>
          <a:p>
            <a:pPr lvl="0"/>
            <a:r>
              <a:rPr lang="en-US" dirty="0"/>
              <a:t>Examine the fields of the exported structure. For help making predictions, enter:</a:t>
            </a:r>
            <a:endParaRPr lang="en-US" sz="3600" dirty="0"/>
          </a:p>
          <a:p>
            <a:r>
              <a:rPr lang="en-US" dirty="0" err="1"/>
              <a:t>C.HowToPredict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9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EE71-1A92-4ACD-BAB0-AAA867A8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Out-of-Sample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2B79-54F1-4385-B4EB-C36EB1C6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out-of-sample testing of the trained model I created a file with a more balanced composition: 300 observations labeled 1 and 130 observations labeled -1. This file is called file CR3.xlsx.</a:t>
            </a:r>
          </a:p>
          <a:p>
            <a:r>
              <a:rPr lang="en-US" dirty="0"/>
              <a:t>Note that to be used in out-of-sample testing the file only has predictor variables (features). It cannot include the response variable.</a:t>
            </a:r>
          </a:p>
          <a:p>
            <a:r>
              <a:rPr lang="en-US" dirty="0"/>
              <a:t>Import it.</a:t>
            </a:r>
          </a:p>
          <a:p>
            <a:r>
              <a:rPr lang="en-US" dirty="0"/>
              <a:t>The vector of response variable values is in file RV1</a:t>
            </a:r>
          </a:p>
          <a:p>
            <a:r>
              <a:rPr lang="en-US" dirty="0"/>
              <a:t>Import it.</a:t>
            </a:r>
          </a:p>
        </p:txBody>
      </p:sp>
    </p:spTree>
    <p:extLst>
      <p:ext uri="{BB962C8B-B14F-4D97-AF65-F5344CB8AC3E}">
        <p14:creationId xmlns:p14="http://schemas.microsoft.com/office/powerpoint/2010/main" val="219990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F155-4824-4590-8CD7-14EB8955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en-US" dirty="0"/>
              <a:t>Out-of-Sample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2FDD-0370-499E-8387-1F01A200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08" y="1278384"/>
            <a:ext cx="10515600" cy="52144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 the prediction:</a:t>
            </a:r>
          </a:p>
          <a:p>
            <a:pPr marL="0" indent="0">
              <a:buNone/>
            </a:pPr>
            <a:r>
              <a:rPr lang="en-US" dirty="0"/>
              <a:t>&gt;&gt; label = predict(Model1.ClassificationSVM,CR3);</a:t>
            </a:r>
          </a:p>
          <a:p>
            <a:pPr marL="0" indent="0">
              <a:buNone/>
            </a:pPr>
            <a:r>
              <a:rPr lang="en-US" dirty="0"/>
              <a:t>As a result of this command the vector label will contain predicted values of classification using the trained model Model1 for the out-of-sample set CR3.</a:t>
            </a:r>
          </a:p>
          <a:p>
            <a:pPr marL="0" indent="0">
              <a:buNone/>
            </a:pPr>
            <a:r>
              <a:rPr lang="en-US" dirty="0"/>
              <a:t>To assess the quality of classification create the out of sample confusion matrix based on the vector of the true values RV1 and predicted out-of-sample values  in vector label.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confusionmat</a:t>
            </a:r>
            <a:r>
              <a:rPr lang="en-US" dirty="0"/>
              <a:t>(RV1,label)</a:t>
            </a:r>
          </a:p>
          <a:p>
            <a:pPr marL="0" indent="0">
              <a:buNone/>
            </a:pPr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94    36</a:t>
            </a:r>
          </a:p>
          <a:p>
            <a:pPr marL="0" indent="0">
              <a:buNone/>
            </a:pPr>
            <a:r>
              <a:rPr lang="en-US" dirty="0"/>
              <a:t>0   300</a:t>
            </a:r>
          </a:p>
        </p:txBody>
      </p:sp>
    </p:spTree>
    <p:extLst>
      <p:ext uri="{BB962C8B-B14F-4D97-AF65-F5344CB8AC3E}">
        <p14:creationId xmlns:p14="http://schemas.microsoft.com/office/powerpoint/2010/main" val="177527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A5C-A46D-46D3-8E01-0BEF792B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Credit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9ADD-325D-4D7A-9F9C-993BDED2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set contains financial ratios, industry sector, and credit ratings for a list of corporate customers. This is simulated, not real data. The first column is a customer ID. Then we have five columns of financial ratios. </a:t>
            </a:r>
          </a:p>
          <a:p>
            <a:pPr lvl="0"/>
            <a:r>
              <a:rPr lang="en-US" dirty="0"/>
              <a:t>Working capital / Total Assets (WC_TA)</a:t>
            </a:r>
          </a:p>
          <a:p>
            <a:pPr lvl="0"/>
            <a:r>
              <a:rPr lang="en-US" dirty="0"/>
              <a:t>Retained Earnings / Total Assets (RE_TA)</a:t>
            </a:r>
          </a:p>
          <a:p>
            <a:pPr lvl="0"/>
            <a:r>
              <a:rPr lang="en-US" dirty="0"/>
              <a:t>Earnings Before Interests and Taxes / Total Assets (EBIT_TA)</a:t>
            </a:r>
          </a:p>
          <a:p>
            <a:pPr lvl="0"/>
            <a:r>
              <a:rPr lang="en-US" dirty="0"/>
              <a:t>Market Value of Equity / Book Value of Total Debt (MVE_BVTD)</a:t>
            </a:r>
          </a:p>
          <a:p>
            <a:pPr lvl="0"/>
            <a:r>
              <a:rPr lang="en-US" dirty="0"/>
              <a:t>Sales / Total Assets (S_TA)</a:t>
            </a:r>
          </a:p>
          <a:p>
            <a:r>
              <a:rPr lang="en-US" dirty="0"/>
              <a:t>Next, we have an industry sector label, an integer value ranging from 1 to 12. The last column has the credit rating assigned to the customer. We load the data into a table array.</a:t>
            </a:r>
          </a:p>
          <a:p>
            <a:r>
              <a:rPr lang="en-US" dirty="0" err="1"/>
              <a:t>creditDS</a:t>
            </a:r>
            <a:r>
              <a:rPr lang="en-US" dirty="0"/>
              <a:t> = </a:t>
            </a:r>
            <a:r>
              <a:rPr lang="en-US" dirty="0" err="1"/>
              <a:t>readtable</a:t>
            </a:r>
            <a:r>
              <a:rPr lang="en-US" dirty="0"/>
              <a:t>('CreditRating_Historical.dat');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8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CE6-85D4-4179-A291-65BFBBC5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0A91-AC92-4D02-9F68-8D70B676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out-of-sample result is not very “out-of-sample” in this case, because we took it from the training set.</a:t>
            </a:r>
          </a:p>
          <a:p>
            <a:r>
              <a:rPr lang="en-US" dirty="0"/>
              <a:t>The example required in the homework would be more realistic, because the training sample will be more different from the testing set,</a:t>
            </a:r>
          </a:p>
        </p:txBody>
      </p:sp>
    </p:spTree>
    <p:extLst>
      <p:ext uri="{BB962C8B-B14F-4D97-AF65-F5344CB8AC3E}">
        <p14:creationId xmlns:p14="http://schemas.microsoft.com/office/powerpoint/2010/main" val="97695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9940-2323-4A00-A361-8F5E4EEE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training set data from file CR2.xlsx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615-9199-4180-9CD2-1F1265C9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solidFill>
                  <a:srgbClr val="FF0000"/>
                </a:solidFill>
              </a:rPr>
              <a:t>import data</a:t>
            </a:r>
            <a:r>
              <a:rPr lang="en-US" dirty="0"/>
              <a:t> menu in the </a:t>
            </a:r>
            <a:r>
              <a:rPr lang="en-US" dirty="0">
                <a:solidFill>
                  <a:srgbClr val="FF0000"/>
                </a:solidFill>
              </a:rPr>
              <a:t>home</a:t>
            </a:r>
            <a:r>
              <a:rPr lang="en-US" dirty="0"/>
              <a:t> tab, an import window will appear (see </a:t>
            </a:r>
            <a:r>
              <a:rPr lang="en-US" dirty="0" err="1"/>
              <a:t>exibit</a:t>
            </a:r>
            <a:r>
              <a:rPr lang="en-US" dirty="0"/>
              <a:t> 1)</a:t>
            </a:r>
          </a:p>
          <a:p>
            <a:r>
              <a:rPr lang="en-US" dirty="0"/>
              <a:t>Choose the CR2.xlsx file</a:t>
            </a:r>
          </a:p>
          <a:p>
            <a:r>
              <a:rPr lang="en-US" dirty="0"/>
              <a:t>Choose the range from A1 to I3932</a:t>
            </a:r>
          </a:p>
          <a:p>
            <a:r>
              <a:rPr lang="en-US" dirty="0"/>
              <a:t>Select the Output Type to be Numeric Matrix</a:t>
            </a:r>
          </a:p>
          <a:p>
            <a:r>
              <a:rPr lang="en-US" dirty="0"/>
              <a:t>Go to Import Selection and choose Import Data</a:t>
            </a:r>
          </a:p>
          <a:p>
            <a:r>
              <a:rPr lang="en-US" dirty="0"/>
              <a:t>A matrix CR2 will appear in the Workspace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E06-2B46-4669-918A-F971FB77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Exhibit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3199-FC2D-43FE-9B7B-A559B4BC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185A2-4DCC-4ED6-89D8-EBBBD947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2" y="1003177"/>
            <a:ext cx="9153405" cy="50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D103-6D2C-4323-93A2-46C01278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training set from the Workspace to Classification Learner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6EF9-F8C5-45E7-AE4C-E9221974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Apps</a:t>
            </a:r>
            <a:r>
              <a:rPr lang="en-US" dirty="0"/>
              <a:t> tab choose </a:t>
            </a:r>
            <a:r>
              <a:rPr lang="en-US" dirty="0">
                <a:solidFill>
                  <a:srgbClr val="FF0000"/>
                </a:solidFill>
              </a:rPr>
              <a:t>Classification Learner</a:t>
            </a:r>
          </a:p>
          <a:p>
            <a:r>
              <a:rPr lang="en-US" dirty="0"/>
              <a:t>A window will appear. Choose </a:t>
            </a:r>
            <a:r>
              <a:rPr lang="en-US" dirty="0">
                <a:solidFill>
                  <a:srgbClr val="FF0000"/>
                </a:solidFill>
              </a:rPr>
              <a:t>New Session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 Session </a:t>
            </a:r>
            <a:r>
              <a:rPr lang="en-US" dirty="0"/>
              <a:t>Window will appear (Exhibit 2)</a:t>
            </a:r>
          </a:p>
          <a:p>
            <a:r>
              <a:rPr lang="en-US" dirty="0"/>
              <a:t>Uncheck column 1 because it contains company ID that has obviously no relationship with the credit quality</a:t>
            </a:r>
          </a:p>
          <a:p>
            <a:r>
              <a:rPr lang="en-US" dirty="0"/>
              <a:t>Column 8 is automatically unchecked because it has rating information in a character string format</a:t>
            </a:r>
          </a:p>
          <a:p>
            <a:r>
              <a:rPr lang="en-US" dirty="0"/>
              <a:t>The response variable is in column 9 and has one of the two values: 1 or -1.</a:t>
            </a:r>
          </a:p>
          <a:p>
            <a:r>
              <a:rPr lang="en-US" dirty="0"/>
              <a:t>For Validation choose </a:t>
            </a:r>
            <a:r>
              <a:rPr lang="en-US" dirty="0">
                <a:solidFill>
                  <a:srgbClr val="FF0000"/>
                </a:solidFill>
              </a:rPr>
              <a:t>No Validation </a:t>
            </a:r>
            <a:r>
              <a:rPr lang="en-US" dirty="0"/>
              <a:t>option</a:t>
            </a:r>
          </a:p>
          <a:p>
            <a:r>
              <a:rPr lang="en-US" dirty="0"/>
              <a:t>Press </a:t>
            </a:r>
            <a:r>
              <a:rPr lang="en-US" dirty="0">
                <a:solidFill>
                  <a:srgbClr val="FF0000"/>
                </a:solidFill>
              </a:rPr>
              <a:t>Start Session </a:t>
            </a:r>
            <a:r>
              <a:rPr lang="en-US" dirty="0"/>
              <a:t>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5B10-4305-44A2-B876-DE75E08C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Exhibit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5033-21D5-438E-9B2B-1E11D6C2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2F785-B522-4EF9-ABE3-2BC3F80A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2054"/>
            <a:ext cx="10090211" cy="58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02AA-EC21-4AA1-AC62-7565CC2F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Choose Learning Model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8FD1-0EF4-4D1F-9EF9-599F6FF6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6"/>
            <a:ext cx="10515600" cy="5209297"/>
          </a:xfrm>
        </p:spPr>
        <p:txBody>
          <a:bodyPr/>
          <a:lstStyle/>
          <a:p>
            <a:r>
              <a:rPr lang="en-US" dirty="0"/>
              <a:t>A new window will appear (Exhibit 3)</a:t>
            </a:r>
          </a:p>
          <a:p>
            <a:r>
              <a:rPr lang="en-US" dirty="0"/>
              <a:t>By default the Learning </a:t>
            </a:r>
            <a:r>
              <a:rPr lang="en-US" dirty="0">
                <a:solidFill>
                  <a:srgbClr val="FF0000"/>
                </a:solidFill>
              </a:rPr>
              <a:t>Tree Model </a:t>
            </a:r>
            <a:r>
              <a:rPr lang="en-US" dirty="0"/>
              <a:t>will appear. To override, go to the black triangle menu (left od Advanced menu). Choose  </a:t>
            </a:r>
            <a:r>
              <a:rPr lang="en-US" dirty="0">
                <a:solidFill>
                  <a:srgbClr val="FF0000"/>
                </a:solidFill>
              </a:rPr>
              <a:t>All SVMs </a:t>
            </a:r>
            <a:r>
              <a:rPr lang="en-US" dirty="0"/>
              <a:t>option (Exhibit 4).</a:t>
            </a:r>
          </a:p>
          <a:p>
            <a:r>
              <a:rPr lang="en-US" dirty="0"/>
              <a:t>Press the green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Train</a:t>
            </a:r>
            <a:r>
              <a:rPr lang="en-US" dirty="0"/>
              <a:t> button.</a:t>
            </a:r>
          </a:p>
          <a:p>
            <a:r>
              <a:rPr lang="en-US" dirty="0"/>
              <a:t>SVM models with different available kernels will appear on the left hand and start showing achieved accuracy score. The model with the highest score will be automatically selected (Exhibit 5).</a:t>
            </a:r>
          </a:p>
        </p:txBody>
      </p:sp>
    </p:spTree>
    <p:extLst>
      <p:ext uri="{BB962C8B-B14F-4D97-AF65-F5344CB8AC3E}">
        <p14:creationId xmlns:p14="http://schemas.microsoft.com/office/powerpoint/2010/main" val="625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4429-3F30-4CD2-B08F-3D785BD8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6"/>
            <a:ext cx="10515600" cy="547872"/>
          </a:xfrm>
        </p:spPr>
        <p:txBody>
          <a:bodyPr>
            <a:normAutofit fontScale="90000"/>
          </a:bodyPr>
          <a:lstStyle/>
          <a:p>
            <a:r>
              <a:rPr lang="en-US" dirty="0"/>
              <a:t>Exhibit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C147-A36F-411C-8982-1543828F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00E80-1DAB-467B-97B1-0D6070E1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4" y="681038"/>
            <a:ext cx="9965185" cy="59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5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1354-0ABB-4522-A541-8C087B06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dirty="0"/>
              <a:t>Exhibit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CD59-B297-46B0-897A-A9499202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6"/>
            <a:ext cx="10515600" cy="54453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8D16F-54D3-4F2E-91BE-F9EB1980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567"/>
            <a:ext cx="10258887" cy="54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910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Tutorial 1B</vt:lpstr>
      <vt:lpstr>Example: Credit Ratings</vt:lpstr>
      <vt:lpstr>Import the training set data from file CR2.xlsx</vt:lpstr>
      <vt:lpstr>Exhibit 1</vt:lpstr>
      <vt:lpstr>Importing the training set from the Workspace to Classification Learner</vt:lpstr>
      <vt:lpstr>Exhibit 2</vt:lpstr>
      <vt:lpstr>Choose Learning Model Type</vt:lpstr>
      <vt:lpstr>Exhibit 3</vt:lpstr>
      <vt:lpstr>Exhibit 4</vt:lpstr>
      <vt:lpstr>Exhibit 5</vt:lpstr>
      <vt:lpstr>Checking the Confusion Matrix</vt:lpstr>
      <vt:lpstr>Exhibit 6</vt:lpstr>
      <vt:lpstr>Same analysis with 5-fold validation</vt:lpstr>
      <vt:lpstr>Exhibit 7 </vt:lpstr>
      <vt:lpstr>Exhibit 8</vt:lpstr>
      <vt:lpstr>Exporting the Trained Model</vt:lpstr>
      <vt:lpstr>PowerPoint Presentation</vt:lpstr>
      <vt:lpstr>Testing Out-of-Sample</vt:lpstr>
      <vt:lpstr>Out-of-Sample 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1B</dc:title>
  <dc:creator>Dmitry Udler</dc:creator>
  <cp:lastModifiedBy>Dmitry Udler</cp:lastModifiedBy>
  <cp:revision>53</cp:revision>
  <dcterms:created xsi:type="dcterms:W3CDTF">2019-09-07T15:14:33Z</dcterms:created>
  <dcterms:modified xsi:type="dcterms:W3CDTF">2019-09-09T03:33:31Z</dcterms:modified>
</cp:coreProperties>
</file>