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1" r:id="rId6"/>
    <p:sldId id="260"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22CD-551A-4796-A473-4821634CC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3C319-C060-4017-93BB-4F6E9353F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2B6CD-02FA-4C66-AC47-BF7470D3F53F}"/>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C6996BD5-0320-47D5-93DA-2127AACF4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ACF7-DD34-4581-A4E6-79137951D3CE}"/>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14238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2BA7-8A68-453B-A87E-7B73584AE9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15112-13AD-4EEE-9FAB-44A6D1318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61E58-94A4-4C5A-A628-83D02B496742}"/>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ADC2CB9D-E2C3-45DD-84BD-BA0A941F3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F3687-2605-4A51-9EF2-164A94326384}"/>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376098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75782-0EAB-4FDF-A3C6-4CAB31E96C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5904B-07E4-4439-A77E-0FC0A4D2E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43FF9-4983-4260-B404-47FCA3127FEA}"/>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C704EE80-AA0B-40DE-9ECD-7102D20AB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47607-3BA9-4D67-B748-A670BB2CCF5B}"/>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185858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6A92-6F9C-41D6-8FE2-E76EBA025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4B092-0939-47AF-B44A-D7A810058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AE07D-5A6C-47AC-B5A9-1A454AFF3F0E}"/>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DEF92F68-7D41-4CF6-BB15-B713CF342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28626-A40C-4932-9B55-101117FDD51D}"/>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91816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FCC6-D835-47E0-B653-EC06B68B9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2C705C-8A76-4588-825B-ECFCFE94F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EAF70-760B-424A-A3A0-C3D3B8B60A2C}"/>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878E31C6-1057-4299-933A-48741FA9C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BDC32-91DB-4B5C-9A47-2DB9030A67A9}"/>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96603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3075-1B8E-4823-9CB2-3E4FAF2A0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BDDAC5-8FEE-47EE-9327-D06063C64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F3436-9492-43A7-A1D9-34D9E60CC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E7FB1-C743-4338-BF15-C972AF611FB0}"/>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6" name="Footer Placeholder 5">
            <a:extLst>
              <a:ext uri="{FF2B5EF4-FFF2-40B4-BE49-F238E27FC236}">
                <a16:creationId xmlns:a16="http://schemas.microsoft.com/office/drawing/2014/main" id="{5282915B-B9CD-409E-AFD6-23F847F09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666D1-36A4-40F9-B2D9-02D82C2229F3}"/>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53791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706A-5450-4DC4-A527-2EAD6C5FA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F82A8-7591-417F-B782-EAB401F93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39271-3204-4F6B-8D00-49BE7BEDFC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507F18-34BA-47D9-A935-9C80AE97DE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5FD40-0D70-484E-8DD5-751750D45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70AE79-6E1D-44C3-9106-6C908ABE0E55}"/>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8" name="Footer Placeholder 7">
            <a:extLst>
              <a:ext uri="{FF2B5EF4-FFF2-40B4-BE49-F238E27FC236}">
                <a16:creationId xmlns:a16="http://schemas.microsoft.com/office/drawing/2014/main" id="{D3832AFA-9C9D-49CC-B5BF-3936A2877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830F1-BF43-4E06-A12F-ED836B9C511C}"/>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168584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F3C4-A7C7-4032-BBF5-5569DE00E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19E35-05DF-43E3-829C-9DFCF03EF9E8}"/>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4" name="Footer Placeholder 3">
            <a:extLst>
              <a:ext uri="{FF2B5EF4-FFF2-40B4-BE49-F238E27FC236}">
                <a16:creationId xmlns:a16="http://schemas.microsoft.com/office/drawing/2014/main" id="{091A50B6-89C8-43E5-B465-C03325209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40F437-EA7D-4B50-ABE7-E46F8F4059B7}"/>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55592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D8D6F-9644-481B-992D-2892F5B641D1}"/>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3" name="Footer Placeholder 2">
            <a:extLst>
              <a:ext uri="{FF2B5EF4-FFF2-40B4-BE49-F238E27FC236}">
                <a16:creationId xmlns:a16="http://schemas.microsoft.com/office/drawing/2014/main" id="{E366A399-03FE-4DA4-8113-5DE011A8B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B84C4C-557B-4788-9CA5-32C278B9A4D8}"/>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5264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0661-A44F-44F0-B102-60532B0EC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D4B2E-74DD-4D42-BD46-0D9ACF9E8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18DB18-DE68-4152-82B2-74DBA5660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3A1B7-09F2-4521-8A62-76EE31703F98}"/>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6" name="Footer Placeholder 5">
            <a:extLst>
              <a:ext uri="{FF2B5EF4-FFF2-40B4-BE49-F238E27FC236}">
                <a16:creationId xmlns:a16="http://schemas.microsoft.com/office/drawing/2014/main" id="{D98FE4AA-F455-4461-92FA-9705F0554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F3204-C494-4D3E-B4B4-BC3818C5F0DD}"/>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61854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32A9-8965-48F5-B9E8-F57C971A4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BE4C5-4AFE-4E43-9034-198823FA1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8889C-FB41-4308-9EE7-CD9FB190F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7E035-E8B1-4AEB-B68D-C698474C161E}"/>
              </a:ext>
            </a:extLst>
          </p:cNvPr>
          <p:cNvSpPr>
            <a:spLocks noGrp="1"/>
          </p:cNvSpPr>
          <p:nvPr>
            <p:ph type="dt" sz="half" idx="10"/>
          </p:nvPr>
        </p:nvSpPr>
        <p:spPr/>
        <p:txBody>
          <a:bodyPr/>
          <a:lstStyle/>
          <a:p>
            <a:fld id="{F959A1BC-28C1-4F4E-9E1F-436114741152}" type="datetimeFigureOut">
              <a:rPr lang="en-US" smtClean="0"/>
              <a:t>9/4/2019</a:t>
            </a:fld>
            <a:endParaRPr lang="en-US"/>
          </a:p>
        </p:txBody>
      </p:sp>
      <p:sp>
        <p:nvSpPr>
          <p:cNvPr id="6" name="Footer Placeholder 5">
            <a:extLst>
              <a:ext uri="{FF2B5EF4-FFF2-40B4-BE49-F238E27FC236}">
                <a16:creationId xmlns:a16="http://schemas.microsoft.com/office/drawing/2014/main" id="{5ECF430B-A2A9-4EEB-BFCD-FFF182A35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F3942-57A4-4325-8164-A74A242CE4D0}"/>
              </a:ext>
            </a:extLst>
          </p:cNvPr>
          <p:cNvSpPr>
            <a:spLocks noGrp="1"/>
          </p:cNvSpPr>
          <p:nvPr>
            <p:ph type="sldNum" sz="quarter" idx="12"/>
          </p:nvPr>
        </p:nvSpPr>
        <p:spPr/>
        <p:txBody>
          <a:bodyPr/>
          <a:lstStyle/>
          <a:p>
            <a:fld id="{CBFC4141-A6C6-4926-82D7-13291A1DF630}" type="slidenum">
              <a:rPr lang="en-US" smtClean="0"/>
              <a:t>‹#›</a:t>
            </a:fld>
            <a:endParaRPr lang="en-US"/>
          </a:p>
        </p:txBody>
      </p:sp>
    </p:spTree>
    <p:extLst>
      <p:ext uri="{BB962C8B-B14F-4D97-AF65-F5344CB8AC3E}">
        <p14:creationId xmlns:p14="http://schemas.microsoft.com/office/powerpoint/2010/main" val="271729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EE80D-2BA1-466E-AC67-354CDF6E5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542D4B-011A-4B57-B464-E5C9F6B6F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BBA6B-A5B6-4514-86E5-C33EE882F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9A1BC-28C1-4F4E-9E1F-436114741152}" type="datetimeFigureOut">
              <a:rPr lang="en-US" smtClean="0"/>
              <a:t>9/4/2019</a:t>
            </a:fld>
            <a:endParaRPr lang="en-US"/>
          </a:p>
        </p:txBody>
      </p:sp>
      <p:sp>
        <p:nvSpPr>
          <p:cNvPr id="5" name="Footer Placeholder 4">
            <a:extLst>
              <a:ext uri="{FF2B5EF4-FFF2-40B4-BE49-F238E27FC236}">
                <a16:creationId xmlns:a16="http://schemas.microsoft.com/office/drawing/2014/main" id="{669E42C8-B878-4F9D-BD8C-00144C9DD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72A2D-3ABD-4CB8-A5A7-5136BAD3F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C4141-A6C6-4926-82D7-13291A1DF630}" type="slidenum">
              <a:rPr lang="en-US" smtClean="0"/>
              <a:t>‹#›</a:t>
            </a:fld>
            <a:endParaRPr lang="en-US"/>
          </a:p>
        </p:txBody>
      </p:sp>
    </p:spTree>
    <p:extLst>
      <p:ext uri="{BB962C8B-B14F-4D97-AF65-F5344CB8AC3E}">
        <p14:creationId xmlns:p14="http://schemas.microsoft.com/office/powerpoint/2010/main" val="330358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940D-76D5-4941-BA63-2EC2CFF41059}"/>
              </a:ext>
            </a:extLst>
          </p:cNvPr>
          <p:cNvSpPr>
            <a:spLocks noGrp="1"/>
          </p:cNvSpPr>
          <p:nvPr>
            <p:ph type="ctrTitle"/>
          </p:nvPr>
        </p:nvSpPr>
        <p:spPr/>
        <p:txBody>
          <a:bodyPr/>
          <a:lstStyle/>
          <a:p>
            <a:r>
              <a:rPr lang="en-US" dirty="0"/>
              <a:t>Tutorial1</a:t>
            </a:r>
          </a:p>
        </p:txBody>
      </p:sp>
      <p:sp>
        <p:nvSpPr>
          <p:cNvPr id="3" name="Subtitle 2">
            <a:extLst>
              <a:ext uri="{FF2B5EF4-FFF2-40B4-BE49-F238E27FC236}">
                <a16:creationId xmlns:a16="http://schemas.microsoft.com/office/drawing/2014/main" id="{525FEC5A-9490-4242-B6B4-7DEBF4D64CEC}"/>
              </a:ext>
            </a:extLst>
          </p:cNvPr>
          <p:cNvSpPr>
            <a:spLocks noGrp="1"/>
          </p:cNvSpPr>
          <p:nvPr>
            <p:ph type="subTitle" idx="1"/>
          </p:nvPr>
        </p:nvSpPr>
        <p:spPr/>
        <p:txBody>
          <a:bodyPr/>
          <a:lstStyle/>
          <a:p>
            <a:r>
              <a:rPr lang="en-US" sz="4800" dirty="0"/>
              <a:t>Support Vector Machine (SVM</a:t>
            </a:r>
            <a:r>
              <a:rPr lang="en-US" dirty="0"/>
              <a:t>)</a:t>
            </a:r>
          </a:p>
        </p:txBody>
      </p:sp>
    </p:spTree>
    <p:extLst>
      <p:ext uri="{BB962C8B-B14F-4D97-AF65-F5344CB8AC3E}">
        <p14:creationId xmlns:p14="http://schemas.microsoft.com/office/powerpoint/2010/main" val="137667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BF91-C8CD-4656-9404-C618297723E1}"/>
              </a:ext>
            </a:extLst>
          </p:cNvPr>
          <p:cNvSpPr>
            <a:spLocks noGrp="1"/>
          </p:cNvSpPr>
          <p:nvPr>
            <p:ph type="title"/>
          </p:nvPr>
        </p:nvSpPr>
        <p:spPr>
          <a:xfrm>
            <a:off x="838200" y="365126"/>
            <a:ext cx="10515600" cy="833360"/>
          </a:xfrm>
        </p:spPr>
        <p:txBody>
          <a:bodyPr/>
          <a:lstStyle/>
          <a:p>
            <a:r>
              <a:rPr lang="en-US" dirty="0" err="1"/>
              <a:t>ConcentricPoints</a:t>
            </a:r>
            <a:r>
              <a:rPr lang="en-US" dirty="0"/>
              <a:t> (2)</a:t>
            </a:r>
          </a:p>
        </p:txBody>
      </p:sp>
      <p:sp>
        <p:nvSpPr>
          <p:cNvPr id="3" name="Content Placeholder 2">
            <a:extLst>
              <a:ext uri="{FF2B5EF4-FFF2-40B4-BE49-F238E27FC236}">
                <a16:creationId xmlns:a16="http://schemas.microsoft.com/office/drawing/2014/main" id="{4EA5D56F-612E-4501-9B8D-4158FFB62410}"/>
              </a:ext>
            </a:extLst>
          </p:cNvPr>
          <p:cNvSpPr>
            <a:spLocks noGrp="1"/>
          </p:cNvSpPr>
          <p:nvPr>
            <p:ph idx="1"/>
          </p:nvPr>
        </p:nvSpPr>
        <p:spPr/>
        <p:txBody>
          <a:bodyPr/>
          <a:lstStyle/>
          <a:p>
            <a:pPr marL="0" indent="0">
              <a:buNone/>
            </a:pPr>
            <a:r>
              <a:rPr lang="en-US" dirty="0"/>
              <a:t>% Put the data in one matrix, and make a vector of classifications</a:t>
            </a:r>
          </a:p>
          <a:p>
            <a:pPr marL="0" indent="0">
              <a:buNone/>
            </a:pPr>
            <a:r>
              <a:rPr lang="en-US" dirty="0"/>
              <a:t>data3 = [data1;data2];</a:t>
            </a:r>
          </a:p>
          <a:p>
            <a:pPr marL="0" indent="0">
              <a:buNone/>
            </a:pPr>
            <a:r>
              <a:rPr lang="en-US" dirty="0" err="1"/>
              <a:t>theclass</a:t>
            </a:r>
            <a:r>
              <a:rPr lang="en-US" dirty="0"/>
              <a:t> = ones(200,1);</a:t>
            </a:r>
          </a:p>
          <a:p>
            <a:pPr marL="0" indent="0">
              <a:buNone/>
            </a:pPr>
            <a:r>
              <a:rPr lang="en-US" dirty="0" err="1"/>
              <a:t>theclass</a:t>
            </a:r>
            <a:r>
              <a:rPr lang="en-US" dirty="0"/>
              <a:t>(1:100) = -1;</a:t>
            </a:r>
          </a:p>
          <a:p>
            <a:pPr marL="0" indent="0">
              <a:buNone/>
            </a:pPr>
            <a:r>
              <a:rPr lang="en-US" dirty="0"/>
              <a:t>%Train the SVM Classifier</a:t>
            </a:r>
          </a:p>
          <a:p>
            <a:pPr marL="0" indent="0">
              <a:buNone/>
            </a:pPr>
            <a:r>
              <a:rPr lang="en-US" dirty="0"/>
              <a:t>cl = </a:t>
            </a:r>
            <a:r>
              <a:rPr lang="en-US" dirty="0" err="1"/>
              <a:t>fitcsvm</a:t>
            </a:r>
            <a:r>
              <a:rPr lang="en-US" dirty="0"/>
              <a:t>(data3,theclass,'KernelFunction','rbf',... '</a:t>
            </a:r>
            <a:r>
              <a:rPr lang="en-US" dirty="0" err="1"/>
              <a:t>BoxConstraint</a:t>
            </a:r>
            <a:r>
              <a:rPr lang="en-US" dirty="0"/>
              <a:t>',Inf,'</a:t>
            </a:r>
            <a:r>
              <a:rPr lang="en-US" dirty="0" err="1"/>
              <a:t>ClassNames</a:t>
            </a:r>
            <a:r>
              <a:rPr lang="en-US" dirty="0"/>
              <a:t>',[-1,1])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843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0ACB-F460-4E32-9368-21D241F27210}"/>
              </a:ext>
            </a:extLst>
          </p:cNvPr>
          <p:cNvSpPr>
            <a:spLocks noGrp="1"/>
          </p:cNvSpPr>
          <p:nvPr>
            <p:ph type="title"/>
          </p:nvPr>
        </p:nvSpPr>
        <p:spPr/>
        <p:txBody>
          <a:bodyPr/>
          <a:lstStyle/>
          <a:p>
            <a:r>
              <a:rPr lang="en-US" dirty="0" err="1"/>
              <a:t>ConcentricPoints</a:t>
            </a:r>
            <a:r>
              <a:rPr lang="en-US" dirty="0"/>
              <a:t> (3)</a:t>
            </a:r>
          </a:p>
        </p:txBody>
      </p:sp>
      <p:sp>
        <p:nvSpPr>
          <p:cNvPr id="3" name="Content Placeholder 2">
            <a:extLst>
              <a:ext uri="{FF2B5EF4-FFF2-40B4-BE49-F238E27FC236}">
                <a16:creationId xmlns:a16="http://schemas.microsoft.com/office/drawing/2014/main" id="{6BA4A0BF-F681-4C42-AB81-D52527374C45}"/>
              </a:ext>
            </a:extLst>
          </p:cNvPr>
          <p:cNvSpPr>
            <a:spLocks noGrp="1"/>
          </p:cNvSpPr>
          <p:nvPr>
            <p:ph idx="1"/>
          </p:nvPr>
        </p:nvSpPr>
        <p:spPr/>
        <p:txBody>
          <a:bodyPr/>
          <a:lstStyle/>
          <a:p>
            <a:pPr marL="0" indent="0">
              <a:buNone/>
            </a:pPr>
            <a:r>
              <a:rPr lang="en-US" dirty="0"/>
              <a:t>% Predict scores over the grid</a:t>
            </a:r>
          </a:p>
          <a:p>
            <a:pPr marL="0" indent="0">
              <a:buNone/>
            </a:pPr>
            <a:r>
              <a:rPr lang="en-US" dirty="0"/>
              <a:t>d = 0.02; [x1Grid,x2Grid] = </a:t>
            </a:r>
            <a:r>
              <a:rPr lang="en-US" dirty="0" err="1"/>
              <a:t>meshgrid</a:t>
            </a:r>
            <a:r>
              <a:rPr lang="en-US" dirty="0"/>
              <a:t>(min(data3(:,1)):</a:t>
            </a:r>
            <a:r>
              <a:rPr lang="en-US" dirty="0" err="1"/>
              <a:t>d:max</a:t>
            </a:r>
            <a:r>
              <a:rPr lang="en-US" dirty="0"/>
              <a:t>(data3(:,1)),... min(data3(:,2)):</a:t>
            </a:r>
            <a:r>
              <a:rPr lang="en-US" dirty="0" err="1"/>
              <a:t>d:max</a:t>
            </a:r>
            <a:r>
              <a:rPr lang="en-US" dirty="0"/>
              <a:t>(data3(:,2)));</a:t>
            </a:r>
          </a:p>
          <a:p>
            <a:pPr marL="0" indent="0">
              <a:buNone/>
            </a:pPr>
            <a:r>
              <a:rPr lang="en-US" dirty="0" err="1"/>
              <a:t>xGrid</a:t>
            </a:r>
            <a:r>
              <a:rPr lang="en-US" dirty="0"/>
              <a:t> = [x1Grid(:),x2Grid(:)];</a:t>
            </a:r>
          </a:p>
          <a:p>
            <a:pPr marL="0" indent="0">
              <a:buNone/>
            </a:pPr>
            <a:r>
              <a:rPr lang="en-US" dirty="0"/>
              <a:t>[~,scores] = predict(</a:t>
            </a:r>
            <a:r>
              <a:rPr lang="en-US" dirty="0" err="1"/>
              <a:t>cl,xGrid</a:t>
            </a:r>
            <a:r>
              <a:rPr lang="en-US" dirty="0"/>
              <a:t>);</a:t>
            </a:r>
          </a:p>
          <a:p>
            <a:pPr marL="0" indent="0">
              <a:buNone/>
            </a:pPr>
            <a:endParaRPr lang="en-US" dirty="0"/>
          </a:p>
        </p:txBody>
      </p:sp>
    </p:spTree>
    <p:extLst>
      <p:ext uri="{BB962C8B-B14F-4D97-AF65-F5344CB8AC3E}">
        <p14:creationId xmlns:p14="http://schemas.microsoft.com/office/powerpoint/2010/main" val="135038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AB0E-3075-4562-9E08-AEEC24047BD3}"/>
              </a:ext>
            </a:extLst>
          </p:cNvPr>
          <p:cNvSpPr>
            <a:spLocks noGrp="1"/>
          </p:cNvSpPr>
          <p:nvPr>
            <p:ph type="title"/>
          </p:nvPr>
        </p:nvSpPr>
        <p:spPr/>
        <p:txBody>
          <a:bodyPr/>
          <a:lstStyle/>
          <a:p>
            <a:r>
              <a:rPr lang="en-US" dirty="0" err="1"/>
              <a:t>ConcentricPoints</a:t>
            </a:r>
            <a:r>
              <a:rPr lang="en-US" dirty="0"/>
              <a:t> (3)</a:t>
            </a:r>
          </a:p>
        </p:txBody>
      </p:sp>
      <p:sp>
        <p:nvSpPr>
          <p:cNvPr id="3" name="Content Placeholder 2">
            <a:extLst>
              <a:ext uri="{FF2B5EF4-FFF2-40B4-BE49-F238E27FC236}">
                <a16:creationId xmlns:a16="http://schemas.microsoft.com/office/drawing/2014/main" id="{E03A69A6-64CD-4793-BFCE-DD9AF2568660}"/>
              </a:ext>
            </a:extLst>
          </p:cNvPr>
          <p:cNvSpPr>
            <a:spLocks noGrp="1"/>
          </p:cNvSpPr>
          <p:nvPr>
            <p:ph idx="1"/>
          </p:nvPr>
        </p:nvSpPr>
        <p:spPr/>
        <p:txBody>
          <a:bodyPr/>
          <a:lstStyle/>
          <a:p>
            <a:pPr marL="0" indent="0">
              <a:buNone/>
            </a:pPr>
            <a:r>
              <a:rPr lang="en-US" dirty="0"/>
              <a:t>% Plot the data and the decision boundary figure;</a:t>
            </a:r>
          </a:p>
          <a:p>
            <a:pPr marL="0" indent="0">
              <a:buNone/>
            </a:pPr>
            <a:r>
              <a:rPr lang="en-US" dirty="0"/>
              <a:t>h(1:2) = </a:t>
            </a:r>
            <a:r>
              <a:rPr lang="en-US" dirty="0" err="1"/>
              <a:t>gscatter</a:t>
            </a:r>
            <a:r>
              <a:rPr lang="en-US" dirty="0"/>
              <a:t>(data3(:,1),data3(:,2),</a:t>
            </a:r>
            <a:r>
              <a:rPr lang="en-US" dirty="0" err="1"/>
              <a:t>theclass</a:t>
            </a:r>
            <a:r>
              <a:rPr lang="en-US" dirty="0"/>
              <a:t>,'</a:t>
            </a:r>
            <a:r>
              <a:rPr lang="en-US" dirty="0" err="1"/>
              <a:t>rb</a:t>
            </a:r>
            <a:r>
              <a:rPr lang="en-US" dirty="0"/>
              <a:t>','.’);</a:t>
            </a:r>
          </a:p>
          <a:p>
            <a:pPr marL="0" indent="0">
              <a:buNone/>
            </a:pPr>
            <a:r>
              <a:rPr lang="en-US" dirty="0"/>
              <a:t>hold on</a:t>
            </a:r>
          </a:p>
          <a:p>
            <a:pPr marL="0" indent="0">
              <a:buNone/>
            </a:pPr>
            <a:r>
              <a:rPr lang="en-US" dirty="0" err="1"/>
              <a:t>ezpolar</a:t>
            </a:r>
            <a:r>
              <a:rPr lang="en-US" dirty="0"/>
              <a:t>(@(x)1);</a:t>
            </a:r>
          </a:p>
          <a:p>
            <a:pPr marL="0" indent="0">
              <a:buNone/>
            </a:pPr>
            <a:r>
              <a:rPr lang="en-US" dirty="0"/>
              <a:t>h(3) = plot(data3(cl.IsSupportVector,1),data3(cl.IsSupportVector,2),'ko'); contour(x1Grid,x2Grid,reshape(scores(:,2),size(x1Grid)),[0 0],'k'); legend(h,{'-1','+1','Support Vectors’});</a:t>
            </a:r>
          </a:p>
          <a:p>
            <a:pPr marL="0" indent="0">
              <a:buNone/>
            </a:pPr>
            <a:r>
              <a:rPr lang="en-US"/>
              <a:t>axis equal</a:t>
            </a:r>
          </a:p>
          <a:p>
            <a:pPr marL="0" indent="0">
              <a:buNone/>
            </a:pPr>
            <a:r>
              <a:rPr lang="en-US"/>
              <a:t>hold </a:t>
            </a:r>
            <a:r>
              <a:rPr lang="en-US" dirty="0"/>
              <a:t>off</a:t>
            </a:r>
          </a:p>
        </p:txBody>
      </p:sp>
    </p:spTree>
    <p:extLst>
      <p:ext uri="{BB962C8B-B14F-4D97-AF65-F5344CB8AC3E}">
        <p14:creationId xmlns:p14="http://schemas.microsoft.com/office/powerpoint/2010/main" val="208000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6DEA-8117-46B8-815B-8508A5E9F475}"/>
              </a:ext>
            </a:extLst>
          </p:cNvPr>
          <p:cNvSpPr>
            <a:spLocks noGrp="1"/>
          </p:cNvSpPr>
          <p:nvPr>
            <p:ph type="title"/>
          </p:nvPr>
        </p:nvSpPr>
        <p:spPr/>
        <p:txBody>
          <a:bodyPr/>
          <a:lstStyle/>
          <a:p>
            <a:r>
              <a:rPr lang="en-US" dirty="0"/>
              <a:t>Extra Credit Homework</a:t>
            </a:r>
          </a:p>
        </p:txBody>
      </p:sp>
      <p:sp>
        <p:nvSpPr>
          <p:cNvPr id="3" name="Content Placeholder 2">
            <a:extLst>
              <a:ext uri="{FF2B5EF4-FFF2-40B4-BE49-F238E27FC236}">
                <a16:creationId xmlns:a16="http://schemas.microsoft.com/office/drawing/2014/main" id="{755B7327-6D7A-4FD0-983E-E88DAC7EE5B7}"/>
              </a:ext>
            </a:extLst>
          </p:cNvPr>
          <p:cNvSpPr>
            <a:spLocks noGrp="1"/>
          </p:cNvSpPr>
          <p:nvPr>
            <p:ph idx="1"/>
          </p:nvPr>
        </p:nvSpPr>
        <p:spPr/>
        <p:txBody>
          <a:bodyPr/>
          <a:lstStyle/>
          <a:p>
            <a:pPr marL="0" indent="0">
              <a:buNone/>
            </a:pPr>
            <a:r>
              <a:rPr lang="en-US" dirty="0"/>
              <a:t>Generate a five-dimensional analog of concentric points.</a:t>
            </a:r>
          </a:p>
          <a:p>
            <a:pPr marL="0" indent="0">
              <a:buNone/>
            </a:pPr>
            <a:r>
              <a:rPr lang="en-US" dirty="0"/>
              <a:t>Hint: instead of using spherical coordinates, generate points with uniform probabilities within a five-dimensional cube. Select the blue and red points according to the distance to the origin.</a:t>
            </a:r>
          </a:p>
          <a:p>
            <a:pPr marL="0" indent="0">
              <a:buNone/>
            </a:pPr>
            <a:r>
              <a:rPr lang="en-US" dirty="0"/>
              <a:t>Perform in-sample and out-of-sample analysis with all kernels.</a:t>
            </a:r>
          </a:p>
        </p:txBody>
      </p:sp>
    </p:spTree>
    <p:extLst>
      <p:ext uri="{BB962C8B-B14F-4D97-AF65-F5344CB8AC3E}">
        <p14:creationId xmlns:p14="http://schemas.microsoft.com/office/powerpoint/2010/main" val="48535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B715-D11C-4FBC-90D9-3512862EC008}"/>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778CE7DE-440B-4CD1-84E8-47DFF1CCD8B0}"/>
              </a:ext>
            </a:extLst>
          </p:cNvPr>
          <p:cNvSpPr>
            <a:spLocks noGrp="1"/>
          </p:cNvSpPr>
          <p:nvPr>
            <p:ph idx="1"/>
          </p:nvPr>
        </p:nvSpPr>
        <p:spPr/>
        <p:txBody>
          <a:bodyPr>
            <a:normAutofit fontScale="70000" lnSpcReduction="20000"/>
          </a:bodyPr>
          <a:lstStyle/>
          <a:p>
            <a:r>
              <a:rPr lang="en-US" dirty="0"/>
              <a:t>We load the historical data from the comma-delimited text file CreditRating_Historical.dat. We choose to work with text files here, but users with access to Database Toolbox™ can certainly load this information directly from a database.</a:t>
            </a:r>
          </a:p>
          <a:p>
            <a:r>
              <a:rPr lang="en-US" dirty="0"/>
              <a:t>The data set contains financial ratios, industry sector, and credit ratings for a list of corporate customers. This is simulated, not real data. The first column is a customer ID. Then we have five columns of financial ratios. </a:t>
            </a:r>
          </a:p>
          <a:p>
            <a:pPr lvl="0"/>
            <a:r>
              <a:rPr lang="en-US" dirty="0"/>
              <a:t>Working capital / Total Assets (WC_TA)</a:t>
            </a:r>
          </a:p>
          <a:p>
            <a:pPr lvl="0"/>
            <a:r>
              <a:rPr lang="en-US" dirty="0"/>
              <a:t>Retained Earnings / Total Assets (RE_TA)</a:t>
            </a:r>
          </a:p>
          <a:p>
            <a:pPr lvl="0"/>
            <a:r>
              <a:rPr lang="en-US" dirty="0"/>
              <a:t>Earnings Before Interests and Taxes / Total Assets (EBIT_TA)</a:t>
            </a:r>
          </a:p>
          <a:p>
            <a:pPr lvl="0"/>
            <a:r>
              <a:rPr lang="en-US" dirty="0"/>
              <a:t>Market Value of Equity / Book Value of Total Debt (MVE_BVTD)</a:t>
            </a:r>
          </a:p>
          <a:p>
            <a:pPr lvl="0"/>
            <a:r>
              <a:rPr lang="en-US" dirty="0"/>
              <a:t>Sales / Total Assets (S_TA)</a:t>
            </a:r>
          </a:p>
          <a:p>
            <a:r>
              <a:rPr lang="en-US" dirty="0"/>
              <a:t>Next, we have an industry sector label, an integer value ranging from 1 to 12. The last column has the credit rating assigned to the customer. We load the data into a table array.</a:t>
            </a:r>
          </a:p>
          <a:p>
            <a:r>
              <a:rPr lang="en-US" dirty="0" err="1"/>
              <a:t>creditDS</a:t>
            </a:r>
            <a:r>
              <a:rPr lang="en-US" dirty="0"/>
              <a:t> = </a:t>
            </a:r>
            <a:r>
              <a:rPr lang="en-US" dirty="0" err="1"/>
              <a:t>readtable</a:t>
            </a:r>
            <a:r>
              <a:rPr lang="en-US" dirty="0"/>
              <a:t>('CreditRating_Historical.dat');</a:t>
            </a:r>
          </a:p>
          <a:p>
            <a:pPr marL="0" indent="0">
              <a:buNone/>
            </a:pPr>
            <a:endParaRPr lang="en-US" dirty="0"/>
          </a:p>
        </p:txBody>
      </p:sp>
    </p:spTree>
    <p:extLst>
      <p:ext uri="{BB962C8B-B14F-4D97-AF65-F5344CB8AC3E}">
        <p14:creationId xmlns:p14="http://schemas.microsoft.com/office/powerpoint/2010/main" val="211948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5EF1-3326-4BFD-8016-B75323619D6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7F106B3-1276-4E89-AA30-7067F31FB4A1}"/>
              </a:ext>
            </a:extLst>
          </p:cNvPr>
          <p:cNvSpPr>
            <a:spLocks noGrp="1"/>
          </p:cNvSpPr>
          <p:nvPr>
            <p:ph idx="1"/>
          </p:nvPr>
        </p:nvSpPr>
        <p:spPr/>
        <p:txBody>
          <a:bodyPr>
            <a:normAutofit fontScale="85000" lnSpcReduction="20000"/>
          </a:bodyPr>
          <a:lstStyle/>
          <a:p>
            <a:r>
              <a:rPr lang="en-US" dirty="0"/>
              <a:t>Write </a:t>
            </a:r>
            <a:r>
              <a:rPr lang="en-US" dirty="0" err="1"/>
              <a:t>matlab</a:t>
            </a:r>
            <a:r>
              <a:rPr lang="en-US" dirty="0"/>
              <a:t> code that transforms the ratings into two labels:</a:t>
            </a:r>
          </a:p>
          <a:p>
            <a:r>
              <a:rPr lang="en-US" dirty="0"/>
              <a:t>1 for all classes except ‘CCC’</a:t>
            </a:r>
          </a:p>
          <a:p>
            <a:r>
              <a:rPr lang="en-US" dirty="0"/>
              <a:t>-1 for ‘CCC’</a:t>
            </a:r>
          </a:p>
          <a:p>
            <a:r>
              <a:rPr lang="en-US" dirty="0"/>
              <a:t>You will be issued a personal number between 1 and 45 (your number in the class list).</a:t>
            </a:r>
          </a:p>
          <a:p>
            <a:r>
              <a:rPr lang="en-US" dirty="0"/>
              <a:t>Create a random subsample of 300 observations with label 1 and merge them with all the 130 observations with label -1. Use the random number generator seed =your personal number +300. You will have a sample with 430 observations. Do full SVM training for it, including accuracy and confusion matrix (with 5-fold cross validation).</a:t>
            </a:r>
          </a:p>
          <a:p>
            <a:r>
              <a:rPr lang="en-US" dirty="0"/>
              <a:t>Create another random subsample of randomly selected 400 observations with label 1. Use the random number generator seed =your personal number +400. Do out-of-sample testing for it, including accuracy and confusion matrix.</a:t>
            </a:r>
          </a:p>
          <a:p>
            <a:endParaRPr lang="en-US" dirty="0"/>
          </a:p>
          <a:p>
            <a:pPr marL="0" indent="0">
              <a:buNone/>
            </a:pPr>
            <a:endParaRPr lang="en-US" dirty="0"/>
          </a:p>
        </p:txBody>
      </p:sp>
    </p:spTree>
    <p:extLst>
      <p:ext uri="{BB962C8B-B14F-4D97-AF65-F5344CB8AC3E}">
        <p14:creationId xmlns:p14="http://schemas.microsoft.com/office/powerpoint/2010/main" val="195486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95A3-165A-410C-979D-EF44B1FF5FDC}"/>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04CFE686-17F1-4F41-86AD-B9881CA09391}"/>
              </a:ext>
            </a:extLst>
          </p:cNvPr>
          <p:cNvSpPr>
            <a:spLocks noGrp="1"/>
          </p:cNvSpPr>
          <p:nvPr>
            <p:ph idx="1"/>
          </p:nvPr>
        </p:nvSpPr>
        <p:spPr/>
        <p:txBody>
          <a:bodyPr/>
          <a:lstStyle/>
          <a:p>
            <a:r>
              <a:rPr lang="en-US" dirty="0"/>
              <a:t>Generate a random set of points within the unit circle.</a:t>
            </a:r>
          </a:p>
          <a:p>
            <a:r>
              <a:rPr lang="en-US" dirty="0"/>
              <a:t>Label points in the first and third quadrants as belonging to the positive class, and those in the second and fourth quadrants in the negative class.</a:t>
            </a:r>
          </a:p>
          <a:p>
            <a:pPr marL="0" indent="0">
              <a:buNone/>
            </a:pPr>
            <a:endParaRPr lang="en-US" dirty="0"/>
          </a:p>
        </p:txBody>
      </p:sp>
    </p:spTree>
    <p:extLst>
      <p:ext uri="{BB962C8B-B14F-4D97-AF65-F5344CB8AC3E}">
        <p14:creationId xmlns:p14="http://schemas.microsoft.com/office/powerpoint/2010/main" val="280670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1B4E-3A37-4464-92AB-64B15547F1EC}"/>
              </a:ext>
            </a:extLst>
          </p:cNvPr>
          <p:cNvSpPr>
            <a:spLocks noGrp="1"/>
          </p:cNvSpPr>
          <p:nvPr>
            <p:ph type="title"/>
          </p:nvPr>
        </p:nvSpPr>
        <p:spPr>
          <a:xfrm>
            <a:off x="838200" y="142043"/>
            <a:ext cx="10515600" cy="497149"/>
          </a:xfrm>
        </p:spPr>
        <p:txBody>
          <a:bodyPr>
            <a:normAutofit fontScale="90000"/>
          </a:bodyPr>
          <a:lstStyle/>
          <a:p>
            <a:r>
              <a:rPr lang="en-US" dirty="0" err="1"/>
              <a:t>GeneratePointsQ</a:t>
            </a:r>
            <a:endParaRPr lang="en-US" dirty="0"/>
          </a:p>
        </p:txBody>
      </p:sp>
      <p:sp>
        <p:nvSpPr>
          <p:cNvPr id="3" name="Content Placeholder 2">
            <a:extLst>
              <a:ext uri="{FF2B5EF4-FFF2-40B4-BE49-F238E27FC236}">
                <a16:creationId xmlns:a16="http://schemas.microsoft.com/office/drawing/2014/main" id="{FECCFC21-195D-41CF-BD0B-84838B681A73}"/>
              </a:ext>
            </a:extLst>
          </p:cNvPr>
          <p:cNvSpPr>
            <a:spLocks noGrp="1"/>
          </p:cNvSpPr>
          <p:nvPr>
            <p:ph idx="1"/>
          </p:nvPr>
        </p:nvSpPr>
        <p:spPr>
          <a:xfrm>
            <a:off x="838200" y="781235"/>
            <a:ext cx="10515600" cy="5934722"/>
          </a:xfrm>
        </p:spPr>
        <p:txBody>
          <a:bodyPr>
            <a:normAutofit fontScale="92500" lnSpcReduction="20000"/>
          </a:bodyPr>
          <a:lstStyle/>
          <a:p>
            <a:pPr marL="0" indent="0">
              <a:buNone/>
            </a:pPr>
            <a:r>
              <a:rPr lang="en-US" dirty="0"/>
              <a:t>%Generate a random set of points within the unit circle.</a:t>
            </a:r>
          </a:p>
          <a:p>
            <a:pPr marL="0" indent="0">
              <a:buNone/>
            </a:pPr>
            <a:r>
              <a:rPr lang="en-US" dirty="0"/>
              <a:t>%Label points in the first and third quadrants as belonging to the positive % class, and those in the second and fourth quadrants in the negative class.</a:t>
            </a:r>
          </a:p>
          <a:p>
            <a:pPr marL="0" indent="0">
              <a:buNone/>
            </a:pPr>
            <a:r>
              <a:rPr lang="en-US" dirty="0" err="1"/>
              <a:t>rng</a:t>
            </a:r>
            <a:r>
              <a:rPr lang="en-US" dirty="0"/>
              <a:t>(1);           % For reproducibility</a:t>
            </a:r>
          </a:p>
          <a:p>
            <a:pPr marL="0" indent="0">
              <a:buNone/>
            </a:pPr>
            <a:r>
              <a:rPr lang="en-US" dirty="0"/>
              <a:t>n = 100;         % Number of points per quadrant</a:t>
            </a:r>
          </a:p>
          <a:p>
            <a:pPr marL="0" indent="0">
              <a:buNone/>
            </a:pPr>
            <a:r>
              <a:rPr lang="en-US" dirty="0"/>
              <a:t>r1 = sqrt(rand(2*n,1));       % Random radii</a:t>
            </a:r>
          </a:p>
          <a:p>
            <a:pPr marL="0" indent="0">
              <a:buNone/>
            </a:pPr>
            <a:r>
              <a:rPr lang="en-US" dirty="0"/>
              <a:t>t1 = [pi/2*rand(n,1); (pi/2*rand(n,1)+pi)];  % Random angles for Q1 and Q3</a:t>
            </a:r>
          </a:p>
          <a:p>
            <a:pPr marL="0" indent="0">
              <a:buNone/>
            </a:pPr>
            <a:r>
              <a:rPr lang="en-US" dirty="0"/>
              <a:t>X1 = [r1.*cos(t1) r1.*sin(t1)];     % Polar-to-Cartesian conversion</a:t>
            </a:r>
          </a:p>
          <a:p>
            <a:pPr marL="0" indent="0">
              <a:buNone/>
            </a:pPr>
            <a:r>
              <a:rPr lang="en-US" dirty="0"/>
              <a:t>r2 = sqrt(rand(2*n,1));</a:t>
            </a:r>
          </a:p>
          <a:p>
            <a:pPr marL="0" indent="0">
              <a:buNone/>
            </a:pPr>
            <a:r>
              <a:rPr lang="en-US" dirty="0"/>
              <a:t>t2 = [pi/2*rand(n,1)+pi/2;</a:t>
            </a:r>
          </a:p>
          <a:p>
            <a:pPr marL="0" indent="0">
              <a:buNone/>
            </a:pPr>
            <a:r>
              <a:rPr lang="en-US" dirty="0"/>
              <a:t>(pi/2*rand(n,1)-pi/2)]; %    Random angles for Q2 and Q4</a:t>
            </a:r>
          </a:p>
          <a:p>
            <a:pPr marL="0" indent="0">
              <a:buNone/>
            </a:pPr>
            <a:r>
              <a:rPr lang="en-US" dirty="0"/>
              <a:t>X2 = [r2.*cos(t2) r2.*sin(t2)];</a:t>
            </a:r>
          </a:p>
          <a:p>
            <a:pPr marL="0" indent="0">
              <a:buNone/>
            </a:pPr>
            <a:r>
              <a:rPr lang="en-US" dirty="0"/>
              <a:t>X = [X1; X2]; % Predictors</a:t>
            </a:r>
          </a:p>
          <a:p>
            <a:pPr marL="0" indent="0">
              <a:buNone/>
            </a:pPr>
            <a:r>
              <a:rPr lang="en-US" dirty="0"/>
              <a:t>Y = ones(4*n,1); Y(2*n + 1:end) = -1;    % Labels</a:t>
            </a:r>
          </a:p>
        </p:txBody>
      </p:sp>
    </p:spTree>
    <p:extLst>
      <p:ext uri="{BB962C8B-B14F-4D97-AF65-F5344CB8AC3E}">
        <p14:creationId xmlns:p14="http://schemas.microsoft.com/office/powerpoint/2010/main" val="363554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F3B7-1304-4F9E-AED9-4566DC8B4D4F}"/>
              </a:ext>
            </a:extLst>
          </p:cNvPr>
          <p:cNvSpPr>
            <a:spLocks noGrp="1"/>
          </p:cNvSpPr>
          <p:nvPr>
            <p:ph type="title"/>
          </p:nvPr>
        </p:nvSpPr>
        <p:spPr/>
        <p:txBody>
          <a:bodyPr/>
          <a:lstStyle/>
          <a:p>
            <a:r>
              <a:rPr lang="en-US" dirty="0" err="1"/>
              <a:t>DisplayPoints</a:t>
            </a:r>
            <a:endParaRPr lang="en-US" dirty="0"/>
          </a:p>
        </p:txBody>
      </p:sp>
      <p:sp>
        <p:nvSpPr>
          <p:cNvPr id="3" name="Content Placeholder 2">
            <a:extLst>
              <a:ext uri="{FF2B5EF4-FFF2-40B4-BE49-F238E27FC236}">
                <a16:creationId xmlns:a16="http://schemas.microsoft.com/office/drawing/2014/main" id="{93F14C06-D97F-4452-984D-BD1882BF383B}"/>
              </a:ext>
            </a:extLst>
          </p:cNvPr>
          <p:cNvSpPr>
            <a:spLocks noGrp="1"/>
          </p:cNvSpPr>
          <p:nvPr>
            <p:ph idx="1"/>
          </p:nvPr>
        </p:nvSpPr>
        <p:spPr/>
        <p:txBody>
          <a:bodyPr/>
          <a:lstStyle/>
          <a:p>
            <a:pPr marL="0" indent="0">
              <a:buNone/>
            </a:pPr>
            <a:r>
              <a:rPr lang="en-US" dirty="0"/>
              <a:t>figure;</a:t>
            </a:r>
          </a:p>
          <a:p>
            <a:pPr marL="0" indent="0">
              <a:buNone/>
            </a:pPr>
            <a:r>
              <a:rPr lang="en-US" dirty="0" err="1"/>
              <a:t>gscatter</a:t>
            </a:r>
            <a:r>
              <a:rPr lang="en-US" dirty="0"/>
              <a:t>(X(:,1),X(:,2),Y);</a:t>
            </a:r>
          </a:p>
          <a:p>
            <a:pPr marL="0" indent="0">
              <a:buNone/>
            </a:pPr>
            <a:r>
              <a:rPr lang="en-US" dirty="0"/>
              <a:t>title('Scatter Diagram of Simulated Data')</a:t>
            </a:r>
          </a:p>
        </p:txBody>
      </p:sp>
    </p:spTree>
    <p:extLst>
      <p:ext uri="{BB962C8B-B14F-4D97-AF65-F5344CB8AC3E}">
        <p14:creationId xmlns:p14="http://schemas.microsoft.com/office/powerpoint/2010/main" val="84229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3C3-D7C6-497A-94EB-03AC5DBCC21E}"/>
              </a:ext>
            </a:extLst>
          </p:cNvPr>
          <p:cNvSpPr>
            <a:spLocks noGrp="1"/>
          </p:cNvSpPr>
          <p:nvPr>
            <p:ph type="title"/>
          </p:nvPr>
        </p:nvSpPr>
        <p:spPr/>
        <p:txBody>
          <a:bodyPr/>
          <a:lstStyle/>
          <a:p>
            <a:r>
              <a:rPr lang="en-US" dirty="0"/>
              <a:t>Train SVM</a:t>
            </a:r>
          </a:p>
        </p:txBody>
      </p:sp>
      <p:sp>
        <p:nvSpPr>
          <p:cNvPr id="3" name="Content Placeholder 2">
            <a:extLst>
              <a:ext uri="{FF2B5EF4-FFF2-40B4-BE49-F238E27FC236}">
                <a16:creationId xmlns:a16="http://schemas.microsoft.com/office/drawing/2014/main" id="{5269D8AF-F62D-4C57-BDA4-7033F54F4193}"/>
              </a:ext>
            </a:extLst>
          </p:cNvPr>
          <p:cNvSpPr>
            <a:spLocks noGrp="1"/>
          </p:cNvSpPr>
          <p:nvPr>
            <p:ph idx="1"/>
          </p:nvPr>
        </p:nvSpPr>
        <p:spPr/>
        <p:txBody>
          <a:bodyPr/>
          <a:lstStyle/>
          <a:p>
            <a:pPr marL="0" indent="0">
              <a:buNone/>
            </a:pPr>
            <a:r>
              <a:rPr lang="en-US" dirty="0"/>
              <a:t>Mdl1 = </a:t>
            </a:r>
            <a:r>
              <a:rPr lang="en-US" dirty="0" err="1"/>
              <a:t>fitcsvm</a:t>
            </a:r>
            <a:r>
              <a:rPr lang="en-US" dirty="0"/>
              <a:t>(X,Y,'</a:t>
            </a:r>
            <a:r>
              <a:rPr lang="en-US" dirty="0" err="1"/>
              <a:t>KernelFunction</a:t>
            </a:r>
            <a:r>
              <a:rPr lang="en-US" dirty="0"/>
              <a:t>','</a:t>
            </a:r>
            <a:r>
              <a:rPr lang="en-US" dirty="0" err="1"/>
              <a:t>mysigmoid</a:t>
            </a:r>
            <a:r>
              <a:rPr lang="en-US" dirty="0"/>
              <a:t>','</a:t>
            </a:r>
            <a:r>
              <a:rPr lang="en-US" dirty="0" err="1"/>
              <a:t>Standardize',true</a:t>
            </a:r>
            <a:r>
              <a:rPr lang="en-US" dirty="0"/>
              <a:t>);</a:t>
            </a:r>
          </a:p>
        </p:txBody>
      </p:sp>
    </p:spTree>
    <p:extLst>
      <p:ext uri="{BB962C8B-B14F-4D97-AF65-F5344CB8AC3E}">
        <p14:creationId xmlns:p14="http://schemas.microsoft.com/office/powerpoint/2010/main" val="349988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89C1-12E5-4AC7-B293-C54064A9BF57}"/>
              </a:ext>
            </a:extLst>
          </p:cNvPr>
          <p:cNvSpPr>
            <a:spLocks noGrp="1"/>
          </p:cNvSpPr>
          <p:nvPr>
            <p:ph type="title"/>
          </p:nvPr>
        </p:nvSpPr>
        <p:spPr>
          <a:xfrm>
            <a:off x="838200" y="248576"/>
            <a:ext cx="10515600" cy="523782"/>
          </a:xfrm>
        </p:spPr>
        <p:txBody>
          <a:bodyPr>
            <a:normAutofit fontScale="90000"/>
          </a:bodyPr>
          <a:lstStyle/>
          <a:p>
            <a:r>
              <a:rPr lang="en-US" dirty="0"/>
              <a:t>Plot Decision Boundary</a:t>
            </a:r>
          </a:p>
        </p:txBody>
      </p:sp>
      <p:sp>
        <p:nvSpPr>
          <p:cNvPr id="3" name="Content Placeholder 2">
            <a:extLst>
              <a:ext uri="{FF2B5EF4-FFF2-40B4-BE49-F238E27FC236}">
                <a16:creationId xmlns:a16="http://schemas.microsoft.com/office/drawing/2014/main" id="{5082AB53-EFDF-4282-BBAA-83F37C14AB03}"/>
              </a:ext>
            </a:extLst>
          </p:cNvPr>
          <p:cNvSpPr>
            <a:spLocks noGrp="1"/>
          </p:cNvSpPr>
          <p:nvPr>
            <p:ph idx="1"/>
          </p:nvPr>
        </p:nvSpPr>
        <p:spPr>
          <a:xfrm>
            <a:off x="838200" y="1003176"/>
            <a:ext cx="10515600" cy="5606247"/>
          </a:xfrm>
        </p:spPr>
        <p:txBody>
          <a:bodyPr>
            <a:normAutofit fontScale="62500" lnSpcReduction="20000"/>
          </a:bodyPr>
          <a:lstStyle/>
          <a:p>
            <a:pPr marL="0" indent="0">
              <a:buNone/>
            </a:pPr>
            <a:r>
              <a:rPr lang="en-US" dirty="0"/>
              <a:t>% </a:t>
            </a:r>
            <a:r>
              <a:rPr lang="en-US" dirty="0" err="1"/>
              <a:t>PlotDecisionBoundary</a:t>
            </a:r>
            <a:endParaRPr lang="en-US" dirty="0"/>
          </a:p>
          <a:p>
            <a:pPr marL="0" indent="0">
              <a:buNone/>
            </a:pPr>
            <a:r>
              <a:rPr lang="en-US" dirty="0"/>
              <a:t>% Compute the scores over a grid</a:t>
            </a:r>
          </a:p>
          <a:p>
            <a:pPr marL="0" indent="0">
              <a:buNone/>
            </a:pPr>
            <a:r>
              <a:rPr lang="en-US" dirty="0"/>
              <a:t>d = 0.02; % Step size of the grid</a:t>
            </a:r>
          </a:p>
          <a:p>
            <a:pPr marL="0" indent="0">
              <a:buNone/>
            </a:pPr>
            <a:r>
              <a:rPr lang="en-US" dirty="0"/>
              <a:t>[x1Grid,x2Grid] = </a:t>
            </a:r>
            <a:r>
              <a:rPr lang="en-US" dirty="0" err="1"/>
              <a:t>meshgrid</a:t>
            </a:r>
            <a:r>
              <a:rPr lang="en-US" dirty="0"/>
              <a:t>(min(X(:,1)):</a:t>
            </a:r>
            <a:r>
              <a:rPr lang="en-US" dirty="0" err="1"/>
              <a:t>d:max</a:t>
            </a:r>
            <a:r>
              <a:rPr lang="en-US" dirty="0"/>
              <a:t>(X(:,1)),... </a:t>
            </a:r>
          </a:p>
          <a:p>
            <a:pPr marL="0" indent="0">
              <a:buNone/>
            </a:pPr>
            <a:r>
              <a:rPr lang="en-US" dirty="0"/>
              <a:t>min(X(:,2)):</a:t>
            </a:r>
            <a:r>
              <a:rPr lang="en-US" dirty="0" err="1"/>
              <a:t>d:max</a:t>
            </a:r>
            <a:r>
              <a:rPr lang="en-US" dirty="0"/>
              <a:t>(X(:,2))); </a:t>
            </a:r>
            <a:r>
              <a:rPr lang="en-US" dirty="0" err="1"/>
              <a:t>xGrid</a:t>
            </a:r>
            <a:r>
              <a:rPr lang="en-US" dirty="0"/>
              <a:t> = [x1Grid(:),x2Grid(:)]; % The grid</a:t>
            </a:r>
          </a:p>
          <a:p>
            <a:pPr marL="0" indent="0">
              <a:buNone/>
            </a:pPr>
            <a:r>
              <a:rPr lang="en-US" dirty="0"/>
              <a:t>[~,scores1] = predict(Mdl1,xGrid); % The scores</a:t>
            </a:r>
          </a:p>
          <a:p>
            <a:pPr marL="0" indent="0">
              <a:buNone/>
            </a:pPr>
            <a:r>
              <a:rPr lang="en-US" dirty="0"/>
              <a:t>figure;</a:t>
            </a:r>
          </a:p>
          <a:p>
            <a:pPr marL="0" indent="0">
              <a:buNone/>
            </a:pPr>
            <a:r>
              <a:rPr lang="en-US" dirty="0"/>
              <a:t>h(1:2) = </a:t>
            </a:r>
            <a:r>
              <a:rPr lang="en-US" dirty="0" err="1"/>
              <a:t>gscatter</a:t>
            </a:r>
            <a:r>
              <a:rPr lang="en-US" dirty="0"/>
              <a:t>(X(:,1),X(:,2),Y);</a:t>
            </a:r>
          </a:p>
          <a:p>
            <a:pPr marL="0" indent="0">
              <a:buNone/>
            </a:pPr>
            <a:r>
              <a:rPr lang="en-US" dirty="0"/>
              <a:t>hold on</a:t>
            </a:r>
          </a:p>
          <a:p>
            <a:pPr marL="0" indent="0">
              <a:buNone/>
            </a:pPr>
            <a:r>
              <a:rPr lang="en-US" dirty="0"/>
              <a:t>h(3) = plot(X(Mdl1.IsSupportVector,1),...</a:t>
            </a:r>
          </a:p>
          <a:p>
            <a:pPr marL="0" indent="0">
              <a:buNone/>
            </a:pPr>
            <a:r>
              <a:rPr lang="en-US" dirty="0"/>
              <a:t>X(Mdl1.IsSupportVector,2),'ko','MarkerSize',10);</a:t>
            </a:r>
          </a:p>
          <a:p>
            <a:pPr marL="0" indent="0">
              <a:buNone/>
            </a:pPr>
            <a:r>
              <a:rPr lang="en-US" dirty="0"/>
              <a:t>% Support vectors</a:t>
            </a:r>
          </a:p>
          <a:p>
            <a:pPr marL="0" indent="0">
              <a:buNone/>
            </a:pPr>
            <a:r>
              <a:rPr lang="en-US" dirty="0"/>
              <a:t>contour(x1Grid,x2Grid,reshape(scores1(:,2),size(x1Grid)),[0 0],'k');</a:t>
            </a:r>
          </a:p>
          <a:p>
            <a:pPr marL="0" indent="0">
              <a:buNone/>
            </a:pPr>
            <a:r>
              <a:rPr lang="en-US" dirty="0"/>
              <a:t>% Decision boundary</a:t>
            </a:r>
          </a:p>
          <a:p>
            <a:pPr marL="0" indent="0">
              <a:buNone/>
            </a:pPr>
            <a:r>
              <a:rPr lang="en-US" dirty="0"/>
              <a:t>title('Scatter Diagram with the Decision Boundary')</a:t>
            </a:r>
          </a:p>
          <a:p>
            <a:pPr marL="0" indent="0">
              <a:buNone/>
            </a:pPr>
            <a:r>
              <a:rPr lang="en-US" dirty="0"/>
              <a:t>legend({'-1','1','Support Vectors'},'</a:t>
            </a:r>
            <a:r>
              <a:rPr lang="en-US" dirty="0" err="1"/>
              <a:t>Location','Best</a:t>
            </a:r>
            <a:r>
              <a:rPr lang="en-US" dirty="0"/>
              <a:t>');</a:t>
            </a:r>
          </a:p>
          <a:p>
            <a:pPr marL="0" indent="0">
              <a:buNone/>
            </a:pPr>
            <a:r>
              <a:rPr lang="en-US" dirty="0"/>
              <a:t>hold of</a:t>
            </a:r>
          </a:p>
          <a:p>
            <a:pPr marL="0" indent="0">
              <a:buNone/>
            </a:pPr>
            <a:endParaRPr lang="en-US" dirty="0"/>
          </a:p>
        </p:txBody>
      </p:sp>
    </p:spTree>
    <p:extLst>
      <p:ext uri="{BB962C8B-B14F-4D97-AF65-F5344CB8AC3E}">
        <p14:creationId xmlns:p14="http://schemas.microsoft.com/office/powerpoint/2010/main" val="75206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990A-9B8A-49DA-9402-BBEE9F327114}"/>
              </a:ext>
            </a:extLst>
          </p:cNvPr>
          <p:cNvSpPr>
            <a:spLocks noGrp="1"/>
          </p:cNvSpPr>
          <p:nvPr>
            <p:ph type="title"/>
          </p:nvPr>
        </p:nvSpPr>
        <p:spPr/>
        <p:txBody>
          <a:bodyPr/>
          <a:lstStyle/>
          <a:p>
            <a:r>
              <a:rPr lang="en-US" dirty="0"/>
              <a:t>Testing SVM</a:t>
            </a:r>
          </a:p>
        </p:txBody>
      </p:sp>
      <p:sp>
        <p:nvSpPr>
          <p:cNvPr id="3" name="Content Placeholder 2">
            <a:extLst>
              <a:ext uri="{FF2B5EF4-FFF2-40B4-BE49-F238E27FC236}">
                <a16:creationId xmlns:a16="http://schemas.microsoft.com/office/drawing/2014/main" id="{27D2DFEA-AB74-424B-B3C2-070047D98797}"/>
              </a:ext>
            </a:extLst>
          </p:cNvPr>
          <p:cNvSpPr>
            <a:spLocks noGrp="1"/>
          </p:cNvSpPr>
          <p:nvPr>
            <p:ph idx="1"/>
          </p:nvPr>
        </p:nvSpPr>
        <p:spPr>
          <a:xfrm>
            <a:off x="838200" y="1690688"/>
            <a:ext cx="10515600" cy="4486275"/>
          </a:xfrm>
        </p:spPr>
        <p:txBody>
          <a:bodyPr/>
          <a:lstStyle/>
          <a:p>
            <a:pPr marL="0" indent="0">
              <a:buNone/>
            </a:pPr>
            <a:r>
              <a:rPr lang="en-US" dirty="0"/>
              <a:t>Need to provide a new sample with the same statistical properties.</a:t>
            </a:r>
          </a:p>
          <a:p>
            <a:pPr marL="0" indent="0">
              <a:buNone/>
            </a:pPr>
            <a:endParaRPr lang="en-US" dirty="0"/>
          </a:p>
          <a:p>
            <a:pPr marL="0" indent="0">
              <a:buNone/>
            </a:pPr>
            <a:r>
              <a:rPr lang="en-US" dirty="0"/>
              <a:t>Homework.</a:t>
            </a:r>
          </a:p>
          <a:p>
            <a:pPr marL="0" indent="0">
              <a:buNone/>
            </a:pPr>
            <a:r>
              <a:rPr lang="en-US" dirty="0"/>
              <a:t>You will be issued a personal number between 1 and 45 (your number in the class list).</a:t>
            </a:r>
          </a:p>
          <a:p>
            <a:pPr marL="0" indent="0">
              <a:buNone/>
            </a:pPr>
            <a:r>
              <a:rPr lang="en-US" dirty="0"/>
              <a:t>Generate a new sample of the same size as the training set using the random number generator seed =your personal number +100.</a:t>
            </a:r>
          </a:p>
          <a:p>
            <a:pPr marL="0" indent="0">
              <a:buNone/>
            </a:pPr>
            <a:r>
              <a:rPr lang="en-US" dirty="0"/>
              <a:t>Do the prediction with analysis (accuracy and </a:t>
            </a:r>
            <a:r>
              <a:rPr lang="en-US"/>
              <a:t>confusion matrix).</a:t>
            </a:r>
          </a:p>
        </p:txBody>
      </p:sp>
    </p:spTree>
    <p:extLst>
      <p:ext uri="{BB962C8B-B14F-4D97-AF65-F5344CB8AC3E}">
        <p14:creationId xmlns:p14="http://schemas.microsoft.com/office/powerpoint/2010/main" val="190328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3473-D9AE-45F1-95DC-6F8BC9A96E7E}"/>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D7144DC-E4BD-4362-BA29-AF333ACAF889}"/>
              </a:ext>
            </a:extLst>
          </p:cNvPr>
          <p:cNvSpPr>
            <a:spLocks noGrp="1"/>
          </p:cNvSpPr>
          <p:nvPr>
            <p:ph idx="1"/>
          </p:nvPr>
        </p:nvSpPr>
        <p:spPr/>
        <p:txBody>
          <a:bodyPr>
            <a:normAutofit fontScale="85000" lnSpcReduction="10000"/>
          </a:bodyPr>
          <a:lstStyle/>
          <a:p>
            <a:r>
              <a:rPr lang="en-US" dirty="0"/>
              <a:t>This example shows how to generate a nonlinear classifier with Gaussian kernel function. First, generate one class of points inside the unit disk in two dimensions, and another class of points in the annulus from radius 1 to radius 2. Then, generates a classifier based on the data with the Gaussian radial basis function kernel. The default linear classifier is obviously unsuitable for this problem, since the model is circularly symmetric. Set the box constraint parameter to Inf to make a strict classification, meaning no misclassified training points. Other kernel functions might not work with this strict box constraint, since they might be unable to provide a strict classification. Even though the </a:t>
            </a:r>
            <a:r>
              <a:rPr lang="en-US" dirty="0" err="1"/>
              <a:t>rbf</a:t>
            </a:r>
            <a:r>
              <a:rPr lang="en-US" dirty="0"/>
              <a:t> classifier can separate the classes, the result can be </a:t>
            </a:r>
            <a:r>
              <a:rPr lang="en-US" dirty="0" err="1"/>
              <a:t>overtrained</a:t>
            </a:r>
            <a:r>
              <a:rPr lang="en-US" dirty="0"/>
              <a:t>.</a:t>
            </a:r>
          </a:p>
          <a:p>
            <a:r>
              <a:rPr lang="en-US" dirty="0"/>
              <a:t>Generate 100 points uniformly distributed in the unit disk. To do so, generate a radius </a:t>
            </a:r>
            <a:r>
              <a:rPr lang="en-US" i="1" dirty="0"/>
              <a:t>r</a:t>
            </a:r>
            <a:r>
              <a:rPr lang="en-US" dirty="0"/>
              <a:t> as the square root of a uniform random variable, generate an angle </a:t>
            </a:r>
            <a:r>
              <a:rPr lang="en-US" i="1" dirty="0"/>
              <a:t>t</a:t>
            </a:r>
            <a:r>
              <a:rPr lang="en-US" dirty="0"/>
              <a:t> uniformly in (0, 2</a:t>
            </a:r>
            <a:r>
              <a:rPr lang="en-US" i="1" dirty="0"/>
              <a:t>π</a:t>
            </a:r>
            <a:r>
              <a:rPr lang="en-US" dirty="0"/>
              <a:t> ), and put the point at (</a:t>
            </a:r>
            <a:r>
              <a:rPr lang="en-US" i="1" dirty="0"/>
              <a:t>r</a:t>
            </a:r>
            <a:r>
              <a:rPr lang="en-US" dirty="0"/>
              <a:t> cos( </a:t>
            </a:r>
            <a:r>
              <a:rPr lang="en-US" i="1" dirty="0"/>
              <a:t>t</a:t>
            </a:r>
            <a:r>
              <a:rPr lang="en-US" dirty="0"/>
              <a:t> ), </a:t>
            </a:r>
            <a:r>
              <a:rPr lang="en-US" i="1" dirty="0"/>
              <a:t>r</a:t>
            </a:r>
            <a:r>
              <a:rPr lang="en-US" dirty="0"/>
              <a:t> sin( </a:t>
            </a:r>
            <a:r>
              <a:rPr lang="en-US" i="1" dirty="0"/>
              <a:t>t</a:t>
            </a:r>
            <a:r>
              <a:rPr lang="en-US" dirty="0"/>
              <a:t> )).</a:t>
            </a:r>
          </a:p>
          <a:p>
            <a:pPr marL="0" indent="0">
              <a:buNone/>
            </a:pPr>
            <a:endParaRPr lang="en-US" dirty="0"/>
          </a:p>
        </p:txBody>
      </p:sp>
    </p:spTree>
    <p:extLst>
      <p:ext uri="{BB962C8B-B14F-4D97-AF65-F5344CB8AC3E}">
        <p14:creationId xmlns:p14="http://schemas.microsoft.com/office/powerpoint/2010/main" val="225651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70E5-9165-4AA7-BC6E-3AB53F77EB36}"/>
              </a:ext>
            </a:extLst>
          </p:cNvPr>
          <p:cNvSpPr>
            <a:spLocks noGrp="1"/>
          </p:cNvSpPr>
          <p:nvPr>
            <p:ph type="title"/>
          </p:nvPr>
        </p:nvSpPr>
        <p:spPr/>
        <p:txBody>
          <a:bodyPr/>
          <a:lstStyle/>
          <a:p>
            <a:r>
              <a:rPr lang="en-US" dirty="0" err="1"/>
              <a:t>ConcentricPoints</a:t>
            </a:r>
            <a:r>
              <a:rPr lang="en-US" dirty="0"/>
              <a:t> (1)</a:t>
            </a:r>
          </a:p>
        </p:txBody>
      </p:sp>
      <p:sp>
        <p:nvSpPr>
          <p:cNvPr id="3" name="Content Placeholder 2">
            <a:extLst>
              <a:ext uri="{FF2B5EF4-FFF2-40B4-BE49-F238E27FC236}">
                <a16:creationId xmlns:a16="http://schemas.microsoft.com/office/drawing/2014/main" id="{1A640050-3581-42C2-B59F-2F60E08294AD}"/>
              </a:ext>
            </a:extLst>
          </p:cNvPr>
          <p:cNvSpPr>
            <a:spLocks noGrp="1"/>
          </p:cNvSpPr>
          <p:nvPr>
            <p:ph idx="1"/>
          </p:nvPr>
        </p:nvSpPr>
        <p:spPr/>
        <p:txBody>
          <a:bodyPr/>
          <a:lstStyle/>
          <a:p>
            <a:pPr marL="0" indent="0">
              <a:buNone/>
            </a:pPr>
            <a:r>
              <a:rPr lang="en-US" dirty="0" err="1"/>
              <a:t>rng</a:t>
            </a:r>
            <a:r>
              <a:rPr lang="en-US" dirty="0"/>
              <a:t>(1); % For reproducibility</a:t>
            </a:r>
          </a:p>
          <a:p>
            <a:pPr marL="0" indent="0">
              <a:buNone/>
            </a:pPr>
            <a:r>
              <a:rPr lang="en-US" dirty="0"/>
              <a:t>% Generate 100 points uniformly distributed in the unit disk</a:t>
            </a:r>
          </a:p>
          <a:p>
            <a:pPr marL="0" indent="0">
              <a:buNone/>
            </a:pPr>
            <a:r>
              <a:rPr lang="en-US" dirty="0"/>
              <a:t>r = sqrt(rand(100,1));  % Radius</a:t>
            </a:r>
          </a:p>
          <a:p>
            <a:pPr marL="0" indent="0">
              <a:buNone/>
            </a:pPr>
            <a:r>
              <a:rPr lang="en-US" dirty="0"/>
              <a:t>t = 2*pi*rand(100,1); % Angle</a:t>
            </a:r>
          </a:p>
          <a:p>
            <a:pPr marL="0" indent="0">
              <a:buNone/>
            </a:pPr>
            <a:r>
              <a:rPr lang="en-US" dirty="0"/>
              <a:t>data1 = [r.*cos(t), r.*sin(t)];  % Points</a:t>
            </a:r>
          </a:p>
          <a:p>
            <a:pPr marL="0" indent="0">
              <a:buNone/>
            </a:pPr>
            <a:r>
              <a:rPr lang="en-US" dirty="0"/>
              <a:t>%Generate 100 points uniformly distributed in the annulus. The radius %is again proportional to a square root, this time a square root of the %uniform distribution from 1 through 4.</a:t>
            </a:r>
          </a:p>
        </p:txBody>
      </p:sp>
    </p:spTree>
    <p:extLst>
      <p:ext uri="{BB962C8B-B14F-4D97-AF65-F5344CB8AC3E}">
        <p14:creationId xmlns:p14="http://schemas.microsoft.com/office/powerpoint/2010/main" val="4069540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1302</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Tutorial1</vt:lpstr>
      <vt:lpstr>Example 1</vt:lpstr>
      <vt:lpstr>GeneratePointsQ</vt:lpstr>
      <vt:lpstr>DisplayPoints</vt:lpstr>
      <vt:lpstr>Train SVM</vt:lpstr>
      <vt:lpstr>Plot Decision Boundary</vt:lpstr>
      <vt:lpstr>Testing SVM</vt:lpstr>
      <vt:lpstr>Example 2</vt:lpstr>
      <vt:lpstr>ConcentricPoints (1)</vt:lpstr>
      <vt:lpstr>ConcentricPoints (2)</vt:lpstr>
      <vt:lpstr>ConcentricPoints (3)</vt:lpstr>
      <vt:lpstr>ConcentricPoints (3)</vt:lpstr>
      <vt:lpstr>Extra Credit Homework</vt:lpstr>
      <vt:lpstr>Example 3</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Udler</dc:creator>
  <cp:lastModifiedBy>Dmitry Udler</cp:lastModifiedBy>
  <cp:revision>36</cp:revision>
  <dcterms:created xsi:type="dcterms:W3CDTF">2019-09-04T17:04:16Z</dcterms:created>
  <dcterms:modified xsi:type="dcterms:W3CDTF">2019-09-05T16:39:05Z</dcterms:modified>
</cp:coreProperties>
</file>