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97" r:id="rId2"/>
    <p:sldId id="258" r:id="rId3"/>
    <p:sldId id="256" r:id="rId4"/>
    <p:sldId id="257" r:id="rId5"/>
    <p:sldId id="260" r:id="rId6"/>
    <p:sldId id="261" r:id="rId7"/>
    <p:sldId id="262" r:id="rId8"/>
    <p:sldId id="263" r:id="rId9"/>
    <p:sldId id="302" r:id="rId10"/>
    <p:sldId id="264" r:id="rId11"/>
    <p:sldId id="265" r:id="rId12"/>
    <p:sldId id="266" r:id="rId13"/>
    <p:sldId id="267" r:id="rId14"/>
    <p:sldId id="269" r:id="rId15"/>
    <p:sldId id="270" r:id="rId16"/>
    <p:sldId id="271" r:id="rId17"/>
    <p:sldId id="272" r:id="rId18"/>
    <p:sldId id="273" r:id="rId19"/>
    <p:sldId id="295" r:id="rId20"/>
    <p:sldId id="274" r:id="rId21"/>
    <p:sldId id="275" r:id="rId22"/>
    <p:sldId id="296"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2" r:id="rId38"/>
    <p:sldId id="293"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6788D-6056-4C58-8DA5-1721DB6550F5}"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3BBB4-540E-451E-B2E6-F58C7D19D6D2}" type="slidenum">
              <a:rPr lang="en-US" smtClean="0"/>
              <a:t>‹#›</a:t>
            </a:fld>
            <a:endParaRPr lang="en-US"/>
          </a:p>
        </p:txBody>
      </p:sp>
    </p:spTree>
    <p:extLst>
      <p:ext uri="{BB962C8B-B14F-4D97-AF65-F5344CB8AC3E}">
        <p14:creationId xmlns:p14="http://schemas.microsoft.com/office/powerpoint/2010/main" val="278740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3">
            <a:extLst>
              <a:ext uri="{FF2B5EF4-FFF2-40B4-BE49-F238E27FC236}">
                <a16:creationId xmlns:a16="http://schemas.microsoft.com/office/drawing/2014/main" id="{C8737C93-4170-4C2C-B999-4314F820A4C1}"/>
              </a:ext>
            </a:extLst>
          </p:cNvPr>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533AAD83-1A9C-4EEB-9C19-11DE68B01468}" type="slidenum">
              <a:rPr lang="en-US" altLang="en-US">
                <a:solidFill>
                  <a:srgbClr val="000000"/>
                </a:solidFill>
                <a:latin typeface="Times New Roman" panose="02020603050405020304" pitchFamily="18" charset="0"/>
              </a:rPr>
              <a:pPr>
                <a:lnSpc>
                  <a:spcPct val="95000"/>
                </a:lnSpc>
                <a:buClrTx/>
                <a:buFontTx/>
                <a:buNone/>
              </a:pPr>
              <a:t>1</a:t>
            </a:fld>
            <a:endParaRPr lang="en-US" altLang="en-US">
              <a:solidFill>
                <a:srgbClr val="000000"/>
              </a:solidFill>
              <a:latin typeface="Times New Roman" panose="02020603050405020304" pitchFamily="18" charset="0"/>
            </a:endParaRPr>
          </a:p>
        </p:txBody>
      </p:sp>
      <p:sp>
        <p:nvSpPr>
          <p:cNvPr id="61441" name="Text Box 1">
            <a:extLst>
              <a:ext uri="{FF2B5EF4-FFF2-40B4-BE49-F238E27FC236}">
                <a16:creationId xmlns:a16="http://schemas.microsoft.com/office/drawing/2014/main" id="{DA945D59-5621-4A6E-A742-5061C2A758CE}"/>
              </a:ext>
            </a:extLst>
          </p:cNvPr>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93A8E057-99A9-427C-9894-035FCAB62140}" type="slidenum">
              <a:rPr lang="en-US" altLang="en-US" sz="1400" smtClean="0">
                <a:cs typeface="+mn-ea" charset="0"/>
              </a:rPr>
              <a:pPr eaLnBrk="1">
                <a:lnSpc>
                  <a:spcPct val="93000"/>
                </a:lnSpc>
                <a:buSzPct val="100000"/>
                <a:defRPr/>
              </a:pPr>
              <a:t>1</a:t>
            </a:fld>
            <a:endParaRPr lang="en-US" altLang="en-US" sz="1400">
              <a:cs typeface="+mn-ea" charset="0"/>
            </a:endParaRPr>
          </a:p>
        </p:txBody>
      </p:sp>
      <p:sp>
        <p:nvSpPr>
          <p:cNvPr id="61442" name="Rectangle 2">
            <a:extLst>
              <a:ext uri="{FF2B5EF4-FFF2-40B4-BE49-F238E27FC236}">
                <a16:creationId xmlns:a16="http://schemas.microsoft.com/office/drawing/2014/main" id="{48A96747-83E0-4400-9CFC-8DD5717AC274}"/>
              </a:ext>
            </a:extLst>
          </p:cNvPr>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eaLnBrk="1">
              <a:lnSpc>
                <a:spcPct val="93000"/>
              </a:lnSpc>
              <a:buSzPct val="100000"/>
              <a:defRPr/>
            </a:pPr>
            <a:fld id="{12D77834-6399-47D8-AA29-3601D987DBC3}" type="slidenum">
              <a:rPr lang="en-US" altLang="en-US" sz="1400" smtClean="0">
                <a:cs typeface="+mn-ea" charset="0"/>
              </a:rPr>
              <a:pPr eaLnBrk="1">
                <a:lnSpc>
                  <a:spcPct val="93000"/>
                </a:lnSpc>
                <a:buSzPct val="100000"/>
                <a:defRPr/>
              </a:pPr>
              <a:t>1</a:t>
            </a:fld>
            <a:endParaRPr lang="en-US" altLang="en-US" sz="1400">
              <a:cs typeface="+mn-ea" charset="0"/>
            </a:endParaRPr>
          </a:p>
        </p:txBody>
      </p:sp>
      <p:sp>
        <p:nvSpPr>
          <p:cNvPr id="5125" name="Rectangle 3">
            <a:extLst>
              <a:ext uri="{FF2B5EF4-FFF2-40B4-BE49-F238E27FC236}">
                <a16:creationId xmlns:a16="http://schemas.microsoft.com/office/drawing/2014/main" id="{CC4841D1-01FF-48AE-AD29-DBB01CB79717}"/>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6" name="Rectangle 4">
            <a:extLst>
              <a:ext uri="{FF2B5EF4-FFF2-40B4-BE49-F238E27FC236}">
                <a16:creationId xmlns:a16="http://schemas.microsoft.com/office/drawing/2014/main" id="{59429D80-580A-40F4-A0EF-FB42C94E9660}"/>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latin typeface="Arial" panose="020B0604020202020204" pitchFamily="34" charset="0"/>
              <a:ea typeface="Microsoft YaHe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4C46-F490-4F62-8914-6203759C4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E695C5-2402-435B-8E94-E8B1B0F24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AEABD-E176-4F3E-9FF8-66694F651B5D}"/>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5" name="Footer Placeholder 4">
            <a:extLst>
              <a:ext uri="{FF2B5EF4-FFF2-40B4-BE49-F238E27FC236}">
                <a16:creationId xmlns:a16="http://schemas.microsoft.com/office/drawing/2014/main" id="{9E5FCF45-B605-44C6-923C-4CF7580DF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0C68E-8469-444E-A8C1-39A9A630220B}"/>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237128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3159-BCAC-468B-8103-988AB81C0A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2C5A40-85D0-4D63-B1A8-CBB716C48B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E3C4B-DB4C-4556-817D-D7D72C6D7FEE}"/>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5" name="Footer Placeholder 4">
            <a:extLst>
              <a:ext uri="{FF2B5EF4-FFF2-40B4-BE49-F238E27FC236}">
                <a16:creationId xmlns:a16="http://schemas.microsoft.com/office/drawing/2014/main" id="{700FFFE2-128F-42FA-B325-EB11FE259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A6AB8-471C-41D1-857C-D3C9CD7C52D3}"/>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220877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CBBF7C-8B53-4E0A-BA9E-6A49C38434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175777-EC1B-4A99-8C74-2732E723DF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BB753-D06E-47D7-B95B-F2F0CF9A6E8C}"/>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5" name="Footer Placeholder 4">
            <a:extLst>
              <a:ext uri="{FF2B5EF4-FFF2-40B4-BE49-F238E27FC236}">
                <a16:creationId xmlns:a16="http://schemas.microsoft.com/office/drawing/2014/main" id="{76A124EA-7D45-4BAF-9AF9-BC5F8CA4A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94975-4C5B-4312-AE47-8BDFCECC192C}"/>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161090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D7C1-4D40-40A7-8BCB-EA026C583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D8C11-B07E-4B98-8579-399FDAB390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5A7AE-626D-415D-A18B-16FA1EF1548D}"/>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5" name="Footer Placeholder 4">
            <a:extLst>
              <a:ext uri="{FF2B5EF4-FFF2-40B4-BE49-F238E27FC236}">
                <a16:creationId xmlns:a16="http://schemas.microsoft.com/office/drawing/2014/main" id="{9A39B19C-6E83-4C89-9390-505633C7E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FA0C9-C015-4656-BC9D-1E68C9187792}"/>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115871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6687F-ABD3-433C-8BF9-74A77DA87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A66BC-80A7-4777-BE80-AB247C525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1F00C3-AE9B-45C7-A28D-5A89FEF9AABA}"/>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5" name="Footer Placeholder 4">
            <a:extLst>
              <a:ext uri="{FF2B5EF4-FFF2-40B4-BE49-F238E27FC236}">
                <a16:creationId xmlns:a16="http://schemas.microsoft.com/office/drawing/2014/main" id="{42C7F004-7138-41B9-9F29-DB007EB98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229DA-1E84-40D5-87D7-D31568B8F6A8}"/>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405302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8466-4F9B-4587-8AE4-CAF66C4E6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4A6ED-511A-4F9A-8C38-AC5D78D288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544089-2F5A-4747-8AD9-2BF9DEB224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BA71DC-EB63-436D-A879-4FA42B35F543}"/>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6" name="Footer Placeholder 5">
            <a:extLst>
              <a:ext uri="{FF2B5EF4-FFF2-40B4-BE49-F238E27FC236}">
                <a16:creationId xmlns:a16="http://schemas.microsoft.com/office/drawing/2014/main" id="{0A4D9015-791B-4B7F-9686-A9C20DB35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3A046-01D7-4837-B5A3-6B3168CB2FCC}"/>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290617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E43D-1398-4210-85B2-593ACFDED2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0AC80-B4A7-4155-AC6E-7E12F70E5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AE44EB-ECB5-45A6-B1DE-E68711F590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523B01-46DB-4442-948C-91FB5DB30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9EAA1-1E5D-4951-8F4F-2DC2C1BB60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FA6D5-75D1-48B6-8CD3-25B8B21BD639}"/>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8" name="Footer Placeholder 7">
            <a:extLst>
              <a:ext uri="{FF2B5EF4-FFF2-40B4-BE49-F238E27FC236}">
                <a16:creationId xmlns:a16="http://schemas.microsoft.com/office/drawing/2014/main" id="{C08342A1-2A7F-4659-AF05-177D13E609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C203B-C543-484C-8A38-2CB8CE75D682}"/>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6824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DAB9-8458-4E76-BD60-805824FD74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825354-F8DD-4C2F-960D-8E6EDD3B840B}"/>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4" name="Footer Placeholder 3">
            <a:extLst>
              <a:ext uri="{FF2B5EF4-FFF2-40B4-BE49-F238E27FC236}">
                <a16:creationId xmlns:a16="http://schemas.microsoft.com/office/drawing/2014/main" id="{DF881924-6502-4884-9D98-AA4FAD791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6875E-8027-41F4-B9BB-20BDCB16BC0F}"/>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267392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80E0A-21FC-4F67-95E5-4F0B825088F0}"/>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3" name="Footer Placeholder 2">
            <a:extLst>
              <a:ext uri="{FF2B5EF4-FFF2-40B4-BE49-F238E27FC236}">
                <a16:creationId xmlns:a16="http://schemas.microsoft.com/office/drawing/2014/main" id="{6D2F61F1-5E69-4161-88B0-01449BCED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69E110-637E-44C1-AF75-8822974DF119}"/>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192395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636E-78AB-498C-9809-CA7E41AB2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1BB1ED-D1BC-4613-80B2-DCC58A5A9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72B73F-7573-413C-B82A-8B34D41E3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501640-F9AC-4908-A407-4BA965732BFC}"/>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6" name="Footer Placeholder 5">
            <a:extLst>
              <a:ext uri="{FF2B5EF4-FFF2-40B4-BE49-F238E27FC236}">
                <a16:creationId xmlns:a16="http://schemas.microsoft.com/office/drawing/2014/main" id="{C345893F-9A2A-4C7C-B69D-E075FB0D2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5C27-44EC-4EE6-91FE-B046022384F4}"/>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203885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62C8-D885-434A-858B-E24D06D7D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8A720-AC4E-4735-ADC6-1F54075AE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DC2A77-A06A-489A-9056-256B48110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3BDD73-829C-4781-A014-8F560F939D2A}"/>
              </a:ext>
            </a:extLst>
          </p:cNvPr>
          <p:cNvSpPr>
            <a:spLocks noGrp="1"/>
          </p:cNvSpPr>
          <p:nvPr>
            <p:ph type="dt" sz="half" idx="10"/>
          </p:nvPr>
        </p:nvSpPr>
        <p:spPr/>
        <p:txBody>
          <a:bodyPr/>
          <a:lstStyle/>
          <a:p>
            <a:fld id="{73B4E351-8DCC-42F1-A6EA-17A94B551219}" type="datetimeFigureOut">
              <a:rPr lang="en-US" smtClean="0"/>
              <a:t>9/10/2019</a:t>
            </a:fld>
            <a:endParaRPr lang="en-US"/>
          </a:p>
        </p:txBody>
      </p:sp>
      <p:sp>
        <p:nvSpPr>
          <p:cNvPr id="6" name="Footer Placeholder 5">
            <a:extLst>
              <a:ext uri="{FF2B5EF4-FFF2-40B4-BE49-F238E27FC236}">
                <a16:creationId xmlns:a16="http://schemas.microsoft.com/office/drawing/2014/main" id="{AFDC25C2-2451-4485-91A0-26EE4C3CA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E7AA7-698C-4FE6-B239-CECBED4CABEA}"/>
              </a:ext>
            </a:extLst>
          </p:cNvPr>
          <p:cNvSpPr>
            <a:spLocks noGrp="1"/>
          </p:cNvSpPr>
          <p:nvPr>
            <p:ph type="sldNum" sz="quarter" idx="12"/>
          </p:nvPr>
        </p:nvSpPr>
        <p:spPr/>
        <p:txBody>
          <a:bodyPr/>
          <a:lstStyle/>
          <a:p>
            <a:fld id="{B9C2E5B9-BFB4-4D16-B5F0-E04DB3AB3BA7}" type="slidenum">
              <a:rPr lang="en-US" smtClean="0"/>
              <a:t>‹#›</a:t>
            </a:fld>
            <a:endParaRPr lang="en-US"/>
          </a:p>
        </p:txBody>
      </p:sp>
    </p:spTree>
    <p:extLst>
      <p:ext uri="{BB962C8B-B14F-4D97-AF65-F5344CB8AC3E}">
        <p14:creationId xmlns:p14="http://schemas.microsoft.com/office/powerpoint/2010/main" val="422294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6D138-A46A-475E-851F-0565FF8834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9A2CE9-7088-4763-8418-1C4028C00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FB281-A755-4341-8B84-065DBA6A8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4E351-8DCC-42F1-A6EA-17A94B551219}" type="datetimeFigureOut">
              <a:rPr lang="en-US" smtClean="0"/>
              <a:t>9/10/2019</a:t>
            </a:fld>
            <a:endParaRPr lang="en-US"/>
          </a:p>
        </p:txBody>
      </p:sp>
      <p:sp>
        <p:nvSpPr>
          <p:cNvPr id="5" name="Footer Placeholder 4">
            <a:extLst>
              <a:ext uri="{FF2B5EF4-FFF2-40B4-BE49-F238E27FC236}">
                <a16:creationId xmlns:a16="http://schemas.microsoft.com/office/drawing/2014/main" id="{5DE7D025-38C3-499B-BCE0-953E8EDBB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24CFE1-96B6-4518-B523-620C52DE0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2E5B9-BFB4-4D16-B5F0-E04DB3AB3BA7}" type="slidenum">
              <a:rPr lang="en-US" smtClean="0"/>
              <a:t>‹#›</a:t>
            </a:fld>
            <a:endParaRPr lang="en-US"/>
          </a:p>
        </p:txBody>
      </p:sp>
    </p:spTree>
    <p:extLst>
      <p:ext uri="{BB962C8B-B14F-4D97-AF65-F5344CB8AC3E}">
        <p14:creationId xmlns:p14="http://schemas.microsoft.com/office/powerpoint/2010/main" val="3145871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BA84CC20-0C22-4198-ACE4-A84128EDF176}"/>
              </a:ext>
            </a:extLst>
          </p:cNvPr>
          <p:cNvSpPr>
            <a:spLocks noChangeArrowheads="1"/>
          </p:cNvSpPr>
          <p:nvPr/>
        </p:nvSpPr>
        <p:spPr bwMode="auto">
          <a:xfrm>
            <a:off x="2209800" y="22860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099" name="Picture 2">
            <a:extLst>
              <a:ext uri="{FF2B5EF4-FFF2-40B4-BE49-F238E27FC236}">
                <a16:creationId xmlns:a16="http://schemas.microsoft.com/office/drawing/2014/main" id="{FEF8DD35-28C3-4298-B175-58DCBB79A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2971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0" name="Rectangle 3">
            <a:extLst>
              <a:ext uri="{FF2B5EF4-FFF2-40B4-BE49-F238E27FC236}">
                <a16:creationId xmlns:a16="http://schemas.microsoft.com/office/drawing/2014/main" id="{0071454A-0C90-410C-976E-ADB424C1F0DB}"/>
              </a:ext>
            </a:extLst>
          </p:cNvPr>
          <p:cNvSpPr>
            <a:spLocks noChangeArrowheads="1"/>
          </p:cNvSpPr>
          <p:nvPr/>
        </p:nvSpPr>
        <p:spPr bwMode="auto">
          <a:xfrm>
            <a:off x="1524000" y="2667000"/>
            <a:ext cx="9144000" cy="685800"/>
          </a:xfrm>
          <a:prstGeom prst="rect">
            <a:avLst/>
          </a:prstGeom>
          <a:solidFill>
            <a:srgbClr val="00B0F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06413" algn="l"/>
                <a:tab pos="712788" algn="l"/>
                <a:tab pos="1436688" algn="l"/>
                <a:tab pos="2160588" algn="l"/>
                <a:tab pos="2882900" algn="l"/>
                <a:tab pos="3606800" algn="l"/>
                <a:tab pos="4343400" algn="l"/>
                <a:tab pos="5056188" algn="l"/>
                <a:tab pos="5780088" algn="l"/>
                <a:tab pos="6503988" algn="l"/>
                <a:tab pos="7226300" algn="l"/>
                <a:tab pos="7950200" algn="l"/>
                <a:tab pos="8686800" algn="l"/>
                <a:tab pos="9144000" algn="l"/>
                <a:tab pos="9601200" algn="l"/>
                <a:tab pos="10058400" algn="l"/>
                <a:tab pos="10515600" algn="l"/>
              </a:tabLst>
              <a:defRPr>
                <a:solidFill>
                  <a:schemeClr val="bg1"/>
                </a:solidFill>
                <a:latin typeface="Arial" panose="020B0604020202020204" pitchFamily="34" charset="0"/>
                <a:ea typeface="Microsoft YaHei" panose="020B0503020204020204" pitchFamily="34" charset="-122"/>
              </a:defRPr>
            </a:lvl9pPr>
          </a:lstStyle>
          <a:p>
            <a:pPr>
              <a:lnSpc>
                <a:spcPct val="100000"/>
              </a:lnSpc>
              <a:spcBef>
                <a:spcPts val="363"/>
              </a:spcBef>
              <a:buClrTx/>
            </a:pPr>
            <a:r>
              <a:rPr lang="en-US" altLang="en-US" sz="2400">
                <a:solidFill>
                  <a:srgbClr val="FFFF00"/>
                </a:solidFill>
                <a:cs typeface="新細明體" panose="020B0604030504040204" pitchFamily="18" charset="-120"/>
              </a:rPr>
              <a:t>	</a:t>
            </a:r>
            <a:r>
              <a:rPr lang="en-US" altLang="en-US" sz="2000">
                <a:solidFill>
                  <a:srgbClr val="FFFF00"/>
                </a:solidFill>
                <a:cs typeface="新細明體" panose="020B0604030504040204" pitchFamily="18" charset="-120"/>
              </a:rPr>
              <a:t>GRADUATE SCHOOL OF BUSINESS</a:t>
            </a:r>
          </a:p>
          <a:p>
            <a:pPr algn="ctr">
              <a:lnSpc>
                <a:spcPct val="100000"/>
              </a:lnSpc>
              <a:spcBef>
                <a:spcPts val="363"/>
              </a:spcBef>
              <a:buClrTx/>
            </a:pPr>
            <a:endParaRPr lang="en-US" altLang="en-US" sz="2000">
              <a:solidFill>
                <a:srgbClr val="FFFF00"/>
              </a:solidFill>
              <a:cs typeface="新細明體" panose="020B0604030504040204" pitchFamily="18" charset="-120"/>
            </a:endParaRPr>
          </a:p>
        </p:txBody>
      </p:sp>
      <p:sp>
        <p:nvSpPr>
          <p:cNvPr id="4101" name="Line 4">
            <a:extLst>
              <a:ext uri="{FF2B5EF4-FFF2-40B4-BE49-F238E27FC236}">
                <a16:creationId xmlns:a16="http://schemas.microsoft.com/office/drawing/2014/main" id="{F0D925D6-BCAF-40F9-B695-CC939BC33869}"/>
              </a:ext>
            </a:extLst>
          </p:cNvPr>
          <p:cNvSpPr>
            <a:spLocks noChangeShapeType="1"/>
          </p:cNvSpPr>
          <p:nvPr/>
        </p:nvSpPr>
        <p:spPr bwMode="auto">
          <a:xfrm>
            <a:off x="1524000" y="3886200"/>
            <a:ext cx="9144000" cy="1588"/>
          </a:xfrm>
          <a:prstGeom prst="line">
            <a:avLst/>
          </a:prstGeom>
          <a:noFill/>
          <a:ln w="3816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2" name="Rectangle 5">
            <a:extLst>
              <a:ext uri="{FF2B5EF4-FFF2-40B4-BE49-F238E27FC236}">
                <a16:creationId xmlns:a16="http://schemas.microsoft.com/office/drawing/2014/main" id="{12049450-2DCD-45B5-8F34-B8B2FDCBAE99}"/>
              </a:ext>
            </a:extLst>
          </p:cNvPr>
          <p:cNvSpPr>
            <a:spLocks noChangeArrowheads="1"/>
          </p:cNvSpPr>
          <p:nvPr/>
        </p:nvSpPr>
        <p:spPr bwMode="auto">
          <a:xfrm>
            <a:off x="2133600" y="4038600"/>
            <a:ext cx="77724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lnSpc>
                <a:spcPct val="100000"/>
              </a:lnSpc>
              <a:buClrTx/>
              <a:buFontTx/>
              <a:buNone/>
            </a:pPr>
            <a:r>
              <a:rPr lang="en-US" altLang="en-US" sz="4400" dirty="0">
                <a:solidFill>
                  <a:srgbClr val="000000"/>
                </a:solidFill>
                <a:cs typeface="新細明體" panose="020B0604030504040204" pitchFamily="18" charset="-120"/>
              </a:rPr>
              <a:t>Introduction to Machine Learning</a:t>
            </a:r>
          </a:p>
          <a:p>
            <a:pPr algn="ctr" eaLnBrk="1" hangingPunct="1">
              <a:lnSpc>
                <a:spcPct val="100000"/>
              </a:lnSpc>
              <a:buClrTx/>
              <a:buFontTx/>
              <a:buNone/>
            </a:pPr>
            <a:r>
              <a:rPr lang="en-US" altLang="en-US" sz="2400" dirty="0">
                <a:solidFill>
                  <a:srgbClr val="000000"/>
                </a:solidFill>
                <a:cs typeface="新細明體" panose="020B0604030504040204" pitchFamily="18" charset="-120"/>
              </a:rPr>
              <a:t>Lecture 3</a:t>
            </a:r>
            <a:br>
              <a:rPr lang="en-US" altLang="en-US" sz="3600" dirty="0">
                <a:solidFill>
                  <a:srgbClr val="000000"/>
                </a:solidFill>
                <a:cs typeface="新細明體" panose="020B0604030504040204" pitchFamily="18" charset="-120"/>
              </a:rPr>
            </a:br>
            <a:r>
              <a:rPr lang="en-US" altLang="en-US" sz="2400" dirty="0">
                <a:solidFill>
                  <a:srgbClr val="000000"/>
                </a:solidFill>
                <a:cs typeface="新細明體" panose="020B0604030504040204" pitchFamily="18" charset="-120"/>
              </a:rPr>
              <a:t>Fall 2019</a:t>
            </a:r>
            <a:br>
              <a:rPr lang="en-US" altLang="en-US" sz="2400" dirty="0">
                <a:solidFill>
                  <a:srgbClr val="000000"/>
                </a:solidFill>
                <a:cs typeface="新細明體" panose="020B0604030504040204" pitchFamily="18" charset="-120"/>
              </a:rPr>
            </a:br>
            <a:r>
              <a:rPr lang="en-US" altLang="en-US" sz="2400" dirty="0">
                <a:solidFill>
                  <a:srgbClr val="000000"/>
                </a:solidFill>
                <a:cs typeface="新細明體" panose="020B0604030504040204" pitchFamily="18" charset="-120"/>
              </a:rPr>
              <a:t>Dmitry Udler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fontScale="92500" lnSpcReduction="20000"/>
              </a:bodyPr>
              <a:lstStyle/>
              <a:p>
                <a:pPr algn="l"/>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𝑝</m:t>
                        </m:r>
                      </m:sub>
                    </m:sSub>
                  </m:oMath>
                </a14:m>
                <a:r>
                  <a:rPr lang="en-US" dirty="0"/>
                  <a:t> are the coeﬃcients of the maximal margin hyperplane, then the maximal margin classiﬁer classiﬁes the test observation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based on the sign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𝑝</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𝑝</m:t>
                        </m:r>
                      </m:sub>
                      <m:sup>
                        <m:r>
                          <a:rPr lang="en-US" i="1">
                            <a:latin typeface="Cambria Math" panose="02040503050406030204" pitchFamily="18" charset="0"/>
                          </a:rPr>
                          <m:t>∗</m:t>
                        </m:r>
                      </m:sup>
                    </m:sSubSup>
                  </m:oMath>
                </a14:m>
                <a:br>
                  <a:rPr lang="en-US" dirty="0"/>
                </a:br>
                <a:endParaRPr lang="en-US" dirty="0"/>
              </a:p>
              <a:p>
                <a:pPr algn="l"/>
                <a:r>
                  <a:rPr lang="en-US" dirty="0"/>
                  <a:t>Comparing the following two pictures we see that the maximal margin hyperplane shown in does indeed result in a greater minimal distance between the observations and the separating hyperplane—that is, a larger margin. In a sense, the maximal margin hyperplane represents the mid-line of the widest “slab” that we can insert between the two classes.</a:t>
                </a:r>
              </a:p>
              <a:p>
                <a:pPr algn="l"/>
                <a:r>
                  <a:rPr lang="en-US" dirty="0"/>
                  <a:t>We see that three training observations are equidistant from the maximal margin hyperplane and lie along the dashed lines indicating the width of the margin. These three observations are called support vectors, since they are vectors in p-dimensional space and they “support” the maximal margin hyperplane in the sense that if these points were moved slightly then the maximal margin hyperplane would move as well.</a:t>
                </a:r>
              </a:p>
              <a:p>
                <a:pPr algn="l"/>
                <a:r>
                  <a:rPr lang="en-US" dirty="0"/>
                  <a:t>Interestingly, the maximal margin hyperplane depends directly on the support vectors, but not on the other observations: a movement to any of the other observations would not aﬀect the separating hyperplane, provided that the observation’s movement does not cause it to cross the boundary set by the margin. The fact that the maximal margin hyperplane depends directly on only a small subset of the observations is an important property of support vector classiﬁer and support vector machines.</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702" t="-2230" r="-918"/>
                </a:stretch>
              </a:blipFill>
            </p:spPr>
            <p:txBody>
              <a:bodyPr/>
              <a:lstStyle/>
              <a:p>
                <a:r>
                  <a:rPr lang="en-US">
                    <a:noFill/>
                  </a:rPr>
                  <a:t> </a:t>
                </a:r>
              </a:p>
            </p:txBody>
          </p:sp>
        </mc:Fallback>
      </mc:AlternateContent>
    </p:spTree>
    <p:extLst>
      <p:ext uri="{BB962C8B-B14F-4D97-AF65-F5344CB8AC3E}">
        <p14:creationId xmlns:p14="http://schemas.microsoft.com/office/powerpoint/2010/main" val="204832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endParaRPr lang="en-US" dirty="0"/>
          </a:p>
          <a:p>
            <a:pPr algn="l"/>
            <a:endParaRPr lang="en-US" dirty="0"/>
          </a:p>
          <a:p>
            <a:pPr algn="l"/>
            <a:endParaRPr lang="en-US" dirty="0"/>
          </a:p>
          <a:p>
            <a:pPr algn="l"/>
            <a:endParaRPr lang="en-US" dirty="0"/>
          </a:p>
          <a:p>
            <a:pPr algn="l"/>
            <a:endParaRPr lang="en-US" dirty="0"/>
          </a:p>
        </p:txBody>
      </p:sp>
      <p:pic>
        <p:nvPicPr>
          <p:cNvPr id="4" name="Picture 3">
            <a:extLst>
              <a:ext uri="{FF2B5EF4-FFF2-40B4-BE49-F238E27FC236}">
                <a16:creationId xmlns:a16="http://schemas.microsoft.com/office/drawing/2014/main" id="{6DCEDD7A-5500-4235-8A7E-C065E111A2D6}"/>
              </a:ext>
            </a:extLst>
          </p:cNvPr>
          <p:cNvPicPr>
            <a:picLocks noChangeAspect="1"/>
          </p:cNvPicPr>
          <p:nvPr/>
        </p:nvPicPr>
        <p:blipFill>
          <a:blip r:embed="rId2"/>
          <a:stretch>
            <a:fillRect/>
          </a:stretch>
        </p:blipFill>
        <p:spPr>
          <a:xfrm>
            <a:off x="1184932" y="790114"/>
            <a:ext cx="4999569" cy="5401743"/>
          </a:xfrm>
          <a:prstGeom prst="rect">
            <a:avLst/>
          </a:prstGeom>
        </p:spPr>
      </p:pic>
      <p:pic>
        <p:nvPicPr>
          <p:cNvPr id="5" name="Picture 4">
            <a:extLst>
              <a:ext uri="{FF2B5EF4-FFF2-40B4-BE49-F238E27FC236}">
                <a16:creationId xmlns:a16="http://schemas.microsoft.com/office/drawing/2014/main" id="{E2D64A8F-7BF2-4F9F-94B9-93E517953253}"/>
              </a:ext>
            </a:extLst>
          </p:cNvPr>
          <p:cNvPicPr>
            <a:picLocks noChangeAspect="1"/>
          </p:cNvPicPr>
          <p:nvPr/>
        </p:nvPicPr>
        <p:blipFill>
          <a:blip r:embed="rId3"/>
          <a:stretch>
            <a:fillRect/>
          </a:stretch>
        </p:blipFill>
        <p:spPr>
          <a:xfrm>
            <a:off x="6579320" y="932155"/>
            <a:ext cx="5339752" cy="4735220"/>
          </a:xfrm>
          <a:prstGeom prst="rect">
            <a:avLst/>
          </a:prstGeom>
        </p:spPr>
      </p:pic>
    </p:spTree>
    <p:extLst>
      <p:ext uri="{BB962C8B-B14F-4D97-AF65-F5344CB8AC3E}">
        <p14:creationId xmlns:p14="http://schemas.microsoft.com/office/powerpoint/2010/main" val="139403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lnSpcReduction="10000"/>
          </a:bodyPr>
          <a:lstStyle/>
          <a:p>
            <a:pPr algn="l"/>
            <a:r>
              <a:rPr lang="en-US" dirty="0"/>
              <a:t>We now consider the task of constructing the maximal margin hyperplane based on a set of n training observations and associated class labels. Brieﬂy, the maximal margin hyperplane is the solution to the optimization problem</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This is a quadratic optimization problem subject to linear constraints and there is a unique solution.</a:t>
            </a:r>
          </a:p>
          <a:p>
            <a:pPr algn="l"/>
            <a:endParaRPr lang="en-US" dirty="0"/>
          </a:p>
        </p:txBody>
      </p:sp>
      <p:pic>
        <p:nvPicPr>
          <p:cNvPr id="4" name="Picture 3">
            <a:extLst>
              <a:ext uri="{FF2B5EF4-FFF2-40B4-BE49-F238E27FC236}">
                <a16:creationId xmlns:a16="http://schemas.microsoft.com/office/drawing/2014/main" id="{40BAA9C2-53B1-4958-9B56-D0CBD6A1FE05}"/>
              </a:ext>
            </a:extLst>
          </p:cNvPr>
          <p:cNvPicPr>
            <a:picLocks noChangeAspect="1"/>
          </p:cNvPicPr>
          <p:nvPr/>
        </p:nvPicPr>
        <p:blipFill>
          <a:blip r:embed="rId2"/>
          <a:stretch>
            <a:fillRect/>
          </a:stretch>
        </p:blipFill>
        <p:spPr>
          <a:xfrm>
            <a:off x="1466216" y="2562023"/>
            <a:ext cx="9088118" cy="2896004"/>
          </a:xfrm>
          <a:prstGeom prst="rect">
            <a:avLst/>
          </a:prstGeom>
        </p:spPr>
      </p:pic>
    </p:spTree>
    <p:extLst>
      <p:ext uri="{BB962C8B-B14F-4D97-AF65-F5344CB8AC3E}">
        <p14:creationId xmlns:p14="http://schemas.microsoft.com/office/powerpoint/2010/main" val="93546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This optimization problem is actually simpler than it looks.</a:t>
                </a:r>
              </a:p>
              <a:p>
                <a:pPr algn="l"/>
                <a:r>
                  <a:rPr lang="en-US" dirty="0"/>
                  <a:t>First of all, the constraint that </a:t>
                </a:r>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r>
                      <a:rPr lang="en-US" i="1">
                        <a:latin typeface="Cambria Math" panose="02040503050406030204" pitchFamily="18" charset="0"/>
                      </a:rPr>
                      <m:t>)&gt;</m:t>
                    </m:r>
                    <m:r>
                      <a:rPr lang="en-US" b="0" i="1" smtClean="0">
                        <a:latin typeface="Cambria Math" panose="02040503050406030204" pitchFamily="18" charset="0"/>
                      </a:rPr>
                      <m:t>𝑀</m:t>
                    </m:r>
                  </m:oMath>
                </a14:m>
                <a:endParaRPr lang="en-US" dirty="0"/>
              </a:p>
              <a:p>
                <a:pPr algn="l"/>
                <a:r>
                  <a:rPr lang="en-US" dirty="0"/>
                  <a:t> ∀ </a:t>
                </a:r>
                <a:r>
                  <a:rPr lang="en-US" dirty="0" err="1"/>
                  <a:t>i</a:t>
                </a:r>
                <a:r>
                  <a:rPr lang="en-US" dirty="0"/>
                  <a:t> =1,...,n guarantees that each observation will be on the correct side of the hyperplane, provided that M is positive.</a:t>
                </a:r>
              </a:p>
              <a:p>
                <a:pPr algn="l"/>
                <a:r>
                  <a:rPr lang="en-US" dirty="0"/>
                  <a:t>One can show that with the second constraint the perpendicular distance from the </a:t>
                </a:r>
                <a:r>
                  <a:rPr lang="en-US" dirty="0" err="1"/>
                  <a:t>i-th</a:t>
                </a:r>
                <a:r>
                  <a:rPr lang="en-US" dirty="0"/>
                  <a:t> observation to the hyperplane is given by</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r>
                        <a:rPr lang="en-US" i="1">
                          <a:latin typeface="Cambria Math" panose="02040503050406030204" pitchFamily="18" charset="0"/>
                        </a:rPr>
                        <m:t>)</m:t>
                      </m:r>
                    </m:oMath>
                  </m:oMathPara>
                </a14:m>
                <a:endParaRPr lang="en-US" dirty="0"/>
              </a:p>
              <a:p>
                <a:pPr algn="l"/>
                <a:r>
                  <a:rPr lang="en-US" dirty="0"/>
                  <a:t>Therefore, the constraints ensure that each observation is on the correct side of the hyperplane and at least a distance M from the hyperplane. Hence, M represents the margin of our hyperplane.</a:t>
                </a:r>
              </a:p>
              <a:p>
                <a:pPr algn="l"/>
                <a:endParaRPr lang="en-US" dirty="0"/>
              </a:p>
              <a:p>
                <a:pPr algn="l"/>
                <a:endParaRPr lang="en-US" dirty="0"/>
              </a:p>
              <a:p>
                <a:pPr algn="l"/>
                <a:endParaRPr lang="en-US" dirty="0"/>
              </a:p>
              <a:p>
                <a:pPr algn="l"/>
                <a:endParaRPr lang="en-US" dirty="0"/>
              </a:p>
              <a:p>
                <a:pPr algn="l"/>
                <a:endParaRPr lang="en-US" dirty="0"/>
              </a:p>
            </p:txBody>
          </p:sp>
        </mc:Choice>
        <mc:Fallback>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a:stretch>
              </a:blipFill>
            </p:spPr>
            <p:txBody>
              <a:bodyPr/>
              <a:lstStyle/>
              <a:p>
                <a:r>
                  <a:rPr lang="en-US">
                    <a:noFill/>
                  </a:rPr>
                  <a:t> </a:t>
                </a:r>
              </a:p>
            </p:txBody>
          </p:sp>
        </mc:Fallback>
      </mc:AlternateContent>
    </p:spTree>
    <p:extLst>
      <p:ext uri="{BB962C8B-B14F-4D97-AF65-F5344CB8AC3E}">
        <p14:creationId xmlns:p14="http://schemas.microsoft.com/office/powerpoint/2010/main" val="23566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Non-separable case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The maximal margin classiﬁer is a very natural way to perform classiﬁcation, if a separating hyperplane exists. However, in many cases no separating hyperplane exists, and so there is no maximal margin classiﬁer. In this case, the optimization problem has no solution with M&gt;0. </a:t>
            </a:r>
          </a:p>
          <a:p>
            <a:pPr algn="l"/>
            <a:r>
              <a:rPr lang="en-US" dirty="0"/>
              <a:t>In this case, we cannot exactly separate the two classes. However, we can extend the concept of a separating hyperplane in order to develop a hyperplane that almost separates the classes, using a so-called soft margin. The generalization of the maximal margin classiﬁer to the non-separable case is known as the support vector classiﬁer.</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56227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4" name="Picture 3">
            <a:extLst>
              <a:ext uri="{FF2B5EF4-FFF2-40B4-BE49-F238E27FC236}">
                <a16:creationId xmlns:a16="http://schemas.microsoft.com/office/drawing/2014/main" id="{14E46C49-1C23-4812-9E9E-1AC6AFE3AB65}"/>
              </a:ext>
            </a:extLst>
          </p:cNvPr>
          <p:cNvPicPr>
            <a:picLocks noChangeAspect="1"/>
          </p:cNvPicPr>
          <p:nvPr/>
        </p:nvPicPr>
        <p:blipFill>
          <a:blip r:embed="rId2"/>
          <a:stretch>
            <a:fillRect/>
          </a:stretch>
        </p:blipFill>
        <p:spPr>
          <a:xfrm>
            <a:off x="2610679" y="1868750"/>
            <a:ext cx="7325747" cy="4802819"/>
          </a:xfrm>
          <a:prstGeom prst="rect">
            <a:avLst/>
          </a:prstGeom>
        </p:spPr>
      </p:pic>
      <p:sp>
        <p:nvSpPr>
          <p:cNvPr id="6" name="Title 1">
            <a:extLst>
              <a:ext uri="{FF2B5EF4-FFF2-40B4-BE49-F238E27FC236}">
                <a16:creationId xmlns:a16="http://schemas.microsoft.com/office/drawing/2014/main" id="{83E923FA-9949-44AD-8E38-11EF0DD3B921}"/>
              </a:ext>
            </a:extLst>
          </p:cNvPr>
          <p:cNvSpPr txBox="1">
            <a:spLocks/>
          </p:cNvSpPr>
          <p:nvPr/>
        </p:nvSpPr>
        <p:spPr>
          <a:xfrm>
            <a:off x="942513" y="187912"/>
            <a:ext cx="11052699" cy="6465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Non-separable case</a:t>
            </a:r>
          </a:p>
        </p:txBody>
      </p:sp>
      <p:sp>
        <p:nvSpPr>
          <p:cNvPr id="7" name="Title 6">
            <a:extLst>
              <a:ext uri="{FF2B5EF4-FFF2-40B4-BE49-F238E27FC236}">
                <a16:creationId xmlns:a16="http://schemas.microsoft.com/office/drawing/2014/main" id="{A45303A8-DD48-4E05-89F2-EA0D127CA4F3}"/>
              </a:ext>
            </a:extLst>
          </p:cNvPr>
          <p:cNvSpPr>
            <a:spLocks noGrp="1"/>
          </p:cNvSpPr>
          <p:nvPr>
            <p:ph type="ctrTitle"/>
          </p:nvPr>
        </p:nvSpPr>
        <p:spPr>
          <a:xfrm>
            <a:off x="452761" y="932155"/>
            <a:ext cx="11469949" cy="1207363"/>
          </a:xfrm>
        </p:spPr>
        <p:txBody>
          <a:bodyPr>
            <a:noAutofit/>
          </a:bodyPr>
          <a:lstStyle/>
          <a:p>
            <a:pPr algn="l"/>
            <a:r>
              <a:rPr lang="en-US" sz="2400" dirty="0"/>
              <a:t>There are two classes of observations, shown in blue and in purple. In this case, the two classes are not separable by a hyperplane, and so the maximal margin classiﬁer cannot be used.</a:t>
            </a:r>
          </a:p>
        </p:txBody>
      </p:sp>
    </p:spTree>
    <p:extLst>
      <p:ext uri="{BB962C8B-B14F-4D97-AF65-F5344CB8AC3E}">
        <p14:creationId xmlns:p14="http://schemas.microsoft.com/office/powerpoint/2010/main" val="221173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In fact, even if a separating hyperplane does exist, then there are instances in which a classiﬁer based on a separating hyperplane might not be desirable.</a:t>
            </a:r>
          </a:p>
          <a:p>
            <a:pPr algn="l"/>
            <a:r>
              <a:rPr lang="en-US" dirty="0"/>
              <a:t>A classiﬁer based on a separating hyperplane will necessarily perfectly classify all of the training observations; this can lead to sensitivity to individual observations. An example is shown in the following figure.</a:t>
            </a:r>
          </a:p>
          <a:p>
            <a:pPr algn="l"/>
            <a:r>
              <a:rPr lang="en-US" dirty="0"/>
              <a:t>The addition of a single observation leads to a dramatic change in the maximal margin hyperplane. The resulting maximal margin hyperplane is not satisfactory—for one thing, it has only a tiny margin. This is problematic because as discussed previously, the distance of an observation from the hyperplane can be seen as a measure of our conﬁdence that the observation was correctly classiﬁed. Moreover, the fact that the maximal margin hyperplane is extremely sensitive to a change in a single observation suggests that it may have overﬁt the training data.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578843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Two classes of observations are shown in blue and in purple, along with the maximal margin hyperplane. Right: An additional blue observation has been added, leading to a dramatic shift in the maximal margin hyperplane shown as a solid line. The dashed line indicates the maximal margin hyperplane that was obtained in the absence of this additional point.</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4" name="Picture 3">
            <a:extLst>
              <a:ext uri="{FF2B5EF4-FFF2-40B4-BE49-F238E27FC236}">
                <a16:creationId xmlns:a16="http://schemas.microsoft.com/office/drawing/2014/main" id="{A714E1EC-9AD0-4EBC-A30A-12CEF43CD9C9}"/>
              </a:ext>
            </a:extLst>
          </p:cNvPr>
          <p:cNvPicPr>
            <a:picLocks noChangeAspect="1"/>
          </p:cNvPicPr>
          <p:nvPr/>
        </p:nvPicPr>
        <p:blipFill>
          <a:blip r:embed="rId2"/>
          <a:stretch>
            <a:fillRect/>
          </a:stretch>
        </p:blipFill>
        <p:spPr>
          <a:xfrm>
            <a:off x="1889924" y="3032527"/>
            <a:ext cx="8920952" cy="3510314"/>
          </a:xfrm>
          <a:prstGeom prst="rect">
            <a:avLst/>
          </a:prstGeom>
        </p:spPr>
      </p:pic>
    </p:spTree>
    <p:extLst>
      <p:ext uri="{BB962C8B-B14F-4D97-AF65-F5344CB8AC3E}">
        <p14:creationId xmlns:p14="http://schemas.microsoft.com/office/powerpoint/2010/main" val="149735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The support vector classiﬁer, sometimes called a soft margin classiﬁer.</a:t>
            </a:r>
          </a:p>
          <a:p>
            <a:pPr algn="l"/>
            <a:r>
              <a:rPr lang="en-US" dirty="0"/>
              <a:t>Rather than seeking the largest possible margin so that every observation is not only on the correct side of the hyperplane but also on the correct side of the margin, we instead allow some observations to be on the incorrect side of the margin, or even the incorrect side of the hyperplane. (The margin is soft because it can be violated by some of the training observations.)</a:t>
            </a:r>
          </a:p>
          <a:p>
            <a:pPr algn="l"/>
            <a:r>
              <a:rPr lang="en-US" dirty="0"/>
              <a:t>An example is shown in the </a:t>
            </a:r>
            <a:r>
              <a:rPr lang="en-US" dirty="0" err="1"/>
              <a:t>the</a:t>
            </a:r>
            <a:r>
              <a:rPr lang="en-US" dirty="0"/>
              <a:t> following figure. Most of the observations are on the correct side of the margin. However, a small subset of the observations are on the wrong side of the margin. An observation can be not only on the wrong side of the margin, but also on the wrong side of the hyperplane. In fact, when there is no separating hyperplane, such a situation is inevitable. Observations on the wrong side of the hyperplane correspond to training observations that are misclassiﬁed by the support vector classiﬁer. </a:t>
            </a:r>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919477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sz="1800" dirty="0"/>
              <a:t>Left: A support vector classiﬁer was ﬁt to a small data set. The hyperplane is shown as a solid line and the margins are shown as dashed lines. Purple observations: Observations 3,4,5, and6 are on the correct side of the margin, observation 2 is on the margin, and observation 1 is on the wrong side of the margin. Blue observations: Observations 7 and 10 are on the correct side of the margin, observation 9 is on the margin, and observation 8 is on the wrong side of the margin. No observations are on the wrong side of the hyperplane. Right: Same as left with two additional points, 11 and 12. These two observations are on the wrong side of the hyperplane and the wrong side of the margin.</a:t>
            </a:r>
          </a:p>
          <a:p>
            <a:pPr algn="l"/>
            <a:endParaRPr lang="en-US" sz="1800" dirty="0"/>
          </a:p>
          <a:p>
            <a:pPr algn="l"/>
            <a:endParaRPr lang="en-US" dirty="0"/>
          </a:p>
          <a:p>
            <a:pPr algn="l"/>
            <a:endParaRPr lang="en-US" dirty="0"/>
          </a:p>
          <a:p>
            <a:pPr algn="l"/>
            <a:endParaRPr lang="en-US" dirty="0"/>
          </a:p>
          <a:p>
            <a:pPr algn="l"/>
            <a:endParaRPr lang="en-US" dirty="0"/>
          </a:p>
        </p:txBody>
      </p:sp>
      <p:pic>
        <p:nvPicPr>
          <p:cNvPr id="4" name="Picture 3">
            <a:extLst>
              <a:ext uri="{FF2B5EF4-FFF2-40B4-BE49-F238E27FC236}">
                <a16:creationId xmlns:a16="http://schemas.microsoft.com/office/drawing/2014/main" id="{21F1299C-5769-44E3-BA40-872D7D363D96}"/>
              </a:ext>
            </a:extLst>
          </p:cNvPr>
          <p:cNvPicPr>
            <a:picLocks noChangeAspect="1"/>
          </p:cNvPicPr>
          <p:nvPr/>
        </p:nvPicPr>
        <p:blipFill>
          <a:blip r:embed="rId2"/>
          <a:stretch>
            <a:fillRect/>
          </a:stretch>
        </p:blipFill>
        <p:spPr>
          <a:xfrm>
            <a:off x="327807" y="2533649"/>
            <a:ext cx="11536385" cy="4009191"/>
          </a:xfrm>
          <a:prstGeom prst="rect">
            <a:avLst/>
          </a:prstGeom>
        </p:spPr>
      </p:pic>
    </p:spTree>
    <p:extLst>
      <p:ext uri="{BB962C8B-B14F-4D97-AF65-F5344CB8AC3E}">
        <p14:creationId xmlns:p14="http://schemas.microsoft.com/office/powerpoint/2010/main" val="163498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1524000" y="186432"/>
            <a:ext cx="9144000" cy="603682"/>
          </a:xfrm>
        </p:spPr>
        <p:txBody>
          <a:bodyPr>
            <a:normAutofit fontScale="90000"/>
          </a:bodyPr>
          <a:lstStyle/>
          <a:p>
            <a:r>
              <a:rPr lang="en-US" dirty="0"/>
              <a:t>What is a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In a p-dimensional space, a hyperplane is a ﬂat aﬃne subspace of dimension p−1.</a:t>
                </a:r>
              </a:p>
              <a:p>
                <a:pPr algn="l"/>
                <a:r>
                  <a:rPr lang="en-US" dirty="0"/>
                  <a:t>For instance, in two dimensions, a hyperplane is a ﬂat one-dimensional subspace — in other words, a line. </a:t>
                </a:r>
              </a:p>
              <a:p>
                <a:pPr algn="l"/>
                <a:r>
                  <a:rPr lang="en-US" dirty="0"/>
                  <a:t>In three dimensions, a hyperplane is a ﬂat two-dimensional subspace—that is, a plane. In p&gt;3 dimensions, it can be hard to visualize a hyperplane, but the notion of (p−1)-dimensional ﬂat subspace still applies. </a:t>
                </a:r>
              </a:p>
              <a:p>
                <a:pPr algn="l"/>
                <a:r>
                  <a:rPr lang="en-US" dirty="0"/>
                  <a:t>The mathematical deﬁnition of a hyperplane is quite simple. In two dimensions, a hyperplane is deﬁned by the equation:</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m:t>
                      </m:r>
                    </m:oMath>
                  </m:oMathPara>
                </a14:m>
                <a:endParaRPr lang="en-US" dirty="0"/>
              </a:p>
              <a:p>
                <a:pPr algn="l"/>
                <a:r>
                  <a:rPr lang="en-US" dirty="0"/>
                  <a:t>for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m:t>
                        </m:r>
                      </m:sub>
                    </m:sSub>
                  </m:oMath>
                </a14:m>
                <a:r>
                  <a:rPr lang="en-US" dirty="0"/>
                  <a:t>.</a:t>
                </a:r>
              </a:p>
              <a:p>
                <a:pPr algn="l"/>
                <a:r>
                  <a:rPr lang="en-US" dirty="0"/>
                  <a:t>When we say that (9.1) “deﬁnes” the hyperplane, we mean that any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d>
                      </m:e>
                      <m:sup>
                        <m:r>
                          <a:rPr lang="en-US" i="1">
                            <a:latin typeface="Cambria Math" panose="02040503050406030204" pitchFamily="18" charset="0"/>
                          </a:rPr>
                          <m:t>𝑇</m:t>
                        </m:r>
                      </m:sup>
                    </m:sSup>
                  </m:oMath>
                </a14:m>
                <a:endParaRPr lang="en-US" dirty="0"/>
              </a:p>
              <a:p>
                <a:pPr algn="l"/>
                <a:r>
                  <a:rPr lang="en-US" dirty="0"/>
                  <a:t> for which (9.1) holds is a point on the hyperplane. Note that (9.1) is simply the equation of a line, since indeed in two dimensions a hyperplane is a line. </a:t>
                </a:r>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r="-486"/>
                </a:stretch>
              </a:blipFill>
            </p:spPr>
            <p:txBody>
              <a:bodyPr/>
              <a:lstStyle/>
              <a:p>
                <a:r>
                  <a:rPr lang="en-US">
                    <a:noFill/>
                  </a:rPr>
                  <a:t> </a:t>
                </a:r>
              </a:p>
            </p:txBody>
          </p:sp>
        </mc:Fallback>
      </mc:AlternateContent>
    </p:spTree>
    <p:extLst>
      <p:ext uri="{BB962C8B-B14F-4D97-AF65-F5344CB8AC3E}">
        <p14:creationId xmlns:p14="http://schemas.microsoft.com/office/powerpoint/2010/main" val="345915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In this case, we might be willing to consider a classiﬁer based on a hyperplane that does not perfectly separate the two classes, in the interest of  </a:t>
            </a:r>
          </a:p>
          <a:p>
            <a:pPr algn="l"/>
            <a:r>
              <a:rPr lang="en-US" dirty="0"/>
              <a:t>•  Greater robustness to individual observations, and </a:t>
            </a:r>
          </a:p>
          <a:p>
            <a:pPr algn="l"/>
            <a:r>
              <a:rPr lang="en-US" dirty="0"/>
              <a:t>• Better classiﬁcation of most of the training observations. </a:t>
            </a:r>
          </a:p>
          <a:p>
            <a:pPr algn="l"/>
            <a:endParaRPr lang="en-US" dirty="0"/>
          </a:p>
          <a:p>
            <a:pPr algn="l"/>
            <a:r>
              <a:rPr lang="en-US" dirty="0"/>
              <a:t>That is, it could be worthwhile to misclassify a few training observations in order to do a better job in classifying the remaining observations.</a:t>
            </a:r>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588256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fontScale="92500"/>
              </a:bodyPr>
              <a:lstStyle/>
              <a:p>
                <a:pPr algn="l"/>
                <a:r>
                  <a:rPr lang="en-US" dirty="0"/>
                  <a:t>The support vector classiﬁer classiﬁes a test observation depending on which side of a hyperplane it lies. The hyperplane is chosen to correctly separate most of the training observations into the two classes, but may misclassify a few observations. It is the solution to the optimization problem</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where C is a nonnegative tuning parameter. M is the width of the margin; we seek to make this quantity as large as possible.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oMath>
                </a14:m>
                <a:r>
                  <a:rPr lang="en-US" dirty="0"/>
                  <a:t> are slack variables that allow individual observations to be on the wrong side of the margin or the hyperplane.</a:t>
                </a:r>
              </a:p>
              <a:p>
                <a:pPr algn="l"/>
                <a:endParaRPr lang="en-US" dirty="0"/>
              </a:p>
              <a:p>
                <a:pPr algn="l"/>
                <a:endParaRPr lang="en-US" dirty="0"/>
              </a:p>
              <a:p>
                <a:pPr algn="l"/>
                <a:endParaRPr lang="en-US" dirty="0"/>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702" t="-1449" r="-1026" b="-200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4DDDE47-2323-466B-82FF-E23FED10D792}"/>
              </a:ext>
            </a:extLst>
          </p:cNvPr>
          <p:cNvPicPr>
            <a:picLocks noChangeAspect="1"/>
          </p:cNvPicPr>
          <p:nvPr/>
        </p:nvPicPr>
        <p:blipFill>
          <a:blip r:embed="rId3"/>
          <a:stretch>
            <a:fillRect/>
          </a:stretch>
        </p:blipFill>
        <p:spPr>
          <a:xfrm>
            <a:off x="2162175" y="1954226"/>
            <a:ext cx="7615798" cy="3424501"/>
          </a:xfrm>
          <a:prstGeom prst="rect">
            <a:avLst/>
          </a:prstGeom>
        </p:spPr>
      </p:pic>
    </p:spTree>
    <p:extLst>
      <p:ext uri="{BB962C8B-B14F-4D97-AF65-F5344CB8AC3E}">
        <p14:creationId xmlns:p14="http://schemas.microsoft.com/office/powerpoint/2010/main" val="883412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An alternative equivalent formulation is in terms of the minimizing the loss function</a:t>
            </a:r>
          </a:p>
          <a:p>
            <a:pPr algn="l"/>
            <a:endParaRPr lang="en-US" dirty="0"/>
          </a:p>
          <a:p>
            <a:pPr algn="l"/>
            <a:endParaRPr lang="en-US" dirty="0"/>
          </a:p>
          <a:p>
            <a:pPr algn="l"/>
            <a:endParaRPr lang="en-US" dirty="0"/>
          </a:p>
          <a:p>
            <a:pPr algn="l"/>
            <a:endParaRPr lang="en-US" dirty="0"/>
          </a:p>
          <a:p>
            <a:pPr algn="l"/>
            <a:r>
              <a:rPr lang="en-US" dirty="0"/>
              <a:t>Under the same constraints. This is the hinge loss function.</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0E193DA3-7E1D-40E9-929F-CE0537F206B5}"/>
              </a:ext>
            </a:extLst>
          </p:cNvPr>
          <p:cNvPicPr>
            <a:picLocks noChangeAspect="1"/>
          </p:cNvPicPr>
          <p:nvPr/>
        </p:nvPicPr>
        <p:blipFill>
          <a:blip r:embed="rId2"/>
          <a:stretch>
            <a:fillRect/>
          </a:stretch>
        </p:blipFill>
        <p:spPr>
          <a:xfrm>
            <a:off x="1232835" y="1752517"/>
            <a:ext cx="9345329" cy="1181265"/>
          </a:xfrm>
          <a:prstGeom prst="rect">
            <a:avLst/>
          </a:prstGeom>
        </p:spPr>
      </p:pic>
    </p:spTree>
    <p:extLst>
      <p:ext uri="{BB962C8B-B14F-4D97-AF65-F5344CB8AC3E}">
        <p14:creationId xmlns:p14="http://schemas.microsoft.com/office/powerpoint/2010/main" val="632348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Once the optimization problem is solved, we classify a test observation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as before, by simply determining on which side of the hyperplane it lies. That is, we classify the test observation based on the sign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𝑝</m:t>
                        </m:r>
                      </m:sub>
                      <m:sup>
                        <m:r>
                          <a:rPr lang="en-US" i="1">
                            <a:latin typeface="Cambria Math" panose="02040503050406030204" pitchFamily="18" charset="0"/>
                          </a:rPr>
                          <m:t>∗</m:t>
                        </m:r>
                      </m:sup>
                    </m:sSubSup>
                  </m:oMath>
                </a14:m>
                <a:r>
                  <a:rPr lang="en-US" dirty="0"/>
                  <a:t>.</a:t>
                </a:r>
              </a:p>
              <a:p>
                <a:pPr algn="l"/>
                <a:r>
                  <a:rPr lang="en-US" dirty="0"/>
                  <a:t>The problem seems complex, but insight into its behavior can be made through a series of simple observations. First of all, the slack 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oMath>
                </a14:m>
                <a:r>
                  <a:rPr lang="en-US" dirty="0"/>
                  <a:t> tells us where the </a:t>
                </a:r>
                <a:r>
                  <a:rPr lang="en-US" dirty="0" err="1"/>
                  <a:t>i-th</a:t>
                </a:r>
                <a:r>
                  <a:rPr lang="en-US" dirty="0"/>
                  <a:t> observation is located, relative to the hyperplane and relative to the margin.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oMath>
                </a14:m>
                <a:r>
                  <a:rPr lang="en-US" dirty="0"/>
                  <a:t>=0 then the </a:t>
                </a:r>
                <a:r>
                  <a:rPr lang="en-US" dirty="0" err="1"/>
                  <a:t>ith</a:t>
                </a:r>
                <a:r>
                  <a:rPr lang="en-US" dirty="0"/>
                  <a:t> observation is on the correct side of the margin.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r>
                      <a:rPr lang="en-US" b="0" i="0" smtClean="0">
                        <a:latin typeface="Cambria Math" panose="02040503050406030204" pitchFamily="18" charset="0"/>
                      </a:rPr>
                      <m:t>&gt;</m:t>
                    </m:r>
                  </m:oMath>
                </a14:m>
                <a:r>
                  <a:rPr lang="en-US" dirty="0"/>
                  <a:t>0 then the </a:t>
                </a:r>
                <a:r>
                  <a:rPr lang="en-US" dirty="0" err="1"/>
                  <a:t>i-th</a:t>
                </a:r>
                <a:r>
                  <a:rPr lang="en-US" dirty="0"/>
                  <a:t> observation is on the wrong side of the margin, and we say that the </a:t>
                </a:r>
                <a:r>
                  <a:rPr lang="en-US" dirty="0" err="1"/>
                  <a:t>ith</a:t>
                </a:r>
                <a:r>
                  <a:rPr lang="en-US" dirty="0"/>
                  <a:t> observation has violated the margin.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r>
                      <a:rPr lang="en-US">
                        <a:latin typeface="Cambria Math" panose="02040503050406030204" pitchFamily="18" charset="0"/>
                      </a:rPr>
                      <m:t>&gt;</m:t>
                    </m:r>
                    <m:r>
                      <a:rPr lang="en-US" b="0" i="0" smtClean="0">
                        <a:latin typeface="Cambria Math" panose="02040503050406030204" pitchFamily="18" charset="0"/>
                      </a:rPr>
                      <m:t>1</m:t>
                    </m:r>
                  </m:oMath>
                </a14:m>
                <a:r>
                  <a:rPr lang="en-US" dirty="0"/>
                  <a:t> then it is on the wrong side of the hyperplane.</a:t>
                </a:r>
              </a:p>
              <a:p>
                <a:pPr algn="l"/>
                <a:endParaRPr lang="en-US" dirty="0"/>
              </a:p>
              <a:p>
                <a:pPr algn="l"/>
                <a:endParaRPr lang="en-US" dirty="0"/>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r="-1405"/>
                </a:stretch>
              </a:blipFill>
            </p:spPr>
            <p:txBody>
              <a:bodyPr/>
              <a:lstStyle/>
              <a:p>
                <a:r>
                  <a:rPr lang="en-US">
                    <a:noFill/>
                  </a:rPr>
                  <a:t> </a:t>
                </a:r>
              </a:p>
            </p:txBody>
          </p:sp>
        </mc:Fallback>
      </mc:AlternateContent>
    </p:spTree>
    <p:extLst>
      <p:ext uri="{BB962C8B-B14F-4D97-AF65-F5344CB8AC3E}">
        <p14:creationId xmlns:p14="http://schemas.microsoft.com/office/powerpoint/2010/main" val="45521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We now consider the role of the tuning parameter C. It bounds the sum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oMath>
                </a14:m>
                <a:r>
                  <a:rPr lang="en-US" dirty="0"/>
                  <a:t>, and so it determines the number and severity of the violations to the margin (and to the hyperplane) that we will tolerate.</a:t>
                </a:r>
              </a:p>
              <a:p>
                <a:pPr algn="l"/>
                <a:r>
                  <a:rPr lang="en-US" dirty="0"/>
                  <a:t>We can think of C as a budget for the amount that the margin can be violated by the n observations. If C = 0 then there is no budget for violations to the margin, in which case it simply amounts to the maximal margin (hard) hyperplane optimization problem. (Of course, a maximal margin hyperplane exists only if the two classes are separable.) </a:t>
                </a:r>
              </a:p>
              <a:p>
                <a:pPr algn="l"/>
                <a:r>
                  <a:rPr lang="en-US" dirty="0"/>
                  <a:t>For C&gt;0 no more than C observations can be on the wrong side of the hyperplane, because if an observation is on the wrong side of the hyperplane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r>
                      <a:rPr lang="en-US">
                        <a:latin typeface="Cambria Math" panose="02040503050406030204" pitchFamily="18" charset="0"/>
                      </a:rPr>
                      <m:t>&gt;1</m:t>
                    </m:r>
                  </m:oMath>
                </a14:m>
                <a:r>
                  <a:rPr lang="en-US" dirty="0"/>
                  <a:t>.</a:t>
                </a:r>
              </a:p>
              <a:p>
                <a:pPr algn="l"/>
                <a:r>
                  <a:rPr lang="en-US" dirty="0"/>
                  <a:t>As the budget C increases, we become more tolerant of violations to the margin, and so the margin will widen. Conversely, as C decreases, we become less tolerant of violations to the margin and so the margin narrows. </a:t>
                </a:r>
              </a:p>
              <a:p>
                <a:pPr algn="l"/>
                <a:endParaRPr lang="en-US" dirty="0"/>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a:stretch>
              </a:blipFill>
            </p:spPr>
            <p:txBody>
              <a:bodyPr/>
              <a:lstStyle/>
              <a:p>
                <a:r>
                  <a:rPr lang="en-US">
                    <a:noFill/>
                  </a:rPr>
                  <a:t> </a:t>
                </a:r>
              </a:p>
            </p:txBody>
          </p:sp>
        </mc:Fallback>
      </mc:AlternateContent>
    </p:spTree>
    <p:extLst>
      <p:ext uri="{BB962C8B-B14F-4D97-AF65-F5344CB8AC3E}">
        <p14:creationId xmlns:p14="http://schemas.microsoft.com/office/powerpoint/2010/main" val="3806388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In practice, C is treated as a tuning parameter that is generally chosen via cross-validation. As with the tuning parameters, C controls the bias-variance trade-oﬀ of the statistical learning technique. When C is small, we seek narrow margins that are rarely violated; this amounts to a classiﬁer that is highly ﬁt to the data, which may have low bias but high variance. On the other hand, when C is larger, the margin is wider and we allow more violations to it; this amounts to ﬁtting the data less hard and obtaining a classiﬁer that is potentially more biased but may have lower variance. </a:t>
            </a:r>
          </a:p>
          <a:p>
            <a:pPr algn="l"/>
            <a:endParaRPr lang="en-US" dirty="0"/>
          </a:p>
        </p:txBody>
      </p:sp>
    </p:spTree>
    <p:extLst>
      <p:ext uri="{BB962C8B-B14F-4D97-AF65-F5344CB8AC3E}">
        <p14:creationId xmlns:p14="http://schemas.microsoft.com/office/powerpoint/2010/main" val="3235956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The soft margin optimization problem has a very interesting property: it turns out that only observations that either lie on the margin or that violate the margin will aﬀect the hyperplane, and hence the classiﬁer obtained.</a:t>
            </a:r>
          </a:p>
          <a:p>
            <a:pPr algn="l"/>
            <a:r>
              <a:rPr lang="en-US" dirty="0"/>
              <a:t>In other words, an observation that lies strictly on the correct side of the margin does not aﬀect the support vector classiﬁer! Changing the position of that observation would not change the classiﬁer at all, provided that its position remains on the correct side of the margin.</a:t>
            </a:r>
          </a:p>
          <a:p>
            <a:pPr algn="l"/>
            <a:r>
              <a:rPr lang="en-US" dirty="0"/>
              <a:t>Observations that lie directly on the margin, or on the wrong side of the margin for their class, are called as support vectors. These observations do aﬀect the support vector classiﬁer. The fact that only support vectors aﬀect the classiﬁer is in line with our previous assertion that C controls the bias-variance trade-oﬀ of the support vector classiﬁer. When the tuning parameter C is large, then the margin is wide, many observations violate the margin, and so there are many support vectors. In this case, many observations are involved in determining the hyperplane. </a:t>
            </a:r>
          </a:p>
        </p:txBody>
      </p:sp>
    </p:spTree>
    <p:extLst>
      <p:ext uri="{BB962C8B-B14F-4D97-AF65-F5344CB8AC3E}">
        <p14:creationId xmlns:p14="http://schemas.microsoft.com/office/powerpoint/2010/main" val="226788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The fact that the support vector classiﬁer’s decision rule is based only on a potentially small subset of the training observations (the support vectors) means that it is quite robust to the behavior of observations that are far away from the hyperplane. This is a very valuable property of SVM.</a:t>
            </a:r>
          </a:p>
        </p:txBody>
      </p:sp>
    </p:spTree>
    <p:extLst>
      <p:ext uri="{BB962C8B-B14F-4D97-AF65-F5344CB8AC3E}">
        <p14:creationId xmlns:p14="http://schemas.microsoft.com/office/powerpoint/2010/main" val="1884942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 The support vector classiﬁer is a natural approach for classiﬁcation in the two-class setting, if the boundary between the two classes is linear. However, in practice we are sometimes faced with non-linear class boundaries. For instance, consider the data in the figures. It is clear that a support vector classiﬁer or any linear classiﬁer will perform poorly here. Indeed, the support vector classiﬁer shown in the right-hand panel of is useless here. </a:t>
            </a:r>
          </a:p>
        </p:txBody>
      </p:sp>
      <p:pic>
        <p:nvPicPr>
          <p:cNvPr id="4" name="Picture 3">
            <a:extLst>
              <a:ext uri="{FF2B5EF4-FFF2-40B4-BE49-F238E27FC236}">
                <a16:creationId xmlns:a16="http://schemas.microsoft.com/office/drawing/2014/main" id="{F5DFAF2E-C7FE-4208-ABF1-C98DA581C659}"/>
              </a:ext>
            </a:extLst>
          </p:cNvPr>
          <p:cNvPicPr>
            <a:picLocks noChangeAspect="1"/>
          </p:cNvPicPr>
          <p:nvPr/>
        </p:nvPicPr>
        <p:blipFill>
          <a:blip r:embed="rId2"/>
          <a:stretch>
            <a:fillRect/>
          </a:stretch>
        </p:blipFill>
        <p:spPr>
          <a:xfrm>
            <a:off x="1471612" y="3057525"/>
            <a:ext cx="9248776" cy="3485316"/>
          </a:xfrm>
          <a:prstGeom prst="rect">
            <a:avLst/>
          </a:prstGeom>
        </p:spPr>
      </p:pic>
    </p:spTree>
    <p:extLst>
      <p:ext uri="{BB962C8B-B14F-4D97-AF65-F5344CB8AC3E}">
        <p14:creationId xmlns:p14="http://schemas.microsoft.com/office/powerpoint/2010/main" val="293398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We know that the performance of linear regression can suﬀer when there is a nonlinear relationship between the predictors and the outcome. In that case, we consider enlarging the feature space using functions of the predictors, such as quadratic and cubic terms, in order to address this non-linearity. In the case of the support vector classiﬁer, we could address the problem of possibly non-linear boundaries between classes in a similar way, by enlarging the feature space using quadratic, cubic, and even higher-order polynomial functions of the predictors. </a:t>
                </a:r>
              </a:p>
              <a:p>
                <a:pPr algn="l"/>
                <a:r>
                  <a:rPr lang="en-US" dirty="0"/>
                  <a:t> For instance, rather than ﬁtting a support vector classiﬁer using p features</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oMath>
                  </m:oMathPara>
                </a14:m>
                <a:endParaRPr lang="en-US" dirty="0"/>
              </a:p>
              <a:p>
                <a:pPr algn="l"/>
                <a:r>
                  <a:rPr lang="en-US" dirty="0"/>
                  <a:t>we could instead ﬁt a support vector classiﬁer using 2p features</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𝑝</m:t>
                          </m:r>
                        </m:sub>
                        <m:sup>
                          <m:r>
                            <a:rPr lang="en-US" i="1">
                              <a:latin typeface="Cambria Math" panose="02040503050406030204" pitchFamily="18" charset="0"/>
                            </a:rPr>
                            <m:t>2</m:t>
                          </m:r>
                        </m:sup>
                      </m:sSubSup>
                    </m:oMath>
                  </m:oMathPara>
                </a14:m>
                <a:endParaRPr lang="en-US" dirty="0"/>
              </a:p>
              <a:p>
                <a:pPr algn="l"/>
                <a:endParaRPr lang="en-US" dirty="0"/>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r="-864"/>
                </a:stretch>
              </a:blipFill>
            </p:spPr>
            <p:txBody>
              <a:bodyPr/>
              <a:lstStyle/>
              <a:p>
                <a:r>
                  <a:rPr lang="en-US">
                    <a:noFill/>
                  </a:rPr>
                  <a:t> </a:t>
                </a:r>
              </a:p>
            </p:txBody>
          </p:sp>
        </mc:Fallback>
      </mc:AlternateContent>
    </p:spTree>
    <p:extLst>
      <p:ext uri="{BB962C8B-B14F-4D97-AF65-F5344CB8AC3E}">
        <p14:creationId xmlns:p14="http://schemas.microsoft.com/office/powerpoint/2010/main" val="390745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1524000" y="186432"/>
            <a:ext cx="9144000" cy="603682"/>
          </a:xfrm>
        </p:spPr>
        <p:txBody>
          <a:bodyPr>
            <a:normAutofit fontScale="90000"/>
          </a:bodyPr>
          <a:lstStyle/>
          <a:p>
            <a:r>
              <a:rPr lang="en-US" dirty="0"/>
              <a:t>What is a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The hyperplane equation can be easily extended to the p-dimensional setting:</a:t>
                </a:r>
              </a:p>
              <a:p>
                <a:pPr algn="l"/>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r>
                      <a:rPr lang="en-US" i="1">
                        <a:latin typeface="Cambria Math" panose="02040503050406030204" pitchFamily="18" charset="0"/>
                      </a:rPr>
                      <m:t>=0</m:t>
                    </m:r>
                  </m:oMath>
                </a14:m>
                <a:endParaRPr lang="en-US" dirty="0"/>
              </a:p>
              <a:p>
                <a:pPr algn="l"/>
                <a:r>
                  <a:rPr lang="en-US" dirty="0"/>
                  <a:t>deﬁnes a p-dimensional hyperplane, again in the sense that if a point </a:t>
                </a:r>
              </a:p>
              <a:p>
                <a:pPr algn="l"/>
                <a:r>
                  <a:rPr lang="en-US" dirty="0"/>
                  <a:t>X=(</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oMath>
                </a14:m>
                <a:r>
                  <a:rPr lang="en-US" dirty="0"/>
                  <a:t>)T  in p-dimensional space (i.e. a vector of length p) satisﬁes the equation above, then X lies on the hyperplane. Now, suppose that X does not satisfy the equation of the hyperplane, e.g.,			</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a:p>
                <a:pPr algn="l"/>
                <a:r>
                  <a:rPr lang="en-US" dirty="0"/>
                  <a:t>Then this tells us that X lies to one side of the hyperplane.</a:t>
                </a:r>
              </a:p>
              <a:p>
                <a:pPr algn="l"/>
                <a:r>
                  <a:rPr lang="en-US" dirty="0"/>
                  <a:t>So we can think of the hyperplane as dividing p-dimensional space into two halves. One can easily determine on which side of the hyperplane a point lies by simply calculating the sign of the left hand side of the hyperplane equation. </a:t>
                </a:r>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a:stretch>
              </a:blipFill>
            </p:spPr>
            <p:txBody>
              <a:bodyPr/>
              <a:lstStyle/>
              <a:p>
                <a:r>
                  <a:rPr lang="en-US">
                    <a:noFill/>
                  </a:rPr>
                  <a:t> </a:t>
                </a:r>
              </a:p>
            </p:txBody>
          </p:sp>
        </mc:Fallback>
      </mc:AlternateContent>
    </p:spTree>
    <p:extLst>
      <p:ext uri="{BB962C8B-B14F-4D97-AF65-F5344CB8AC3E}">
        <p14:creationId xmlns:p14="http://schemas.microsoft.com/office/powerpoint/2010/main" val="1611672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The soft margin classification problem would then become</a:t>
            </a:r>
          </a:p>
          <a:p>
            <a:pPr algn="l"/>
            <a:endParaRPr lang="en-US" dirty="0"/>
          </a:p>
        </p:txBody>
      </p:sp>
      <p:pic>
        <p:nvPicPr>
          <p:cNvPr id="4" name="Picture 3">
            <a:extLst>
              <a:ext uri="{FF2B5EF4-FFF2-40B4-BE49-F238E27FC236}">
                <a16:creationId xmlns:a16="http://schemas.microsoft.com/office/drawing/2014/main" id="{1AF42CD0-3AC0-4E68-8E83-F0F70CE28510}"/>
              </a:ext>
            </a:extLst>
          </p:cNvPr>
          <p:cNvPicPr>
            <a:picLocks noChangeAspect="1"/>
          </p:cNvPicPr>
          <p:nvPr/>
        </p:nvPicPr>
        <p:blipFill>
          <a:blip r:embed="rId2"/>
          <a:stretch>
            <a:fillRect/>
          </a:stretch>
        </p:blipFill>
        <p:spPr>
          <a:xfrm>
            <a:off x="2676184" y="1481071"/>
            <a:ext cx="4877481" cy="943107"/>
          </a:xfrm>
          <a:prstGeom prst="rect">
            <a:avLst/>
          </a:prstGeom>
        </p:spPr>
      </p:pic>
      <p:pic>
        <p:nvPicPr>
          <p:cNvPr id="5" name="Picture 4">
            <a:extLst>
              <a:ext uri="{FF2B5EF4-FFF2-40B4-BE49-F238E27FC236}">
                <a16:creationId xmlns:a16="http://schemas.microsoft.com/office/drawing/2014/main" id="{08F3F789-9BF6-4A91-9E65-DCD482446ED7}"/>
              </a:ext>
            </a:extLst>
          </p:cNvPr>
          <p:cNvPicPr>
            <a:picLocks noChangeAspect="1"/>
          </p:cNvPicPr>
          <p:nvPr/>
        </p:nvPicPr>
        <p:blipFill>
          <a:blip r:embed="rId3"/>
          <a:stretch>
            <a:fillRect/>
          </a:stretch>
        </p:blipFill>
        <p:spPr>
          <a:xfrm>
            <a:off x="1566492" y="3086999"/>
            <a:ext cx="9269119" cy="2838846"/>
          </a:xfrm>
          <a:prstGeom prst="rect">
            <a:avLst/>
          </a:prstGeom>
        </p:spPr>
      </p:pic>
    </p:spTree>
    <p:extLst>
      <p:ext uri="{BB962C8B-B14F-4D97-AF65-F5344CB8AC3E}">
        <p14:creationId xmlns:p14="http://schemas.microsoft.com/office/powerpoint/2010/main" val="3837511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Why does this lead to a non-linear decision boundary? In the enlarged feature space, the decision boundary that results from is in fact linear. But in the original feature space, the decision boundary is of the form q(x) = 0, where q is a quadratic polynomial, and its solutions are generally non-linear. </a:t>
            </a:r>
          </a:p>
          <a:p>
            <a:pPr algn="l"/>
            <a:r>
              <a:rPr lang="en-US" dirty="0"/>
              <a:t>One might additionally want to enlarge the feature space with higher-order polynomial terms, or with interaction terms.</a:t>
            </a:r>
          </a:p>
          <a:p>
            <a:pPr algn="l"/>
            <a:r>
              <a:rPr lang="en-US" dirty="0"/>
              <a:t>Alternatively, other functions of the predictors could be considered rather than polynomials. It is not hard to see that there are many possible ways to enlarge the feature space, and that unless we are careful, we could end up with a huge number of features. Then computations would become unmanageable. The support vector machine allows us to enlarge the feature space used by the support vector classiﬁer in a way that leads to eﬃcient computations.</a:t>
            </a:r>
          </a:p>
        </p:txBody>
      </p:sp>
    </p:spTree>
    <p:extLst>
      <p:ext uri="{BB962C8B-B14F-4D97-AF65-F5344CB8AC3E}">
        <p14:creationId xmlns:p14="http://schemas.microsoft.com/office/powerpoint/2010/main" val="351074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The capabilities of the support vector machine (SVM) can be extended enlarging the feature space in a speciﬁc way, using kernels. </a:t>
            </a:r>
          </a:p>
          <a:p>
            <a:pPr algn="l"/>
            <a:r>
              <a:rPr lang="en-US" dirty="0"/>
              <a:t>The kernel approach is simply an eﬃcient computational approach for enacting this idea. It turns out that the solution to the support vector classiﬁer problem involves only the inner products of the observations (as opposed to the observations themselves).</a:t>
            </a:r>
          </a:p>
          <a:p>
            <a:pPr algn="l"/>
            <a:r>
              <a:rPr lang="en-US" dirty="0"/>
              <a:t>The inner (dot) product of two observations is</a:t>
            </a:r>
          </a:p>
          <a:p>
            <a:pPr algn="l"/>
            <a:endParaRPr lang="en-US" dirty="0"/>
          </a:p>
        </p:txBody>
      </p:sp>
      <p:pic>
        <p:nvPicPr>
          <p:cNvPr id="4" name="Picture 3">
            <a:extLst>
              <a:ext uri="{FF2B5EF4-FFF2-40B4-BE49-F238E27FC236}">
                <a16:creationId xmlns:a16="http://schemas.microsoft.com/office/drawing/2014/main" id="{5C2D577C-4586-4260-AAE5-C674B3409411}"/>
              </a:ext>
            </a:extLst>
          </p:cNvPr>
          <p:cNvPicPr>
            <a:picLocks noChangeAspect="1"/>
          </p:cNvPicPr>
          <p:nvPr/>
        </p:nvPicPr>
        <p:blipFill>
          <a:blip r:embed="rId2"/>
          <a:stretch>
            <a:fillRect/>
          </a:stretch>
        </p:blipFill>
        <p:spPr>
          <a:xfrm>
            <a:off x="3900231" y="4319491"/>
            <a:ext cx="3667637" cy="1381318"/>
          </a:xfrm>
          <a:prstGeom prst="rect">
            <a:avLst/>
          </a:prstGeom>
        </p:spPr>
      </p:pic>
    </p:spTree>
    <p:extLst>
      <p:ext uri="{BB962C8B-B14F-4D97-AF65-F5344CB8AC3E}">
        <p14:creationId xmlns:p14="http://schemas.microsoft.com/office/powerpoint/2010/main" val="30889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It can be shown that the linear support vector classiﬁer can be represented as</a:t>
                </a:r>
              </a:p>
              <a:p>
                <a:pPr algn="l"/>
                <a:endParaRPr lang="en-US" dirty="0"/>
              </a:p>
              <a:p>
                <a:pPr algn="l"/>
                <a:endParaRPr lang="en-US" dirty="0"/>
              </a:p>
              <a:p>
                <a:pPr algn="l"/>
                <a:endParaRPr lang="en-US" dirty="0"/>
              </a:p>
              <a:p>
                <a:pPr algn="l"/>
                <a:endParaRPr lang="en-US" dirty="0"/>
              </a:p>
              <a:p>
                <a:pPr algn="l"/>
                <a:r>
                  <a:rPr lang="en-US" dirty="0"/>
                  <a:t>where there are n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sub>
                    </m:sSub>
                  </m:oMath>
                </a14:m>
                <a:r>
                  <a:rPr lang="en-US" dirty="0"/>
                  <a:t>, one per training observation. </a:t>
                </a:r>
              </a:p>
              <a:p>
                <a:pPr algn="l"/>
                <a:r>
                  <a:rPr lang="en-US" dirty="0"/>
                  <a:t>To estimate the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oMath>
                </a14:m>
                <a:r>
                  <a:rPr lang="en-US" dirty="0"/>
                  <a:t>, all we need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inner products.</a:t>
                </a:r>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0EB37E7-1ED0-4705-8767-EA099A2A78AE}"/>
              </a:ext>
            </a:extLst>
          </p:cNvPr>
          <p:cNvPicPr>
            <a:picLocks noChangeAspect="1"/>
          </p:cNvPicPr>
          <p:nvPr/>
        </p:nvPicPr>
        <p:blipFill>
          <a:blip r:embed="rId3"/>
          <a:stretch>
            <a:fillRect/>
          </a:stretch>
        </p:blipFill>
        <p:spPr>
          <a:xfrm>
            <a:off x="3457262" y="1476282"/>
            <a:ext cx="4477375" cy="1333686"/>
          </a:xfrm>
          <a:prstGeom prst="rect">
            <a:avLst/>
          </a:prstGeom>
        </p:spPr>
      </p:pic>
    </p:spTree>
    <p:extLst>
      <p:ext uri="{BB962C8B-B14F-4D97-AF65-F5344CB8AC3E}">
        <p14:creationId xmlns:p14="http://schemas.microsoft.com/office/powerpoint/2010/main" val="2404238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In order to evaluate the function f(x), we need to compute the inner product between the new point x and each of the training points . However, it turns out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oMath>
                </a14:m>
                <a:r>
                  <a:rPr lang="en-US" dirty="0"/>
                  <a:t> is nonzero only for the support vectors in the solution—that is, if a training observation is not a support vector, then its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oMath>
                </a14:m>
                <a:r>
                  <a:rPr lang="en-US" dirty="0"/>
                  <a:t> equals zero.</a:t>
                </a:r>
              </a:p>
              <a:p>
                <a:pPr algn="l"/>
                <a:r>
                  <a:rPr lang="en-US" dirty="0"/>
                  <a:t>So if S is the collection of indices of these support points, we can rewrite any solution function of the form</a:t>
                </a:r>
              </a:p>
              <a:p>
                <a:pPr algn="l"/>
                <a:endParaRPr lang="en-US" dirty="0"/>
              </a:p>
              <a:p>
                <a:pPr algn="l"/>
                <a:endParaRPr lang="en-US" dirty="0"/>
              </a:p>
              <a:p>
                <a:pPr algn="l"/>
                <a:r>
                  <a:rPr lang="en-US" dirty="0"/>
                  <a:t>By expanding each of the inner products , it is easy to see that f(x) is a linear function of the coordinates of x. Doing so also establishes the correspondence between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𝑗</m:t>
                        </m:r>
                      </m:sub>
                    </m:sSub>
                  </m:oMath>
                </a14:m>
                <a:r>
                  <a:rPr lang="en-US" dirty="0"/>
                  <a:t> and the original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𝑗</m:t>
                        </m:r>
                      </m:sub>
                    </m:sSub>
                  </m:oMath>
                </a14:m>
                <a:r>
                  <a:rPr lang="en-US" dirty="0"/>
                  <a:t>.</a:t>
                </a:r>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r="-129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C4DB43-6901-4BF4-9433-A424BC352202}"/>
              </a:ext>
            </a:extLst>
          </p:cNvPr>
          <p:cNvPicPr>
            <a:picLocks noChangeAspect="1"/>
          </p:cNvPicPr>
          <p:nvPr/>
        </p:nvPicPr>
        <p:blipFill>
          <a:blip r:embed="rId3"/>
          <a:stretch>
            <a:fillRect/>
          </a:stretch>
        </p:blipFill>
        <p:spPr>
          <a:xfrm>
            <a:off x="3952576" y="2871709"/>
            <a:ext cx="4286848" cy="1114581"/>
          </a:xfrm>
          <a:prstGeom prst="rect">
            <a:avLst/>
          </a:prstGeom>
        </p:spPr>
      </p:pic>
    </p:spTree>
    <p:extLst>
      <p:ext uri="{BB962C8B-B14F-4D97-AF65-F5344CB8AC3E}">
        <p14:creationId xmlns:p14="http://schemas.microsoft.com/office/powerpoint/2010/main" val="1584394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fontScale="92500"/>
          </a:bodyPr>
          <a:lstStyle/>
          <a:p>
            <a:pPr algn="l"/>
            <a:r>
              <a:rPr lang="en-US" dirty="0"/>
              <a:t>To summarize, in representing the linear classiﬁer f(x), and in computing its coeﬃcients, all we need are inner products.</a:t>
            </a:r>
          </a:p>
          <a:p>
            <a:pPr algn="l"/>
            <a:r>
              <a:rPr lang="en-US" dirty="0"/>
              <a:t>Now suppose that every time the inner product appears in a calculation of the solution for the support vector classiﬁer, we replace it with a generalization of the inner product of the form</a:t>
            </a:r>
          </a:p>
          <a:p>
            <a:pPr algn="l"/>
            <a:r>
              <a:rPr lang="en-US" dirty="0"/>
              <a:t> </a:t>
            </a:r>
          </a:p>
          <a:p>
            <a:pPr algn="l"/>
            <a:endParaRPr lang="en-US" dirty="0"/>
          </a:p>
          <a:p>
            <a:pPr algn="l"/>
            <a:r>
              <a:rPr lang="en-US" dirty="0"/>
              <a:t>where K is some function that we will refer to as a kernel. A kernel is a function that quantiﬁes the similarity of two observations. For instance, we could simply take</a:t>
            </a:r>
          </a:p>
          <a:p>
            <a:pPr algn="l"/>
            <a:endParaRPr lang="en-US" dirty="0"/>
          </a:p>
          <a:p>
            <a:pPr algn="l"/>
            <a:endParaRPr lang="en-US" dirty="0"/>
          </a:p>
          <a:p>
            <a:pPr algn="l"/>
            <a:endParaRPr lang="en-US" dirty="0"/>
          </a:p>
          <a:p>
            <a:pPr algn="l"/>
            <a:r>
              <a:rPr lang="en-US" dirty="0"/>
              <a:t>which would just give us back the original support vector classiﬁer. This equation is known as a linear kernel because the support vector classiﬁer is linear in the features; it essentially quantiﬁes the similarity of a pair of observations using Pearson (standard) correlation. </a:t>
            </a:r>
          </a:p>
        </p:txBody>
      </p:sp>
      <p:pic>
        <p:nvPicPr>
          <p:cNvPr id="4" name="Picture 3">
            <a:extLst>
              <a:ext uri="{FF2B5EF4-FFF2-40B4-BE49-F238E27FC236}">
                <a16:creationId xmlns:a16="http://schemas.microsoft.com/office/drawing/2014/main" id="{FA23B39D-8119-4116-9C5F-D1968E11FF94}"/>
              </a:ext>
            </a:extLst>
          </p:cNvPr>
          <p:cNvPicPr>
            <a:picLocks noChangeAspect="1"/>
          </p:cNvPicPr>
          <p:nvPr/>
        </p:nvPicPr>
        <p:blipFill>
          <a:blip r:embed="rId2"/>
          <a:stretch>
            <a:fillRect/>
          </a:stretch>
        </p:blipFill>
        <p:spPr>
          <a:xfrm>
            <a:off x="4876663" y="2313818"/>
            <a:ext cx="1962424" cy="781159"/>
          </a:xfrm>
          <a:prstGeom prst="rect">
            <a:avLst/>
          </a:prstGeom>
        </p:spPr>
      </p:pic>
      <p:pic>
        <p:nvPicPr>
          <p:cNvPr id="6" name="Picture 5">
            <a:extLst>
              <a:ext uri="{FF2B5EF4-FFF2-40B4-BE49-F238E27FC236}">
                <a16:creationId xmlns:a16="http://schemas.microsoft.com/office/drawing/2014/main" id="{2AD7EE4B-8E82-4EF9-89D9-06B3826CBB4F}"/>
              </a:ext>
            </a:extLst>
          </p:cNvPr>
          <p:cNvPicPr>
            <a:picLocks noChangeAspect="1"/>
          </p:cNvPicPr>
          <p:nvPr/>
        </p:nvPicPr>
        <p:blipFill>
          <a:blip r:embed="rId3"/>
          <a:stretch>
            <a:fillRect/>
          </a:stretch>
        </p:blipFill>
        <p:spPr>
          <a:xfrm>
            <a:off x="4334985" y="4028987"/>
            <a:ext cx="3962953" cy="1257475"/>
          </a:xfrm>
          <a:prstGeom prst="rect">
            <a:avLst/>
          </a:prstGeom>
        </p:spPr>
      </p:pic>
    </p:spTree>
    <p:extLst>
      <p:ext uri="{BB962C8B-B14F-4D97-AF65-F5344CB8AC3E}">
        <p14:creationId xmlns:p14="http://schemas.microsoft.com/office/powerpoint/2010/main" val="2001000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We can use some other forms of kernel functions. For example</a:t>
            </a:r>
          </a:p>
          <a:p>
            <a:pPr algn="l"/>
            <a:endParaRPr lang="en-US" dirty="0"/>
          </a:p>
          <a:p>
            <a:pPr algn="l"/>
            <a:endParaRPr lang="en-US" dirty="0"/>
          </a:p>
          <a:p>
            <a:pPr algn="l"/>
            <a:endParaRPr lang="en-US" dirty="0"/>
          </a:p>
          <a:p>
            <a:pPr algn="l"/>
            <a:r>
              <a:rPr lang="en-US" dirty="0"/>
              <a:t>This is known as a polynomial kernel of degree d, where d is a positive polynomial kernel integer.</a:t>
            </a:r>
          </a:p>
          <a:p>
            <a:pPr algn="l"/>
            <a:r>
              <a:rPr lang="en-US" dirty="0"/>
              <a:t>Using such a kernel with d&gt;1, instead of the standard linear kernel, in the support vector classiﬁer algorithm leads to a much more ﬂexible decision boundary. It essentially amounts to ﬁtting a support vector classiﬁer in a higher-dimensional space involving polynomials of degree d, rather than in the original feature space. When the support vector classiﬁer is combined with a non-linear kernel, the resulting classiﬁer is known as a support vector machine.</a:t>
            </a:r>
          </a:p>
        </p:txBody>
      </p:sp>
      <p:pic>
        <p:nvPicPr>
          <p:cNvPr id="7" name="Picture 6">
            <a:extLst>
              <a:ext uri="{FF2B5EF4-FFF2-40B4-BE49-F238E27FC236}">
                <a16:creationId xmlns:a16="http://schemas.microsoft.com/office/drawing/2014/main" id="{1A7EA14C-8F91-4749-89FF-1EDC872DCE55}"/>
              </a:ext>
            </a:extLst>
          </p:cNvPr>
          <p:cNvPicPr>
            <a:picLocks noChangeAspect="1"/>
          </p:cNvPicPr>
          <p:nvPr/>
        </p:nvPicPr>
        <p:blipFill>
          <a:blip r:embed="rId2"/>
          <a:stretch>
            <a:fillRect/>
          </a:stretch>
        </p:blipFill>
        <p:spPr>
          <a:xfrm>
            <a:off x="3166687" y="1376274"/>
            <a:ext cx="5382376" cy="1267002"/>
          </a:xfrm>
          <a:prstGeom prst="rect">
            <a:avLst/>
          </a:prstGeom>
        </p:spPr>
      </p:pic>
    </p:spTree>
    <p:extLst>
      <p:ext uri="{BB962C8B-B14F-4D97-AF65-F5344CB8AC3E}">
        <p14:creationId xmlns:p14="http://schemas.microsoft.com/office/powerpoint/2010/main" val="2095044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 Another popular choice is the radial kernel (aka </a:t>
            </a:r>
            <a:r>
              <a:rPr lang="en-US" dirty="0" err="1"/>
              <a:t>rbf</a:t>
            </a:r>
            <a:r>
              <a:rPr lang="en-US" dirty="0"/>
              <a:t> or Gaussian), which takes the form</a:t>
            </a:r>
          </a:p>
          <a:p>
            <a:pPr algn="l"/>
            <a:endParaRPr lang="en-US" dirty="0"/>
          </a:p>
          <a:p>
            <a:pPr algn="l"/>
            <a:endParaRPr lang="en-US" dirty="0"/>
          </a:p>
          <a:p>
            <a:pPr algn="l"/>
            <a:endParaRPr lang="en-US" dirty="0"/>
          </a:p>
          <a:p>
            <a:pPr algn="l"/>
            <a:endParaRPr lang="en-US" dirty="0"/>
          </a:p>
          <a:p>
            <a:pPr algn="l"/>
            <a:r>
              <a:rPr lang="en-US" dirty="0"/>
              <a:t>where γ is a positive constant. The figures on the next slide show an example of an SVM with a radial kernel on this non-linear data; it also does a good job in separating the two classes. </a:t>
            </a:r>
          </a:p>
          <a:p>
            <a:pPr algn="l"/>
            <a:r>
              <a:rPr lang="en-US" dirty="0"/>
              <a:t>Because of the exponential decay the radial kernel has very local behavior, in the sense that only nearby training observations have an eﬀect on the class label of a test observation. </a:t>
            </a:r>
          </a:p>
        </p:txBody>
      </p:sp>
      <p:pic>
        <p:nvPicPr>
          <p:cNvPr id="4" name="Picture 3">
            <a:extLst>
              <a:ext uri="{FF2B5EF4-FFF2-40B4-BE49-F238E27FC236}">
                <a16:creationId xmlns:a16="http://schemas.microsoft.com/office/drawing/2014/main" id="{8D23A246-88AF-49E1-A202-6DC95F0FE9F3}"/>
              </a:ext>
            </a:extLst>
          </p:cNvPr>
          <p:cNvPicPr>
            <a:picLocks noChangeAspect="1"/>
          </p:cNvPicPr>
          <p:nvPr/>
        </p:nvPicPr>
        <p:blipFill>
          <a:blip r:embed="rId2"/>
          <a:stretch>
            <a:fillRect/>
          </a:stretch>
        </p:blipFill>
        <p:spPr>
          <a:xfrm>
            <a:off x="3119284" y="1528673"/>
            <a:ext cx="6163535" cy="1286054"/>
          </a:xfrm>
          <a:prstGeom prst="rect">
            <a:avLst/>
          </a:prstGeom>
        </p:spPr>
      </p:pic>
    </p:spTree>
    <p:extLst>
      <p:ext uri="{BB962C8B-B14F-4D97-AF65-F5344CB8AC3E}">
        <p14:creationId xmlns:p14="http://schemas.microsoft.com/office/powerpoint/2010/main" val="1729933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Left: An SVM with a polynomial kernel of degree 3 is applied </a:t>
            </a:r>
          </a:p>
          <a:p>
            <a:pPr algn="l"/>
            <a:r>
              <a:rPr lang="en-US" dirty="0"/>
              <a:t>Right: An SVM with a radial kernel is applied. </a:t>
            </a:r>
          </a:p>
          <a:p>
            <a:pPr algn="l"/>
            <a:r>
              <a:rPr lang="en-US" dirty="0"/>
              <a:t>In this example, either kernel is capable of capturing the decision boundary.</a:t>
            </a:r>
          </a:p>
          <a:p>
            <a:pPr algn="l"/>
            <a:endParaRPr lang="en-US" dirty="0"/>
          </a:p>
          <a:p>
            <a:pPr algn="l"/>
            <a:endParaRPr lang="en-US" dirty="0"/>
          </a:p>
        </p:txBody>
      </p:sp>
      <p:pic>
        <p:nvPicPr>
          <p:cNvPr id="4" name="Picture 3">
            <a:extLst>
              <a:ext uri="{FF2B5EF4-FFF2-40B4-BE49-F238E27FC236}">
                <a16:creationId xmlns:a16="http://schemas.microsoft.com/office/drawing/2014/main" id="{12CA0977-FAE3-49FC-B24A-08899A94F253}"/>
              </a:ext>
            </a:extLst>
          </p:cNvPr>
          <p:cNvPicPr>
            <a:picLocks noChangeAspect="1"/>
          </p:cNvPicPr>
          <p:nvPr/>
        </p:nvPicPr>
        <p:blipFill>
          <a:blip r:embed="rId2"/>
          <a:stretch>
            <a:fillRect/>
          </a:stretch>
        </p:blipFill>
        <p:spPr>
          <a:xfrm>
            <a:off x="1123950" y="2586732"/>
            <a:ext cx="10480644" cy="4271268"/>
          </a:xfrm>
          <a:prstGeom prst="rect">
            <a:avLst/>
          </a:prstGeom>
        </p:spPr>
      </p:pic>
    </p:spTree>
    <p:extLst>
      <p:ext uri="{BB962C8B-B14F-4D97-AF65-F5344CB8AC3E}">
        <p14:creationId xmlns:p14="http://schemas.microsoft.com/office/powerpoint/2010/main" val="519595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p:txBody>
          <a:bodyPr>
            <a:normAutofit/>
          </a:bodyPr>
          <a:lstStyle/>
          <a:p>
            <a:r>
              <a:rPr lang="en-US" b="1" dirty="0"/>
              <a:t>Alpha — Trained classifier coefficients</a:t>
            </a:r>
            <a:br>
              <a:rPr lang="en-US" b="1" dirty="0"/>
            </a:br>
            <a:r>
              <a:rPr lang="en-US" b="1" dirty="0"/>
              <a:t>numeric vector</a:t>
            </a:r>
            <a:endParaRPr lang="en-US" dirty="0"/>
          </a:p>
          <a:p>
            <a:r>
              <a:rPr lang="en-US" dirty="0"/>
              <a:t>This property is read-only.</a:t>
            </a:r>
          </a:p>
          <a:p>
            <a:r>
              <a:rPr lang="en-US" dirty="0"/>
              <a:t>Trained classifier coefficients, specified as an </a:t>
            </a:r>
            <a:r>
              <a:rPr lang="en-US" i="1" dirty="0"/>
              <a:t>s</a:t>
            </a:r>
            <a:r>
              <a:rPr lang="en-US" dirty="0"/>
              <a:t>-by-1 numeric vector. </a:t>
            </a:r>
            <a:r>
              <a:rPr lang="en-US" i="1" dirty="0"/>
              <a:t>s</a:t>
            </a:r>
            <a:r>
              <a:rPr lang="en-US" dirty="0"/>
              <a:t> is the number of support vectors in the trained classifier, sum(</a:t>
            </a:r>
            <a:r>
              <a:rPr lang="en-US" dirty="0" err="1"/>
              <a:t>Mdl.IsSupportVector</a:t>
            </a:r>
            <a:r>
              <a:rPr lang="en-US" dirty="0"/>
              <a:t>).</a:t>
            </a:r>
          </a:p>
          <a:p>
            <a:r>
              <a:rPr lang="en-US" dirty="0"/>
              <a:t>Alpha contains the trained classifier coefficients from the dual problem, that is, the estimated Lagrange multipliers. </a:t>
            </a:r>
            <a:r>
              <a:rPr lang="en-US" b="1" dirty="0"/>
              <a:t>Data Types: </a:t>
            </a:r>
            <a:r>
              <a:rPr lang="en-US" dirty="0"/>
              <a:t>single | double</a:t>
            </a:r>
          </a:p>
          <a:p>
            <a:endParaRPr lang="en-US" dirty="0"/>
          </a:p>
        </p:txBody>
      </p:sp>
    </p:spTree>
    <p:extLst>
      <p:ext uri="{BB962C8B-B14F-4D97-AF65-F5344CB8AC3E}">
        <p14:creationId xmlns:p14="http://schemas.microsoft.com/office/powerpoint/2010/main" val="16919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fontScale="85000" lnSpcReduction="20000"/>
              </a:bodyPr>
              <a:lstStyle/>
              <a:p>
                <a:pPr algn="l"/>
                <a:r>
                  <a:rPr lang="en-US" dirty="0"/>
                  <a:t>Now suppose that we have a </a:t>
                </a:r>
                <a:r>
                  <a:rPr lang="en-US" dirty="0" err="1"/>
                  <a:t>n×p</a:t>
                </a:r>
                <a:r>
                  <a:rPr lang="en-US" dirty="0"/>
                  <a:t> data matrix X that consists of n training observations in p-dimensional space,</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and that these observations fall into two classes — that is,</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m:t>
                          </m:r>
                        </m:e>
                      </m:d>
                    </m:oMath>
                  </m:oMathPara>
                </a14:m>
                <a:endParaRPr lang="en-US" dirty="0"/>
              </a:p>
              <a:p>
                <a:pPr algn="l"/>
                <a:endParaRPr lang="en-US" dirty="0"/>
              </a:p>
              <a:p>
                <a:pPr algn="l"/>
                <a:r>
                  <a:rPr lang="en-US" dirty="0"/>
                  <a:t>where −1 represents one class and 1 the other class. We also have a test observation, a p-vector of observed features</a:t>
                </a:r>
                <a14:m>
                  <m:oMath xmlns:m="http://schemas.openxmlformats.org/officeDocument/2006/math">
                    <m:r>
                      <a:rPr lang="en-US" i="1">
                        <a:latin typeface="Cambria Math" panose="02040503050406030204" pitchFamily="18" charset="0"/>
                      </a:rPr>
                      <m:t>,</m:t>
                    </m:r>
                  </m:oMath>
                </a14:m>
                <a:endParaRPr lang="en-US" dirty="0"/>
              </a:p>
              <a:p>
                <a:pPr algn="l"/>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sup>
                          </m:sSubSup>
                        </m:e>
                      </m:d>
                    </m:oMath>
                  </m:oMathPara>
                </a14:m>
                <a:endParaRPr lang="en-US" dirty="0"/>
              </a:p>
              <a:p>
                <a:pPr algn="l"/>
                <a:r>
                  <a:rPr lang="en-US" dirty="0"/>
                  <a:t>Our goal is to develop a classiﬁer based on the training data that will correctly classify the test observation using its feature measurements. We will now see a new approach that is based upon the concept of a separating hyperplane.</a:t>
                </a:r>
              </a:p>
              <a:p>
                <a:pPr algn="l"/>
                <a:endParaRPr lang="en-US" dirty="0"/>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594" t="-2118" b="-189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6B3B397-8240-40DC-8EAC-097EB0B40393}"/>
              </a:ext>
            </a:extLst>
          </p:cNvPr>
          <p:cNvPicPr>
            <a:picLocks noChangeAspect="1"/>
          </p:cNvPicPr>
          <p:nvPr/>
        </p:nvPicPr>
        <p:blipFill>
          <a:blip r:embed="rId3"/>
          <a:stretch>
            <a:fillRect/>
          </a:stretch>
        </p:blipFill>
        <p:spPr>
          <a:xfrm>
            <a:off x="3697978" y="1513624"/>
            <a:ext cx="4458322" cy="2257740"/>
          </a:xfrm>
          <a:prstGeom prst="rect">
            <a:avLst/>
          </a:prstGeom>
        </p:spPr>
      </p:pic>
    </p:spTree>
    <p:extLst>
      <p:ext uri="{BB962C8B-B14F-4D97-AF65-F5344CB8AC3E}">
        <p14:creationId xmlns:p14="http://schemas.microsoft.com/office/powerpoint/2010/main" val="1852151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p:txBody>
          <a:bodyPr>
            <a:normAutofit/>
          </a:bodyPr>
          <a:lstStyle/>
          <a:p>
            <a:r>
              <a:rPr lang="en-US" b="1" dirty="0"/>
              <a:t>Beta — Linear predictor coefficients</a:t>
            </a:r>
            <a:br>
              <a:rPr lang="en-US" b="1" dirty="0"/>
            </a:br>
            <a:r>
              <a:rPr lang="en-US" b="1" dirty="0"/>
              <a:t>numeric vector</a:t>
            </a:r>
            <a:endParaRPr lang="en-US" dirty="0"/>
          </a:p>
          <a:p>
            <a:r>
              <a:rPr lang="en-US" dirty="0"/>
              <a:t>This property is read-only.</a:t>
            </a:r>
          </a:p>
          <a:p>
            <a:r>
              <a:rPr lang="en-US" dirty="0"/>
              <a:t>Linear predictor coefficients, specified as a numeric vector. The length of Beta is equal to the number of predictors used to train the model.</a:t>
            </a:r>
          </a:p>
          <a:p>
            <a:r>
              <a:rPr lang="en-US" dirty="0"/>
              <a:t>If </a:t>
            </a:r>
            <a:r>
              <a:rPr lang="en-US" dirty="0" err="1"/>
              <a:t>KernelParameters.Function</a:t>
            </a:r>
            <a:r>
              <a:rPr lang="en-US" dirty="0"/>
              <a:t> is not 'linear', then Beta is empty ([]).</a:t>
            </a:r>
          </a:p>
          <a:p>
            <a:r>
              <a:rPr lang="en-US" b="1" dirty="0"/>
              <a:t>Data Types: </a:t>
            </a:r>
            <a:r>
              <a:rPr lang="en-US" dirty="0"/>
              <a:t>single | double</a:t>
            </a:r>
          </a:p>
          <a:p>
            <a:pPr marL="0" indent="0">
              <a:buNone/>
            </a:pPr>
            <a:r>
              <a:rPr lang="en-US" dirty="0"/>
              <a:t> </a:t>
            </a:r>
          </a:p>
          <a:p>
            <a:endParaRPr lang="en-US" dirty="0"/>
          </a:p>
        </p:txBody>
      </p:sp>
    </p:spTree>
    <p:extLst>
      <p:ext uri="{BB962C8B-B14F-4D97-AF65-F5344CB8AC3E}">
        <p14:creationId xmlns:p14="http://schemas.microsoft.com/office/powerpoint/2010/main" val="645216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a:xfrm>
            <a:off x="838200" y="1825625"/>
            <a:ext cx="10515600" cy="4504154"/>
          </a:xfrm>
        </p:spPr>
        <p:txBody>
          <a:bodyPr>
            <a:normAutofit fontScale="92500" lnSpcReduction="20000"/>
          </a:bodyPr>
          <a:lstStyle/>
          <a:p>
            <a:pPr marL="0" indent="0">
              <a:buNone/>
            </a:pPr>
            <a:r>
              <a:rPr lang="en-US" dirty="0"/>
              <a:t> Bias — Bias term</a:t>
            </a:r>
          </a:p>
          <a:p>
            <a:r>
              <a:rPr lang="en-US" dirty="0"/>
              <a:t>scalar</a:t>
            </a:r>
          </a:p>
          <a:p>
            <a:r>
              <a:rPr lang="en-US" dirty="0"/>
              <a:t>This property is read-only.</a:t>
            </a:r>
          </a:p>
          <a:p>
            <a:r>
              <a:rPr lang="en-US" dirty="0"/>
              <a:t>Bias term, specified as a scalar.</a:t>
            </a:r>
          </a:p>
          <a:p>
            <a:pPr marL="0" indent="0">
              <a:buNone/>
            </a:pPr>
            <a:endParaRPr lang="en-US" dirty="0"/>
          </a:p>
          <a:p>
            <a:pPr marL="0" indent="0">
              <a:buNone/>
            </a:pPr>
            <a:r>
              <a:rPr lang="en-US" dirty="0" err="1"/>
              <a:t>BoxConstraints</a:t>
            </a:r>
            <a:r>
              <a:rPr lang="en-US" dirty="0"/>
              <a:t> — Box constraints</a:t>
            </a:r>
          </a:p>
          <a:p>
            <a:r>
              <a:rPr lang="en-US" dirty="0"/>
              <a:t>numeric vector</a:t>
            </a:r>
          </a:p>
          <a:p>
            <a:r>
              <a:rPr lang="en-US" dirty="0"/>
              <a:t>This property is read-only.</a:t>
            </a:r>
          </a:p>
          <a:p>
            <a:r>
              <a:rPr lang="en-US" dirty="0"/>
              <a:t>Box constraints, specified as a numeric vector of n-by-1 box constraints. n is the number of observations in the training data (see the </a:t>
            </a:r>
            <a:r>
              <a:rPr lang="en-US" dirty="0" err="1"/>
              <a:t>NumObservations</a:t>
            </a:r>
            <a:r>
              <a:rPr lang="en-US" dirty="0"/>
              <a:t> property).</a:t>
            </a:r>
          </a:p>
          <a:p>
            <a:endParaRPr lang="en-US" dirty="0"/>
          </a:p>
          <a:p>
            <a:endParaRPr lang="en-US" dirty="0"/>
          </a:p>
        </p:txBody>
      </p:sp>
    </p:spTree>
    <p:extLst>
      <p:ext uri="{BB962C8B-B14F-4D97-AF65-F5344CB8AC3E}">
        <p14:creationId xmlns:p14="http://schemas.microsoft.com/office/powerpoint/2010/main" val="445053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a:xfrm>
            <a:off x="838200" y="1825625"/>
            <a:ext cx="10515600" cy="4504154"/>
          </a:xfrm>
        </p:spPr>
        <p:txBody>
          <a:bodyPr>
            <a:normAutofit/>
          </a:bodyPr>
          <a:lstStyle/>
          <a:p>
            <a:pPr marL="0" indent="0">
              <a:buNone/>
            </a:pPr>
            <a:r>
              <a:rPr lang="en-US" dirty="0" err="1"/>
              <a:t>KernelParameters</a:t>
            </a:r>
            <a:r>
              <a:rPr lang="en-US" dirty="0"/>
              <a:t> — Kernel parameters</a:t>
            </a:r>
          </a:p>
          <a:p>
            <a:r>
              <a:rPr lang="en-US" dirty="0"/>
              <a:t>structure array</a:t>
            </a:r>
          </a:p>
          <a:p>
            <a:r>
              <a:rPr lang="en-US" dirty="0"/>
              <a:t>This property is read-only.</a:t>
            </a:r>
          </a:p>
          <a:p>
            <a:endParaRPr lang="en-US" dirty="0"/>
          </a:p>
          <a:p>
            <a:r>
              <a:rPr lang="en-US" dirty="0"/>
              <a:t>Kernel parameters, specified as a structure array. The kernel parameters property contains the fields listed in this table.</a:t>
            </a:r>
          </a:p>
          <a:p>
            <a:pPr marL="0" indent="0">
              <a:buNone/>
            </a:pPr>
            <a:endParaRPr lang="en-US" dirty="0"/>
          </a:p>
          <a:p>
            <a:endParaRPr lang="en-US" dirty="0"/>
          </a:p>
        </p:txBody>
      </p:sp>
      <p:pic>
        <p:nvPicPr>
          <p:cNvPr id="7" name="Picture 6">
            <a:extLst>
              <a:ext uri="{FF2B5EF4-FFF2-40B4-BE49-F238E27FC236}">
                <a16:creationId xmlns:a16="http://schemas.microsoft.com/office/drawing/2014/main" id="{B91ED640-075D-4E07-946D-D625FB3E3FBD}"/>
              </a:ext>
            </a:extLst>
          </p:cNvPr>
          <p:cNvPicPr>
            <a:picLocks noChangeAspect="1"/>
          </p:cNvPicPr>
          <p:nvPr/>
        </p:nvPicPr>
        <p:blipFill>
          <a:blip r:embed="rId2"/>
          <a:stretch>
            <a:fillRect/>
          </a:stretch>
        </p:blipFill>
        <p:spPr>
          <a:xfrm>
            <a:off x="514905" y="4824426"/>
            <a:ext cx="11505460" cy="1789438"/>
          </a:xfrm>
          <a:prstGeom prst="rect">
            <a:avLst/>
          </a:prstGeom>
        </p:spPr>
      </p:pic>
    </p:spTree>
    <p:extLst>
      <p:ext uri="{BB962C8B-B14F-4D97-AF65-F5344CB8AC3E}">
        <p14:creationId xmlns:p14="http://schemas.microsoft.com/office/powerpoint/2010/main" val="200830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a:xfrm>
            <a:off x="838200" y="1825625"/>
            <a:ext cx="10515600" cy="4504154"/>
          </a:xfrm>
        </p:spPr>
        <p:txBody>
          <a:bodyPr>
            <a:normAutofit fontScale="40000" lnSpcReduction="20000"/>
          </a:bodyPr>
          <a:lstStyle/>
          <a:p>
            <a:endParaRPr lang="en-US" dirty="0"/>
          </a:p>
          <a:p>
            <a:pPr marL="0" indent="0">
              <a:buNone/>
            </a:pPr>
            <a:r>
              <a:rPr lang="en-US" sz="7200" b="1" dirty="0" err="1"/>
              <a:t>SupportVectorLabels</a:t>
            </a:r>
            <a:r>
              <a:rPr lang="en-US" sz="7200" b="1" dirty="0"/>
              <a:t> — Support vector class labels</a:t>
            </a:r>
          </a:p>
          <a:p>
            <a:r>
              <a:rPr lang="en-US" sz="7200" dirty="0"/>
              <a:t>s-by-1 numeric vector</a:t>
            </a:r>
          </a:p>
          <a:p>
            <a:r>
              <a:rPr lang="en-US" sz="7200" dirty="0"/>
              <a:t>This property is read-only.</a:t>
            </a:r>
          </a:p>
          <a:p>
            <a:r>
              <a:rPr lang="en-US" sz="7200" dirty="0"/>
              <a:t>Support vector class labels, specified as an s-by-1 numeric vector. s is the number of support vectors in the trained classifier, sum(</a:t>
            </a:r>
            <a:r>
              <a:rPr lang="en-US" sz="7200" dirty="0" err="1"/>
              <a:t>Mdl.IsSupportVector</a:t>
            </a:r>
            <a:r>
              <a:rPr lang="en-US" sz="7200" dirty="0"/>
              <a:t>).</a:t>
            </a:r>
          </a:p>
          <a:p>
            <a:r>
              <a:rPr lang="en-US" sz="7200" dirty="0"/>
              <a:t>A value of +1 in </a:t>
            </a:r>
            <a:r>
              <a:rPr lang="en-US" sz="7200" dirty="0" err="1"/>
              <a:t>SupportVectorLabels</a:t>
            </a:r>
            <a:r>
              <a:rPr lang="en-US" sz="7200" dirty="0"/>
              <a:t> indicates that the corresponding support vector is in the positive class (</a:t>
            </a:r>
            <a:r>
              <a:rPr lang="en-US" sz="7200" dirty="0" err="1"/>
              <a:t>ClassNames</a:t>
            </a:r>
            <a:r>
              <a:rPr lang="en-US" sz="7200" dirty="0"/>
              <a:t>{2}). A value of –1 indicates that the corresponding support vector is in the negative class (</a:t>
            </a:r>
            <a:r>
              <a:rPr lang="en-US" sz="7200" dirty="0" err="1"/>
              <a:t>ClassNames</a:t>
            </a:r>
            <a:r>
              <a:rPr lang="en-US" sz="7200" dirty="0"/>
              <a:t>{1}).</a:t>
            </a:r>
          </a:p>
          <a:p>
            <a:endParaRPr lang="en-US" sz="7200" dirty="0"/>
          </a:p>
        </p:txBody>
      </p:sp>
    </p:spTree>
    <p:extLst>
      <p:ext uri="{BB962C8B-B14F-4D97-AF65-F5344CB8AC3E}">
        <p14:creationId xmlns:p14="http://schemas.microsoft.com/office/powerpoint/2010/main" val="296462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a:xfrm>
            <a:off x="838200" y="1825625"/>
            <a:ext cx="10515600" cy="4504154"/>
          </a:xfrm>
        </p:spPr>
        <p:txBody>
          <a:bodyPr>
            <a:normAutofit fontScale="32500" lnSpcReduction="20000"/>
          </a:bodyPr>
          <a:lstStyle/>
          <a:p>
            <a:endParaRPr lang="en-US" dirty="0"/>
          </a:p>
          <a:p>
            <a:pPr marL="0" indent="0">
              <a:buNone/>
            </a:pPr>
            <a:r>
              <a:rPr lang="en-US" sz="8600" b="1" dirty="0" err="1"/>
              <a:t>SupportVectors</a:t>
            </a:r>
            <a:r>
              <a:rPr lang="en-US" sz="8600" b="1" dirty="0"/>
              <a:t> — Support vectors</a:t>
            </a:r>
          </a:p>
          <a:p>
            <a:r>
              <a:rPr lang="en-US" sz="7400" dirty="0"/>
              <a:t>s-by-p numeric matrix</a:t>
            </a:r>
          </a:p>
          <a:p>
            <a:r>
              <a:rPr lang="en-US" sz="7400" dirty="0"/>
              <a:t>This property is read-only.</a:t>
            </a:r>
          </a:p>
          <a:p>
            <a:endParaRPr lang="en-US" sz="7400" dirty="0"/>
          </a:p>
          <a:p>
            <a:r>
              <a:rPr lang="en-US" sz="7400" dirty="0"/>
              <a:t>Support vectors in the trained classifier, specified as an s-by-p numeric matrix. s is the number of support vectors in the trained classifier, sum(</a:t>
            </a:r>
            <a:r>
              <a:rPr lang="en-US" sz="7400" dirty="0" err="1"/>
              <a:t>Mdl.IsSupportVector</a:t>
            </a:r>
            <a:r>
              <a:rPr lang="en-US" sz="7400" dirty="0"/>
              <a:t>), and p is the number of predictor variables in the predictor data.</a:t>
            </a:r>
          </a:p>
          <a:p>
            <a:endParaRPr lang="en-US" sz="7400" dirty="0"/>
          </a:p>
          <a:p>
            <a:r>
              <a:rPr lang="en-US" sz="7400" dirty="0" err="1"/>
              <a:t>SupportVectors</a:t>
            </a:r>
            <a:r>
              <a:rPr lang="en-US" sz="7400" dirty="0"/>
              <a:t> contains rows of the predictor data X that MATLAB considers to be support vectors. If you specify '</a:t>
            </a:r>
            <a:r>
              <a:rPr lang="en-US" sz="7400" dirty="0" err="1"/>
              <a:t>Standardize',true</a:t>
            </a:r>
            <a:r>
              <a:rPr lang="en-US" sz="7400" dirty="0"/>
              <a:t> when training the SVM classifier using </a:t>
            </a:r>
            <a:r>
              <a:rPr lang="en-US" sz="7400" dirty="0" err="1"/>
              <a:t>fitcsvm</a:t>
            </a:r>
            <a:r>
              <a:rPr lang="en-US" sz="7400" dirty="0"/>
              <a:t>, then </a:t>
            </a:r>
            <a:r>
              <a:rPr lang="en-US" sz="7400" dirty="0" err="1"/>
              <a:t>SupportVectors</a:t>
            </a:r>
            <a:r>
              <a:rPr lang="en-US" sz="7400" dirty="0"/>
              <a:t> contains the standardized rows of X.</a:t>
            </a:r>
          </a:p>
          <a:p>
            <a:pPr marL="0" indent="0">
              <a:buNone/>
            </a:pPr>
            <a:endParaRPr lang="en-US" dirty="0"/>
          </a:p>
        </p:txBody>
      </p:sp>
    </p:spTree>
    <p:extLst>
      <p:ext uri="{BB962C8B-B14F-4D97-AF65-F5344CB8AC3E}">
        <p14:creationId xmlns:p14="http://schemas.microsoft.com/office/powerpoint/2010/main" val="3624674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a:xfrm>
            <a:off x="838200" y="1825625"/>
            <a:ext cx="10515600" cy="4504154"/>
          </a:xfrm>
        </p:spPr>
        <p:txBody>
          <a:bodyPr>
            <a:normAutofit fontScale="40000" lnSpcReduction="20000"/>
          </a:bodyPr>
          <a:lstStyle/>
          <a:p>
            <a:pPr marL="0" indent="0">
              <a:buNone/>
            </a:pPr>
            <a:r>
              <a:rPr lang="en-US" sz="7400" b="1" dirty="0"/>
              <a:t>Mu — Predictor means</a:t>
            </a:r>
          </a:p>
          <a:p>
            <a:pPr marL="0" indent="0">
              <a:buNone/>
            </a:pPr>
            <a:r>
              <a:rPr lang="en-US" sz="7400" dirty="0"/>
              <a:t>numeric vector | []</a:t>
            </a:r>
          </a:p>
          <a:p>
            <a:pPr marL="0" indent="0">
              <a:buNone/>
            </a:pPr>
            <a:r>
              <a:rPr lang="en-US" sz="7400" dirty="0"/>
              <a:t>This property is read-only.</a:t>
            </a:r>
          </a:p>
          <a:p>
            <a:pPr marL="0" indent="0">
              <a:buNone/>
            </a:pPr>
            <a:endParaRPr lang="en-US" sz="7400" dirty="0"/>
          </a:p>
          <a:p>
            <a:pPr marL="0" indent="0">
              <a:buNone/>
            </a:pPr>
            <a:r>
              <a:rPr lang="en-US" sz="7400" dirty="0"/>
              <a:t>Predictor means, specified as a numeric vector. If you specify 'Standardize',1 or '</a:t>
            </a:r>
            <a:r>
              <a:rPr lang="en-US" sz="7400" dirty="0" err="1"/>
              <a:t>Standardize',true</a:t>
            </a:r>
            <a:r>
              <a:rPr lang="en-US" sz="7400" dirty="0"/>
              <a:t> when you train an SVM classifier using </a:t>
            </a:r>
            <a:r>
              <a:rPr lang="en-US" sz="7400" dirty="0" err="1"/>
              <a:t>fitcsvm</a:t>
            </a:r>
            <a:r>
              <a:rPr lang="en-US" sz="7400" dirty="0"/>
              <a:t>, then the length of Mu is equal to the number of predictors.</a:t>
            </a:r>
          </a:p>
          <a:p>
            <a:pPr marL="0" indent="0">
              <a:buNone/>
            </a:pPr>
            <a:endParaRPr lang="en-US" sz="7400" dirty="0"/>
          </a:p>
          <a:p>
            <a:pPr marL="0" indent="0">
              <a:buNone/>
            </a:pPr>
            <a:r>
              <a:rPr lang="en-US" sz="7400" dirty="0"/>
              <a:t>If you set '</a:t>
            </a:r>
            <a:r>
              <a:rPr lang="en-US" sz="7400" dirty="0" err="1"/>
              <a:t>Standardize',false</a:t>
            </a:r>
            <a:r>
              <a:rPr lang="en-US" sz="7400" dirty="0"/>
              <a:t> when you train the SVM classifier using </a:t>
            </a:r>
            <a:r>
              <a:rPr lang="en-US" sz="7400" dirty="0" err="1"/>
              <a:t>fitcsvm</a:t>
            </a:r>
            <a:r>
              <a:rPr lang="en-US" sz="7400" dirty="0"/>
              <a:t>, then Mu is an empty vector ([]).</a:t>
            </a:r>
          </a:p>
          <a:p>
            <a:pPr marL="0" indent="0">
              <a:buNone/>
            </a:pPr>
            <a:endParaRPr lang="en-US" sz="7400" dirty="0"/>
          </a:p>
          <a:p>
            <a:pPr marL="0" indent="0">
              <a:buNone/>
            </a:pPr>
            <a:endParaRPr lang="en-US" dirty="0"/>
          </a:p>
        </p:txBody>
      </p:sp>
    </p:spTree>
    <p:extLst>
      <p:ext uri="{BB962C8B-B14F-4D97-AF65-F5344CB8AC3E}">
        <p14:creationId xmlns:p14="http://schemas.microsoft.com/office/powerpoint/2010/main" val="669841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a:xfrm>
            <a:off x="838200" y="1825625"/>
            <a:ext cx="10515600" cy="4504154"/>
          </a:xfrm>
        </p:spPr>
        <p:txBody>
          <a:bodyPr>
            <a:normAutofit fontScale="25000" lnSpcReduction="20000"/>
          </a:bodyPr>
          <a:lstStyle/>
          <a:p>
            <a:pPr marL="0" indent="0">
              <a:buNone/>
            </a:pPr>
            <a:r>
              <a:rPr lang="en-US" sz="9600" b="1" dirty="0" err="1"/>
              <a:t>NumObservations</a:t>
            </a:r>
            <a:r>
              <a:rPr lang="en-US" sz="9600" b="1" dirty="0"/>
              <a:t> — Number of observations</a:t>
            </a:r>
          </a:p>
          <a:p>
            <a:pPr marL="0" indent="0">
              <a:buNone/>
            </a:pPr>
            <a:r>
              <a:rPr lang="en-US" sz="7400" dirty="0"/>
              <a:t>numeric scalar</a:t>
            </a:r>
          </a:p>
          <a:p>
            <a:pPr marL="0" indent="0">
              <a:buNone/>
            </a:pPr>
            <a:r>
              <a:rPr lang="en-US" sz="7400" dirty="0"/>
              <a:t>This property is read-only.</a:t>
            </a:r>
          </a:p>
          <a:p>
            <a:pPr marL="0" indent="0">
              <a:buNone/>
            </a:pPr>
            <a:endParaRPr lang="en-US" sz="7400" dirty="0"/>
          </a:p>
          <a:p>
            <a:pPr marL="0" indent="0">
              <a:buNone/>
            </a:pPr>
            <a:r>
              <a:rPr lang="en-US" sz="7400" dirty="0"/>
              <a:t>Number of observations in the training data stored in X and Y, specified as a numeric scalar.</a:t>
            </a:r>
          </a:p>
          <a:p>
            <a:pPr marL="0" indent="0">
              <a:buNone/>
            </a:pPr>
            <a:endParaRPr lang="en-US" sz="7400" b="1" dirty="0"/>
          </a:p>
          <a:p>
            <a:pPr marL="0" indent="0">
              <a:buNone/>
            </a:pPr>
            <a:r>
              <a:rPr lang="en-US" sz="9600" b="1" dirty="0" err="1"/>
              <a:t>PredictorNames</a:t>
            </a:r>
            <a:r>
              <a:rPr lang="en-US" sz="9600" b="1" dirty="0"/>
              <a:t> — Predictor variable names</a:t>
            </a:r>
          </a:p>
          <a:p>
            <a:pPr marL="0" indent="0">
              <a:buNone/>
            </a:pPr>
            <a:r>
              <a:rPr lang="en-US" sz="7400" dirty="0"/>
              <a:t>cell array of character vectors</a:t>
            </a:r>
          </a:p>
          <a:p>
            <a:pPr marL="0" indent="0">
              <a:buNone/>
            </a:pPr>
            <a:r>
              <a:rPr lang="en-US" sz="7400" dirty="0"/>
              <a:t>This property is read-only.</a:t>
            </a:r>
          </a:p>
          <a:p>
            <a:pPr marL="0" indent="0">
              <a:buNone/>
            </a:pPr>
            <a:endParaRPr lang="en-US" sz="7400" dirty="0"/>
          </a:p>
          <a:p>
            <a:pPr marL="0" indent="0">
              <a:buNone/>
            </a:pPr>
            <a:r>
              <a:rPr lang="en-US" sz="7400" dirty="0"/>
              <a:t>Predictor variable names, specified as a cell array of character vectors. The order of the elements of </a:t>
            </a:r>
            <a:r>
              <a:rPr lang="en-US" sz="7400" dirty="0" err="1"/>
              <a:t>PredictorNames</a:t>
            </a:r>
            <a:r>
              <a:rPr lang="en-US" sz="7400" dirty="0"/>
              <a:t> corresponds to the order in which the predictor names appear in the training data.</a:t>
            </a:r>
          </a:p>
          <a:p>
            <a:pPr marL="0" indent="0">
              <a:buNone/>
            </a:pPr>
            <a:endParaRPr lang="en-US" sz="7400" dirty="0"/>
          </a:p>
          <a:p>
            <a:pPr marL="0" indent="0">
              <a:buNone/>
            </a:pPr>
            <a:endParaRPr lang="en-US" sz="7400" dirty="0"/>
          </a:p>
          <a:p>
            <a:pPr marL="0" indent="0">
              <a:buNone/>
            </a:pPr>
            <a:endParaRPr lang="en-US" dirty="0"/>
          </a:p>
        </p:txBody>
      </p:sp>
    </p:spTree>
    <p:extLst>
      <p:ext uri="{BB962C8B-B14F-4D97-AF65-F5344CB8AC3E}">
        <p14:creationId xmlns:p14="http://schemas.microsoft.com/office/powerpoint/2010/main" val="3891339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679-F021-4EC4-BC38-8D18E9FE86F6}"/>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C1B89CB-72A5-4A6E-AB5F-C5D20ACC7490}"/>
              </a:ext>
            </a:extLst>
          </p:cNvPr>
          <p:cNvSpPr>
            <a:spLocks noGrp="1"/>
          </p:cNvSpPr>
          <p:nvPr>
            <p:ph idx="1"/>
          </p:nvPr>
        </p:nvSpPr>
        <p:spPr>
          <a:xfrm>
            <a:off x="838200" y="1825625"/>
            <a:ext cx="10515600" cy="4504154"/>
          </a:xfrm>
        </p:spPr>
        <p:txBody>
          <a:bodyPr>
            <a:normAutofit fontScale="32500" lnSpcReduction="20000"/>
          </a:bodyPr>
          <a:lstStyle/>
          <a:p>
            <a:pPr marL="0" indent="0">
              <a:buNone/>
            </a:pPr>
            <a:r>
              <a:rPr lang="en-US" sz="9800" b="1" dirty="0"/>
              <a:t>Prior — Prior probabilities</a:t>
            </a:r>
          </a:p>
          <a:p>
            <a:pPr marL="0" indent="0">
              <a:buNone/>
            </a:pPr>
            <a:r>
              <a:rPr lang="en-US" sz="7400" dirty="0"/>
              <a:t>numeric vector</a:t>
            </a:r>
          </a:p>
          <a:p>
            <a:pPr marL="0" indent="0">
              <a:buNone/>
            </a:pPr>
            <a:r>
              <a:rPr lang="en-US" sz="7400" dirty="0"/>
              <a:t>This property is read-only.</a:t>
            </a:r>
          </a:p>
          <a:p>
            <a:pPr marL="0" indent="0">
              <a:buNone/>
            </a:pPr>
            <a:endParaRPr lang="en-US" sz="7400" dirty="0"/>
          </a:p>
          <a:p>
            <a:pPr marL="0" indent="0">
              <a:buNone/>
            </a:pPr>
            <a:r>
              <a:rPr lang="en-US" sz="7400" dirty="0"/>
              <a:t>Prior probabilities for each class, specified as a numeric vector. The order of the elements of Prior corresponds to the elements of </a:t>
            </a:r>
            <a:r>
              <a:rPr lang="en-US" sz="7400" dirty="0" err="1"/>
              <a:t>Mdl.ClassNames</a:t>
            </a:r>
            <a:r>
              <a:rPr lang="en-US" sz="7400" dirty="0"/>
              <a:t>.</a:t>
            </a:r>
          </a:p>
          <a:p>
            <a:pPr marL="0" indent="0">
              <a:buNone/>
            </a:pPr>
            <a:endParaRPr lang="en-US" sz="7400" dirty="0"/>
          </a:p>
          <a:p>
            <a:pPr marL="0" indent="0">
              <a:buNone/>
            </a:pPr>
            <a:r>
              <a:rPr lang="en-US" sz="7400" dirty="0"/>
              <a:t>For two-class learning, if you specify a cost matrix, then the software updates the prior probabilities by incorporating the penalties described in the cost matrix.</a:t>
            </a:r>
          </a:p>
          <a:p>
            <a:pPr marL="0" indent="0">
              <a:buNone/>
            </a:pPr>
            <a:endParaRPr lang="en-US" sz="7400" dirty="0"/>
          </a:p>
          <a:p>
            <a:pPr marL="0" indent="0">
              <a:buNone/>
            </a:pPr>
            <a:r>
              <a:rPr lang="en-US" sz="7400" dirty="0"/>
              <a:t>For more details, see Algorithms.</a:t>
            </a:r>
          </a:p>
          <a:p>
            <a:pPr marL="0" indent="0">
              <a:buNone/>
            </a:pPr>
            <a:endParaRPr lang="en-US" sz="7400" dirty="0"/>
          </a:p>
          <a:p>
            <a:pPr marL="0" indent="0">
              <a:buNone/>
            </a:pPr>
            <a:endParaRPr lang="en-US" sz="7400" dirty="0"/>
          </a:p>
          <a:p>
            <a:pPr marL="0" indent="0">
              <a:buNone/>
            </a:pPr>
            <a:endParaRPr lang="en-US" dirty="0"/>
          </a:p>
        </p:txBody>
      </p:sp>
    </p:spTree>
    <p:extLst>
      <p:ext uri="{BB962C8B-B14F-4D97-AF65-F5344CB8AC3E}">
        <p14:creationId xmlns:p14="http://schemas.microsoft.com/office/powerpoint/2010/main" val="3240545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1D16-DD24-4690-877A-7D7A4C49A56A}"/>
              </a:ext>
            </a:extLst>
          </p:cNvPr>
          <p:cNvSpPr>
            <a:spLocks noGrp="1"/>
          </p:cNvSpPr>
          <p:nvPr>
            <p:ph type="title"/>
          </p:nvPr>
        </p:nvSpPr>
        <p:spPr>
          <a:xfrm>
            <a:off x="838200" y="365125"/>
            <a:ext cx="10515600" cy="753461"/>
          </a:xfrm>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7282856-0BDF-4937-8F5C-36228EF469D9}"/>
              </a:ext>
            </a:extLst>
          </p:cNvPr>
          <p:cNvSpPr>
            <a:spLocks noGrp="1"/>
          </p:cNvSpPr>
          <p:nvPr>
            <p:ph idx="1"/>
          </p:nvPr>
        </p:nvSpPr>
        <p:spPr>
          <a:xfrm>
            <a:off x="838200" y="1305017"/>
            <a:ext cx="10515600" cy="4871946"/>
          </a:xfrm>
        </p:spPr>
        <p:txBody>
          <a:bodyPr/>
          <a:lstStyle/>
          <a:p>
            <a:pPr marL="0" indent="0">
              <a:buNone/>
            </a:pPr>
            <a:r>
              <a:rPr lang="en-US" sz="3200" b="1" dirty="0" err="1"/>
              <a:t>ResponseName</a:t>
            </a:r>
            <a:r>
              <a:rPr lang="en-US" sz="3200" b="1" dirty="0"/>
              <a:t> — Response variable name</a:t>
            </a:r>
          </a:p>
          <a:p>
            <a:r>
              <a:rPr lang="en-US" dirty="0"/>
              <a:t>character vector</a:t>
            </a:r>
          </a:p>
          <a:p>
            <a:r>
              <a:rPr lang="en-US" dirty="0"/>
              <a:t>This property is read-only.</a:t>
            </a:r>
          </a:p>
          <a:p>
            <a:endParaRPr lang="en-US" dirty="0"/>
          </a:p>
          <a:p>
            <a:r>
              <a:rPr lang="en-US" dirty="0"/>
              <a:t>Response variable name, specified as a character vector.</a:t>
            </a:r>
          </a:p>
          <a:p>
            <a:pPr marL="0" indent="0">
              <a:buNone/>
            </a:pPr>
            <a:endParaRPr lang="en-US" dirty="0"/>
          </a:p>
        </p:txBody>
      </p:sp>
    </p:spTree>
    <p:extLst>
      <p:ext uri="{BB962C8B-B14F-4D97-AF65-F5344CB8AC3E}">
        <p14:creationId xmlns:p14="http://schemas.microsoft.com/office/powerpoint/2010/main" val="3451674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1D16-DD24-4690-877A-7D7A4C49A56A}"/>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7282856-0BDF-4937-8F5C-36228EF469D9}"/>
              </a:ext>
            </a:extLst>
          </p:cNvPr>
          <p:cNvSpPr>
            <a:spLocks noGrp="1"/>
          </p:cNvSpPr>
          <p:nvPr>
            <p:ph idx="1"/>
          </p:nvPr>
        </p:nvSpPr>
        <p:spPr>
          <a:xfrm>
            <a:off x="838200" y="1825624"/>
            <a:ext cx="10515600" cy="4566297"/>
          </a:xfrm>
        </p:spPr>
        <p:txBody>
          <a:bodyPr>
            <a:normAutofit fontScale="77500" lnSpcReduction="20000"/>
          </a:bodyPr>
          <a:lstStyle/>
          <a:p>
            <a:pPr marL="0" indent="0">
              <a:buNone/>
            </a:pPr>
            <a:r>
              <a:rPr lang="en-US" sz="4500" dirty="0"/>
              <a:t>Sigma — Predictor standard deviations</a:t>
            </a:r>
          </a:p>
          <a:p>
            <a:pPr marL="0" indent="0">
              <a:buNone/>
            </a:pPr>
            <a:r>
              <a:rPr lang="en-US" sz="3100" dirty="0"/>
              <a:t>[] (default) | numeric vector</a:t>
            </a:r>
          </a:p>
          <a:p>
            <a:pPr marL="0" indent="0">
              <a:buNone/>
            </a:pPr>
            <a:r>
              <a:rPr lang="en-US" sz="3100" dirty="0"/>
              <a:t>This property is read-only.</a:t>
            </a:r>
          </a:p>
          <a:p>
            <a:pPr marL="0" indent="0">
              <a:buNone/>
            </a:pPr>
            <a:endParaRPr lang="en-US" sz="3100" dirty="0"/>
          </a:p>
          <a:p>
            <a:pPr marL="0" indent="0">
              <a:buNone/>
            </a:pPr>
            <a:r>
              <a:rPr lang="en-US" sz="3100" dirty="0"/>
              <a:t>Predictor standard deviations, specified as a numeric vector.</a:t>
            </a:r>
          </a:p>
          <a:p>
            <a:pPr marL="0" indent="0">
              <a:buNone/>
            </a:pPr>
            <a:endParaRPr lang="en-US" sz="3100" dirty="0"/>
          </a:p>
          <a:p>
            <a:pPr marL="0" indent="0">
              <a:buNone/>
            </a:pPr>
            <a:r>
              <a:rPr lang="en-US" sz="3100" dirty="0"/>
              <a:t>If you specify '</a:t>
            </a:r>
            <a:r>
              <a:rPr lang="en-US" sz="3100" dirty="0" err="1"/>
              <a:t>Standardize',true</a:t>
            </a:r>
            <a:r>
              <a:rPr lang="en-US" sz="3100" dirty="0"/>
              <a:t> when you train the SVM classifier using </a:t>
            </a:r>
            <a:r>
              <a:rPr lang="en-US" sz="3100" dirty="0" err="1"/>
              <a:t>fitcsvm</a:t>
            </a:r>
            <a:r>
              <a:rPr lang="en-US" sz="3100" dirty="0"/>
              <a:t>, then the length of Sigma is equal to the number of predictor variables.</a:t>
            </a:r>
          </a:p>
          <a:p>
            <a:pPr marL="0" indent="0">
              <a:buNone/>
            </a:pPr>
            <a:endParaRPr lang="en-US" sz="3100" dirty="0"/>
          </a:p>
          <a:p>
            <a:pPr marL="0" indent="0">
              <a:buNone/>
            </a:pPr>
            <a:endParaRPr lang="en-US" sz="3100" dirty="0"/>
          </a:p>
          <a:p>
            <a:pPr marL="0" indent="0">
              <a:buNone/>
            </a:pPr>
            <a:r>
              <a:rPr lang="en-US" sz="3100" dirty="0"/>
              <a:t>If you set '</a:t>
            </a:r>
            <a:r>
              <a:rPr lang="en-US" sz="3100" dirty="0" err="1"/>
              <a:t>Standardize',false</a:t>
            </a:r>
            <a:r>
              <a:rPr lang="en-US" sz="3100" dirty="0"/>
              <a:t> when you train the SVM classifier using </a:t>
            </a:r>
            <a:r>
              <a:rPr lang="en-US" sz="3100" dirty="0" err="1"/>
              <a:t>fitcsvm</a:t>
            </a:r>
            <a:r>
              <a:rPr lang="en-US" sz="3100" dirty="0"/>
              <a:t>, then Sigma is an empty vector ([]).</a:t>
            </a:r>
          </a:p>
        </p:txBody>
      </p:sp>
    </p:spTree>
    <p:extLst>
      <p:ext uri="{BB962C8B-B14F-4D97-AF65-F5344CB8AC3E}">
        <p14:creationId xmlns:p14="http://schemas.microsoft.com/office/powerpoint/2010/main" val="43069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Suppose that it is possible to construct a hyperplane that separates the training observations perfectly according to their class labels.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60B04DF8-C52B-4999-B9B6-A95BA3C6CDD8}"/>
              </a:ext>
            </a:extLst>
          </p:cNvPr>
          <p:cNvPicPr>
            <a:picLocks noChangeAspect="1"/>
          </p:cNvPicPr>
          <p:nvPr/>
        </p:nvPicPr>
        <p:blipFill>
          <a:blip r:embed="rId2"/>
          <a:stretch>
            <a:fillRect/>
          </a:stretch>
        </p:blipFill>
        <p:spPr>
          <a:xfrm>
            <a:off x="628650" y="2075204"/>
            <a:ext cx="10106026" cy="4467637"/>
          </a:xfrm>
          <a:prstGeom prst="rect">
            <a:avLst/>
          </a:prstGeom>
        </p:spPr>
      </p:pic>
    </p:spTree>
    <p:extLst>
      <p:ext uri="{BB962C8B-B14F-4D97-AF65-F5344CB8AC3E}">
        <p14:creationId xmlns:p14="http://schemas.microsoft.com/office/powerpoint/2010/main" val="3784873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1D16-DD24-4690-877A-7D7A4C49A56A}"/>
              </a:ext>
            </a:extLst>
          </p:cNvPr>
          <p:cNvSpPr>
            <a:spLocks noGrp="1"/>
          </p:cNvSpPr>
          <p:nvPr>
            <p:ph type="title"/>
          </p:nvPr>
        </p:nvSpPr>
        <p:spPr/>
        <p:txBody>
          <a:bodyPr/>
          <a:lstStyle/>
          <a:p>
            <a:r>
              <a:rPr lang="en-US" dirty="0"/>
              <a:t>Trained Model Parameters in </a:t>
            </a:r>
            <a:r>
              <a:rPr lang="en-US" dirty="0" err="1"/>
              <a:t>Matlab</a:t>
            </a:r>
            <a:endParaRPr lang="en-US" dirty="0"/>
          </a:p>
        </p:txBody>
      </p:sp>
      <p:sp>
        <p:nvSpPr>
          <p:cNvPr id="3" name="Content Placeholder 2">
            <a:extLst>
              <a:ext uri="{FF2B5EF4-FFF2-40B4-BE49-F238E27FC236}">
                <a16:creationId xmlns:a16="http://schemas.microsoft.com/office/drawing/2014/main" id="{87282856-0BDF-4937-8F5C-36228EF469D9}"/>
              </a:ext>
            </a:extLst>
          </p:cNvPr>
          <p:cNvSpPr>
            <a:spLocks noGrp="1"/>
          </p:cNvSpPr>
          <p:nvPr>
            <p:ph idx="1"/>
          </p:nvPr>
        </p:nvSpPr>
        <p:spPr>
          <a:xfrm>
            <a:off x="838200" y="1825624"/>
            <a:ext cx="10515600" cy="4566297"/>
          </a:xfrm>
        </p:spPr>
        <p:txBody>
          <a:bodyPr>
            <a:normAutofit fontScale="70000" lnSpcReduction="20000"/>
          </a:bodyPr>
          <a:lstStyle/>
          <a:p>
            <a:pPr marL="0" indent="0">
              <a:buNone/>
            </a:pPr>
            <a:r>
              <a:rPr lang="en-US" sz="4600" b="1" dirty="0"/>
              <a:t>Y — Class labels</a:t>
            </a:r>
          </a:p>
          <a:p>
            <a:pPr marL="0" indent="0">
              <a:buNone/>
            </a:pPr>
            <a:r>
              <a:rPr lang="en-US" sz="3100" dirty="0"/>
              <a:t>categorical array | character array | logical vector | numeric vector | cell array of character vectors</a:t>
            </a:r>
          </a:p>
          <a:p>
            <a:pPr marL="0" indent="0">
              <a:buNone/>
            </a:pPr>
            <a:r>
              <a:rPr lang="en-US" sz="3100" dirty="0"/>
              <a:t>This property is read-only.</a:t>
            </a:r>
          </a:p>
          <a:p>
            <a:pPr marL="0" indent="0">
              <a:buNone/>
            </a:pPr>
            <a:endParaRPr lang="en-US" sz="3100" dirty="0"/>
          </a:p>
          <a:p>
            <a:pPr marL="0" indent="0">
              <a:buNone/>
            </a:pPr>
            <a:r>
              <a:rPr lang="en-US" sz="3100" dirty="0"/>
              <a:t>Class labels used to train the SVM classifier, specified as a categorical or character array, logical or numeric vector, or cell array of character vectors. Y is the same data type as the input argument Y of </a:t>
            </a:r>
            <a:r>
              <a:rPr lang="en-US" sz="3100" dirty="0" err="1"/>
              <a:t>fitcsvm</a:t>
            </a:r>
            <a:r>
              <a:rPr lang="en-US" sz="3100" dirty="0"/>
              <a:t>. (The software treats string arrays as cell arrays of character vectors.)</a:t>
            </a:r>
          </a:p>
          <a:p>
            <a:pPr marL="0" indent="0">
              <a:buNone/>
            </a:pPr>
            <a:endParaRPr lang="en-US" sz="3100" dirty="0"/>
          </a:p>
          <a:p>
            <a:pPr marL="0" indent="0">
              <a:buNone/>
            </a:pPr>
            <a:r>
              <a:rPr lang="en-US" sz="3100" dirty="0"/>
              <a:t>Each row of Y represents the observed classification of the corresponding row of X.</a:t>
            </a:r>
          </a:p>
          <a:p>
            <a:pPr marL="0" indent="0">
              <a:buNone/>
            </a:pPr>
            <a:endParaRPr lang="en-US" sz="3100" dirty="0"/>
          </a:p>
          <a:p>
            <a:pPr marL="0" indent="0">
              <a:buNone/>
            </a:pPr>
            <a:r>
              <a:rPr lang="en-US" sz="3100" dirty="0"/>
              <a:t>MATLAB excludes elements containing missing values, and removes corresponding observations from X.</a:t>
            </a:r>
          </a:p>
        </p:txBody>
      </p:sp>
    </p:spTree>
    <p:extLst>
      <p:ext uri="{BB962C8B-B14F-4D97-AF65-F5344CB8AC3E}">
        <p14:creationId xmlns:p14="http://schemas.microsoft.com/office/powerpoint/2010/main" val="1455675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B5C4-6886-458F-B139-4617CA006F6E}"/>
              </a:ext>
            </a:extLst>
          </p:cNvPr>
          <p:cNvSpPr>
            <a:spLocks noGrp="1"/>
          </p:cNvSpPr>
          <p:nvPr>
            <p:ph type="title"/>
          </p:nvPr>
        </p:nvSpPr>
        <p:spPr>
          <a:xfrm>
            <a:off x="838200" y="319596"/>
            <a:ext cx="10515600" cy="878890"/>
          </a:xfrm>
        </p:spPr>
        <p:txBody>
          <a:bodyPr>
            <a:normAutofit fontScale="90000"/>
          </a:bodyPr>
          <a:lstStyle/>
          <a:p>
            <a:r>
              <a:rPr lang="en-US" dirty="0"/>
              <a:t>Classifying New Data with an SVM Classifier</a:t>
            </a:r>
            <a:br>
              <a:rPr lang="en-US" dirty="0"/>
            </a:br>
            <a:endParaRPr lang="en-US" dirty="0"/>
          </a:p>
        </p:txBody>
      </p:sp>
      <p:sp>
        <p:nvSpPr>
          <p:cNvPr id="3" name="Content Placeholder 2">
            <a:extLst>
              <a:ext uri="{FF2B5EF4-FFF2-40B4-BE49-F238E27FC236}">
                <a16:creationId xmlns:a16="http://schemas.microsoft.com/office/drawing/2014/main" id="{84B780D0-B984-4A97-A5E7-46D42E3AFB79}"/>
              </a:ext>
            </a:extLst>
          </p:cNvPr>
          <p:cNvSpPr>
            <a:spLocks noGrp="1"/>
          </p:cNvSpPr>
          <p:nvPr>
            <p:ph idx="1"/>
          </p:nvPr>
        </p:nvSpPr>
        <p:spPr>
          <a:xfrm>
            <a:off x="838200" y="1198486"/>
            <a:ext cx="10515600" cy="4978477"/>
          </a:xfrm>
        </p:spPr>
        <p:txBody>
          <a:bodyPr>
            <a:normAutofit fontScale="70000" lnSpcReduction="20000"/>
          </a:bodyPr>
          <a:lstStyle/>
          <a:p>
            <a:pPr marL="0" indent="0">
              <a:buNone/>
            </a:pPr>
            <a:r>
              <a:rPr lang="en-US" dirty="0"/>
              <a:t>Classify new data using predict. The syntax for classifying new data using a trained SVM classifier (</a:t>
            </a:r>
            <a:r>
              <a:rPr lang="en-US" dirty="0" err="1"/>
              <a:t>SVMModel</a:t>
            </a:r>
            <a:r>
              <a:rPr lang="en-US" dirty="0"/>
              <a:t>) is:</a:t>
            </a:r>
          </a:p>
          <a:p>
            <a:pPr marL="0" indent="0">
              <a:buNone/>
            </a:pPr>
            <a:endParaRPr lang="en-US" dirty="0"/>
          </a:p>
          <a:p>
            <a:pPr marL="0" indent="0">
              <a:buNone/>
            </a:pPr>
            <a:r>
              <a:rPr lang="en-US" dirty="0"/>
              <a:t>[</a:t>
            </a:r>
            <a:r>
              <a:rPr lang="en-US" dirty="0" err="1"/>
              <a:t>label,score</a:t>
            </a:r>
            <a:r>
              <a:rPr lang="en-US" dirty="0"/>
              <a:t>] = predict(</a:t>
            </a:r>
            <a:r>
              <a:rPr lang="en-US" dirty="0" err="1"/>
              <a:t>SVMModel,newX</a:t>
            </a:r>
            <a:r>
              <a:rPr lang="en-US" dirty="0"/>
              <a:t>);</a:t>
            </a:r>
          </a:p>
          <a:p>
            <a:pPr marL="0" indent="0">
              <a:buNone/>
            </a:pPr>
            <a:r>
              <a:rPr lang="en-US" dirty="0"/>
              <a:t>The resulting vector, label, represents the classification of each row in X. score is an n-by-2 matrix of soft scores. Each row corresponds to a row in X, which is a new observation. The first column contains the scores for the observations being classified in the negative class, and the second column contains the scores observations being classified in the positive class.</a:t>
            </a:r>
          </a:p>
          <a:p>
            <a:pPr marL="0" indent="0">
              <a:buNone/>
            </a:pPr>
            <a:endParaRPr lang="en-US" dirty="0"/>
          </a:p>
          <a:p>
            <a:pPr marL="0" indent="0">
              <a:buNone/>
            </a:pPr>
            <a:r>
              <a:rPr lang="en-US" dirty="0"/>
              <a:t>To estimate posterior probabilities rather than scores, first pass the trained SVM classifier (</a:t>
            </a:r>
            <a:r>
              <a:rPr lang="en-US" dirty="0" err="1"/>
              <a:t>SVMModel</a:t>
            </a:r>
            <a:r>
              <a:rPr lang="en-US" dirty="0"/>
              <a:t>) to </a:t>
            </a:r>
            <a:r>
              <a:rPr lang="en-US" dirty="0" err="1"/>
              <a:t>fitPosterior</a:t>
            </a:r>
            <a:r>
              <a:rPr lang="en-US" dirty="0"/>
              <a:t>, which fits a score-to-posterior-probability transformation function to the scores. The syntax is:</a:t>
            </a:r>
          </a:p>
          <a:p>
            <a:pPr marL="0" indent="0">
              <a:buNone/>
            </a:pPr>
            <a:endParaRPr lang="en-US" dirty="0"/>
          </a:p>
          <a:p>
            <a:pPr marL="0" indent="0">
              <a:buNone/>
            </a:pPr>
            <a:r>
              <a:rPr lang="en-US" dirty="0" err="1"/>
              <a:t>ScoreSVMModel</a:t>
            </a:r>
            <a:r>
              <a:rPr lang="en-US" dirty="0"/>
              <a:t> = </a:t>
            </a:r>
            <a:r>
              <a:rPr lang="en-US" dirty="0" err="1"/>
              <a:t>fitPosterior</a:t>
            </a:r>
            <a:r>
              <a:rPr lang="en-US" dirty="0"/>
              <a:t>(</a:t>
            </a:r>
            <a:r>
              <a:rPr lang="en-US" dirty="0" err="1"/>
              <a:t>SVMModel,X,Y</a:t>
            </a:r>
            <a:r>
              <a:rPr lang="en-US" dirty="0"/>
              <a:t>);</a:t>
            </a:r>
          </a:p>
          <a:p>
            <a:pPr marL="0" indent="0">
              <a:buNone/>
            </a:pPr>
            <a:r>
              <a:rPr lang="en-US" dirty="0"/>
              <a:t>The property </a:t>
            </a:r>
            <a:r>
              <a:rPr lang="en-US" dirty="0" err="1"/>
              <a:t>ScoreTransform</a:t>
            </a:r>
            <a:r>
              <a:rPr lang="en-US" dirty="0"/>
              <a:t> of the classifier </a:t>
            </a:r>
            <a:r>
              <a:rPr lang="en-US" dirty="0" err="1"/>
              <a:t>ScoreSVMModel</a:t>
            </a:r>
            <a:r>
              <a:rPr lang="en-US" dirty="0"/>
              <a:t> contains the optimal transformation function. Pass </a:t>
            </a:r>
            <a:r>
              <a:rPr lang="en-US" dirty="0" err="1"/>
              <a:t>ScoreSVMModel</a:t>
            </a:r>
            <a:r>
              <a:rPr lang="en-US" dirty="0"/>
              <a:t> to predict. Rather than returning the scores, the output argument score contains the posterior probabilities of an observation being classified in the negative (column 1 of score) or positive (column 2 of score) class.</a:t>
            </a:r>
          </a:p>
        </p:txBody>
      </p:sp>
    </p:spTree>
    <p:extLst>
      <p:ext uri="{BB962C8B-B14F-4D97-AF65-F5344CB8AC3E}">
        <p14:creationId xmlns:p14="http://schemas.microsoft.com/office/powerpoint/2010/main" val="484471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8688-2857-4D61-BFEF-43D30CC4A8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031E14-DFF9-4CDA-B5BF-B4A7F0B6CCFE}"/>
              </a:ext>
            </a:extLst>
          </p:cNvPr>
          <p:cNvSpPr>
            <a:spLocks noGrp="1"/>
          </p:cNvSpPr>
          <p:nvPr>
            <p:ph idx="1"/>
          </p:nvPr>
        </p:nvSpPr>
        <p:spPr/>
        <p:txBody>
          <a:bodyPr>
            <a:normAutofit fontScale="62500" lnSpcReduction="20000"/>
          </a:bodyPr>
          <a:lstStyle/>
          <a:p>
            <a:pPr marL="0" indent="0">
              <a:buNone/>
            </a:pPr>
            <a:r>
              <a:rPr lang="en-US" dirty="0"/>
              <a:t>The software fits the appropriate score-to-posterior-probability transformation function by using the SVM classifier </a:t>
            </a:r>
            <a:r>
              <a:rPr lang="en-US" dirty="0" err="1"/>
              <a:t>SVMModel</a:t>
            </a:r>
            <a:r>
              <a:rPr lang="en-US" dirty="0"/>
              <a:t> and by conducting 10-fold cross-validation using the stored predictor data (</a:t>
            </a:r>
            <a:r>
              <a:rPr lang="en-US" dirty="0" err="1"/>
              <a:t>SVMModel.X</a:t>
            </a:r>
            <a:r>
              <a:rPr lang="en-US" dirty="0"/>
              <a:t>) and the class labels (</a:t>
            </a:r>
            <a:r>
              <a:rPr lang="en-US" dirty="0" err="1"/>
              <a:t>SVMModel.Y</a:t>
            </a:r>
            <a:r>
              <a:rPr lang="en-US" dirty="0"/>
              <a:t>), as outlined in. The transformation function computes the posterior probability that an observation is classified into the positive class.</a:t>
            </a:r>
          </a:p>
          <a:p>
            <a:pPr marL="0" indent="0">
              <a:buNone/>
            </a:pPr>
            <a:endParaRPr lang="en-US" dirty="0"/>
          </a:p>
          <a:p>
            <a:pPr marL="0" indent="0">
              <a:buNone/>
            </a:pPr>
            <a:r>
              <a:rPr lang="en-US" dirty="0"/>
              <a:t>If the classes are inseparable, then the transformation function is the sigmoid function.</a:t>
            </a:r>
          </a:p>
          <a:p>
            <a:pPr marL="0" indent="0">
              <a:buNone/>
            </a:pPr>
            <a:r>
              <a:rPr lang="en-US" dirty="0"/>
              <a:t>If the classes are perfectly separable, then the transformation function is the step function.</a:t>
            </a:r>
          </a:p>
          <a:p>
            <a:pPr marL="0" indent="0">
              <a:buNone/>
            </a:pPr>
            <a:r>
              <a:rPr lang="en-US" dirty="0"/>
              <a:t>In two-class learning, if one of the two classes has a relative frequency of 0, then the transformation function is the constant function. The </a:t>
            </a:r>
            <a:r>
              <a:rPr lang="en-US" dirty="0" err="1"/>
              <a:t>fitPosterior</a:t>
            </a:r>
            <a:r>
              <a:rPr lang="en-US" dirty="0"/>
              <a:t> function is not appropriate for one-class learning.</a:t>
            </a:r>
          </a:p>
          <a:p>
            <a:pPr marL="0" indent="0">
              <a:buNone/>
            </a:pPr>
            <a:r>
              <a:rPr lang="en-US" dirty="0"/>
              <a:t>The software stores the optimal score-to-posterior-probability transformation function in </a:t>
            </a:r>
            <a:r>
              <a:rPr lang="en-US" dirty="0" err="1"/>
              <a:t>ScoreSVMModel.ScoreTransform</a:t>
            </a:r>
            <a:r>
              <a:rPr lang="en-US" dirty="0"/>
              <a:t>.</a:t>
            </a:r>
          </a:p>
          <a:p>
            <a:pPr marL="0" indent="0">
              <a:buNone/>
            </a:pPr>
            <a:r>
              <a:rPr lang="en-US" dirty="0"/>
              <a:t>If you re-estimate the score-to-posterior-probability transformation function, that is, if you pass an SVM classifier to </a:t>
            </a:r>
            <a:r>
              <a:rPr lang="en-US" dirty="0" err="1"/>
              <a:t>fitPosterior</a:t>
            </a:r>
            <a:r>
              <a:rPr lang="en-US" dirty="0"/>
              <a:t> or </a:t>
            </a:r>
            <a:r>
              <a:rPr lang="en-US" dirty="0" err="1"/>
              <a:t>fitSVMPosterior</a:t>
            </a:r>
            <a:r>
              <a:rPr lang="en-US" dirty="0"/>
              <a:t> and its </a:t>
            </a:r>
            <a:r>
              <a:rPr lang="en-US" dirty="0" err="1"/>
              <a:t>ScoreTransform</a:t>
            </a:r>
            <a:r>
              <a:rPr lang="en-US" dirty="0"/>
              <a:t> property is not none, then the software:</a:t>
            </a:r>
          </a:p>
          <a:p>
            <a:pPr marL="0" indent="0">
              <a:buNone/>
            </a:pPr>
            <a:endParaRPr lang="en-US" dirty="0"/>
          </a:p>
          <a:p>
            <a:pPr marL="0" indent="0">
              <a:buNone/>
            </a:pPr>
            <a:r>
              <a:rPr lang="en-US" dirty="0"/>
              <a:t>Displays a warning</a:t>
            </a:r>
          </a:p>
          <a:p>
            <a:pPr marL="0" indent="0">
              <a:buNone/>
            </a:pPr>
            <a:r>
              <a:rPr lang="en-US" dirty="0"/>
              <a:t>Resets the original transformation function to 'none' before estimating the new one</a:t>
            </a:r>
          </a:p>
        </p:txBody>
      </p:sp>
    </p:spTree>
    <p:extLst>
      <p:ext uri="{BB962C8B-B14F-4D97-AF65-F5344CB8AC3E}">
        <p14:creationId xmlns:p14="http://schemas.microsoft.com/office/powerpoint/2010/main" val="269566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We can label the observations from the blue class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=1</m:t>
                    </m:r>
                  </m:oMath>
                </a14:m>
                <a:r>
                  <a:rPr lang="en-US" dirty="0"/>
                  <a:t> and those from the purple class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Then a separating hyperplane has the property that</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r>
                            <a:rPr lang="en-US" i="1">
                              <a:latin typeface="Cambria Math" panose="02040503050406030204" pitchFamily="18" charset="0"/>
                            </a:rPr>
                            <m:t>𝑝</m:t>
                          </m:r>
                        </m:sub>
                      </m:sSub>
                      <m:r>
                        <a:rPr lang="en-US" i="1">
                          <a:latin typeface="Cambria Math" panose="02040503050406030204" pitchFamily="18" charset="0"/>
                        </a:rPr>
                        <m:t>&gt;0</m:t>
                      </m:r>
                    </m:oMath>
                  </m:oMathPara>
                </a14:m>
                <a:endParaRPr lang="en-US" dirty="0"/>
              </a:p>
              <a:p>
                <a:pPr algn="l"/>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=1</m:t>
                    </m:r>
                  </m:oMath>
                </a14:m>
                <a:r>
                  <a:rPr lang="en-US" dirty="0"/>
                  <a:t> and</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r>
                        <a:rPr lang="en-US" b="0" i="1" smtClean="0">
                          <a:latin typeface="Cambria Math" panose="02040503050406030204" pitchFamily="18" charset="0"/>
                        </a:rPr>
                        <m:t>&lt;</m:t>
                      </m:r>
                      <m:r>
                        <a:rPr lang="en-US" i="1">
                          <a:latin typeface="Cambria Math" panose="02040503050406030204" pitchFamily="18" charset="0"/>
                        </a:rPr>
                        <m:t>0</m:t>
                      </m:r>
                    </m:oMath>
                  </m:oMathPara>
                </a14:m>
                <a:endParaRPr lang="en-US" dirty="0"/>
              </a:p>
              <a:p>
                <a:pPr algn="l"/>
                <a:endParaRPr lang="en-US" dirty="0"/>
              </a:p>
              <a:p>
                <a:pPr algn="l"/>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pPr algn="l"/>
                <a:r>
                  <a:rPr lang="en-US" dirty="0"/>
                  <a:t>Equivalently, a separating hyperplane has the property that</a:t>
                </a: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r>
                        <a:rPr lang="en-US" b="0" i="1" smtClean="0">
                          <a:latin typeface="Cambria Math" panose="02040503050406030204" pitchFamily="18" charset="0"/>
                        </a:rPr>
                        <m:t>)</m:t>
                      </m:r>
                      <m:r>
                        <a:rPr lang="en-US" i="1">
                          <a:latin typeface="Cambria Math" panose="02040503050406030204" pitchFamily="18" charset="0"/>
                        </a:rPr>
                        <m:t>&gt;0</m:t>
                      </m:r>
                    </m:oMath>
                  </m:oMathPara>
                </a14:m>
                <a:endParaRPr lang="en-US" dirty="0"/>
              </a:p>
              <a:p>
                <a:pPr algn="l"/>
                <a:r>
                  <a:rPr lang="en-US" dirty="0"/>
                  <a:t>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=1,2,…</m:t>
                    </m:r>
                    <m:r>
                      <a:rPr lang="en-US" i="1">
                        <a:latin typeface="Cambria Math" panose="02040503050406030204" pitchFamily="18" charset="0"/>
                      </a:rPr>
                      <m:t>𝑛</m:t>
                    </m:r>
                  </m:oMath>
                </a14:m>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mc:Choice>
        <mc:Fallback>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a:stretch>
              </a:blipFill>
            </p:spPr>
            <p:txBody>
              <a:bodyPr/>
              <a:lstStyle/>
              <a:p>
                <a:r>
                  <a:rPr lang="en-US">
                    <a:noFill/>
                  </a:rPr>
                  <a:t> </a:t>
                </a:r>
              </a:p>
            </p:txBody>
          </p:sp>
        </mc:Fallback>
      </mc:AlternateContent>
    </p:spTree>
    <p:extLst>
      <p:ext uri="{BB962C8B-B14F-4D97-AF65-F5344CB8AC3E}">
        <p14:creationId xmlns:p14="http://schemas.microsoft.com/office/powerpoint/2010/main" val="54547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If a separating hyperplane exists, we can use it to construct a very natural classiﬁer: a test observation is assigned a class depending on which side of the hyperplane it is located.  That is, we classify the test observation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based on the sign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𝑝</m:t>
                        </m:r>
                      </m:sub>
                      <m:sup>
                        <m:r>
                          <a:rPr lang="en-US" i="1">
                            <a:latin typeface="Cambria Math" panose="02040503050406030204" pitchFamily="18" charset="0"/>
                          </a:rPr>
                          <m:t>∗</m:t>
                        </m:r>
                      </m:sup>
                    </m:sSubSup>
                  </m:oMath>
                </a14:m>
                <a:r>
                  <a:rPr lang="en-US" dirty="0"/>
                  <a:t>.</a:t>
                </a:r>
              </a:p>
              <a:p>
                <a:pPr algn="l"/>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&gt;0</m:t>
                    </m:r>
                  </m:oMath>
                </a14:m>
                <a:r>
                  <a:rPr lang="en-US" dirty="0"/>
                  <a:t>, then we assign the test observation to class 1, and 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b="0" i="1" smtClean="0">
                        <a:latin typeface="Cambria Math" panose="02040503050406030204" pitchFamily="18" charset="0"/>
                      </a:rPr>
                      <m:t>&lt;</m:t>
                    </m:r>
                    <m:r>
                      <a:rPr lang="en-US" i="1">
                        <a:latin typeface="Cambria Math" panose="02040503050406030204" pitchFamily="18" charset="0"/>
                      </a:rPr>
                      <m:t>0</m:t>
                    </m:r>
                  </m:oMath>
                </a14:m>
                <a:r>
                  <a:rPr lang="en-US" dirty="0"/>
                  <a:t>, then we assign it to class−1.</a:t>
                </a:r>
              </a:p>
              <a:p>
                <a:pPr algn="l"/>
                <a:r>
                  <a:rPr lang="en-US" dirty="0"/>
                  <a:t>We can also make use of the magnitude of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oMath>
                </a14:m>
                <a:r>
                  <a:rPr lang="en-US" dirty="0"/>
                  <a:t>. 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oMath>
                </a14:m>
                <a:r>
                  <a:rPr lang="en-US" dirty="0"/>
                  <a:t> is far from zero, then this means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lies far from the hyperplane, and so we can be conﬁdent about our class assignment 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 On the other hand, if f(x∗) is close to zero, then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is located near the hyperplane, and so we are less certain about the class assignment 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mc:Choice>
        <mc:Fallback xmlns="">
          <p:sp>
            <p:nvSpPr>
              <p:cNvPr id="3" name="Subtitle 2">
                <a:extLst>
                  <a:ext uri="{FF2B5EF4-FFF2-40B4-BE49-F238E27FC236}">
                    <a16:creationId xmlns:a16="http://schemas.microsoft.com/office/drawing/2014/main" id="{E127A365-6A19-4AA6-95A6-A3D33D9AFE60}"/>
                  </a:ext>
                </a:extLst>
              </p:cNvPr>
              <p:cNvSpPr>
                <a:spLocks noGrp="1" noRot="1" noChangeAspect="1" noMove="1" noResize="1" noEditPoints="1" noAdjustHandles="1" noChangeArrowheads="1" noChangeShapeType="1" noTextEdit="1"/>
              </p:cNvSpPr>
              <p:nvPr>
                <p:ph type="subTitle" idx="1"/>
              </p:nvPr>
            </p:nvSpPr>
            <p:spPr>
              <a:xfrm>
                <a:off x="559293" y="932155"/>
                <a:ext cx="11283519" cy="5468645"/>
              </a:xfrm>
              <a:blipFill>
                <a:blip r:embed="rId2"/>
                <a:stretch>
                  <a:fillRect l="-864" t="-1561" r="-702"/>
                </a:stretch>
              </a:blipFill>
            </p:spPr>
            <p:txBody>
              <a:bodyPr/>
              <a:lstStyle/>
              <a:p>
                <a:r>
                  <a:rPr lang="en-US">
                    <a:noFill/>
                  </a:rPr>
                  <a:t> </a:t>
                </a:r>
              </a:p>
            </p:txBody>
          </p:sp>
        </mc:Fallback>
      </mc:AlternateContent>
    </p:spTree>
    <p:extLst>
      <p:ext uri="{BB962C8B-B14F-4D97-AF65-F5344CB8AC3E}">
        <p14:creationId xmlns:p14="http://schemas.microsoft.com/office/powerpoint/2010/main" val="251934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In general, if our data can be perfectly separated using a hyperplane, then there will in fact exist an inﬁnite number of such hyperplanes. This is because a given separating hyperplane can usually be shifted a tiny bit up or down, or rotated, without coming into contact with any of the observations. </a:t>
            </a:r>
          </a:p>
          <a:p>
            <a:pPr algn="l"/>
            <a:r>
              <a:rPr lang="en-US" dirty="0"/>
              <a:t>In order to construct a classiﬁer based upon a separating hyperplane, we must have a reasonable way to decide which of the inﬁnite possible separating hyperplanes to use.</a:t>
            </a:r>
          </a:p>
          <a:p>
            <a:pPr algn="l"/>
            <a:r>
              <a:rPr lang="en-US" dirty="0"/>
              <a:t>A natural choice is the maximal margin hyperplane (also known as the optimal separating hyperplane), which is the separating hyperplane that is farthest from the training observations. That is, we can compute the (perpendicular) distance from each training observation to a given separating hyperplane; the smallest such distance is the minimal distance from the observations to the hyperplane, and is known as the margin.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57113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2A81-3847-4B92-8612-2C67ABF5737D}"/>
              </a:ext>
            </a:extLst>
          </p:cNvPr>
          <p:cNvSpPr>
            <a:spLocks noGrp="1"/>
          </p:cNvSpPr>
          <p:nvPr>
            <p:ph type="ctrTitle"/>
          </p:nvPr>
        </p:nvSpPr>
        <p:spPr>
          <a:xfrm>
            <a:off x="790113" y="186432"/>
            <a:ext cx="11052699" cy="603682"/>
          </a:xfrm>
        </p:spPr>
        <p:txBody>
          <a:bodyPr>
            <a:noAutofit/>
          </a:bodyPr>
          <a:lstStyle/>
          <a:p>
            <a:r>
              <a:rPr lang="en-US" sz="4000" dirty="0"/>
              <a:t>Classiﬁcation Using a Separating Hyperplane</a:t>
            </a:r>
          </a:p>
        </p:txBody>
      </p:sp>
      <p:sp>
        <p:nvSpPr>
          <p:cNvPr id="3" name="Subtitle 2">
            <a:extLst>
              <a:ext uri="{FF2B5EF4-FFF2-40B4-BE49-F238E27FC236}">
                <a16:creationId xmlns:a16="http://schemas.microsoft.com/office/drawing/2014/main" id="{E127A365-6A19-4AA6-95A6-A3D33D9AFE60}"/>
              </a:ext>
            </a:extLst>
          </p:cNvPr>
          <p:cNvSpPr>
            <a:spLocks noGrp="1"/>
          </p:cNvSpPr>
          <p:nvPr>
            <p:ph type="subTitle" idx="1"/>
          </p:nvPr>
        </p:nvSpPr>
        <p:spPr>
          <a:xfrm>
            <a:off x="559293" y="932155"/>
            <a:ext cx="11283519" cy="5468645"/>
          </a:xfrm>
        </p:spPr>
        <p:txBody>
          <a:bodyPr>
            <a:normAutofit/>
          </a:bodyPr>
          <a:lstStyle/>
          <a:p>
            <a:pPr algn="l"/>
            <a:r>
              <a:rPr lang="en-US" dirty="0"/>
              <a:t>The maximal margin hyperplane is the separating hyperplane for which the margin is largest—that is, it is the hyperplane that has the farthest minimum distance to the training observations. We can then classify a test observation based on which side of the maximal margin hyperplane it lies. This is known as the maximal margin classiﬁer.</a:t>
            </a:r>
          </a:p>
          <a:p>
            <a:pPr algn="l"/>
            <a:endParaRPr lang="en-US" dirty="0"/>
          </a:p>
          <a:p>
            <a:pPr algn="l"/>
            <a:r>
              <a:rPr lang="en-US" dirty="0"/>
              <a:t>We hope that a classiﬁer that has a large margin on the training data </a:t>
            </a:r>
            <a:r>
              <a:rPr lang="en-US" b="1" dirty="0"/>
              <a:t>will also have a large margin on the test data</a:t>
            </a:r>
            <a:r>
              <a:rPr lang="en-US" dirty="0"/>
              <a:t>, and hence will classify the test observations correctly. Although the maximal margin classiﬁer is often successful, it can also lead to overﬁtting when p is large.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12443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5719</TotalTime>
  <Words>5048</Words>
  <Application>Microsoft Office PowerPoint</Application>
  <PresentationFormat>Widescreen</PresentationFormat>
  <Paragraphs>396</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Times New Roman</vt:lpstr>
      <vt:lpstr>Office Theme</vt:lpstr>
      <vt:lpstr>PowerPoint Presentation</vt:lpstr>
      <vt:lpstr>What is a hyperplane</vt:lpstr>
      <vt:lpstr>What is a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Non-separable case</vt:lpstr>
      <vt:lpstr>There are two classes of observations, shown in blue and in purple. In this case, the two classes are not separable by a hyperplane, and so the maximal margin classiﬁer cannot be used.</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Classiﬁcation Using a Separating Hyperplane</vt:lpstr>
      <vt:lpstr>Trained Model Parameters in Matlab</vt:lpstr>
      <vt:lpstr>Trained Model Parameters in Matlab</vt:lpstr>
      <vt:lpstr>Trained Model Parameters in Matlab</vt:lpstr>
      <vt:lpstr>Trained Model Parameters in Matlab</vt:lpstr>
      <vt:lpstr>Trained Model Parameters in Matlab</vt:lpstr>
      <vt:lpstr>Trained Model Parameters in Matlab</vt:lpstr>
      <vt:lpstr>Trained Model Parameters in Matlab</vt:lpstr>
      <vt:lpstr>Trained Model Parameters in Matlab</vt:lpstr>
      <vt:lpstr>Trained Model Parameters in Matlab</vt:lpstr>
      <vt:lpstr>Trained Model Parameters in Matlab</vt:lpstr>
      <vt:lpstr>Trained Model Parameters in Matlab</vt:lpstr>
      <vt:lpstr>Trained Model Parameters in Matlab</vt:lpstr>
      <vt:lpstr>Classifying New Data with an SVM Classifier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hyperplane</dc:title>
  <dc:creator>Dmitry Udler</dc:creator>
  <cp:lastModifiedBy>Dmitry Udler</cp:lastModifiedBy>
  <cp:revision>144</cp:revision>
  <dcterms:created xsi:type="dcterms:W3CDTF">2018-11-03T22:42:57Z</dcterms:created>
  <dcterms:modified xsi:type="dcterms:W3CDTF">2019-09-11T18:13:11Z</dcterms:modified>
</cp:coreProperties>
</file>