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4"/>
    <p:restoredTop sz="94671"/>
  </p:normalViewPr>
  <p:slideViewPr>
    <p:cSldViewPr snapToGrid="0" snapToObjects="1">
      <p:cViewPr varScale="1">
        <p:scale>
          <a:sx n="84" d="100"/>
          <a:sy n="84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4AE0-805A-5947-93C5-31DA0C2C6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58C7A-C66D-9D45-85C2-3B1F92407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9A5D-A9B4-264B-B9C0-ED012351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7F3-7B1A-6E42-A9F2-A086D561CB41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9863-F264-D442-908A-2B7CF22F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8C007-7D62-994F-8D64-A82349F1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A80-7A27-2F41-AE5E-A1F0F806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572A-82FA-504D-A930-515FD56C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F2587-3E70-4046-8CDB-335D1009E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1925-5C4B-1143-A583-87DA3CDC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7F3-7B1A-6E42-A9F2-A086D561CB41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BC05A-B7D9-4745-98F0-2C65F6C9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82B6-8B78-A44D-B943-8098D3AD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A80-7A27-2F41-AE5E-A1F0F806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00D44-E6A0-4440-A7A7-0FE00B93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23335-E2D8-EB41-8761-C9D4128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250F9-FE3D-6C45-B7C9-DC392020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7F3-7B1A-6E42-A9F2-A086D561CB41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38224-DDEA-224C-AFD8-B9CA37B8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A50C-F032-C144-9DDF-E76BAE7D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A80-7A27-2F41-AE5E-A1F0F806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811A-D7D8-3044-ADC1-C1FD8705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FFF4-D11A-B944-AC98-093E1FECB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D94CD-F470-3F46-B360-3C58FB16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7F3-7B1A-6E42-A9F2-A086D561CB41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2147-6496-BF42-937C-C5A6D6F5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CBC5-E9F7-1C46-AC77-04E4427D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A80-7A27-2F41-AE5E-A1F0F806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3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7CE2-91CB-D249-9645-1EC005DC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2FF90-1F06-9140-9565-8C664BB44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E408-DA58-904C-8D46-3B563F96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7F3-7B1A-6E42-A9F2-A086D561CB41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DFA97-0F1C-0D49-84F9-C3F25304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75EF2-DB5F-4145-A894-17947669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A80-7A27-2F41-AE5E-A1F0F806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28B3-1440-9745-9E6A-B88B365F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03B1-CBC1-FB41-8DBD-2F0606445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C25D5-9903-CF47-979E-F85F8606D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AF892-9463-BD47-8C10-F3345557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7F3-7B1A-6E42-A9F2-A086D561CB41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F2593-CDC6-1C41-A24A-FA53246E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E1F3D-57CF-7F43-BAED-8559C465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A80-7A27-2F41-AE5E-A1F0F806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2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CC3D-A656-D94E-9460-1B94A6F1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07758-15B2-1640-BFFC-2B7C0429B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00B72-05F3-5844-BC84-3AF88BF1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B8897-9128-4348-836E-46BE52701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26296-DA35-C348-A480-2B3F820BE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E34FB-57F1-8B41-97A7-60DCD652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7F3-7B1A-6E42-A9F2-A086D561CB41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FD450-7EBD-9345-B1AE-336796AC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3C31F-F53E-A547-87B2-0B18C7D6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A80-7A27-2F41-AE5E-A1F0F806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7D9A-E4B0-C24D-A2C7-3998C970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F036B-3B0E-A54A-96B1-8A81B51A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7F3-7B1A-6E42-A9F2-A086D561CB41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A320-16A4-5B44-B323-D87BC694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41828-8399-BA45-BF8D-D30CB8A1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A80-7A27-2F41-AE5E-A1F0F806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A6833-A2FF-414F-9BDE-A6992D11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7F3-7B1A-6E42-A9F2-A086D561CB41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57E6E-B06E-804B-A4C8-2357502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1A62F-CB8A-ED46-939C-F50CEA29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A80-7A27-2F41-AE5E-A1F0F806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F906-0907-4543-A631-0831D9A7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344F-6A03-0041-A2FA-19D8E1D4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1D4C5-0DB0-EC4E-A5D9-7FA615B52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8C843-7F38-214B-9CC1-0A0B3E4E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7F3-7B1A-6E42-A9F2-A086D561CB41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04D5-32C4-8A44-9B67-B0BD1435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78E4D-49A8-4543-851F-B95B1E11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A80-7A27-2F41-AE5E-A1F0F806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5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6351-517B-7144-AEA6-B49AAB47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D7A52-3053-1741-B02D-65DE86BF9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1B5D7-14E0-D549-8356-B7F3C74AA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C478E-E5E9-7541-B34D-F0B501F5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7F3-7B1A-6E42-A9F2-A086D561CB41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30D76-A7E2-8841-B820-581CD967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03E94-E7A8-ED4D-A2C8-47F4C800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A80-7A27-2F41-AE5E-A1F0F806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4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895D0-6E68-2246-821D-F912D9F1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27E0B-E811-7C41-A72D-8774349DE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CBDF6-61BA-8244-A76A-E8245CB40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357F3-7B1A-6E42-A9F2-A086D561CB41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61DD-3801-A349-8262-9A436064A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F3DB-DC75-4D44-B6F0-505BED27C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8FA80-7A27-2F41-AE5E-A1F0F806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66AD-7600-FF49-9C20-EF712536E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HW2</a:t>
            </a:r>
            <a:br>
              <a:rPr lang="en-US" dirty="0"/>
            </a:br>
            <a:r>
              <a:rPr lang="en-US" dirty="0"/>
              <a:t>10/10/2019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4AA98-4CCA-B54F-BAD8-6DF17A6D4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Shaojie</a:t>
            </a:r>
            <a:r>
              <a:rPr lang="en-US" dirty="0"/>
              <a:t> Carter Zhang</a:t>
            </a:r>
          </a:p>
          <a:p>
            <a:r>
              <a:rPr lang="en-US" dirty="0"/>
              <a:t>szhang286@fordham.edu</a:t>
            </a:r>
          </a:p>
        </p:txBody>
      </p:sp>
    </p:spTree>
    <p:extLst>
      <p:ext uri="{BB962C8B-B14F-4D97-AF65-F5344CB8AC3E}">
        <p14:creationId xmlns:p14="http://schemas.microsoft.com/office/powerpoint/2010/main" val="422721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9739-614A-9F4A-90D6-D51DCFCB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9896-1BA4-4348-BE2E-1D4AB562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338"/>
            <a:ext cx="10515600" cy="4619625"/>
          </a:xfrm>
        </p:spPr>
        <p:txBody>
          <a:bodyPr>
            <a:normAutofit/>
          </a:bodyPr>
          <a:lstStyle/>
          <a:p>
            <a:r>
              <a:rPr lang="en-US" dirty="0"/>
              <a:t>Use the sample that you generated for training on HW1 (430 observations)</a:t>
            </a:r>
          </a:p>
          <a:p>
            <a:r>
              <a:rPr lang="en-US" dirty="0"/>
              <a:t>We have a predictor variable Industry taking values 1,2,3,4,5,6,7,8,9,10,11,12 (variable Industry in our example).</a:t>
            </a:r>
          </a:p>
          <a:p>
            <a:r>
              <a:rPr lang="en-US" dirty="0"/>
              <a:t>Calculate the value of the Gini criterion for each possible split of this variable.</a:t>
            </a:r>
          </a:p>
          <a:p>
            <a:r>
              <a:rPr lang="en-US" dirty="0"/>
              <a:t>The possible split values are 1.5, 2.5, 3.5,…,11.5</a:t>
            </a:r>
          </a:p>
          <a:p>
            <a:r>
              <a:rPr lang="en-US" dirty="0"/>
              <a:t>For each of those split values calculate the value of the Gini Diversity index (</a:t>
            </a:r>
            <a:r>
              <a:rPr lang="en-US" dirty="0" err="1"/>
              <a:t>gdi</a:t>
            </a:r>
            <a:r>
              <a:rPr lang="en-US" dirty="0"/>
              <a:t>) and write a report, including the </a:t>
            </a:r>
            <a:r>
              <a:rPr lang="en-US" dirty="0" err="1"/>
              <a:t>matlab</a:t>
            </a:r>
            <a:r>
              <a:rPr lang="en-US" dirty="0"/>
              <a:t> code and your observations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8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3280-7134-B541-B967-717B1832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criterion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46C9-63F0-294F-B83E-1AE4A2B9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two branches in the split: Calculate percent branch represents</a:t>
            </a:r>
          </a:p>
          <a:p>
            <a:r>
              <a:rPr lang="en-US" dirty="0"/>
              <a:t>Calculate probability of class in the given branch.</a:t>
            </a:r>
          </a:p>
          <a:p>
            <a:r>
              <a:rPr lang="en-US" dirty="0"/>
              <a:t>Square the class probability.</a:t>
            </a:r>
          </a:p>
          <a:p>
            <a:r>
              <a:rPr lang="en-US" dirty="0"/>
              <a:t>Sum the squared class probabilities.</a:t>
            </a:r>
          </a:p>
          <a:p>
            <a:r>
              <a:rPr lang="en-US" dirty="0"/>
              <a:t>Subtract the sum from 1.</a:t>
            </a:r>
          </a:p>
          <a:p>
            <a:r>
              <a:rPr lang="en-US" dirty="0"/>
              <a:t>Weight each branch based on the baseline probability. Sum the weighted </a:t>
            </a:r>
            <a:r>
              <a:rPr lang="en-US" dirty="0" err="1"/>
              <a:t>gini</a:t>
            </a:r>
            <a:r>
              <a:rPr lang="en-US" dirty="0"/>
              <a:t> index for the split.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C7BA-4BA3-F740-AEA6-699E0944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FC3B-4C59-B24B-B95F-302751793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613"/>
            <a:ext cx="10515600" cy="47053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a split criterion 1.5:</a:t>
            </a:r>
          </a:p>
          <a:p>
            <a:r>
              <a:rPr lang="en-US" dirty="0"/>
              <a:t>Suppose that among the 430 observations in the sample, 100 have the value of Industry &lt;1.5 (i.e. Industry=1) and the remaining 330 have Industry&gt; 1.5 (i.e. 2,3,…12).</a:t>
            </a:r>
          </a:p>
          <a:p>
            <a:r>
              <a:rPr lang="en-US" dirty="0"/>
              <a:t>Therefore, the weight of the first branch (Industry=1) w1=(100/430) and for the second branch (Industry=2,3,4..12) w2=(330/430).</a:t>
            </a:r>
          </a:p>
          <a:p>
            <a:r>
              <a:rPr lang="en-US" dirty="0"/>
              <a:t>Suppose that in the first branch there are 70 observations of class 1 and 30 of class -1. For the second branch there are 230 observations of class 1 and 100 observations of class -1.</a:t>
            </a:r>
          </a:p>
          <a:p>
            <a:r>
              <a:rPr lang="en-US" dirty="0"/>
              <a:t>G1=1 – (70/100)^2-(30/100)^2</a:t>
            </a:r>
          </a:p>
          <a:p>
            <a:r>
              <a:rPr lang="en-US" dirty="0"/>
              <a:t>G2=1 – (230/330)^2-(100/330)^2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value of the Gini criterion for this split:</a:t>
            </a:r>
          </a:p>
          <a:p>
            <a:r>
              <a:rPr lang="en-US" dirty="0"/>
              <a:t>GC(1.5)=G1*w1+G2*w2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7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996C-5C5D-3642-9557-2C06F936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7816-4733-194C-BF8F-3160CB76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import CR2, and construct data: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5EFCE-ECC4-164C-90DB-9B263ECA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89" y="2480959"/>
            <a:ext cx="6516721" cy="30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3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DF39-DED3-074A-877E-399ACABB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Code body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9CD4B8-B806-E643-979A-3FB928629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40" y="972138"/>
            <a:ext cx="8823960" cy="5734541"/>
          </a:xfrm>
        </p:spPr>
      </p:pic>
    </p:spTree>
    <p:extLst>
      <p:ext uri="{BB962C8B-B14F-4D97-AF65-F5344CB8AC3E}">
        <p14:creationId xmlns:p14="http://schemas.microsoft.com/office/powerpoint/2010/main" val="424090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E46F-5165-1A4F-B56C-802B1A6C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8A46-D9B5-6140-BF12-9FBC19118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63057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ginis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 0.4217</a:t>
            </a:r>
          </a:p>
          <a:p>
            <a:r>
              <a:rPr lang="en-US" dirty="0"/>
              <a:t>    0.8432</a:t>
            </a:r>
          </a:p>
          <a:p>
            <a:r>
              <a:rPr lang="en-US" dirty="0"/>
              <a:t>    1.2655</a:t>
            </a:r>
          </a:p>
          <a:p>
            <a:r>
              <a:rPr lang="en-US" dirty="0"/>
              <a:t>    1.6874</a:t>
            </a:r>
          </a:p>
          <a:p>
            <a:r>
              <a:rPr lang="en-US" dirty="0"/>
              <a:t>    2.1092</a:t>
            </a:r>
          </a:p>
          <a:p>
            <a:r>
              <a:rPr lang="en-US" dirty="0"/>
              <a:t>    2.5311</a:t>
            </a:r>
          </a:p>
          <a:p>
            <a:r>
              <a:rPr lang="en-US" dirty="0"/>
              <a:t>    2.9529</a:t>
            </a:r>
          </a:p>
          <a:p>
            <a:r>
              <a:rPr lang="en-US" dirty="0"/>
              <a:t>    3.3747</a:t>
            </a:r>
          </a:p>
          <a:p>
            <a:r>
              <a:rPr lang="en-US" dirty="0"/>
              <a:t>    3.7966</a:t>
            </a:r>
          </a:p>
          <a:p>
            <a:r>
              <a:rPr lang="en-US" dirty="0"/>
              <a:t>    4.2185</a:t>
            </a:r>
          </a:p>
          <a:p>
            <a:r>
              <a:rPr lang="en-US" dirty="0"/>
              <a:t>    4.6403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88436-02D9-044B-8CE0-E9C652A3DC0C}"/>
              </a:ext>
            </a:extLst>
          </p:cNvPr>
          <p:cNvSpPr txBox="1"/>
          <p:nvPr/>
        </p:nvSpPr>
        <p:spPr>
          <a:xfrm>
            <a:off x="4093029" y="1690688"/>
            <a:ext cx="6552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can see, the </a:t>
            </a:r>
            <a:r>
              <a:rPr lang="en-US" dirty="0" err="1"/>
              <a:t>gini</a:t>
            </a:r>
            <a:r>
              <a:rPr lang="en-US" dirty="0"/>
              <a:t> indexes increase as the split value increase.</a:t>
            </a:r>
          </a:p>
          <a:p>
            <a:r>
              <a:rPr lang="en-US" dirty="0"/>
              <a:t>So as the split value increases, the impurity of our tree increases. </a:t>
            </a:r>
          </a:p>
          <a:p>
            <a:r>
              <a:rPr lang="en-US" dirty="0"/>
              <a:t>So it would be better to use a small </a:t>
            </a:r>
            <a:r>
              <a:rPr lang="en-US"/>
              <a:t>split value for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400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HW2 10/10/2019</vt:lpstr>
      <vt:lpstr>Problem</vt:lpstr>
      <vt:lpstr>Gini criterion </vt:lpstr>
      <vt:lpstr>Example:</vt:lpstr>
      <vt:lpstr>Matlab code</vt:lpstr>
      <vt:lpstr>Code body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 10/10/2019</dc:title>
  <dc:creator>Shaojie Zhang</dc:creator>
  <cp:lastModifiedBy>Shaojie Zhang</cp:lastModifiedBy>
  <cp:revision>6</cp:revision>
  <dcterms:created xsi:type="dcterms:W3CDTF">2019-10-10T19:24:58Z</dcterms:created>
  <dcterms:modified xsi:type="dcterms:W3CDTF">2019-10-10T20:01:28Z</dcterms:modified>
</cp:coreProperties>
</file>