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34"/>
    <p:restoredTop sz="94699"/>
  </p:normalViewPr>
  <p:slideViewPr>
    <p:cSldViewPr snapToGrid="0" snapToObjects="1">
      <p:cViewPr varScale="1">
        <p:scale>
          <a:sx n="74" d="100"/>
          <a:sy n="74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3D80-1E3C-1649-B592-CEC0FCAF9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27C54-064A-6442-BACB-0BA4450CB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81F-F4B8-3042-88B9-697DA6E0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C4FC-8DAF-2940-89A3-206DF77FE2E9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0D59-7C3B-8C46-A96D-2E6AA9E3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71879-865A-1148-B6A8-8BDE802B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7DF9-FADF-6B49-9FA5-BA8372D5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2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A693-6096-AD4A-B380-BD7AE80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B4228-10A7-5B45-B76F-7E1F1D85D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81A29-1B79-4844-AD3A-AB8DB25D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C4FC-8DAF-2940-89A3-206DF77FE2E9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D966-BB95-3247-90E5-E687E421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9EC6A-F52E-0842-8198-457F48DC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7DF9-FADF-6B49-9FA5-BA8372D5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6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F3AA2-8CDB-2645-956B-61B82D341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617EB-C0BD-BD41-8DDB-0EBF86510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266B4-EB42-DB43-B411-79560AF8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C4FC-8DAF-2940-89A3-206DF77FE2E9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C4F54-3918-484E-8591-F85C9F2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53921-3494-F94E-AAB9-0405A445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7DF9-FADF-6B49-9FA5-BA8372D5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6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7F0F-42AC-1A47-9DD3-D2723AA2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93FA-3D60-6240-9F87-F5EE70BCB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509E3-B410-A445-A3C7-8B7BFAE6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C4FC-8DAF-2940-89A3-206DF77FE2E9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07FF-2E74-544F-A84E-F346A38F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BF8E8-60A7-4D4B-B287-B91D4987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7DF9-FADF-6B49-9FA5-BA8372D5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0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59EC-C60E-194B-BBF2-48828802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EE0C6-5A3B-F145-8733-F7449293E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DD7E6-B704-3A4B-8980-35CC5E4E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C4FC-8DAF-2940-89A3-206DF77FE2E9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53CDD-84A7-5D4B-83A4-44C221F7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A2FBD-F2AC-6247-A8B0-598B9856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7DF9-FADF-6B49-9FA5-BA8372D5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9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7E5E-148B-F74A-8AFB-2B80350F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8B8FB-1E74-2E4A-8C72-8DE4AD721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0E7F7-C2B1-6647-93BF-E1E38A11C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20747-DD8B-F64B-B6AB-743E82CB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C4FC-8DAF-2940-89A3-206DF77FE2E9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877FB-616E-2C46-AA3F-5A059312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28639-8ACE-C64F-8781-50F81BAD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7DF9-FADF-6B49-9FA5-BA8372D5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2791-6DF8-4044-9AC1-750F7E74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143B-57E7-2643-8C4E-0BB224A10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86EAE-0B67-404C-B5AA-8C19E4555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341A5-4E0D-C441-A6EB-E539498C8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68E58-094F-784D-8273-6C7F205BF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0E5C6-1673-F04B-B832-E49F8880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C4FC-8DAF-2940-89A3-206DF77FE2E9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0D58B-9921-0D4F-92DC-6A14A0F9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51D35-480F-574B-B6D4-F97220CE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7DF9-FADF-6B49-9FA5-BA8372D5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2572-7169-A44D-87E8-976DB871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DAB1A-1BE2-1F4B-9401-FCEABBF4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C4FC-8DAF-2940-89A3-206DF77FE2E9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69126-2D8C-F640-8812-A83DDF92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07B98-DD81-8344-A784-A0D2115E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7DF9-FADF-6B49-9FA5-BA8372D5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8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EA6164-621C-E24F-8A07-D1DE5199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C4FC-8DAF-2940-89A3-206DF77FE2E9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DBE5D-4F7B-904A-80A6-749F18AD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3BCD1-7FA7-6748-AD10-47E73C3D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7DF9-FADF-6B49-9FA5-BA8372D5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3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881B-D9C1-614B-8F09-8944B0F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B8E0-B62A-F149-8E0D-A388682BD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3B067-9C7A-7E43-919B-C53EC2A9A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635BC-9AD1-0D48-8B87-29CBBF98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C4FC-8DAF-2940-89A3-206DF77FE2E9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7179F-3EB4-9E4B-B2A6-F80098ED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5BA26-A17B-E14D-A549-39F511DE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7DF9-FADF-6B49-9FA5-BA8372D5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4517-4860-F74A-837A-06D63784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42B37-FB39-0A49-A7A8-9DFE7A208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DEF14-3C30-9844-BF64-A53E2D5F1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94992-CAE6-624C-B39A-F474B0D7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C4FC-8DAF-2940-89A3-206DF77FE2E9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21B98-E66F-4A4B-ADCF-A2986B7E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F26E5-92A1-6144-954C-2EB06C75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7DF9-FADF-6B49-9FA5-BA8372D5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5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A3BEAB-B905-9748-B568-8F042B81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FFBB-2D8B-D941-B9CB-AAA64BA4F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1912E-0FB4-F345-9893-B8F2987C0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C4FC-8DAF-2940-89A3-206DF77FE2E9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8433D-3C59-EE41-9176-941D05A6C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FB61C-3332-0747-AB22-8A63E7499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07DF9-FADF-6B49-9FA5-BA8372D5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1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9F8D-C064-C145-9F20-8D629056B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9C0C7-0319-6846-9035-191453A1E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Shaojie</a:t>
            </a:r>
            <a:r>
              <a:rPr lang="en-US" dirty="0"/>
              <a:t> Carter Zhang</a:t>
            </a:r>
          </a:p>
        </p:txBody>
      </p:sp>
    </p:spTree>
    <p:extLst>
      <p:ext uri="{BB962C8B-B14F-4D97-AF65-F5344CB8AC3E}">
        <p14:creationId xmlns:p14="http://schemas.microsoft.com/office/powerpoint/2010/main" val="146104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A8C4-1BF9-994B-AD48-84DAF939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95E9-71FB-9E49-8E07-BC22340FD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rfX</a:t>
            </a:r>
            <a:r>
              <a:rPr lang="en-US" dirty="0"/>
              <a:t> = joined(:,2:7);</a:t>
            </a:r>
          </a:p>
          <a:p>
            <a:r>
              <a:rPr lang="en-US" dirty="0" err="1"/>
              <a:t>rfY</a:t>
            </a:r>
            <a:r>
              <a:rPr lang="en-US" dirty="0"/>
              <a:t> = joined(:,9);</a:t>
            </a:r>
          </a:p>
          <a:p>
            <a:r>
              <a:rPr lang="en-US" dirty="0" err="1"/>
              <a:t>rng</a:t>
            </a:r>
            <a:r>
              <a:rPr lang="en-US" dirty="0"/>
              <a:t>(1); % For reproducibility</a:t>
            </a:r>
          </a:p>
          <a:p>
            <a:r>
              <a:rPr lang="en-US" dirty="0"/>
              <a:t>RFor1 = </a:t>
            </a:r>
            <a:r>
              <a:rPr lang="en-US" dirty="0" err="1"/>
              <a:t>TreeBagger</a:t>
            </a:r>
            <a:r>
              <a:rPr lang="en-US" dirty="0"/>
              <a:t>(20, </a:t>
            </a:r>
            <a:r>
              <a:rPr lang="en-US" dirty="0" err="1"/>
              <a:t>rfX</a:t>
            </a:r>
            <a:r>
              <a:rPr lang="en-US" dirty="0"/>
              <a:t>, </a:t>
            </a:r>
            <a:r>
              <a:rPr lang="en-US" dirty="0" err="1"/>
              <a:t>rfY</a:t>
            </a:r>
            <a:r>
              <a:rPr lang="en-US" dirty="0"/>
              <a:t>, '</a:t>
            </a:r>
            <a:r>
              <a:rPr lang="en-US" dirty="0" err="1"/>
              <a:t>Method','classification</a:t>
            </a:r>
            <a:r>
              <a:rPr lang="en-US" dirty="0"/>
              <a:t>',...</a:t>
            </a:r>
          </a:p>
          <a:p>
            <a:r>
              <a:rPr lang="en-US" dirty="0"/>
              <a:t>    'OOBPrediction','on','NumPredictorsToSample',4);</a:t>
            </a:r>
          </a:p>
          <a:p>
            <a:r>
              <a:rPr lang="en-US" dirty="0"/>
              <a:t>[</a:t>
            </a:r>
            <a:r>
              <a:rPr lang="en-US" dirty="0" err="1"/>
              <a:t>label_rf,score_score_rf</a:t>
            </a:r>
            <a:r>
              <a:rPr lang="en-US" dirty="0"/>
              <a:t>] = </a:t>
            </a:r>
            <a:r>
              <a:rPr lang="en-US" dirty="0" err="1"/>
              <a:t>oobPredict</a:t>
            </a:r>
            <a:r>
              <a:rPr lang="en-US" dirty="0"/>
              <a:t>(RFor1);</a:t>
            </a:r>
          </a:p>
          <a:p>
            <a:r>
              <a:rPr lang="en-US" dirty="0" err="1"/>
              <a:t>rfZ</a:t>
            </a:r>
            <a:r>
              <a:rPr lang="en-US" dirty="0"/>
              <a:t> = num2cell(</a:t>
            </a:r>
            <a:r>
              <a:rPr lang="en-US" dirty="0" err="1"/>
              <a:t>rfY</a:t>
            </a:r>
            <a:r>
              <a:rPr lang="en-US" dirty="0"/>
              <a:t>);</a:t>
            </a:r>
          </a:p>
          <a:p>
            <a:r>
              <a:rPr lang="en-US" dirty="0" err="1"/>
              <a:t>rfZZ</a:t>
            </a:r>
            <a:r>
              <a:rPr lang="en-US" dirty="0"/>
              <a:t>=cell2mat(</a:t>
            </a:r>
            <a:r>
              <a:rPr lang="en-US" dirty="0" err="1"/>
              <a:t>rfZ</a:t>
            </a:r>
            <a:r>
              <a:rPr lang="en-US" dirty="0"/>
              <a:t>);</a:t>
            </a:r>
          </a:p>
          <a:p>
            <a:r>
              <a:rPr lang="en-US" dirty="0"/>
              <a:t>Q=str2double(</a:t>
            </a:r>
            <a:r>
              <a:rPr lang="en-US" dirty="0" err="1"/>
              <a:t>label_rf</a:t>
            </a:r>
            <a:r>
              <a:rPr lang="en-US" dirty="0"/>
              <a:t>);</a:t>
            </a:r>
          </a:p>
          <a:p>
            <a:r>
              <a:rPr lang="en-US" dirty="0" err="1"/>
              <a:t>confusionmat</a:t>
            </a:r>
            <a:r>
              <a:rPr lang="en-US" dirty="0"/>
              <a:t>(</a:t>
            </a:r>
            <a:r>
              <a:rPr lang="en-US" dirty="0" err="1"/>
              <a:t>rfZZ,Q</a:t>
            </a:r>
            <a:r>
              <a:rPr lang="en-US" dirty="0"/>
              <a:t>)</a:t>
            </a:r>
          </a:p>
          <a:p>
            <a:r>
              <a:rPr lang="en-US" dirty="0"/>
              <a:t>view(RFor1.Trees{1},'</a:t>
            </a:r>
            <a:r>
              <a:rPr lang="en-US" dirty="0" err="1"/>
              <a:t>Mode','graph</a:t>
            </a:r>
            <a:r>
              <a:rPr lang="en-US" dirty="0"/>
              <a:t>')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8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1476-7735-F549-9EA6-1F8851C9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(In Sample)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EB0CB-034F-424B-B72F-DD1310CC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  <a:p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123     7</a:t>
            </a:r>
          </a:p>
          <a:p>
            <a:r>
              <a:rPr lang="en-US" dirty="0"/>
              <a:t>     6   294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1380A-2312-8948-AC8D-DBEAAF2A6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30" y="1334294"/>
            <a:ext cx="7416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1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EE35-815D-B24B-9982-101BF70A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Boosted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922F-6E95-DF4E-8223-5931D1744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boostX</a:t>
            </a:r>
            <a:r>
              <a:rPr lang="en-US" dirty="0"/>
              <a:t> = joined(:,2:7);</a:t>
            </a:r>
          </a:p>
          <a:p>
            <a:r>
              <a:rPr lang="en-US" dirty="0" err="1"/>
              <a:t>boostY</a:t>
            </a:r>
            <a:r>
              <a:rPr lang="en-US" dirty="0"/>
              <a:t> = joined(:,9);</a:t>
            </a:r>
          </a:p>
          <a:p>
            <a:r>
              <a:rPr lang="en-US" dirty="0" err="1"/>
              <a:t>ens_boost</a:t>
            </a:r>
            <a:r>
              <a:rPr lang="en-US" dirty="0"/>
              <a:t> = </a:t>
            </a:r>
            <a:r>
              <a:rPr lang="en-US" dirty="0" err="1"/>
              <a:t>fitcensemble</a:t>
            </a:r>
            <a:r>
              <a:rPr lang="en-US" dirty="0"/>
              <a:t>(</a:t>
            </a:r>
            <a:r>
              <a:rPr lang="en-US" dirty="0" err="1"/>
              <a:t>boostX</a:t>
            </a:r>
            <a:r>
              <a:rPr lang="en-US" dirty="0"/>
              <a:t>, </a:t>
            </a:r>
            <a:r>
              <a:rPr lang="en-US" dirty="0" err="1"/>
              <a:t>boostY</a:t>
            </a:r>
            <a:r>
              <a:rPr lang="en-US" dirty="0"/>
              <a:t>, 'Method', 'AdaBoostM1');</a:t>
            </a:r>
          </a:p>
          <a:p>
            <a:r>
              <a:rPr lang="en-US" dirty="0" err="1"/>
              <a:t>labels_boost</a:t>
            </a:r>
            <a:r>
              <a:rPr lang="en-US" dirty="0"/>
              <a:t> = predict(</a:t>
            </a:r>
            <a:r>
              <a:rPr lang="en-US" dirty="0" err="1"/>
              <a:t>ens_boost</a:t>
            </a:r>
            <a:r>
              <a:rPr lang="en-US" dirty="0"/>
              <a:t>, </a:t>
            </a:r>
            <a:r>
              <a:rPr lang="en-US" dirty="0" err="1"/>
              <a:t>boostX</a:t>
            </a:r>
            <a:r>
              <a:rPr lang="en-US" dirty="0"/>
              <a:t>);</a:t>
            </a:r>
          </a:p>
          <a:p>
            <a:r>
              <a:rPr lang="en-US" dirty="0" err="1"/>
              <a:t>boostZ</a:t>
            </a:r>
            <a:r>
              <a:rPr lang="en-US" dirty="0"/>
              <a:t>=num2cell(</a:t>
            </a:r>
            <a:r>
              <a:rPr lang="en-US" dirty="0" err="1"/>
              <a:t>boostY</a:t>
            </a:r>
            <a:r>
              <a:rPr lang="en-US" dirty="0"/>
              <a:t>);</a:t>
            </a:r>
          </a:p>
          <a:p>
            <a:r>
              <a:rPr lang="en-US" dirty="0" err="1"/>
              <a:t>boostZZ</a:t>
            </a:r>
            <a:r>
              <a:rPr lang="en-US" dirty="0"/>
              <a:t>=cell2mat(</a:t>
            </a:r>
            <a:r>
              <a:rPr lang="en-US" dirty="0" err="1"/>
              <a:t>boostZ</a:t>
            </a:r>
            <a:r>
              <a:rPr lang="en-US" dirty="0"/>
              <a:t>);</a:t>
            </a:r>
          </a:p>
          <a:p>
            <a:r>
              <a:rPr lang="en-US" dirty="0" err="1"/>
              <a:t>confusionmat</a:t>
            </a:r>
            <a:r>
              <a:rPr lang="en-US" dirty="0"/>
              <a:t>(</a:t>
            </a:r>
            <a:r>
              <a:rPr lang="en-US" dirty="0" err="1"/>
              <a:t>boostZZ</a:t>
            </a:r>
            <a:r>
              <a:rPr lang="en-US" dirty="0"/>
              <a:t>, </a:t>
            </a:r>
            <a:r>
              <a:rPr lang="en-US" dirty="0" err="1"/>
              <a:t>labels_boost</a:t>
            </a:r>
            <a:r>
              <a:rPr lang="en-US" dirty="0"/>
              <a:t>)</a:t>
            </a:r>
          </a:p>
          <a:p>
            <a:r>
              <a:rPr lang="en-US" dirty="0"/>
              <a:t>view(</a:t>
            </a:r>
            <a:r>
              <a:rPr lang="en-US" dirty="0" err="1"/>
              <a:t>ens_boost.Trained</a:t>
            </a:r>
            <a:r>
              <a:rPr lang="en-US" dirty="0"/>
              <a:t>{1,1},'</a:t>
            </a:r>
            <a:r>
              <a:rPr lang="en-US" dirty="0" err="1"/>
              <a:t>Mode','graph</a:t>
            </a:r>
            <a:r>
              <a:rPr lang="en-US" dirty="0"/>
              <a:t>')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4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BA6B-18CC-AF48-ADBD-180DCDF5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Boosted Tree (In Sample)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0054-E432-694B-8DA7-3EC4E2A57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  <a:p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130     0</a:t>
            </a:r>
          </a:p>
          <a:p>
            <a:r>
              <a:rPr lang="en-US" dirty="0"/>
              <a:t>     0   300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86F9F-6B29-EE45-864D-73EB1CA7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0" y="1334294"/>
            <a:ext cx="7416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02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89F1-FFC6-6949-A61E-4BB1BD85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464BD-AD6F-594D-8465-86B0E1C7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data:</a:t>
            </a:r>
          </a:p>
          <a:p>
            <a:endParaRPr lang="en-US" dirty="0"/>
          </a:p>
          <a:p>
            <a:r>
              <a:rPr lang="en-US" dirty="0" err="1"/>
              <a:t>X_test</a:t>
            </a:r>
            <a:r>
              <a:rPr lang="en-US" dirty="0"/>
              <a:t> = </a:t>
            </a:r>
            <a:r>
              <a:rPr lang="en-US" dirty="0" err="1"/>
              <a:t>testdata</a:t>
            </a:r>
            <a:r>
              <a:rPr lang="en-US" dirty="0"/>
              <a:t>(:,2:7);</a:t>
            </a:r>
          </a:p>
          <a:p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testdata</a:t>
            </a:r>
            <a:r>
              <a:rPr lang="en-US" dirty="0"/>
              <a:t>(:,9);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64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87C4-B49A-8443-A3A0-5470534A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Simple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3F8B-9DBE-324D-B055-43A4FD4CB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label_Simple_Tree</a:t>
            </a:r>
            <a:r>
              <a:rPr lang="en-US" dirty="0"/>
              <a:t> = predict(</a:t>
            </a:r>
            <a:r>
              <a:rPr lang="en-US" dirty="0" err="1"/>
              <a:t>SimpleTree.ClassificationTree,X_test</a:t>
            </a:r>
            <a:r>
              <a:rPr lang="en-US" dirty="0"/>
              <a:t>);</a:t>
            </a:r>
          </a:p>
          <a:p>
            <a:r>
              <a:rPr lang="en-US" dirty="0" err="1"/>
              <a:t>confusionmat</a:t>
            </a:r>
            <a:r>
              <a:rPr lang="en-US" dirty="0"/>
              <a:t>(</a:t>
            </a:r>
            <a:r>
              <a:rPr lang="en-US" dirty="0" err="1"/>
              <a:t>Y_test,label_Simple_Tree</a:t>
            </a:r>
            <a:r>
              <a:rPr lang="en-US" dirty="0"/>
              <a:t>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124     6</a:t>
            </a:r>
          </a:p>
          <a:p>
            <a:r>
              <a:rPr lang="en-US" dirty="0"/>
              <a:t>    15   385</a:t>
            </a:r>
          </a:p>
        </p:txBody>
      </p:sp>
    </p:spTree>
    <p:extLst>
      <p:ext uri="{BB962C8B-B14F-4D97-AF65-F5344CB8AC3E}">
        <p14:creationId xmlns:p14="http://schemas.microsoft.com/office/powerpoint/2010/main" val="375186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F25F-BBAA-5A4A-B777-D3C12157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Optimized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3746-5CDB-3B4C-8758-93D335123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label_opt</a:t>
            </a:r>
            <a:r>
              <a:rPr lang="en-US" dirty="0"/>
              <a:t> = predict(</a:t>
            </a:r>
            <a:r>
              <a:rPr lang="en-US" dirty="0" err="1"/>
              <a:t>OptTree,X_test</a:t>
            </a:r>
            <a:r>
              <a:rPr lang="en-US" dirty="0"/>
              <a:t>);</a:t>
            </a:r>
          </a:p>
          <a:p>
            <a:r>
              <a:rPr lang="en-US" dirty="0" err="1"/>
              <a:t>confusionmat</a:t>
            </a:r>
            <a:r>
              <a:rPr lang="en-US" dirty="0"/>
              <a:t>(</a:t>
            </a:r>
            <a:r>
              <a:rPr lang="en-US" dirty="0" err="1"/>
              <a:t>Y_test,label_opt</a:t>
            </a:r>
            <a:r>
              <a:rPr lang="en-US" dirty="0"/>
              <a:t>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122     8</a:t>
            </a:r>
          </a:p>
          <a:p>
            <a:r>
              <a:rPr lang="en-US" dirty="0"/>
              <a:t>     7   393</a:t>
            </a:r>
          </a:p>
        </p:txBody>
      </p:sp>
    </p:spTree>
    <p:extLst>
      <p:ext uri="{BB962C8B-B14F-4D97-AF65-F5344CB8AC3E}">
        <p14:creationId xmlns:p14="http://schemas.microsoft.com/office/powerpoint/2010/main" val="3744449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0C3F-2F09-2E4F-A755-94194EF8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5AE16-42A9-A442-93C3-3410969A6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label_bag</a:t>
            </a:r>
            <a:r>
              <a:rPr lang="en-US" dirty="0"/>
              <a:t> = predict(</a:t>
            </a:r>
            <a:r>
              <a:rPr lang="en-US" dirty="0" err="1"/>
              <a:t>ens,X_test</a:t>
            </a:r>
            <a:r>
              <a:rPr lang="en-US" dirty="0"/>
              <a:t>);</a:t>
            </a:r>
          </a:p>
          <a:p>
            <a:r>
              <a:rPr lang="en-US" dirty="0" err="1"/>
              <a:t>confusionmat</a:t>
            </a:r>
            <a:r>
              <a:rPr lang="en-US" dirty="0"/>
              <a:t>(</a:t>
            </a:r>
            <a:r>
              <a:rPr lang="en-US" dirty="0" err="1"/>
              <a:t>Y_test,label_bag</a:t>
            </a:r>
            <a:r>
              <a:rPr lang="en-US" dirty="0"/>
              <a:t>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130     0</a:t>
            </a:r>
          </a:p>
          <a:p>
            <a:r>
              <a:rPr lang="en-US" dirty="0"/>
              <a:t>    13   387</a:t>
            </a:r>
          </a:p>
        </p:txBody>
      </p:sp>
    </p:spTree>
    <p:extLst>
      <p:ext uri="{BB962C8B-B14F-4D97-AF65-F5344CB8AC3E}">
        <p14:creationId xmlns:p14="http://schemas.microsoft.com/office/powerpoint/2010/main" val="2295853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EFFE-EE7D-AD44-8CF8-96C33850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5129-972D-0046-A7D3-F87FB8DF8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label_RF</a:t>
            </a:r>
            <a:r>
              <a:rPr lang="en-US" dirty="0"/>
              <a:t> = predict(RFor1,X_test);</a:t>
            </a:r>
          </a:p>
          <a:p>
            <a:r>
              <a:rPr lang="en-US" dirty="0" err="1"/>
              <a:t>label_rf</a:t>
            </a:r>
            <a:r>
              <a:rPr lang="en-US" dirty="0"/>
              <a:t> = str2double(</a:t>
            </a:r>
            <a:r>
              <a:rPr lang="en-US" dirty="0" err="1"/>
              <a:t>label_RF</a:t>
            </a:r>
            <a:r>
              <a:rPr lang="en-US" dirty="0"/>
              <a:t>);</a:t>
            </a:r>
          </a:p>
          <a:p>
            <a:r>
              <a:rPr lang="en-US" dirty="0" err="1"/>
              <a:t>confusionmat</a:t>
            </a:r>
            <a:r>
              <a:rPr lang="en-US" dirty="0"/>
              <a:t>(</a:t>
            </a:r>
            <a:r>
              <a:rPr lang="en-US" dirty="0" err="1"/>
              <a:t>Y_test,label_rf</a:t>
            </a:r>
            <a:r>
              <a:rPr lang="en-US" dirty="0"/>
              <a:t>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130     0</a:t>
            </a:r>
          </a:p>
          <a:p>
            <a:r>
              <a:rPr lang="en-US" dirty="0"/>
              <a:t>    13   387</a:t>
            </a:r>
          </a:p>
        </p:txBody>
      </p:sp>
    </p:spTree>
    <p:extLst>
      <p:ext uri="{BB962C8B-B14F-4D97-AF65-F5344CB8AC3E}">
        <p14:creationId xmlns:p14="http://schemas.microsoft.com/office/powerpoint/2010/main" val="3179179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EB9D-7735-3345-A781-862E7D2E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5098F-B6D5-AD42-802D-8B24EEBAA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label_boost</a:t>
            </a:r>
            <a:r>
              <a:rPr lang="en-US" dirty="0"/>
              <a:t> = predict(</a:t>
            </a:r>
            <a:r>
              <a:rPr lang="en-US" dirty="0" err="1"/>
              <a:t>ens_boost,X_test</a:t>
            </a:r>
            <a:r>
              <a:rPr lang="en-US" dirty="0"/>
              <a:t>);</a:t>
            </a:r>
          </a:p>
          <a:p>
            <a:r>
              <a:rPr lang="en-US" dirty="0" err="1"/>
              <a:t>confusionmat</a:t>
            </a:r>
            <a:r>
              <a:rPr lang="en-US" dirty="0"/>
              <a:t>(</a:t>
            </a:r>
            <a:r>
              <a:rPr lang="en-US" dirty="0" err="1"/>
              <a:t>Y_test,label_boost</a:t>
            </a:r>
            <a:r>
              <a:rPr lang="en-US" dirty="0"/>
              <a:t>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130     0</a:t>
            </a:r>
          </a:p>
          <a:p>
            <a:r>
              <a:rPr lang="en-US" dirty="0"/>
              <a:t>    13   387</a:t>
            </a:r>
          </a:p>
        </p:txBody>
      </p:sp>
    </p:spTree>
    <p:extLst>
      <p:ext uri="{BB962C8B-B14F-4D97-AF65-F5344CB8AC3E}">
        <p14:creationId xmlns:p14="http://schemas.microsoft.com/office/powerpoint/2010/main" val="67556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0981-AFCB-3F4C-8309-6B3BB1D7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Training and Testing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E292-700D-A845-9840-829957FA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in CR2</a:t>
            </a:r>
          </a:p>
          <a:p>
            <a:r>
              <a:rPr lang="en-US" dirty="0" err="1"/>
              <a:t>rng</a:t>
            </a:r>
            <a:r>
              <a:rPr lang="en-US" dirty="0"/>
              <a:t>(338);</a:t>
            </a:r>
          </a:p>
          <a:p>
            <a:r>
              <a:rPr lang="en-US" dirty="0"/>
              <a:t>n = 300;</a:t>
            </a:r>
          </a:p>
          <a:p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datasample</a:t>
            </a:r>
            <a:r>
              <a:rPr lang="en-US" dirty="0"/>
              <a:t>(CR2(1:3802, :), 300);</a:t>
            </a:r>
          </a:p>
          <a:p>
            <a:r>
              <a:rPr lang="en-US" dirty="0"/>
              <a:t>joined = [</a:t>
            </a:r>
            <a:r>
              <a:rPr lang="en-US" dirty="0" err="1"/>
              <a:t>newdata</a:t>
            </a:r>
            <a:r>
              <a:rPr lang="en-US" dirty="0"/>
              <a:t>; CR2(3803:3932, :)];</a:t>
            </a:r>
          </a:p>
          <a:p>
            <a:r>
              <a:rPr lang="en-US" dirty="0" err="1"/>
              <a:t>rng</a:t>
            </a:r>
            <a:r>
              <a:rPr lang="en-US" dirty="0"/>
              <a:t>(438);</a:t>
            </a:r>
          </a:p>
          <a:p>
            <a:r>
              <a:rPr lang="en-US" dirty="0" err="1"/>
              <a:t>testdata</a:t>
            </a:r>
            <a:r>
              <a:rPr lang="en-US" dirty="0"/>
              <a:t> = </a:t>
            </a:r>
            <a:r>
              <a:rPr lang="en-US" dirty="0" err="1"/>
              <a:t>datasample</a:t>
            </a:r>
            <a:r>
              <a:rPr lang="en-US" dirty="0"/>
              <a:t>(CR2(1:3802, :), 400);</a:t>
            </a:r>
          </a:p>
          <a:p>
            <a:r>
              <a:rPr lang="en-US" dirty="0" err="1"/>
              <a:t>testdata</a:t>
            </a:r>
            <a:r>
              <a:rPr lang="en-US" dirty="0"/>
              <a:t> = [</a:t>
            </a:r>
            <a:r>
              <a:rPr lang="en-US" dirty="0" err="1"/>
              <a:t>testdata</a:t>
            </a:r>
            <a:r>
              <a:rPr lang="en-US" dirty="0"/>
              <a:t>; CR2(3803:3932, :)];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31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71D0-E310-AE41-BD37-DD1F6510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E8420-27BA-5D4A-9CA7-20BA214C2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in-sample results and out-of-sample results.</a:t>
            </a:r>
          </a:p>
          <a:p>
            <a:r>
              <a:rPr lang="en-US" dirty="0"/>
              <a:t>From in-sample, we see that Simple Decision Tree gives the lowest accuracy, and Optimized Decision Tree gives the next lowest accuracy. The accuracy for the other three methods are pretty much the same. </a:t>
            </a:r>
          </a:p>
          <a:p>
            <a:endParaRPr lang="en-US" dirty="0"/>
          </a:p>
          <a:p>
            <a:r>
              <a:rPr lang="en-US" dirty="0"/>
              <a:t>And we get the </a:t>
            </a:r>
            <a:r>
              <a:rPr lang="en-US"/>
              <a:t>same observation </a:t>
            </a:r>
            <a:r>
              <a:rPr lang="en-US" dirty="0"/>
              <a:t>for the out-of-sample result.</a:t>
            </a:r>
          </a:p>
        </p:txBody>
      </p:sp>
    </p:spTree>
    <p:extLst>
      <p:ext uri="{BB962C8B-B14F-4D97-AF65-F5344CB8AC3E}">
        <p14:creationId xmlns:p14="http://schemas.microsoft.com/office/powerpoint/2010/main" val="281920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5492-ACDF-E34E-AE70-1D4D7004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Simple Decision Tree Train (In sample)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0155E-B1AD-AF4C-A7E1-072ACBE8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534"/>
            <a:ext cx="10515600" cy="4011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Note that we do this with 2 fold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53170-A9E0-9546-8E8E-94EDB970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251" y="1715306"/>
            <a:ext cx="8843217" cy="502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2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460F-6F5F-5E4A-8EB7-384C37C1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074"/>
            <a:ext cx="10515600" cy="877888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Tree Train (In Sample)</a:t>
            </a:r>
            <a:br>
              <a:rPr lang="en-US" dirty="0"/>
            </a:br>
            <a:r>
              <a:rPr lang="en-US" sz="1800" dirty="0"/>
              <a:t>view(</a:t>
            </a:r>
            <a:r>
              <a:rPr lang="en-US" sz="1800" dirty="0" err="1"/>
              <a:t>SimpleTree.ClassificationTree</a:t>
            </a:r>
            <a:r>
              <a:rPr lang="en-US" sz="1800" dirty="0"/>
              <a:t>, 'Mode', 'Graph')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83747A-C116-FA47-A777-F79B06F63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649" y="1446028"/>
            <a:ext cx="7502810" cy="5046847"/>
          </a:xfrm>
        </p:spPr>
      </p:pic>
    </p:spTree>
    <p:extLst>
      <p:ext uri="{BB962C8B-B14F-4D97-AF65-F5344CB8AC3E}">
        <p14:creationId xmlns:p14="http://schemas.microsoft.com/office/powerpoint/2010/main" val="72867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203C-7657-2B45-BCDC-055EEF70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Optimized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E5C19-EF55-7744-A41A-DD14DF3C2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optT_pred</a:t>
            </a:r>
            <a:r>
              <a:rPr lang="en-US" dirty="0"/>
              <a:t> = </a:t>
            </a:r>
            <a:r>
              <a:rPr lang="en-US" dirty="0" err="1"/>
              <a:t>SimpleTree.ClassificationTree.X</a:t>
            </a:r>
            <a:r>
              <a:rPr lang="en-US" dirty="0"/>
              <a:t>;</a:t>
            </a:r>
          </a:p>
          <a:p>
            <a:r>
              <a:rPr lang="en-US" dirty="0" err="1"/>
              <a:t>optT_resp</a:t>
            </a:r>
            <a:r>
              <a:rPr lang="en-US" dirty="0"/>
              <a:t> = </a:t>
            </a:r>
            <a:r>
              <a:rPr lang="en-US" dirty="0" err="1"/>
              <a:t>SimpleTree.ClassificationTree.Y</a:t>
            </a:r>
            <a:r>
              <a:rPr lang="en-US" dirty="0"/>
              <a:t>;</a:t>
            </a:r>
          </a:p>
          <a:p>
            <a:r>
              <a:rPr lang="en-US" dirty="0" err="1"/>
              <a:t>OptTree</a:t>
            </a:r>
            <a:r>
              <a:rPr lang="en-US" dirty="0"/>
              <a:t> = </a:t>
            </a:r>
            <a:r>
              <a:rPr lang="en-US" dirty="0" err="1"/>
              <a:t>fitctree</a:t>
            </a:r>
            <a:r>
              <a:rPr lang="en-US" dirty="0"/>
              <a:t>(</a:t>
            </a:r>
            <a:r>
              <a:rPr lang="en-US" dirty="0" err="1"/>
              <a:t>optT_pred</a:t>
            </a:r>
            <a:r>
              <a:rPr lang="en-US" dirty="0"/>
              <a:t>, </a:t>
            </a:r>
            <a:r>
              <a:rPr lang="en-US" dirty="0" err="1"/>
              <a:t>optT_resp</a:t>
            </a:r>
            <a:r>
              <a:rPr lang="en-US" dirty="0"/>
              <a:t>, '</a:t>
            </a:r>
            <a:r>
              <a:rPr lang="en-US" dirty="0" err="1"/>
              <a:t>OptimizeHyperparameters</a:t>
            </a:r>
            <a:r>
              <a:rPr lang="en-US" dirty="0"/>
              <a:t>', 'auto’);</a:t>
            </a:r>
          </a:p>
          <a:p>
            <a:r>
              <a:rPr lang="en-US" dirty="0"/>
              <a:t>view(</a:t>
            </a:r>
            <a:r>
              <a:rPr lang="en-US" dirty="0" err="1"/>
              <a:t>OptTree</a:t>
            </a:r>
            <a:r>
              <a:rPr lang="en-US" dirty="0"/>
              <a:t>, 'Mode', 'Graph')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8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A796-CF41-0840-98ED-B9E454DD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Decision Tree (In Sample)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E6E545-EAF2-874E-B24D-9B63B852A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2539" y="1291416"/>
            <a:ext cx="6334147" cy="47506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AF4505-32FB-D049-B422-75F673A86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608" y="1291416"/>
            <a:ext cx="4920997" cy="514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7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9868-FDA2-4E4E-99C4-1B218597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Decision Tree (In Sample)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0D0810-288C-EE41-BE41-83B82DD60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560" y="1200434"/>
            <a:ext cx="7677948" cy="5521813"/>
          </a:xfrm>
        </p:spPr>
      </p:pic>
    </p:spTree>
    <p:extLst>
      <p:ext uri="{BB962C8B-B14F-4D97-AF65-F5344CB8AC3E}">
        <p14:creationId xmlns:p14="http://schemas.microsoft.com/office/powerpoint/2010/main" val="92311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D47C-B497-6140-B3C3-301DF3BC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Bagged Tree Ensemble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11CB2-E268-8343-91E2-39E6D0F3D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bagX</a:t>
            </a:r>
            <a:r>
              <a:rPr lang="en-US" dirty="0"/>
              <a:t> = joined(:,2:7);</a:t>
            </a:r>
          </a:p>
          <a:p>
            <a:r>
              <a:rPr lang="en-US" dirty="0" err="1"/>
              <a:t>bagY</a:t>
            </a:r>
            <a:r>
              <a:rPr lang="en-US" dirty="0"/>
              <a:t> = joined(:,9);</a:t>
            </a:r>
          </a:p>
          <a:p>
            <a:r>
              <a:rPr lang="en-US" dirty="0" err="1"/>
              <a:t>ens</a:t>
            </a:r>
            <a:r>
              <a:rPr lang="en-US" dirty="0"/>
              <a:t> = </a:t>
            </a:r>
            <a:r>
              <a:rPr lang="en-US" dirty="0" err="1"/>
              <a:t>fitcensemble</a:t>
            </a:r>
            <a:r>
              <a:rPr lang="en-US" dirty="0"/>
              <a:t>(</a:t>
            </a:r>
            <a:r>
              <a:rPr lang="en-US" dirty="0" err="1"/>
              <a:t>bagX</a:t>
            </a:r>
            <a:r>
              <a:rPr lang="en-US" dirty="0"/>
              <a:t>, </a:t>
            </a:r>
            <a:r>
              <a:rPr lang="en-US" dirty="0" err="1"/>
              <a:t>bagY</a:t>
            </a:r>
            <a:r>
              <a:rPr lang="en-US" dirty="0"/>
              <a:t>, 'Method', 'Bag');</a:t>
            </a:r>
          </a:p>
          <a:p>
            <a:r>
              <a:rPr lang="en-US" dirty="0"/>
              <a:t>[</a:t>
            </a:r>
            <a:r>
              <a:rPr lang="en-US" dirty="0" err="1"/>
              <a:t>label_ens,score_score_ens</a:t>
            </a:r>
            <a:r>
              <a:rPr lang="en-US" dirty="0"/>
              <a:t>] = </a:t>
            </a:r>
            <a:r>
              <a:rPr lang="en-US" dirty="0" err="1"/>
              <a:t>oobPredict</a:t>
            </a:r>
            <a:r>
              <a:rPr lang="en-US" dirty="0"/>
              <a:t>(</a:t>
            </a:r>
            <a:r>
              <a:rPr lang="en-US" dirty="0" err="1"/>
              <a:t>ens</a:t>
            </a:r>
            <a:r>
              <a:rPr lang="en-US" dirty="0"/>
              <a:t>);</a:t>
            </a:r>
          </a:p>
          <a:p>
            <a:r>
              <a:rPr lang="en-US" dirty="0" err="1"/>
              <a:t>bagZ</a:t>
            </a:r>
            <a:r>
              <a:rPr lang="en-US" dirty="0"/>
              <a:t>=num2cell(</a:t>
            </a:r>
            <a:r>
              <a:rPr lang="en-US" dirty="0" err="1"/>
              <a:t>bagY</a:t>
            </a:r>
            <a:r>
              <a:rPr lang="en-US" dirty="0"/>
              <a:t>);</a:t>
            </a:r>
          </a:p>
          <a:p>
            <a:r>
              <a:rPr lang="en-US" dirty="0" err="1"/>
              <a:t>bagZZ</a:t>
            </a:r>
            <a:r>
              <a:rPr lang="en-US" dirty="0"/>
              <a:t>=cell2mat(</a:t>
            </a:r>
            <a:r>
              <a:rPr lang="en-US" dirty="0" err="1"/>
              <a:t>bagZ</a:t>
            </a:r>
            <a:r>
              <a:rPr lang="en-US" dirty="0"/>
              <a:t>);</a:t>
            </a:r>
          </a:p>
          <a:p>
            <a:r>
              <a:rPr lang="en-US" dirty="0" err="1"/>
              <a:t>confusionmat</a:t>
            </a:r>
            <a:r>
              <a:rPr lang="en-US" dirty="0"/>
              <a:t>(</a:t>
            </a:r>
            <a:r>
              <a:rPr lang="en-US" dirty="0" err="1"/>
              <a:t>bagZZ,label_ens</a:t>
            </a:r>
            <a:r>
              <a:rPr lang="en-US" dirty="0"/>
              <a:t>)</a:t>
            </a:r>
          </a:p>
          <a:p>
            <a:r>
              <a:rPr lang="en-US" dirty="0"/>
              <a:t>view(</a:t>
            </a:r>
            <a:r>
              <a:rPr lang="en-US" dirty="0" err="1"/>
              <a:t>ens.Trained</a:t>
            </a:r>
            <a:r>
              <a:rPr lang="en-US" dirty="0"/>
              <a:t>{1,1},'</a:t>
            </a:r>
            <a:r>
              <a:rPr lang="en-US" dirty="0" err="1"/>
              <a:t>Mode','graph</a:t>
            </a:r>
            <a:r>
              <a:rPr lang="en-US" dirty="0"/>
              <a:t>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5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B423-2A76-C940-8136-98A823CD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Bagged Tree Ensemble (In Sample)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18F05-A84F-5B42-A0A6-E1D2E26A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 </a:t>
            </a:r>
          </a:p>
          <a:p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122     8</a:t>
            </a:r>
          </a:p>
          <a:p>
            <a:r>
              <a:rPr lang="en-US" dirty="0"/>
              <a:t>     9   291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48354-C77B-E241-BA60-7671A7BBA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299" y="1227796"/>
            <a:ext cx="7773119" cy="558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8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735</Words>
  <Application>Microsoft Macintosh PowerPoint</Application>
  <PresentationFormat>Widescreen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HW3</vt:lpstr>
      <vt:lpstr>Generate Training and Testing Data</vt:lpstr>
      <vt:lpstr>1. Simple Decision Tree Train (In sample)</vt:lpstr>
      <vt:lpstr>Simple Tree Train (In Sample) view(SimpleTree.ClassificationTree, 'Mode', 'Graph') </vt:lpstr>
      <vt:lpstr>2. Optimized Decision Tree</vt:lpstr>
      <vt:lpstr>Optimized Decision Tree (In Sample)</vt:lpstr>
      <vt:lpstr>Optimized Decision Tree (In Sample)</vt:lpstr>
      <vt:lpstr>3. Bagged Tree Ensemble</vt:lpstr>
      <vt:lpstr>Bagged Tree Ensemble (In Sample)</vt:lpstr>
      <vt:lpstr>4. Random Forest</vt:lpstr>
      <vt:lpstr>Random Forest (In Sample)</vt:lpstr>
      <vt:lpstr>5. Boosted Tree</vt:lpstr>
      <vt:lpstr>Boosted Tree (In Sample)</vt:lpstr>
      <vt:lpstr> Testing</vt:lpstr>
      <vt:lpstr>Test for Simple Decision Tree</vt:lpstr>
      <vt:lpstr>Test for Optimized Tree</vt:lpstr>
      <vt:lpstr>Test for Bagging</vt:lpstr>
      <vt:lpstr>Test for Random Forest</vt:lpstr>
      <vt:lpstr>Test for Boosting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</dc:title>
  <dc:creator>Shaojie Zhang</dc:creator>
  <cp:lastModifiedBy>Shaojie Zhang</cp:lastModifiedBy>
  <cp:revision>17</cp:revision>
  <dcterms:created xsi:type="dcterms:W3CDTF">2019-10-24T19:17:29Z</dcterms:created>
  <dcterms:modified xsi:type="dcterms:W3CDTF">2019-10-24T22:17:15Z</dcterms:modified>
</cp:coreProperties>
</file>