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4" r:id="rId3"/>
    <p:sldId id="281" r:id="rId4"/>
    <p:sldId id="282" r:id="rId5"/>
    <p:sldId id="283" r:id="rId6"/>
    <p:sldId id="285" r:id="rId7"/>
    <p:sldId id="286" r:id="rId8"/>
    <p:sldId id="288"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B213-D171-4659-8BB3-12840C80B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CB4F91-631A-42DD-83C8-C32E98550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4C87C-DAEC-40F7-B9B6-866D8212A26C}"/>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5" name="Footer Placeholder 4">
            <a:extLst>
              <a:ext uri="{FF2B5EF4-FFF2-40B4-BE49-F238E27FC236}">
                <a16:creationId xmlns:a16="http://schemas.microsoft.com/office/drawing/2014/main" id="{BD18F648-82EC-4B20-8EA1-2C538CD4A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8B51-FC3D-4AE1-9CD4-7E404511A531}"/>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203771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2904-5831-43A0-BE7F-6A7C71BE1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3CD51-3F23-4CAD-A395-69A6A244CF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6AFF9-6EB7-4036-A36E-C1433313A20C}"/>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5" name="Footer Placeholder 4">
            <a:extLst>
              <a:ext uri="{FF2B5EF4-FFF2-40B4-BE49-F238E27FC236}">
                <a16:creationId xmlns:a16="http://schemas.microsoft.com/office/drawing/2014/main" id="{470E09FB-7715-4AFE-9E56-AEF0D0BE5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24279-90D9-4D5C-B4AC-6E8FA6A29799}"/>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89968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11AAA-553E-4628-9027-2866CCADE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B5181-E918-4E35-B0C1-F0B368A7CC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CD743-FC96-4652-B0A4-E89178DF8895}"/>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5" name="Footer Placeholder 4">
            <a:extLst>
              <a:ext uri="{FF2B5EF4-FFF2-40B4-BE49-F238E27FC236}">
                <a16:creationId xmlns:a16="http://schemas.microsoft.com/office/drawing/2014/main" id="{660F5D5C-37A9-413A-B213-0A25EA7F3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064BE-8C93-4084-BE11-C9C2E5A8ED80}"/>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39587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54FB-8C7A-4246-8298-E09984703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43C9FC-A0CD-4215-B577-E2FE5AB28C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EAF64-F014-4D0C-BD1E-6D1EB409820C}"/>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5" name="Footer Placeholder 4">
            <a:extLst>
              <a:ext uri="{FF2B5EF4-FFF2-40B4-BE49-F238E27FC236}">
                <a16:creationId xmlns:a16="http://schemas.microsoft.com/office/drawing/2014/main" id="{4399BA1E-1965-4EE7-A47C-74972ACDF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ADEE4-7C32-42DF-9607-7223309BC02B}"/>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25600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8AEA-06E9-49B3-933F-CE3E8E6C8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FC3B6-B08A-4842-96F5-3215AFC4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68ED9C-F4B8-4D12-B31B-5F003CBB7CDD}"/>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5" name="Footer Placeholder 4">
            <a:extLst>
              <a:ext uri="{FF2B5EF4-FFF2-40B4-BE49-F238E27FC236}">
                <a16:creationId xmlns:a16="http://schemas.microsoft.com/office/drawing/2014/main" id="{F43BE464-9D63-4EAD-80C7-68831B052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6AF56-9A5F-4069-8AB2-52B3D7544D31}"/>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58306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210A-8BEC-45A8-827F-B8A96D86E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C947D-461E-487F-BC5E-645229D02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A0C4E-6267-4D7D-9274-B877ACFFCF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7F1E3F-F4A8-4C0A-A256-C672EF689E7C}"/>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6" name="Footer Placeholder 5">
            <a:extLst>
              <a:ext uri="{FF2B5EF4-FFF2-40B4-BE49-F238E27FC236}">
                <a16:creationId xmlns:a16="http://schemas.microsoft.com/office/drawing/2014/main" id="{E611F9B4-CA9F-457F-B941-A42BAD1F7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F2E52-FDFE-4225-919F-4288A8195B48}"/>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38843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6AE9-0FD9-4E84-9BA7-EC897347EA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444016-F7B5-423F-8395-3FA761BC9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276995-1769-46E4-A956-716BE8ABAE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7A9AB-BA72-4D45-9ADD-3AFAE8D5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F83FA0-5591-4BEF-93EE-797A6D08BF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79642-C2F6-423B-A2A7-897436021440}"/>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8" name="Footer Placeholder 7">
            <a:extLst>
              <a:ext uri="{FF2B5EF4-FFF2-40B4-BE49-F238E27FC236}">
                <a16:creationId xmlns:a16="http://schemas.microsoft.com/office/drawing/2014/main" id="{FCC173D6-5249-4230-A5DC-1CF5EC21F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CDAB59-84FF-41E6-A42E-89401718AA54}"/>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14164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643E-8A46-4C18-8414-8AB206C1C2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11DD6-8AF4-483C-9B24-A65B413ABF49}"/>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4" name="Footer Placeholder 3">
            <a:extLst>
              <a:ext uri="{FF2B5EF4-FFF2-40B4-BE49-F238E27FC236}">
                <a16:creationId xmlns:a16="http://schemas.microsoft.com/office/drawing/2014/main" id="{AB1297BB-9393-468A-BBE6-16440FEE6C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38C29-28D2-4A99-B000-C9A17302F411}"/>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05639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508DE-C6B3-441A-8B02-39FAF0316E8F}"/>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3" name="Footer Placeholder 2">
            <a:extLst>
              <a:ext uri="{FF2B5EF4-FFF2-40B4-BE49-F238E27FC236}">
                <a16:creationId xmlns:a16="http://schemas.microsoft.com/office/drawing/2014/main" id="{4F119F74-7EA5-475E-BFAF-30F4CAFAA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EEEEE-C190-4FEB-910E-8DA8F53E7F9E}"/>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416521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3C5F-511A-4EE2-B1E0-E3F9911FC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B87FD-2567-4C5F-A552-B856D8F5D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753F6-50FD-4A34-9E1F-EB7695B54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CD3382-408F-49D2-AF26-B3673ED7A5AD}"/>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6" name="Footer Placeholder 5">
            <a:extLst>
              <a:ext uri="{FF2B5EF4-FFF2-40B4-BE49-F238E27FC236}">
                <a16:creationId xmlns:a16="http://schemas.microsoft.com/office/drawing/2014/main" id="{42081404-217F-4228-95D0-3C2A509D8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9C321-3593-437D-B3F7-0B574541FAF7}"/>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9026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0163-FA7D-4ADB-B897-643BE2FCD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3A49D-4325-4E98-836D-C5A3B296A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198E4B-3109-44E6-A337-0F0531498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E66E78-A08A-45F1-9A18-4B54A52DCDCA}"/>
              </a:ext>
            </a:extLst>
          </p:cNvPr>
          <p:cNvSpPr>
            <a:spLocks noGrp="1"/>
          </p:cNvSpPr>
          <p:nvPr>
            <p:ph type="dt" sz="half" idx="10"/>
          </p:nvPr>
        </p:nvSpPr>
        <p:spPr/>
        <p:txBody>
          <a:bodyPr/>
          <a:lstStyle/>
          <a:p>
            <a:fld id="{B4C35BF4-44B5-4568-A98E-5B911867B54C}" type="datetimeFigureOut">
              <a:rPr lang="en-US" smtClean="0"/>
              <a:t>10/5/2019</a:t>
            </a:fld>
            <a:endParaRPr lang="en-US"/>
          </a:p>
        </p:txBody>
      </p:sp>
      <p:sp>
        <p:nvSpPr>
          <p:cNvPr id="6" name="Footer Placeholder 5">
            <a:extLst>
              <a:ext uri="{FF2B5EF4-FFF2-40B4-BE49-F238E27FC236}">
                <a16:creationId xmlns:a16="http://schemas.microsoft.com/office/drawing/2014/main" id="{6A51EF17-6A21-4EC1-A8BC-D8B2BBEF5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EB131-6889-4149-ABA2-8F94F2DC8DAA}"/>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58787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E8D56-35D0-46F2-9DBF-57242AFB5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E6D7D-8FCD-4739-A353-331D10922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DFF2-2070-468A-84A4-680A3FB56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35BF4-44B5-4568-A98E-5B911867B54C}" type="datetimeFigureOut">
              <a:rPr lang="en-US" smtClean="0"/>
              <a:t>10/5/2019</a:t>
            </a:fld>
            <a:endParaRPr lang="en-US"/>
          </a:p>
        </p:txBody>
      </p:sp>
      <p:sp>
        <p:nvSpPr>
          <p:cNvPr id="5" name="Footer Placeholder 4">
            <a:extLst>
              <a:ext uri="{FF2B5EF4-FFF2-40B4-BE49-F238E27FC236}">
                <a16:creationId xmlns:a16="http://schemas.microsoft.com/office/drawing/2014/main" id="{2C18DF66-2B9C-4035-A13E-4234571D2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0E863-9535-45F9-9CF7-AE4D71D44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23E7F-7CC0-41D6-9248-50E64417CA12}" type="slidenum">
              <a:rPr lang="en-US" smtClean="0"/>
              <a:t>‹#›</a:t>
            </a:fld>
            <a:endParaRPr lang="en-US"/>
          </a:p>
        </p:txBody>
      </p:sp>
    </p:spTree>
    <p:extLst>
      <p:ext uri="{BB962C8B-B14F-4D97-AF65-F5344CB8AC3E}">
        <p14:creationId xmlns:p14="http://schemas.microsoft.com/office/powerpoint/2010/main" val="1641693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0C5B-BF0E-495A-A557-FDE7850EC97A}"/>
              </a:ext>
            </a:extLst>
          </p:cNvPr>
          <p:cNvSpPr>
            <a:spLocks noGrp="1"/>
          </p:cNvSpPr>
          <p:nvPr>
            <p:ph type="title"/>
          </p:nvPr>
        </p:nvSpPr>
        <p:spPr/>
        <p:txBody>
          <a:bodyPr>
            <a:noAutofit/>
          </a:bodyPr>
          <a:lstStyle/>
          <a:p>
            <a:pPr algn="ctr"/>
            <a:r>
              <a:rPr lang="en-US" sz="5400" dirty="0"/>
              <a:t>Decision Trees and Boosting for Classification and Regression</a:t>
            </a:r>
          </a:p>
        </p:txBody>
      </p:sp>
    </p:spTree>
    <p:extLst>
      <p:ext uri="{BB962C8B-B14F-4D97-AF65-F5344CB8AC3E}">
        <p14:creationId xmlns:p14="http://schemas.microsoft.com/office/powerpoint/2010/main" val="313255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7CC2-54A7-40E9-9F3C-F294FAA3BFAE}"/>
              </a:ext>
            </a:extLst>
          </p:cNvPr>
          <p:cNvSpPr>
            <a:spLocks noGrp="1"/>
          </p:cNvSpPr>
          <p:nvPr>
            <p:ph type="title"/>
          </p:nvPr>
        </p:nvSpPr>
        <p:spPr/>
        <p:txBody>
          <a:bodyPr/>
          <a:lstStyle/>
          <a:p>
            <a:r>
              <a:rPr lang="en-US" dirty="0"/>
              <a:t>Boosting for </a:t>
            </a:r>
            <a:r>
              <a:rPr lang="en-US" dirty="0" err="1"/>
              <a:t>Regresion</a:t>
            </a:r>
            <a:r>
              <a:rPr lang="en-US" dirty="0"/>
              <a:t> Trees</a:t>
            </a:r>
            <a:br>
              <a:rPr lang="en-US" dirty="0"/>
            </a:br>
            <a:endParaRPr lang="en-US" dirty="0"/>
          </a:p>
        </p:txBody>
      </p:sp>
      <p:sp>
        <p:nvSpPr>
          <p:cNvPr id="3" name="Content Placeholder 2">
            <a:extLst>
              <a:ext uri="{FF2B5EF4-FFF2-40B4-BE49-F238E27FC236}">
                <a16:creationId xmlns:a16="http://schemas.microsoft.com/office/drawing/2014/main" id="{5D046FA6-2A96-441B-AF76-477A692E753E}"/>
              </a:ext>
            </a:extLst>
          </p:cNvPr>
          <p:cNvSpPr>
            <a:spLocks noGrp="1"/>
          </p:cNvSpPr>
          <p:nvPr>
            <p:ph idx="1"/>
          </p:nvPr>
        </p:nvSpPr>
        <p:spPr/>
        <p:txBody>
          <a:bodyPr/>
          <a:lstStyle/>
          <a:p>
            <a:r>
              <a:rPr lang="en-US" dirty="0"/>
              <a:t>Boosting works in a way similar to bagging,  except that the trees are grown sequentially: </a:t>
            </a:r>
          </a:p>
          <a:p>
            <a:pPr marL="514350" indent="-514350">
              <a:buAutoNum type="arabicPeriod"/>
            </a:pPr>
            <a:r>
              <a:rPr lang="en-US" dirty="0"/>
              <a:t>Each tree is grown using information from previously grown trees.</a:t>
            </a:r>
          </a:p>
          <a:p>
            <a:pPr marL="514350" indent="-514350">
              <a:buAutoNum type="arabicPeriod"/>
            </a:pPr>
            <a:r>
              <a:rPr lang="en-US" dirty="0"/>
              <a:t>2. Boosting does not involve bootstrap sampling; instead each tree is ﬁt on a modiﬁed version of the original data set</a:t>
            </a:r>
          </a:p>
        </p:txBody>
      </p:sp>
    </p:spTree>
    <p:extLst>
      <p:ext uri="{BB962C8B-B14F-4D97-AF65-F5344CB8AC3E}">
        <p14:creationId xmlns:p14="http://schemas.microsoft.com/office/powerpoint/2010/main" val="318607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4CE9-3EE8-47B3-9EFF-EC00779C0A20}"/>
              </a:ext>
            </a:extLst>
          </p:cNvPr>
          <p:cNvSpPr>
            <a:spLocks noGrp="1"/>
          </p:cNvSpPr>
          <p:nvPr>
            <p:ph type="title"/>
          </p:nvPr>
        </p:nvSpPr>
        <p:spPr/>
        <p:txBody>
          <a:bodyPr/>
          <a:lstStyle/>
          <a:p>
            <a:r>
              <a:rPr lang="en-US" dirty="0"/>
              <a:t>Boosting</a:t>
            </a:r>
            <a:br>
              <a:rPr lang="en-US" dirty="0"/>
            </a:br>
            <a:endParaRPr lang="en-US" dirty="0"/>
          </a:p>
        </p:txBody>
      </p:sp>
      <p:sp>
        <p:nvSpPr>
          <p:cNvPr id="3" name="Content Placeholder 2">
            <a:extLst>
              <a:ext uri="{FF2B5EF4-FFF2-40B4-BE49-F238E27FC236}">
                <a16:creationId xmlns:a16="http://schemas.microsoft.com/office/drawing/2014/main" id="{A05218FD-99A8-497D-8671-66ABE198C7D0}"/>
              </a:ext>
            </a:extLst>
          </p:cNvPr>
          <p:cNvSpPr>
            <a:spLocks noGrp="1"/>
          </p:cNvSpPr>
          <p:nvPr>
            <p:ph idx="1"/>
          </p:nvPr>
        </p:nvSpPr>
        <p:spPr/>
        <p:txBody>
          <a:bodyPr/>
          <a:lstStyle/>
          <a:p>
            <a:pPr marL="0" indent="0">
              <a:buNone/>
            </a:pPr>
            <a:r>
              <a:rPr lang="en-US" dirty="0"/>
              <a:t>Boosting for </a:t>
            </a:r>
            <a:r>
              <a:rPr lang="en-US" dirty="0" err="1"/>
              <a:t>Regresion</a:t>
            </a:r>
            <a:r>
              <a:rPr lang="en-US" dirty="0"/>
              <a:t> Trees</a:t>
            </a:r>
          </a:p>
          <a:p>
            <a:pPr marL="0" indent="0">
              <a:buNone/>
            </a:pPr>
            <a:r>
              <a:rPr lang="en-US" dirty="0"/>
              <a:t>Each of these trees can be rather small, with just a few terminal nodes, determined by the parameter d in the algorithm. By ﬁtting small trees to the residuals, we slowly improve ˆ f in areas where it does not perform well. The shrinkage parameter λ slows the process down even further, allowing more and diﬀerent shaped trees to attack the residuals.</a:t>
            </a:r>
          </a:p>
          <a:p>
            <a:pPr marL="0" indent="0">
              <a:buNone/>
            </a:pPr>
            <a:endParaRPr lang="en-US" dirty="0"/>
          </a:p>
        </p:txBody>
      </p:sp>
    </p:spTree>
    <p:extLst>
      <p:ext uri="{BB962C8B-B14F-4D97-AF65-F5344CB8AC3E}">
        <p14:creationId xmlns:p14="http://schemas.microsoft.com/office/powerpoint/2010/main" val="267279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833D-B977-4FC7-85F2-2F109519372B}"/>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2E1D9CE-49A2-4891-9FE6-881E5F0D91E3}"/>
              </a:ext>
            </a:extLst>
          </p:cNvPr>
          <p:cNvSpPr>
            <a:spLocks noGrp="1"/>
          </p:cNvSpPr>
          <p:nvPr>
            <p:ph idx="1"/>
          </p:nvPr>
        </p:nvSpPr>
        <p:spPr/>
        <p:txBody>
          <a:bodyPr>
            <a:normAutofit fontScale="92500" lnSpcReduction="10000"/>
          </a:bodyPr>
          <a:lstStyle/>
          <a:p>
            <a:r>
              <a:rPr lang="en-US" dirty="0"/>
              <a:t>In bagging, we assume that the base models will always give good results. But what if some of the data points are incorrectly classified? Combining such predictions will provide better results?</a:t>
            </a:r>
          </a:p>
          <a:p>
            <a:r>
              <a:rPr lang="en-US" dirty="0"/>
              <a:t>Such scenarios are taken care of by boosting.</a:t>
            </a:r>
          </a:p>
          <a:p>
            <a:r>
              <a:rPr lang="en-US" dirty="0"/>
              <a:t>Boosting is an iterative and sequential approach. It adaptively changes the distribution of training data after each iteration. Initially, all the data points are considered equally likely for random sampling. The model M1 is trained on the randomly sampled subset and errors are calculated. In the next iteration for incorrectly classified points, the probability of randomly selecting sampling will change from correctly classified points. The incorrectly classified points will be given more probability. So the model M2 will try to correct the mistakes made by the model M1.</a:t>
            </a:r>
          </a:p>
          <a:p>
            <a:endParaRPr lang="en-US" dirty="0"/>
          </a:p>
        </p:txBody>
      </p:sp>
    </p:spTree>
    <p:extLst>
      <p:ext uri="{BB962C8B-B14F-4D97-AF65-F5344CB8AC3E}">
        <p14:creationId xmlns:p14="http://schemas.microsoft.com/office/powerpoint/2010/main" val="55889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8061-B644-4A04-B7DC-163292128D25}"/>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A0A0F0FA-0055-4776-B89A-447240E08821}"/>
              </a:ext>
            </a:extLst>
          </p:cNvPr>
          <p:cNvSpPr>
            <a:spLocks noGrp="1"/>
          </p:cNvSpPr>
          <p:nvPr>
            <p:ph idx="1"/>
          </p:nvPr>
        </p:nvSpPr>
        <p:spPr/>
        <p:txBody>
          <a:bodyPr/>
          <a:lstStyle/>
          <a:p>
            <a:r>
              <a:rPr lang="en-US" dirty="0"/>
              <a:t>Therefore, the succeeding model is dependent on previous model results. </a:t>
            </a:r>
          </a:p>
          <a:p>
            <a:r>
              <a:rPr lang="en-US" dirty="0"/>
              <a:t>In boosting all the base learners are weak and high bias models. It combines a number of weak learners to form a strong learner. Thus each weak learner boosts the performance of the ensemble.</a:t>
            </a:r>
          </a:p>
        </p:txBody>
      </p:sp>
    </p:spTree>
    <p:extLst>
      <p:ext uri="{BB962C8B-B14F-4D97-AF65-F5344CB8AC3E}">
        <p14:creationId xmlns:p14="http://schemas.microsoft.com/office/powerpoint/2010/main" val="241225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D22F-D006-4655-A02B-AC6E95BCF126}"/>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A5A4B880-A380-4645-8BF0-47AC0C39A977}"/>
              </a:ext>
            </a:extLst>
          </p:cNvPr>
          <p:cNvSpPr>
            <a:spLocks noGrp="1"/>
          </p:cNvSpPr>
          <p:nvPr>
            <p:ph idx="1"/>
          </p:nvPr>
        </p:nvSpPr>
        <p:spPr/>
        <p:txBody>
          <a:bodyPr/>
          <a:lstStyle/>
          <a:p>
            <a:r>
              <a:rPr lang="en-US" dirty="0"/>
              <a:t>AdaBoost is a popular ensemble technique based on boosting. Like boosting AdaBoost assigns a weight to each training examples, which determines the probability of each example appearing in training set. After training a model, AdaBoost increases the weight of misclassified points thereby giving more probability to appear them in next classifier and hopefully the next model performs well on that.</a:t>
            </a:r>
          </a:p>
          <a:p>
            <a:r>
              <a:rPr lang="en-US" dirty="0"/>
              <a:t>After each classifier is trained, the weights are assigned to each classifier based on their accuracy.</a:t>
            </a:r>
          </a:p>
          <a:p>
            <a:r>
              <a:rPr lang="en-US" dirty="0"/>
              <a:t>So the equation for the final classifier is: </a:t>
            </a:r>
          </a:p>
          <a:p>
            <a:pPr marL="0" indent="0">
              <a:buNone/>
            </a:pPr>
            <a:endParaRPr lang="en-US" dirty="0"/>
          </a:p>
        </p:txBody>
      </p:sp>
    </p:spTree>
    <p:extLst>
      <p:ext uri="{BB962C8B-B14F-4D97-AF65-F5344CB8AC3E}">
        <p14:creationId xmlns:p14="http://schemas.microsoft.com/office/powerpoint/2010/main" val="220985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D22F-D006-4655-A02B-AC6E95BCF126}"/>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A5A4B880-A380-4645-8BF0-47AC0C39A977}"/>
              </a:ext>
            </a:extLst>
          </p:cNvPr>
          <p:cNvSpPr>
            <a:spLocks noGrp="1"/>
          </p:cNvSpPr>
          <p:nvPr>
            <p:ph idx="1"/>
          </p:nvPr>
        </p:nvSpPr>
        <p:spPr/>
        <p:txBody>
          <a:bodyPr>
            <a:normAutofit/>
          </a:bodyPr>
          <a:lstStyle/>
          <a:p>
            <a:r>
              <a:rPr lang="en-US" dirty="0"/>
              <a:t>So the equation for </a:t>
            </a:r>
            <a:r>
              <a:rPr lang="en-US" sz="3200" dirty="0"/>
              <a:t>the final classifier is: </a:t>
            </a:r>
          </a:p>
          <a:p>
            <a:endParaRPr lang="en-US" sz="3200" dirty="0"/>
          </a:p>
          <a:p>
            <a:pPr marL="0" indent="0">
              <a:buNone/>
            </a:pPr>
            <a:endParaRPr lang="en-US" sz="3200" dirty="0"/>
          </a:p>
          <a:p>
            <a:endParaRPr lang="en-US" sz="3200" dirty="0"/>
          </a:p>
          <a:p>
            <a:pPr marL="0" indent="0">
              <a:buNone/>
            </a:pPr>
            <a:endParaRPr lang="en-US" sz="3200" dirty="0"/>
          </a:p>
          <a:p>
            <a:r>
              <a:rPr lang="en-US" dirty="0"/>
              <a:t>Hence the final classifier is just a linear combination of weak learners.</a:t>
            </a:r>
            <a:endParaRPr lang="en-US" sz="3200" dirty="0"/>
          </a:p>
          <a:p>
            <a:pPr marL="0" indent="0">
              <a:buNone/>
            </a:pPr>
            <a:endParaRPr lang="en-US" dirty="0"/>
          </a:p>
        </p:txBody>
      </p:sp>
      <p:pic>
        <p:nvPicPr>
          <p:cNvPr id="4" name="Picture 3">
            <a:extLst>
              <a:ext uri="{FF2B5EF4-FFF2-40B4-BE49-F238E27FC236}">
                <a16:creationId xmlns:a16="http://schemas.microsoft.com/office/drawing/2014/main" id="{7B16AABF-6B71-4956-98A4-BBBA39C4A97E}"/>
              </a:ext>
            </a:extLst>
          </p:cNvPr>
          <p:cNvPicPr>
            <a:picLocks noChangeAspect="1"/>
          </p:cNvPicPr>
          <p:nvPr/>
        </p:nvPicPr>
        <p:blipFill>
          <a:blip r:embed="rId2"/>
          <a:stretch>
            <a:fillRect/>
          </a:stretch>
        </p:blipFill>
        <p:spPr>
          <a:xfrm>
            <a:off x="4348162" y="2957512"/>
            <a:ext cx="3495675" cy="942975"/>
          </a:xfrm>
          <a:prstGeom prst="rect">
            <a:avLst/>
          </a:prstGeom>
        </p:spPr>
      </p:pic>
    </p:spTree>
    <p:extLst>
      <p:ext uri="{BB962C8B-B14F-4D97-AF65-F5344CB8AC3E}">
        <p14:creationId xmlns:p14="http://schemas.microsoft.com/office/powerpoint/2010/main" val="189222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D22F-D006-4655-A02B-AC6E95BCF126}"/>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A5A4B880-A380-4645-8BF0-47AC0C39A977}"/>
              </a:ext>
            </a:extLst>
          </p:cNvPr>
          <p:cNvSpPr>
            <a:spLocks noGrp="1"/>
          </p:cNvSpPr>
          <p:nvPr>
            <p:ph idx="1"/>
          </p:nvPr>
        </p:nvSpPr>
        <p:spPr/>
        <p:txBody>
          <a:bodyPr/>
          <a:lstStyle/>
          <a:p>
            <a:r>
              <a:rPr lang="en-US" dirty="0"/>
              <a:t> After training the first base model we calculate the weight (α) for that model as:</a:t>
            </a:r>
          </a:p>
          <a:p>
            <a:pPr marL="0" indent="0">
              <a:buNone/>
            </a:pPr>
            <a:endParaRPr lang="en-US" dirty="0"/>
          </a:p>
          <a:p>
            <a:pPr marL="0" indent="0">
              <a:buNone/>
            </a:pPr>
            <a:endParaRPr lang="en-US" dirty="0"/>
          </a:p>
          <a:p>
            <a:pPr marL="0" indent="0">
              <a:buNone/>
            </a:pPr>
            <a:endParaRPr lang="en-US" dirty="0"/>
          </a:p>
          <a:p>
            <a:pPr marL="0" indent="0">
              <a:buNone/>
            </a:pPr>
            <a:r>
              <a:rPr lang="en-US" i="1" dirty="0"/>
              <a:t>Where ∈t = No. of misclassification over that training set</a:t>
            </a:r>
            <a:endParaRPr lang="en-US" dirty="0"/>
          </a:p>
        </p:txBody>
      </p:sp>
      <p:pic>
        <p:nvPicPr>
          <p:cNvPr id="4" name="Picture 3">
            <a:extLst>
              <a:ext uri="{FF2B5EF4-FFF2-40B4-BE49-F238E27FC236}">
                <a16:creationId xmlns:a16="http://schemas.microsoft.com/office/drawing/2014/main" id="{E585BF18-DFB0-4250-A1B4-3241EE6069D9}"/>
              </a:ext>
            </a:extLst>
          </p:cNvPr>
          <p:cNvPicPr>
            <a:picLocks noChangeAspect="1"/>
          </p:cNvPicPr>
          <p:nvPr/>
        </p:nvPicPr>
        <p:blipFill>
          <a:blip r:embed="rId2"/>
          <a:stretch>
            <a:fillRect/>
          </a:stretch>
        </p:blipFill>
        <p:spPr>
          <a:xfrm>
            <a:off x="4814887" y="2833687"/>
            <a:ext cx="2562225" cy="1190625"/>
          </a:xfrm>
          <a:prstGeom prst="rect">
            <a:avLst/>
          </a:prstGeom>
        </p:spPr>
      </p:pic>
    </p:spTree>
    <p:extLst>
      <p:ext uri="{BB962C8B-B14F-4D97-AF65-F5344CB8AC3E}">
        <p14:creationId xmlns:p14="http://schemas.microsoft.com/office/powerpoint/2010/main" val="70355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E7A0-499A-45D9-B7EB-005646403DCA}"/>
              </a:ext>
            </a:extLst>
          </p:cNvPr>
          <p:cNvSpPr>
            <a:spLocks noGrp="1"/>
          </p:cNvSpPr>
          <p:nvPr>
            <p:ph type="title"/>
          </p:nvPr>
        </p:nvSpPr>
        <p:spPr>
          <a:xfrm>
            <a:off x="997998" y="171080"/>
            <a:ext cx="10515600" cy="906224"/>
          </a:xfrm>
        </p:spPr>
        <p:txBody>
          <a:bodyPr/>
          <a:lstStyle/>
          <a:p>
            <a:endParaRPr lang="en-US" dirty="0"/>
          </a:p>
        </p:txBody>
      </p:sp>
      <p:sp>
        <p:nvSpPr>
          <p:cNvPr id="3" name="Content Placeholder 2">
            <a:extLst>
              <a:ext uri="{FF2B5EF4-FFF2-40B4-BE49-F238E27FC236}">
                <a16:creationId xmlns:a16="http://schemas.microsoft.com/office/drawing/2014/main" id="{EB91EEC9-6933-4043-8579-EAE530DC2F08}"/>
              </a:ext>
            </a:extLst>
          </p:cNvPr>
          <p:cNvSpPr>
            <a:spLocks noGrp="1"/>
          </p:cNvSpPr>
          <p:nvPr>
            <p:ph idx="1"/>
          </p:nvPr>
        </p:nvSpPr>
        <p:spPr>
          <a:xfrm>
            <a:off x="838200" y="1287262"/>
            <a:ext cx="10515600" cy="5205613"/>
          </a:xfrm>
        </p:spPr>
        <p:txBody>
          <a:bodyPr>
            <a:normAutofit/>
          </a:bodyPr>
          <a:lstStyle/>
          <a:p>
            <a:r>
              <a:rPr lang="en-US" dirty="0"/>
              <a:t>From the graph, we can see that the weights of the model grow exponentially as the error approaches zero. The weight becomes zero if the accuracy is 50% which is no better than any random guessing.</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95431EEF-9FA2-4357-BBB1-9EA54CAB9706}"/>
              </a:ext>
            </a:extLst>
          </p:cNvPr>
          <p:cNvPicPr>
            <a:picLocks noChangeAspect="1"/>
          </p:cNvPicPr>
          <p:nvPr/>
        </p:nvPicPr>
        <p:blipFill>
          <a:blip r:embed="rId2"/>
          <a:stretch>
            <a:fillRect/>
          </a:stretch>
        </p:blipFill>
        <p:spPr>
          <a:xfrm>
            <a:off x="2708476" y="2814221"/>
            <a:ext cx="5006220" cy="3553102"/>
          </a:xfrm>
          <a:prstGeom prst="rect">
            <a:avLst/>
          </a:prstGeom>
        </p:spPr>
      </p:pic>
    </p:spTree>
    <p:extLst>
      <p:ext uri="{BB962C8B-B14F-4D97-AF65-F5344CB8AC3E}">
        <p14:creationId xmlns:p14="http://schemas.microsoft.com/office/powerpoint/2010/main" val="880922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18736</TotalTime>
  <Words>473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Decision Trees and Boosting for Classification and Regression</vt:lpstr>
      <vt:lpstr>Boosting for Regresion Trees </vt:lpstr>
      <vt:lpstr>Boosting </vt:lpstr>
      <vt:lpstr>Boosting</vt:lpstr>
      <vt:lpstr>Boosting</vt:lpstr>
      <vt:lpstr>Boosting</vt:lpstr>
      <vt:lpstr>Boosting</vt:lpstr>
      <vt:lpstr>Boosting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dc:title>
  <dc:creator>Dmitry Udler</dc:creator>
  <cp:lastModifiedBy>Dmitry Udler</cp:lastModifiedBy>
  <cp:revision>113</cp:revision>
  <dcterms:created xsi:type="dcterms:W3CDTF">2018-10-01T02:08:05Z</dcterms:created>
  <dcterms:modified xsi:type="dcterms:W3CDTF">2019-10-10T16:54:09Z</dcterms:modified>
</cp:coreProperties>
</file>